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343" r:id="rId3"/>
    <p:sldId id="379" r:id="rId4"/>
    <p:sldId id="329" r:id="rId5"/>
    <p:sldId id="330" r:id="rId6"/>
    <p:sldId id="344" r:id="rId7"/>
    <p:sldId id="345" r:id="rId8"/>
    <p:sldId id="375" r:id="rId9"/>
    <p:sldId id="372" r:id="rId10"/>
    <p:sldId id="373" r:id="rId11"/>
    <p:sldId id="367" r:id="rId12"/>
    <p:sldId id="365" r:id="rId13"/>
    <p:sldId id="393" r:id="rId14"/>
    <p:sldId id="394" r:id="rId15"/>
    <p:sldId id="395" r:id="rId16"/>
    <p:sldId id="386" r:id="rId17"/>
    <p:sldId id="363" r:id="rId18"/>
    <p:sldId id="387" r:id="rId19"/>
    <p:sldId id="374" r:id="rId20"/>
    <p:sldId id="336" r:id="rId21"/>
    <p:sldId id="337" r:id="rId22"/>
    <p:sldId id="338" r:id="rId23"/>
    <p:sldId id="392" r:id="rId24"/>
    <p:sldId id="388" r:id="rId25"/>
    <p:sldId id="389" r:id="rId26"/>
    <p:sldId id="390" r:id="rId27"/>
    <p:sldId id="396" r:id="rId28"/>
  </p:sldIdLst>
  <p:sldSz cx="10260013" cy="8640763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98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97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196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594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99345" algn="l" defTabSz="10797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239215" algn="l" defTabSz="10797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779083" algn="l" defTabSz="10797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318952" algn="l" defTabSz="10797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006600"/>
    <a:srgbClr val="FFFFFF"/>
    <a:srgbClr val="EBFAFF"/>
    <a:srgbClr val="A7E8FF"/>
    <a:srgbClr val="E9F5DB"/>
    <a:srgbClr val="D9D9D9"/>
    <a:srgbClr val="C6E6A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9" autoAdjust="0"/>
    <p:restoredTop sz="79619" autoAdjust="0"/>
  </p:normalViewPr>
  <p:slideViewPr>
    <p:cSldViewPr>
      <p:cViewPr varScale="1">
        <p:scale>
          <a:sx n="68" d="100"/>
          <a:sy n="68" d="100"/>
        </p:scale>
        <p:origin x="2112" y="84"/>
      </p:cViewPr>
      <p:guideLst>
        <p:guide orient="horz" pos="2722"/>
        <p:guide pos="3232"/>
      </p:guideLst>
    </p:cSldViewPr>
  </p:slideViewPr>
  <p:outlineViewPr>
    <p:cViewPr>
      <p:scale>
        <a:sx n="33" d="100"/>
        <a:sy n="33" d="100"/>
      </p:scale>
      <p:origin x="0" y="-11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40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79146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8" y="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44538"/>
            <a:ext cx="44196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11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8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A93C3-03DD-4C43-9ECB-3534F18D41F1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1178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Arial" charset="0"/>
        <a:ea typeface="+mn-ea"/>
        <a:cs typeface="+mn-cs"/>
      </a:defRPr>
    </a:lvl1pPr>
    <a:lvl2pPr marL="539869" algn="l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Arial" charset="0"/>
        <a:ea typeface="+mn-ea"/>
        <a:cs typeface="+mn-cs"/>
      </a:defRPr>
    </a:lvl2pPr>
    <a:lvl3pPr marL="1079739" algn="l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Arial" charset="0"/>
        <a:ea typeface="+mn-ea"/>
        <a:cs typeface="+mn-cs"/>
      </a:defRPr>
    </a:lvl3pPr>
    <a:lvl4pPr marL="1619608" algn="l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Arial" charset="0"/>
        <a:ea typeface="+mn-ea"/>
        <a:cs typeface="+mn-cs"/>
      </a:defRPr>
    </a:lvl4pPr>
    <a:lvl5pPr marL="2159477" algn="l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Arial" charset="0"/>
        <a:ea typeface="+mn-ea"/>
        <a:cs typeface="+mn-cs"/>
      </a:defRPr>
    </a:lvl5pPr>
    <a:lvl6pPr marL="2699345" algn="l" defTabSz="1079739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6pPr>
    <a:lvl7pPr marL="3239215" algn="l" defTabSz="1079739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7pPr>
    <a:lvl8pPr marL="3779083" algn="l" defTabSz="1079739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8pPr>
    <a:lvl9pPr marL="4318952" algn="l" defTabSz="1079739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0" indent="-296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0" indent="-2368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0" indent="-2368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21" indent="-2368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81" indent="-2368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41" indent="-2368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01" indent="-2368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61" indent="-2368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7CAEAF-98DF-406F-9036-E4CF2D89DCB1}" type="slidenum">
              <a:rPr lang="de-CH" altLang="de-DE"/>
              <a:pPr eaLnBrk="1" hangingPunct="1"/>
              <a:t>1</a:t>
            </a:fld>
            <a:endParaRPr lang="de-CH" altLang="de-DE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66763"/>
            <a:ext cx="4556125" cy="3838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9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10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68975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11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67020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44E0-6EB9-49E3-B3E4-BBE83D32EE9D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204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44E0-6EB9-49E3-B3E4-BBE83D32EE9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739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44E0-6EB9-49E3-B3E4-BBE83D32EE9D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237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15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219372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16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14339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17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690946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18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9037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19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89320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5144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20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660141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21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891584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22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241313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23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41463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24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889638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25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2119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3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5594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4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1005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1183"/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5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12025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6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18066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Fragen an die Experten: </a:t>
            </a:r>
          </a:p>
          <a:p>
            <a:r>
              <a:rPr lang="de-CH" dirty="0" smtClean="0"/>
              <a:t>- Berechtigungen</a:t>
            </a:r>
          </a:p>
          <a:p>
            <a:r>
              <a:rPr lang="de-CH" dirty="0" smtClean="0"/>
              <a:t>- Bürgerrecht und Staatsangehörigkeit</a:t>
            </a:r>
          </a:p>
          <a:p>
            <a:r>
              <a:rPr lang="de-CH" dirty="0" smtClean="0"/>
              <a:t>- Auswertungen (Listen und Statistiken)</a:t>
            </a:r>
          </a:p>
          <a:p>
            <a:r>
              <a:rPr lang="de-CH" dirty="0" smtClean="0"/>
              <a:t>- Unterscheidung beurkundete und rein informative Daten (Statistik), Identität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7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42821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6937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93C3-03DD-4C43-9ECB-3534F18D41F1}" type="slidenum">
              <a:rPr lang="de-CH" altLang="de-DE" smtClean="0"/>
              <a:pPr/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7915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Logo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6" y="452044"/>
            <a:ext cx="2240816" cy="82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mt_Org"/>
          <p:cNvSpPr txBox="1">
            <a:spLocks noChangeArrowheads="1"/>
          </p:cNvSpPr>
          <p:nvPr/>
        </p:nvSpPr>
        <p:spPr bwMode="auto">
          <a:xfrm>
            <a:off x="5023134" y="398040"/>
            <a:ext cx="4814725" cy="7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de-CH" sz="814" dirty="0">
                <a:solidFill>
                  <a:srgbClr val="000000"/>
                </a:solidFill>
                <a:latin typeface="Arial" charset="0"/>
              </a:rPr>
              <a:t>Eidgenössisches Justiz- und Polizeidepartement EJPD</a:t>
            </a:r>
          </a:p>
          <a:p>
            <a:pPr>
              <a:lnSpc>
                <a:spcPct val="105000"/>
              </a:lnSpc>
              <a:defRPr/>
            </a:pPr>
            <a:r>
              <a:rPr lang="de-CH" sz="814" b="1" dirty="0">
                <a:solidFill>
                  <a:srgbClr val="000000"/>
                </a:solidFill>
                <a:latin typeface="Arial" charset="0"/>
              </a:rPr>
              <a:t>Bundesamt für Justiz </a:t>
            </a:r>
            <a:r>
              <a:rPr lang="de-CH" sz="814" b="1" dirty="0" smtClean="0">
                <a:solidFill>
                  <a:srgbClr val="000000"/>
                </a:solidFill>
                <a:latin typeface="Arial" charset="0"/>
              </a:rPr>
              <a:t>BJ</a:t>
            </a:r>
            <a:endParaRPr lang="de-CH" sz="814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Titel"/>
          <p:cNvSpPr>
            <a:spLocks noGrp="1" noChangeArrowheads="1"/>
          </p:cNvSpPr>
          <p:nvPr>
            <p:ph type="ctrTitle"/>
          </p:nvPr>
        </p:nvSpPr>
        <p:spPr>
          <a:xfrm>
            <a:off x="1332380" y="2856253"/>
            <a:ext cx="8480542" cy="2970264"/>
          </a:xfrm>
        </p:spPr>
        <p:txBody>
          <a:bodyPr anchor="ctr"/>
          <a:lstStyle>
            <a:lvl1pPr>
              <a:defRPr sz="5292"/>
            </a:lvl1pPr>
          </a:lstStyle>
          <a:p>
            <a:r>
              <a:rPr lang="de-DE" altLang="en-US"/>
              <a:t>Titelmasterformat durch Klicken bearbeiten</a:t>
            </a:r>
            <a:endParaRPr lang="de-CH" altLang="en-US"/>
          </a:p>
        </p:txBody>
      </p:sp>
      <p:sp>
        <p:nvSpPr>
          <p:cNvPr id="4106" name="Untertitel"/>
          <p:cNvSpPr>
            <a:spLocks noGrp="1" noChangeArrowheads="1"/>
          </p:cNvSpPr>
          <p:nvPr>
            <p:ph type="subTitle" idx="1"/>
          </p:nvPr>
        </p:nvSpPr>
        <p:spPr>
          <a:xfrm>
            <a:off x="1332380" y="6496577"/>
            <a:ext cx="8480542" cy="780069"/>
          </a:xfrm>
        </p:spPr>
        <p:txBody>
          <a:bodyPr/>
          <a:lstStyle>
            <a:lvl1pPr marL="0" indent="0">
              <a:buFontTx/>
              <a:buNone/>
              <a:defRPr sz="2442"/>
            </a:lvl1pPr>
          </a:lstStyle>
          <a:p>
            <a:r>
              <a:rPr lang="de-DE" altLang="en-US"/>
              <a:t>Formatvorlage des Untertitelmasters durch Klicken bearbeiten</a:t>
            </a:r>
            <a:endParaRPr lang="de-CH" altLang="en-US"/>
          </a:p>
        </p:txBody>
      </p:sp>
      <p:sp>
        <p:nvSpPr>
          <p:cNvPr id="6" name="Seite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2951" y="7766688"/>
            <a:ext cx="1009971" cy="4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5000"/>
              </a:lnSpc>
              <a:defRPr sz="916"/>
            </a:lvl1pPr>
          </a:lstStyle>
          <a:p>
            <a:fld id="{2379DCC4-5E3E-41EF-9D0B-F7D0073DB8BC}" type="slidenum">
              <a:rPr lang="de-CH" altLang="de-DE"/>
              <a:pPr/>
              <a:t>‹Nr.›</a:t>
            </a:fld>
            <a:endParaRPr lang="de-CH" altLang="de-DE" dirty="0"/>
          </a:p>
        </p:txBody>
      </p:sp>
      <p:sp>
        <p:nvSpPr>
          <p:cNvPr id="7" name="Fusslinie"/>
          <p:cNvSpPr>
            <a:spLocks noChangeShapeType="1"/>
          </p:cNvSpPr>
          <p:nvPr userDrawn="1"/>
        </p:nvSpPr>
        <p:spPr bwMode="auto">
          <a:xfrm flipH="1">
            <a:off x="1441036" y="7766686"/>
            <a:ext cx="84199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dirty="0">
              <a:latin typeface="Arial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1332378" y="7766687"/>
            <a:ext cx="6533931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069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Übersicht Infostar NG – Stand:</a:t>
            </a:r>
            <a:r>
              <a:rPr lang="de-CH" sz="1069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September 2019</a:t>
            </a:r>
            <a:endParaRPr lang="de-CH" sz="1069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11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1F858-2A13-4134-A085-BE534688C8B6}" type="slidenum">
              <a:rPr lang="de-CH" altLang="de-DE"/>
              <a:pPr/>
              <a:t>‹Nr.›</a:t>
            </a:fld>
            <a:endParaRPr lang="de-CH" alt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332379" y="7766687"/>
            <a:ext cx="7254011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069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Übersicht Infostar NG – Stand:</a:t>
            </a:r>
            <a:r>
              <a:rPr lang="de-CH" sz="1069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September 2019</a:t>
            </a:r>
            <a:endParaRPr lang="de-CH" sz="1069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3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19384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ster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4607" y="316029"/>
            <a:ext cx="8968409" cy="129211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noProof="0" dirty="0" smtClean="0"/>
              <a:t>Musterfolie 6</a:t>
            </a:r>
            <a:endParaRPr lang="de-CH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857D7-A953-488D-9A7B-198F109C2E16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28589" y="1608143"/>
            <a:ext cx="8085878" cy="5986528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lang="de-DE" sz="2356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lang="de-DE" sz="2356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lang="de-DE" sz="2356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889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bereich2"/>
          <p:cNvSpPr>
            <a:spLocks noGrp="1" noChangeArrowheads="1"/>
          </p:cNvSpPr>
          <p:nvPr>
            <p:ph type="title"/>
          </p:nvPr>
        </p:nvSpPr>
        <p:spPr bwMode="auto">
          <a:xfrm>
            <a:off x="1332380" y="1332121"/>
            <a:ext cx="8480542" cy="12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dirty="0"/>
              <a:t>Titelmasterformat durch Klicken bearbeiten</a:t>
            </a:r>
          </a:p>
        </p:txBody>
      </p:sp>
      <p:sp>
        <p:nvSpPr>
          <p:cNvPr id="1027" name="Objektbereich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2380" y="2688240"/>
            <a:ext cx="8480542" cy="489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dirty="0"/>
              <a:t>Textmasterformate durch Klicken bearbeiten</a:t>
            </a:r>
          </a:p>
          <a:p>
            <a:pPr lvl="1"/>
            <a:r>
              <a:rPr lang="de-CH" altLang="en-US" dirty="0"/>
              <a:t>Zweite Ebene</a:t>
            </a:r>
          </a:p>
          <a:p>
            <a:pPr lvl="2"/>
            <a:r>
              <a:rPr lang="de-CH" altLang="en-US" dirty="0"/>
              <a:t>Dritte Ebene</a:t>
            </a:r>
          </a:p>
          <a:p>
            <a:pPr lvl="3"/>
            <a:r>
              <a:rPr lang="de-CH" altLang="en-US" dirty="0"/>
              <a:t>Vierte Ebene</a:t>
            </a:r>
          </a:p>
          <a:p>
            <a:pPr lvl="4"/>
            <a:r>
              <a:rPr lang="de-CH" altLang="en-US" dirty="0"/>
              <a:t>Fünfte Ebene</a:t>
            </a:r>
          </a:p>
          <a:p>
            <a:pPr lvl="4"/>
            <a:endParaRPr lang="de-CH" altLang="en-US" dirty="0"/>
          </a:p>
        </p:txBody>
      </p:sp>
      <p:pic>
        <p:nvPicPr>
          <p:cNvPr id="1028" name="Logo2" descr="Logo_c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6" y="452044"/>
            <a:ext cx="2240816" cy="82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mt_Org2"/>
          <p:cNvSpPr txBox="1">
            <a:spLocks noChangeArrowheads="1"/>
          </p:cNvSpPr>
          <p:nvPr/>
        </p:nvSpPr>
        <p:spPr bwMode="auto">
          <a:xfrm>
            <a:off x="5023134" y="398039"/>
            <a:ext cx="4814725" cy="60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de-CH" sz="814" dirty="0">
                <a:solidFill>
                  <a:srgbClr val="000000"/>
                </a:solidFill>
                <a:latin typeface="Arial" charset="0"/>
              </a:rPr>
              <a:t>Eidgenössisches Justiz- und Polizeidepartement EJPD</a:t>
            </a:r>
          </a:p>
          <a:p>
            <a:pPr>
              <a:lnSpc>
                <a:spcPct val="105000"/>
              </a:lnSpc>
              <a:defRPr/>
            </a:pPr>
            <a:r>
              <a:rPr lang="de-CH" sz="814" b="1" dirty="0">
                <a:solidFill>
                  <a:srgbClr val="000000"/>
                </a:solidFill>
                <a:latin typeface="Arial" charset="0"/>
              </a:rPr>
              <a:t>Bundesamt für Justiz </a:t>
            </a:r>
            <a:r>
              <a:rPr lang="de-CH" sz="814" b="1" dirty="0" smtClean="0">
                <a:solidFill>
                  <a:srgbClr val="000000"/>
                </a:solidFill>
                <a:latin typeface="Arial" charset="0"/>
              </a:rPr>
              <a:t>BJ</a:t>
            </a:r>
            <a:endParaRPr lang="de-CH" sz="814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Seite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2951" y="7766688"/>
            <a:ext cx="1009971" cy="4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5000"/>
              </a:lnSpc>
              <a:defRPr sz="916"/>
            </a:lvl1pPr>
          </a:lstStyle>
          <a:p>
            <a:fld id="{2379DCC4-5E3E-41EF-9D0B-F7D0073DB8BC}" type="slidenum">
              <a:rPr lang="de-CH" altLang="de-DE"/>
              <a:pPr/>
              <a:t>‹Nr.›</a:t>
            </a:fld>
            <a:endParaRPr lang="de-CH" altLang="de-DE" dirty="0"/>
          </a:p>
        </p:txBody>
      </p:sp>
      <p:sp>
        <p:nvSpPr>
          <p:cNvPr id="1037" name="Fusslinie"/>
          <p:cNvSpPr>
            <a:spLocks noChangeShapeType="1"/>
          </p:cNvSpPr>
          <p:nvPr/>
        </p:nvSpPr>
        <p:spPr bwMode="auto">
          <a:xfrm flipH="1">
            <a:off x="1441036" y="7766686"/>
            <a:ext cx="84199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57" b="1">
          <a:solidFill>
            <a:sysClr val="windowText" lastClr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5pPr>
      <a:lvl6pPr marL="465308"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6pPr>
      <a:lvl7pPr marL="930617"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7pPr>
      <a:lvl8pPr marL="1395927"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8pPr>
      <a:lvl9pPr marL="1861236" algn="l" rtl="0" eaLnBrk="1" fontAlgn="base" hangingPunct="1">
        <a:spcBef>
          <a:spcPct val="0"/>
        </a:spcBef>
        <a:spcAft>
          <a:spcPct val="0"/>
        </a:spcAft>
        <a:defRPr sz="3257" b="1">
          <a:solidFill>
            <a:schemeClr val="tx2"/>
          </a:solidFill>
          <a:latin typeface="Arial" charset="0"/>
        </a:defRPr>
      </a:lvl9pPr>
    </p:titleStyle>
    <p:bodyStyle>
      <a:lvl1pPr marL="348981" indent="-348981" algn="l" rtl="0" eaLnBrk="1" fontAlgn="base" hangingPunct="1">
        <a:spcBef>
          <a:spcPct val="20000"/>
        </a:spcBef>
        <a:spcAft>
          <a:spcPct val="0"/>
        </a:spcAft>
        <a:buChar char="•"/>
        <a:defRPr sz="2137">
          <a:solidFill>
            <a:schemeClr val="tx1"/>
          </a:solidFill>
          <a:latin typeface="+mn-lt"/>
          <a:ea typeface="+mn-ea"/>
          <a:cs typeface="+mn-cs"/>
        </a:defRPr>
      </a:lvl1pPr>
      <a:lvl2pPr marL="756128" indent="-29081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2pPr>
      <a:lvl3pPr marL="1163272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3pPr>
      <a:lvl4pPr marL="1628581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4pPr>
      <a:lvl5pPr marL="2093890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5pPr>
      <a:lvl6pPr marL="2559199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6pPr>
      <a:lvl7pPr marL="3024508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7pPr>
      <a:lvl8pPr marL="3489816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8pPr>
      <a:lvl9pPr marL="3955126" indent="-23265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3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1pPr>
      <a:lvl2pPr marL="465308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2pPr>
      <a:lvl3pPr marL="930617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3pPr>
      <a:lvl4pPr marL="1395927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4pPr>
      <a:lvl5pPr marL="1861236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5pPr>
      <a:lvl6pPr marL="2326544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6pPr>
      <a:lvl7pPr marL="2791853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7pPr>
      <a:lvl8pPr marL="3257162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8pPr>
      <a:lvl9pPr marL="3722472" algn="l" defTabSz="930617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cid:a53d2e04-e59a-4958-a122-2b5ee5cfcb1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cid:4385e782-4ac0-40a2-9a03-ed0a0bb7b10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tiff"/><Relationship Id="rId18" Type="http://schemas.openxmlformats.org/officeDocument/2006/relationships/image" Target="../media/image19.tiff"/><Relationship Id="rId26" Type="http://schemas.openxmlformats.org/officeDocument/2006/relationships/image" Target="../media/image27.tiff"/><Relationship Id="rId39" Type="http://schemas.openxmlformats.org/officeDocument/2006/relationships/image" Target="../media/image40.tiff"/><Relationship Id="rId3" Type="http://schemas.openxmlformats.org/officeDocument/2006/relationships/image" Target="../media/image4.tiff"/><Relationship Id="rId21" Type="http://schemas.openxmlformats.org/officeDocument/2006/relationships/image" Target="../media/image22.tiff"/><Relationship Id="rId34" Type="http://schemas.openxmlformats.org/officeDocument/2006/relationships/image" Target="../media/image35.tiff"/><Relationship Id="rId42" Type="http://schemas.openxmlformats.org/officeDocument/2006/relationships/image" Target="../media/image43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17" Type="http://schemas.openxmlformats.org/officeDocument/2006/relationships/image" Target="../media/image18.tiff"/><Relationship Id="rId25" Type="http://schemas.openxmlformats.org/officeDocument/2006/relationships/image" Target="../media/image26.tiff"/><Relationship Id="rId33" Type="http://schemas.openxmlformats.org/officeDocument/2006/relationships/image" Target="../media/image34.tiff"/><Relationship Id="rId38" Type="http://schemas.openxmlformats.org/officeDocument/2006/relationships/image" Target="../media/image39.tiff"/><Relationship Id="rId46" Type="http://schemas.openxmlformats.org/officeDocument/2006/relationships/image" Target="../media/image47.tif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tiff"/><Relationship Id="rId20" Type="http://schemas.openxmlformats.org/officeDocument/2006/relationships/image" Target="../media/image21.tiff"/><Relationship Id="rId29" Type="http://schemas.openxmlformats.org/officeDocument/2006/relationships/image" Target="../media/image30.tiff"/><Relationship Id="rId41" Type="http://schemas.openxmlformats.org/officeDocument/2006/relationships/image" Target="../media/image4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24" Type="http://schemas.openxmlformats.org/officeDocument/2006/relationships/image" Target="../media/image25.tiff"/><Relationship Id="rId32" Type="http://schemas.openxmlformats.org/officeDocument/2006/relationships/image" Target="../media/image33.tiff"/><Relationship Id="rId37" Type="http://schemas.openxmlformats.org/officeDocument/2006/relationships/image" Target="../media/image38.tiff"/><Relationship Id="rId40" Type="http://schemas.openxmlformats.org/officeDocument/2006/relationships/image" Target="../media/image41.tiff"/><Relationship Id="rId45" Type="http://schemas.openxmlformats.org/officeDocument/2006/relationships/image" Target="../media/image46.tiff"/><Relationship Id="rId5" Type="http://schemas.openxmlformats.org/officeDocument/2006/relationships/image" Target="../media/image6.tiff"/><Relationship Id="rId15" Type="http://schemas.openxmlformats.org/officeDocument/2006/relationships/image" Target="../media/image16.tiff"/><Relationship Id="rId23" Type="http://schemas.openxmlformats.org/officeDocument/2006/relationships/image" Target="../media/image24.tiff"/><Relationship Id="rId28" Type="http://schemas.openxmlformats.org/officeDocument/2006/relationships/image" Target="../media/image29.tiff"/><Relationship Id="rId36" Type="http://schemas.openxmlformats.org/officeDocument/2006/relationships/image" Target="../media/image37.tiff"/><Relationship Id="rId10" Type="http://schemas.openxmlformats.org/officeDocument/2006/relationships/image" Target="../media/image11.tiff"/><Relationship Id="rId19" Type="http://schemas.openxmlformats.org/officeDocument/2006/relationships/image" Target="../media/image20.tiff"/><Relationship Id="rId31" Type="http://schemas.openxmlformats.org/officeDocument/2006/relationships/image" Target="../media/image32.tiff"/><Relationship Id="rId44" Type="http://schemas.openxmlformats.org/officeDocument/2006/relationships/image" Target="../media/image45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Relationship Id="rId14" Type="http://schemas.openxmlformats.org/officeDocument/2006/relationships/image" Target="../media/image15.tiff"/><Relationship Id="rId22" Type="http://schemas.openxmlformats.org/officeDocument/2006/relationships/image" Target="../media/image23.tiff"/><Relationship Id="rId27" Type="http://schemas.openxmlformats.org/officeDocument/2006/relationships/image" Target="../media/image28.tiff"/><Relationship Id="rId30" Type="http://schemas.openxmlformats.org/officeDocument/2006/relationships/image" Target="../media/image31.tiff"/><Relationship Id="rId35" Type="http://schemas.openxmlformats.org/officeDocument/2006/relationships/image" Target="../media/image36.tiff"/><Relationship Id="rId43" Type="http://schemas.openxmlformats.org/officeDocument/2006/relationships/image" Target="../media/image4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"/>
          <p:cNvSpPr>
            <a:spLocks noGrp="1" noChangeArrowheads="1"/>
          </p:cNvSpPr>
          <p:nvPr>
            <p:ph type="ctrTitle"/>
          </p:nvPr>
        </p:nvSpPr>
        <p:spPr>
          <a:xfrm>
            <a:off x="1332380" y="2304157"/>
            <a:ext cx="8480542" cy="3522360"/>
          </a:xfrm>
        </p:spPr>
        <p:txBody>
          <a:bodyPr/>
          <a:lstStyle/>
          <a:p>
            <a:r>
              <a:rPr lang="de-CH" sz="2800" dirty="0" smtClean="0">
                <a:solidFill>
                  <a:schemeClr val="tx1"/>
                </a:solidFill>
              </a:rPr>
              <a:t>Informationen zur</a:t>
            </a:r>
            <a:r>
              <a:rPr lang="de-CH" sz="2800" dirty="0">
                <a:solidFill>
                  <a:schemeClr val="tx1"/>
                </a:solidFill>
              </a:rPr>
              <a:t> </a:t>
            </a:r>
            <a:r>
              <a:rPr lang="de-CH" sz="2800" dirty="0" smtClean="0">
                <a:solidFill>
                  <a:schemeClr val="tx1"/>
                </a:solidFill>
              </a:rPr>
              <a:t>Infostar NG </a:t>
            </a:r>
            <a:r>
              <a:rPr lang="de-CH" sz="2000" dirty="0" smtClean="0">
                <a:solidFill>
                  <a:schemeClr val="tx1"/>
                </a:solidFill>
              </a:rPr>
              <a:t/>
            </a:r>
            <a:br>
              <a:rPr lang="de-CH" sz="2000" dirty="0" smtClean="0">
                <a:solidFill>
                  <a:schemeClr val="tx1"/>
                </a:solidFill>
              </a:rPr>
            </a:br>
            <a:r>
              <a:rPr lang="de-CH" sz="2000" dirty="0" smtClean="0">
                <a:solidFill>
                  <a:schemeClr val="tx1"/>
                </a:solidFill>
              </a:rPr>
              <a:t/>
            </a:r>
            <a:br>
              <a:rPr lang="de-CH" sz="2000" dirty="0" smtClean="0">
                <a:solidFill>
                  <a:schemeClr val="tx1"/>
                </a:solidFill>
              </a:rPr>
            </a:br>
            <a:r>
              <a:rPr lang="de-CH" sz="2000" dirty="0" smtClean="0">
                <a:solidFill>
                  <a:schemeClr val="tx1"/>
                </a:solidFill>
              </a:rPr>
              <a:t/>
            </a:r>
            <a:br>
              <a:rPr lang="de-CH" sz="2000" dirty="0" smtClean="0">
                <a:solidFill>
                  <a:schemeClr val="tx1"/>
                </a:solidFill>
              </a:rPr>
            </a:br>
            <a:r>
              <a:rPr lang="de-CH" sz="2000" dirty="0" smtClean="0">
                <a:solidFill>
                  <a:schemeClr val="tx1"/>
                </a:solidFill>
              </a:rPr>
              <a:t>Jahresversammlung</a:t>
            </a:r>
            <a:r>
              <a:rPr lang="de-CH" altLang="de-DE" sz="2000" dirty="0" smtClean="0">
                <a:solidFill>
                  <a:schemeClr val="tx1"/>
                </a:solidFill>
              </a:rPr>
              <a:t/>
            </a:r>
            <a:br>
              <a:rPr lang="de-CH" altLang="de-DE" sz="2000" dirty="0" smtClean="0">
                <a:solidFill>
                  <a:schemeClr val="tx1"/>
                </a:solidFill>
              </a:rPr>
            </a:br>
            <a:r>
              <a:rPr lang="de-CH" altLang="de-DE" sz="2000" dirty="0" smtClean="0">
                <a:solidFill>
                  <a:schemeClr val="tx1"/>
                </a:solidFill>
              </a:rPr>
              <a:t>Aargauischer Verband </a:t>
            </a:r>
            <a:r>
              <a:rPr lang="de-CH" altLang="de-DE" sz="2000" dirty="0">
                <a:solidFill>
                  <a:schemeClr val="tx1"/>
                </a:solidFill>
              </a:rPr>
              <a:t>für </a:t>
            </a:r>
            <a:r>
              <a:rPr lang="de-CH" altLang="de-DE" sz="2000" dirty="0" smtClean="0">
                <a:solidFill>
                  <a:schemeClr val="tx1"/>
                </a:solidFill>
              </a:rPr>
              <a:t>Zivilstandswesen</a:t>
            </a:r>
            <a:r>
              <a:rPr lang="de-CH" sz="2000" b="0" dirty="0" smtClean="0">
                <a:solidFill>
                  <a:schemeClr val="tx1"/>
                </a:solidFill>
              </a:rPr>
              <a:t/>
            </a:r>
            <a:br>
              <a:rPr lang="de-CH" sz="2000" b="0" dirty="0" smtClean="0">
                <a:solidFill>
                  <a:schemeClr val="tx1"/>
                </a:solidFill>
              </a:rPr>
            </a:br>
            <a:r>
              <a:rPr lang="de-CH" sz="2000" b="0" dirty="0" smtClean="0">
                <a:solidFill>
                  <a:schemeClr val="tx1"/>
                </a:solidFill>
              </a:rPr>
              <a:t/>
            </a:r>
            <a:br>
              <a:rPr lang="de-CH" sz="2000" b="0" dirty="0" smtClean="0">
                <a:solidFill>
                  <a:schemeClr val="tx1"/>
                </a:solidFill>
              </a:rPr>
            </a:br>
            <a:endParaRPr lang="de-DE" altLang="de-DE" sz="2000" dirty="0">
              <a:solidFill>
                <a:schemeClr val="tx1"/>
              </a:solidFill>
            </a:endParaRPr>
          </a:p>
        </p:txBody>
      </p:sp>
      <p:sp>
        <p:nvSpPr>
          <p:cNvPr id="13315" name="Untertitel"/>
          <p:cNvSpPr>
            <a:spLocks noGrp="1" noChangeArrowheads="1"/>
          </p:cNvSpPr>
          <p:nvPr>
            <p:ph type="subTitle" idx="1"/>
          </p:nvPr>
        </p:nvSpPr>
        <p:spPr>
          <a:xfrm>
            <a:off x="1332380" y="6048573"/>
            <a:ext cx="7692587" cy="953772"/>
          </a:xfrm>
        </p:spPr>
        <p:txBody>
          <a:bodyPr/>
          <a:lstStyle/>
          <a:p>
            <a:r>
              <a:rPr lang="de-DE" altLang="de-DE" sz="2000" b="1" dirty="0"/>
              <a:t>FIS Fachbereich Infostar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CH" sz="2000" dirty="0"/>
              <a:t>Rodolfo Semprevivo, Leiter Fachbereich Infostar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3600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68400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Erarbeitung neues Lösungskonzept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148864" y="-7271942"/>
            <a:ext cx="12798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7169" name="Picture 1" descr="Bild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 bwMode="auto">
          <a:xfrm>
            <a:off x="1457598" y="2160142"/>
            <a:ext cx="83553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756012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Erarbeitung neues Lösungskonzept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12615616" y="-12044314"/>
            <a:ext cx="22837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9217" name="Picture 1" descr="Bild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b="21508"/>
          <a:stretch/>
        </p:blipFill>
        <p:spPr bwMode="auto">
          <a:xfrm>
            <a:off x="1471404" y="2376165"/>
            <a:ext cx="834151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857D7-A953-488D-9A7B-198F109C2E16}" type="slidenum">
              <a:rPr lang="de-CH" noProof="0" smtClean="0"/>
              <a:pPr/>
              <a:t>12</a:t>
            </a:fld>
            <a:endParaRPr lang="de-CH" noProof="0"/>
          </a:p>
        </p:txBody>
      </p:sp>
      <p:grpSp>
        <p:nvGrpSpPr>
          <p:cNvPr id="4" name="Gruppieren 3"/>
          <p:cNvGrpSpPr/>
          <p:nvPr/>
        </p:nvGrpSpPr>
        <p:grpSpPr>
          <a:xfrm>
            <a:off x="699643" y="1224037"/>
            <a:ext cx="9116559" cy="6445720"/>
            <a:chOff x="699643" y="1521594"/>
            <a:chExt cx="9116559" cy="644572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2A4FA38-9880-EB4D-A55B-8D8310B6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8284" y="2324181"/>
              <a:ext cx="2137503" cy="2678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ADCE17-F7E6-FD42-A932-56627137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643" y="1521594"/>
              <a:ext cx="1738502" cy="10402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C5B4A2-CBB2-ED4B-A5DD-DBDDAEA2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2425" flipH="1">
              <a:off x="2582649" y="1650408"/>
              <a:ext cx="1311002" cy="4702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869231-DFF6-0F4F-9684-14EE4CC8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8461" y="2049244"/>
              <a:ext cx="1097251" cy="5130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11900C-0FDC-2F44-AE54-58911A2C1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227" y="1621605"/>
              <a:ext cx="1368002" cy="6982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045B2F-DC28-FC45-932D-0A2254D2F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428" y="2658723"/>
              <a:ext cx="6227258" cy="39673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328705-C2FE-F745-AD45-D5F0A757E020}"/>
                </a:ext>
              </a:extLst>
            </p:cNvPr>
            <p:cNvGrpSpPr/>
            <p:nvPr/>
          </p:nvGrpSpPr>
          <p:grpSpPr>
            <a:xfrm>
              <a:off x="2758746" y="4407869"/>
              <a:ext cx="2151753" cy="773051"/>
              <a:chOff x="2281234" y="3455665"/>
              <a:chExt cx="1917700" cy="68896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43BE10D-25D5-BD4E-8F40-2C896223E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1234" y="3455665"/>
                <a:ext cx="1917700" cy="4635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4C001E4-9E1F-4945-9A8A-69A8A7D1D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2953" y="3922379"/>
                <a:ext cx="742950" cy="22225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7795EB-4ABC-2246-B36F-4FC1AD5D2D06}"/>
                </a:ext>
              </a:extLst>
            </p:cNvPr>
            <p:cNvGrpSpPr/>
            <p:nvPr/>
          </p:nvGrpSpPr>
          <p:grpSpPr>
            <a:xfrm>
              <a:off x="2192365" y="3242234"/>
              <a:ext cx="570001" cy="703432"/>
              <a:chOff x="1566677" y="2666267"/>
              <a:chExt cx="508000" cy="62691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5243407-C15B-8E4A-BFEC-0906FB159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677" y="2666267"/>
                <a:ext cx="508000" cy="4254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5F55B7D-6280-D94C-B847-F16C53A48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1759" y="3070935"/>
                <a:ext cx="279400" cy="22225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7085CD-4893-2141-87AB-C307F9174B83}"/>
                </a:ext>
              </a:extLst>
            </p:cNvPr>
            <p:cNvGrpSpPr/>
            <p:nvPr/>
          </p:nvGrpSpPr>
          <p:grpSpPr>
            <a:xfrm>
              <a:off x="3560612" y="3184730"/>
              <a:ext cx="686095" cy="912649"/>
              <a:chOff x="3081948" y="2355301"/>
              <a:chExt cx="611466" cy="81337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5800954-C509-A142-A3BE-9FCEF6F06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3814" y="2876578"/>
                <a:ext cx="609600" cy="2921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C974691-981C-9B40-9FF8-9E1BE7B9A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1948" y="2355301"/>
                <a:ext cx="520700" cy="55245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5CB04E-C161-A24F-A89A-96DDFF406763}"/>
                </a:ext>
              </a:extLst>
            </p:cNvPr>
            <p:cNvGrpSpPr/>
            <p:nvPr/>
          </p:nvGrpSpPr>
          <p:grpSpPr>
            <a:xfrm>
              <a:off x="3736840" y="5529300"/>
              <a:ext cx="854899" cy="819784"/>
              <a:chOff x="2893954" y="4498515"/>
              <a:chExt cx="761909" cy="730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A40843D-9F39-9946-A9F7-5D3439F27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3954" y="4498515"/>
                <a:ext cx="717550" cy="4953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A0F9F3-BD6C-6B4F-B1D6-A19C67F69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8313" y="5019579"/>
                <a:ext cx="717550" cy="20955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6F103C-AC1F-9C48-BA7F-29475E2D9189}"/>
                </a:ext>
              </a:extLst>
            </p:cNvPr>
            <p:cNvGrpSpPr/>
            <p:nvPr/>
          </p:nvGrpSpPr>
          <p:grpSpPr>
            <a:xfrm>
              <a:off x="1646924" y="4724651"/>
              <a:ext cx="1140001" cy="897574"/>
              <a:chOff x="1172977" y="3809993"/>
              <a:chExt cx="1016000" cy="79994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7CA7CA7-DEB2-8745-81BB-20775C348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2977" y="4400385"/>
                <a:ext cx="1016000" cy="2095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6564C3C-3A24-C844-9C27-867627B8B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0777" y="3809993"/>
                <a:ext cx="609600" cy="61595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189117-FFBD-D641-A8FD-69D0877FCA90}"/>
                </a:ext>
              </a:extLst>
            </p:cNvPr>
            <p:cNvGrpSpPr/>
            <p:nvPr/>
          </p:nvGrpSpPr>
          <p:grpSpPr>
            <a:xfrm>
              <a:off x="5172214" y="4902945"/>
              <a:ext cx="1446377" cy="1145943"/>
              <a:chOff x="4086314" y="4014647"/>
              <a:chExt cx="1289050" cy="102129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3325A77-208E-5F4E-BE98-67454D3CC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5562" y="4014647"/>
                <a:ext cx="800100" cy="7556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56AE1BC-9386-EB4B-AD85-34ADF5795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6314" y="4756542"/>
                <a:ext cx="1289050" cy="2794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5F4586-AC52-0F4E-A66E-81D04E63668B}"/>
                </a:ext>
              </a:extLst>
            </p:cNvPr>
            <p:cNvGrpSpPr/>
            <p:nvPr/>
          </p:nvGrpSpPr>
          <p:grpSpPr>
            <a:xfrm>
              <a:off x="6060310" y="3169825"/>
              <a:ext cx="904876" cy="1441470"/>
              <a:chOff x="4884266" y="2442569"/>
              <a:chExt cx="806450" cy="12846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E15D14E-16AB-7345-ADEF-AFB9680BB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15439" y="2442569"/>
                <a:ext cx="615950" cy="711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554AFD9-5455-7540-9A0C-4DA688999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84266" y="3168446"/>
                <a:ext cx="806450" cy="558800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871085-64A7-2A4A-A84A-F0BFAC76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98071">
              <a:off x="4938656" y="3385924"/>
              <a:ext cx="990376" cy="43462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BE9FE2-BAA1-2641-B30C-CC7984674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92771" flipV="1">
              <a:off x="5027482" y="4462160"/>
              <a:ext cx="1026001" cy="256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D9B0F74-DE36-9D4E-B2B6-62AA63B18981}"/>
                </a:ext>
              </a:extLst>
            </p:cNvPr>
            <p:cNvPicPr>
              <a:picLocks/>
            </p:cNvPicPr>
            <p:nvPr/>
          </p:nvPicPr>
          <p:blipFill>
            <a:blip r:embed="rId25" cstate="screen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02800">
              <a:off x="5145566" y="3955323"/>
              <a:ext cx="682654" cy="2493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90C0A3D-2CAD-7C41-BE99-4AAC8F6A2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1291">
              <a:off x="3834037" y="6677852"/>
              <a:ext cx="448876" cy="46312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93B630-A169-CF45-AB82-FD35A544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6596" y="6784788"/>
              <a:ext cx="406125" cy="48450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B90ABD-7084-F645-B5A2-707361740A7A}"/>
                </a:ext>
              </a:extLst>
            </p:cNvPr>
            <p:cNvGrpSpPr/>
            <p:nvPr/>
          </p:nvGrpSpPr>
          <p:grpSpPr>
            <a:xfrm>
              <a:off x="2975397" y="6825072"/>
              <a:ext cx="1046942" cy="1142242"/>
              <a:chOff x="2391897" y="5689789"/>
              <a:chExt cx="933063" cy="101799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FC4DCF5-36F0-4844-A7C0-8F1179FD2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1897" y="5689789"/>
                <a:ext cx="806450" cy="76835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A194E5F-D350-F243-98A7-B36AD5771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6910" y="6466486"/>
                <a:ext cx="908050" cy="2413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B26F46-2D15-BF40-A297-039446554002}"/>
                </a:ext>
              </a:extLst>
            </p:cNvPr>
            <p:cNvGrpSpPr/>
            <p:nvPr/>
          </p:nvGrpSpPr>
          <p:grpSpPr>
            <a:xfrm>
              <a:off x="4743252" y="6825073"/>
              <a:ext cx="1033126" cy="1084703"/>
              <a:chOff x="4009636" y="5661117"/>
              <a:chExt cx="920750" cy="96671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1841E76-720A-7243-A83A-9915A58CE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0071" y="5661117"/>
                <a:ext cx="679450" cy="74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6DAF14C-2A04-2441-886B-24ACEFA0A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9636" y="6418284"/>
                <a:ext cx="920750" cy="209550"/>
              </a:xfrm>
              <a:prstGeom prst="rect">
                <a:avLst/>
              </a:prstGeom>
            </p:spPr>
          </p:pic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09009A-B705-BF45-B8A0-12726FBD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4397" y="2073041"/>
              <a:ext cx="1061626" cy="57000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415D66-B170-D240-A424-57BB992E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232" y="6101651"/>
              <a:ext cx="498751" cy="6768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51E7351-70D5-2F4B-B43D-18CE2970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4672" y="6372744"/>
              <a:ext cx="413251" cy="377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A38A3AC-01FC-644B-BAE8-F03214BC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2048">
              <a:off x="2818692" y="3892496"/>
              <a:ext cx="741001" cy="24937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EC6C32A-6591-5D45-B0CE-AD9005D9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69018">
              <a:off x="2527606" y="5081631"/>
              <a:ext cx="814939" cy="33487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D7F9A6-FBA5-4E46-9CB0-6A306B988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05339">
              <a:off x="4455073" y="5129618"/>
              <a:ext cx="1018876" cy="2921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5D0E831-5627-CB47-976C-6864D5FC4EE9}"/>
                </a:ext>
              </a:extLst>
            </p:cNvPr>
            <p:cNvPicPr>
              <a:picLocks/>
            </p:cNvPicPr>
            <p:nvPr/>
          </p:nvPicPr>
          <p:blipFill>
            <a:blip r:embed="rId3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033930">
              <a:off x="3767925" y="5307945"/>
              <a:ext cx="416056" cy="228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D605DE5-AE0D-1B4A-8154-96C8CD22D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13266">
              <a:off x="4107489" y="3990826"/>
              <a:ext cx="655501" cy="171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6E5DB43-98EA-A14C-A99A-95C4079EE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450" y="2408662"/>
              <a:ext cx="1809752" cy="114000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0925F0C-C5F3-054D-888F-D0EBD436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711" y="4841775"/>
              <a:ext cx="1603127" cy="103312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320A5E9-F5FB-D840-B2AB-2BF129EDC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152" y="2101664"/>
              <a:ext cx="1873877" cy="762376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957504C-0722-F54B-A8A6-C140AC2CF904}"/>
                </a:ext>
              </a:extLst>
            </p:cNvPr>
            <p:cNvGrpSpPr/>
            <p:nvPr/>
          </p:nvGrpSpPr>
          <p:grpSpPr>
            <a:xfrm>
              <a:off x="6472586" y="6808521"/>
              <a:ext cx="1246877" cy="743719"/>
              <a:chOff x="5053340" y="5588009"/>
              <a:chExt cx="1111250" cy="662822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871A434-B867-384F-8FBB-0E939FD8B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7016" y="5588009"/>
                <a:ext cx="495300" cy="41275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3F11BBE-D9B0-F54A-9D56-452089224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53340" y="6003181"/>
                <a:ext cx="1111250" cy="247650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3EE90C9-9ED1-5846-9B9D-99E8D9A16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5035" y="6301134"/>
              <a:ext cx="947626" cy="64125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BCCB686-ADFC-364B-8A4B-3F6EB7217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67101" y="6427911"/>
              <a:ext cx="1849696" cy="40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1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857D7-A953-488D-9A7B-198F109C2E16}" type="slidenum">
              <a:rPr lang="de-CH" noProof="0" smtClean="0"/>
              <a:pPr/>
              <a:t>13</a:t>
            </a:fld>
            <a:endParaRPr lang="de-CH" noProof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8" y="1472406"/>
            <a:ext cx="83343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857D7-A953-488D-9A7B-198F109C2E16}" type="slidenum">
              <a:rPr lang="de-CH" noProof="0" smtClean="0"/>
              <a:pPr/>
              <a:t>14</a:t>
            </a:fld>
            <a:endParaRPr lang="de-CH" noProof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6" y="1653381"/>
            <a:ext cx="8610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Anforderungs- und Testmanagement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8" name="Parallelogramm 7"/>
          <p:cNvSpPr/>
          <p:nvPr/>
        </p:nvSpPr>
        <p:spPr>
          <a:xfrm>
            <a:off x="5546532" y="4080334"/>
            <a:ext cx="1440160" cy="896160"/>
          </a:xfrm>
          <a:prstGeom prst="parallelogram">
            <a:avLst>
              <a:gd name="adj" fmla="val 71561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1" name="Gruppieren 30"/>
          <p:cNvGrpSpPr/>
          <p:nvPr/>
        </p:nvGrpSpPr>
        <p:grpSpPr>
          <a:xfrm>
            <a:off x="3682280" y="5112469"/>
            <a:ext cx="2592286" cy="1793531"/>
            <a:chOff x="3905871" y="5112469"/>
            <a:chExt cx="2592286" cy="17935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Diagonaler Streifen 2"/>
            <p:cNvSpPr/>
            <p:nvPr/>
          </p:nvSpPr>
          <p:spPr>
            <a:xfrm>
              <a:off x="5202014" y="5112469"/>
              <a:ext cx="1296143" cy="1793531"/>
            </a:xfrm>
            <a:prstGeom prst="diagStripe">
              <a:avLst>
                <a:gd name="adj" fmla="val 3629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12" name="Diagonaler Streifen 11"/>
            <p:cNvSpPr/>
            <p:nvPr/>
          </p:nvSpPr>
          <p:spPr>
            <a:xfrm flipH="1">
              <a:off x="3905871" y="5112469"/>
              <a:ext cx="1296143" cy="1793531"/>
            </a:xfrm>
            <a:prstGeom prst="diagStripe">
              <a:avLst>
                <a:gd name="adj" fmla="val 3629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sp>
        <p:nvSpPr>
          <p:cNvPr id="14" name="Parallelogramm 13"/>
          <p:cNvSpPr/>
          <p:nvPr/>
        </p:nvSpPr>
        <p:spPr>
          <a:xfrm>
            <a:off x="6291907" y="2520181"/>
            <a:ext cx="1782860" cy="1409829"/>
          </a:xfrm>
          <a:prstGeom prst="parallelogram">
            <a:avLst>
              <a:gd name="adj" fmla="val 71561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arallelogramm 14"/>
          <p:cNvSpPr/>
          <p:nvPr/>
        </p:nvSpPr>
        <p:spPr>
          <a:xfrm flipH="1">
            <a:off x="2746175" y="3812295"/>
            <a:ext cx="1645587" cy="1157025"/>
          </a:xfrm>
          <a:prstGeom prst="parallelogram">
            <a:avLst>
              <a:gd name="adj" fmla="val 71561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arallelogramm 15"/>
          <p:cNvSpPr/>
          <p:nvPr/>
        </p:nvSpPr>
        <p:spPr>
          <a:xfrm flipH="1">
            <a:off x="1810071" y="2520181"/>
            <a:ext cx="1668450" cy="1163981"/>
          </a:xfrm>
          <a:prstGeom prst="parallelogram">
            <a:avLst>
              <a:gd name="adj" fmla="val 71561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 nach unten 16"/>
          <p:cNvSpPr/>
          <p:nvPr/>
        </p:nvSpPr>
        <p:spPr>
          <a:xfrm rot="19544377">
            <a:off x="3762075" y="2275021"/>
            <a:ext cx="360000" cy="2885903"/>
          </a:xfrm>
          <a:prstGeom prst="downArrow">
            <a:avLst>
              <a:gd name="adj1" fmla="val 3081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 nach unten 17"/>
          <p:cNvSpPr/>
          <p:nvPr/>
        </p:nvSpPr>
        <p:spPr>
          <a:xfrm rot="12957598">
            <a:off x="5880564" y="2207308"/>
            <a:ext cx="360000" cy="2952510"/>
          </a:xfrm>
          <a:prstGeom prst="downArrow">
            <a:avLst>
              <a:gd name="adj1" fmla="val 30817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/>
          <p:cNvSpPr txBox="1"/>
          <p:nvPr/>
        </p:nvSpPr>
        <p:spPr>
          <a:xfrm rot="3350537">
            <a:off x="2746303" y="3361136"/>
            <a:ext cx="29161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Anforderungsmanagement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8361794">
            <a:off x="4976798" y="3131411"/>
            <a:ext cx="212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50000"/>
                  </a:schemeClr>
                </a:solidFill>
              </a:rPr>
              <a:t>Testmanagement</a:t>
            </a:r>
            <a:endParaRPr lang="de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ad 20"/>
          <p:cNvSpPr/>
          <p:nvPr/>
        </p:nvSpPr>
        <p:spPr>
          <a:xfrm>
            <a:off x="3981026" y="5225738"/>
            <a:ext cx="2088232" cy="2088232"/>
          </a:xfrm>
          <a:prstGeom prst="donut">
            <a:avLst>
              <a:gd name="adj" fmla="val 553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9" name="Pfeil nach unten 28"/>
          <p:cNvSpPr/>
          <p:nvPr/>
        </p:nvSpPr>
        <p:spPr>
          <a:xfrm rot="16200000">
            <a:off x="3594950" y="6631031"/>
            <a:ext cx="360000" cy="1254818"/>
          </a:xfrm>
          <a:prstGeom prst="downArrow">
            <a:avLst>
              <a:gd name="adj1" fmla="val 30817"/>
              <a:gd name="adj2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05471" y="2849342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Grob-</a:t>
            </a:r>
          </a:p>
          <a:p>
            <a:r>
              <a:rPr lang="de-CH" dirty="0" smtClean="0"/>
              <a:t>Anforderungen</a:t>
            </a:r>
            <a:endParaRPr lang="de-CH" dirty="0"/>
          </a:p>
        </p:txBody>
      </p:sp>
      <p:sp>
        <p:nvSpPr>
          <p:cNvPr id="35" name="Textfeld 34"/>
          <p:cNvSpPr txBox="1"/>
          <p:nvPr/>
        </p:nvSpPr>
        <p:spPr>
          <a:xfrm>
            <a:off x="305470" y="4032349"/>
            <a:ext cx="26521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Detail-Anforderungen und techn. Konzeption</a:t>
            </a:r>
            <a:endParaRPr lang="de-CH" dirty="0"/>
          </a:p>
        </p:txBody>
      </p:sp>
      <p:cxnSp>
        <p:nvCxnSpPr>
          <p:cNvPr id="37" name="Gerader Verbinder 36"/>
          <p:cNvCxnSpPr/>
          <p:nvPr/>
        </p:nvCxnSpPr>
        <p:spPr>
          <a:xfrm>
            <a:off x="1269690" y="3744317"/>
            <a:ext cx="133246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7138663" y="4032349"/>
            <a:ext cx="133246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>
            <a:off x="2236499" y="5040461"/>
            <a:ext cx="133246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6453452" y="5040461"/>
            <a:ext cx="133246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786736" y="3025978"/>
            <a:ext cx="238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CH" dirty="0"/>
              <a:t>Fach- </a:t>
            </a:r>
            <a:r>
              <a:rPr lang="de-CH" dirty="0" smtClean="0"/>
              <a:t>und Abnahme-</a:t>
            </a:r>
          </a:p>
          <a:p>
            <a:r>
              <a:rPr lang="de-CH" dirty="0" smtClean="0"/>
              <a:t>Tests (System)</a:t>
            </a:r>
            <a:endParaRPr lang="de-CH" dirty="0"/>
          </a:p>
        </p:txBody>
      </p:sp>
      <p:sp>
        <p:nvSpPr>
          <p:cNvPr id="45" name="Textfeld 44"/>
          <p:cNvSpPr txBox="1"/>
          <p:nvPr/>
        </p:nvSpPr>
        <p:spPr>
          <a:xfrm>
            <a:off x="7786735" y="4250114"/>
            <a:ext cx="238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Schnittstellen-</a:t>
            </a:r>
            <a:endParaRPr lang="de-CH" dirty="0"/>
          </a:p>
          <a:p>
            <a:r>
              <a:rPr lang="de-CH" dirty="0" smtClean="0"/>
              <a:t>Tests (Integration)</a:t>
            </a:r>
            <a:endParaRPr lang="de-CH" dirty="0"/>
          </a:p>
        </p:txBody>
      </p:sp>
      <p:sp>
        <p:nvSpPr>
          <p:cNvPr id="46" name="Textfeld 45"/>
          <p:cNvSpPr txBox="1"/>
          <p:nvPr/>
        </p:nvSpPr>
        <p:spPr>
          <a:xfrm>
            <a:off x="305471" y="5832549"/>
            <a:ext cx="141577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Software-</a:t>
            </a:r>
          </a:p>
          <a:p>
            <a:r>
              <a:rPr lang="de-CH" dirty="0" smtClean="0"/>
              <a:t>Entwicklung</a:t>
            </a:r>
            <a:endParaRPr lang="de-CH" dirty="0"/>
          </a:p>
        </p:txBody>
      </p:sp>
      <p:sp>
        <p:nvSpPr>
          <p:cNvPr id="47" name="Textfeld 46"/>
          <p:cNvSpPr txBox="1"/>
          <p:nvPr/>
        </p:nvSpPr>
        <p:spPr>
          <a:xfrm>
            <a:off x="7786736" y="5832549"/>
            <a:ext cx="14158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CH"/>
            </a:defPPr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Technische-</a:t>
            </a:r>
          </a:p>
          <a:p>
            <a:r>
              <a:rPr lang="de-CH" dirty="0" smtClean="0"/>
              <a:t>Tests (Unit)</a:t>
            </a:r>
            <a:endParaRPr lang="de-CH" dirty="0"/>
          </a:p>
        </p:txBody>
      </p:sp>
      <p:sp>
        <p:nvSpPr>
          <p:cNvPr id="48" name="Rechteck 47"/>
          <p:cNvSpPr/>
          <p:nvPr/>
        </p:nvSpPr>
        <p:spPr>
          <a:xfrm>
            <a:off x="5011687" y="7151184"/>
            <a:ext cx="79453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 nach unten 21"/>
          <p:cNvSpPr/>
          <p:nvPr/>
        </p:nvSpPr>
        <p:spPr>
          <a:xfrm rot="16200000">
            <a:off x="5819336" y="6333243"/>
            <a:ext cx="360000" cy="1846605"/>
          </a:xfrm>
          <a:prstGeom prst="downArrow">
            <a:avLst>
              <a:gd name="adj1" fmla="val 30817"/>
              <a:gd name="adj2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1870940" y="4126127"/>
            <a:ext cx="3199629" cy="2913920"/>
            <a:chOff x="1870940" y="4126127"/>
            <a:chExt cx="3199629" cy="2913920"/>
          </a:xfrm>
        </p:grpSpPr>
        <p:sp>
          <p:nvSpPr>
            <p:cNvPr id="49" name="Flussdiagramm: Oder 48"/>
            <p:cNvSpPr/>
            <p:nvPr/>
          </p:nvSpPr>
          <p:spPr>
            <a:xfrm>
              <a:off x="3023091" y="4126127"/>
              <a:ext cx="642452" cy="642452"/>
            </a:xfrm>
            <a:prstGeom prst="flowChartOr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Bogen 49"/>
            <p:cNvSpPr/>
            <p:nvPr/>
          </p:nvSpPr>
          <p:spPr>
            <a:xfrm rot="20568219" flipH="1">
              <a:off x="2520321" y="4445114"/>
              <a:ext cx="2550248" cy="2594933"/>
            </a:xfrm>
            <a:prstGeom prst="arc">
              <a:avLst>
                <a:gd name="adj1" fmla="val 16691619"/>
                <a:gd name="adj2" fmla="val 20147183"/>
              </a:avLst>
            </a:prstGeom>
            <a:ln w="76200">
              <a:solidFill>
                <a:schemeClr val="accent2">
                  <a:lumMod val="75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Textfeld 50"/>
            <p:cNvSpPr txBox="1"/>
            <p:nvPr/>
          </p:nvSpPr>
          <p:spPr>
            <a:xfrm rot="21291393">
              <a:off x="1870940" y="5565216"/>
              <a:ext cx="164339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200" dirty="0" smtClean="0">
                  <a:solidFill>
                    <a:srgbClr val="953735"/>
                  </a:solidFill>
                </a:rPr>
                <a:t>Produkt</a:t>
              </a:r>
            </a:p>
            <a:p>
              <a:r>
                <a:rPr lang="de-CH" sz="3200" dirty="0" smtClean="0">
                  <a:solidFill>
                    <a:srgbClr val="953735"/>
                  </a:solidFill>
                </a:rPr>
                <a:t>Backlog</a:t>
              </a:r>
              <a:endParaRPr lang="de-CH" sz="3200" dirty="0">
                <a:solidFill>
                  <a:srgbClr val="9537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2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Unser Produkt-Backlog als Übersicht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4" y="2160141"/>
            <a:ext cx="102188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24734" r="21225" b="8826"/>
          <a:stretch/>
        </p:blipFill>
        <p:spPr>
          <a:xfrm>
            <a:off x="1241574" y="1125359"/>
            <a:ext cx="8640960" cy="75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>
            <a:off x="2750616" y="2570589"/>
            <a:ext cx="940037" cy="5062160"/>
            <a:chOff x="1259632" y="1628800"/>
            <a:chExt cx="1728192" cy="4392488"/>
          </a:xfrm>
        </p:grpSpPr>
        <p:sp>
          <p:nvSpPr>
            <p:cNvPr id="37" name="Rechteck 36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2019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39" name="Gerader Verbinder 38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45" name="Gruppieren 44"/>
          <p:cNvGrpSpPr/>
          <p:nvPr/>
        </p:nvGrpSpPr>
        <p:grpSpPr>
          <a:xfrm>
            <a:off x="4628294" y="2570589"/>
            <a:ext cx="940037" cy="5062160"/>
            <a:chOff x="1259632" y="1628800"/>
            <a:chExt cx="1728192" cy="4392488"/>
          </a:xfrm>
        </p:grpSpPr>
        <p:sp>
          <p:nvSpPr>
            <p:cNvPr id="46" name="Rechteck 45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2021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48" name="Gerader Verbinder 47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85" name="Gruppieren 84"/>
          <p:cNvGrpSpPr/>
          <p:nvPr/>
        </p:nvGrpSpPr>
        <p:grpSpPr>
          <a:xfrm>
            <a:off x="6497639" y="2570589"/>
            <a:ext cx="940037" cy="5062160"/>
            <a:chOff x="1259632" y="1628800"/>
            <a:chExt cx="1728192" cy="4392488"/>
          </a:xfrm>
        </p:grpSpPr>
        <p:sp>
          <p:nvSpPr>
            <p:cNvPr id="86" name="Rechteck 85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2023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87" name="Gruppieren 86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88" name="Gerader Verbinder 87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Gerader Verbinder 89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13" name="Gruppieren 112"/>
          <p:cNvGrpSpPr/>
          <p:nvPr/>
        </p:nvGrpSpPr>
        <p:grpSpPr>
          <a:xfrm>
            <a:off x="1817638" y="2570589"/>
            <a:ext cx="940037" cy="5062160"/>
            <a:chOff x="1259632" y="1628800"/>
            <a:chExt cx="1728192" cy="4392488"/>
          </a:xfrm>
        </p:grpSpPr>
        <p:sp>
          <p:nvSpPr>
            <p:cNvPr id="114" name="Rechteck 113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2018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115" name="Gruppieren 114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116" name="Gerader Verbinder 115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Gerader Verbinder 120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22" name="Gruppieren 121"/>
          <p:cNvGrpSpPr/>
          <p:nvPr/>
        </p:nvGrpSpPr>
        <p:grpSpPr>
          <a:xfrm>
            <a:off x="3691892" y="2570589"/>
            <a:ext cx="940037" cy="5062160"/>
            <a:chOff x="1259632" y="1628800"/>
            <a:chExt cx="1728192" cy="4392488"/>
          </a:xfrm>
        </p:grpSpPr>
        <p:sp>
          <p:nvSpPr>
            <p:cNvPr id="123" name="Rechteck 122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2020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124" name="Gruppieren 123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125" name="Gerader Verbinder 124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6" name="Gerader Verbinder 125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7" name="Gerader Verbinder 126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Gerader Verbinder 129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31" name="Gruppieren 130"/>
          <p:cNvGrpSpPr/>
          <p:nvPr/>
        </p:nvGrpSpPr>
        <p:grpSpPr>
          <a:xfrm>
            <a:off x="5557498" y="2570589"/>
            <a:ext cx="940038" cy="5062160"/>
            <a:chOff x="1259632" y="1628800"/>
            <a:chExt cx="1728192" cy="4392488"/>
          </a:xfrm>
        </p:grpSpPr>
        <p:sp>
          <p:nvSpPr>
            <p:cNvPr id="132" name="Rechteck 131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2022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133" name="Gruppieren 132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134" name="Gerader Verbinder 133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6" name="Gerader Verbinder 135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40" name="Gruppieren 139"/>
          <p:cNvGrpSpPr/>
          <p:nvPr/>
        </p:nvGrpSpPr>
        <p:grpSpPr>
          <a:xfrm>
            <a:off x="7438915" y="2570589"/>
            <a:ext cx="940037" cy="5062160"/>
            <a:chOff x="1259632" y="1628800"/>
            <a:chExt cx="1728192" cy="4392488"/>
          </a:xfrm>
        </p:grpSpPr>
        <p:sp>
          <p:nvSpPr>
            <p:cNvPr id="141" name="Rechteck 140"/>
            <p:cNvSpPr/>
            <p:nvPr/>
          </p:nvSpPr>
          <p:spPr>
            <a:xfrm>
              <a:off x="1259632" y="16288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21" b="1" dirty="0" smtClean="0">
                  <a:solidFill>
                    <a:schemeClr val="tx1"/>
                  </a:solidFill>
                </a:rPr>
                <a:t>2024</a:t>
              </a:r>
              <a:endParaRPr lang="de-CH" sz="1221" b="1" dirty="0">
                <a:solidFill>
                  <a:schemeClr val="tx1"/>
                </a:solidFill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1259632" y="1916832"/>
              <a:ext cx="1728192" cy="4104456"/>
              <a:chOff x="1259632" y="1988840"/>
              <a:chExt cx="1728192" cy="3960440"/>
            </a:xfrm>
          </p:grpSpPr>
          <p:cxnSp>
            <p:nvCxnSpPr>
              <p:cNvPr id="143" name="Gerader Verbinder 142"/>
              <p:cNvCxnSpPr/>
              <p:nvPr/>
            </p:nvCxnSpPr>
            <p:spPr>
              <a:xfrm>
                <a:off x="1259632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4" name="Gerader Verbinder 143"/>
              <p:cNvCxnSpPr/>
              <p:nvPr/>
            </p:nvCxnSpPr>
            <p:spPr>
              <a:xfrm>
                <a:off x="2987824" y="1988840"/>
                <a:ext cx="0" cy="396044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Gerader Verbinder 144"/>
              <p:cNvCxnSpPr/>
              <p:nvPr/>
            </p:nvCxnSpPr>
            <p:spPr>
              <a:xfrm>
                <a:off x="2123728" y="1988840"/>
                <a:ext cx="0" cy="396044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Gerader Verbinder 147"/>
              <p:cNvCxnSpPr/>
              <p:nvPr/>
            </p:nvCxnSpPr>
            <p:spPr>
              <a:xfrm flipH="1">
                <a:off x="1259632" y="5949280"/>
                <a:ext cx="172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8" name="Rechteck 77"/>
          <p:cNvSpPr/>
          <p:nvPr/>
        </p:nvSpPr>
        <p:spPr>
          <a:xfrm>
            <a:off x="256787" y="3141959"/>
            <a:ext cx="8744306" cy="936009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 smtClean="0">
                <a:solidFill>
                  <a:schemeClr val="tx1"/>
                </a:solidFill>
              </a:rPr>
              <a:t>Produktion</a:t>
            </a:r>
            <a:endParaRPr lang="de-CH" sz="916" b="1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261962" y="5182107"/>
            <a:ext cx="8739131" cy="2239858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 smtClean="0">
                <a:solidFill>
                  <a:schemeClr val="tx1"/>
                </a:solidFill>
              </a:rPr>
              <a:t>Konzeption, </a:t>
            </a:r>
          </a:p>
          <a:p>
            <a:r>
              <a:rPr lang="de-CH" sz="916" b="1" dirty="0" smtClean="0">
                <a:solidFill>
                  <a:schemeClr val="tx1"/>
                </a:solidFill>
              </a:rPr>
              <a:t>Entwicklung &amp;</a:t>
            </a:r>
          </a:p>
          <a:p>
            <a:r>
              <a:rPr lang="de-CH" sz="916" b="1" dirty="0" err="1" smtClean="0">
                <a:solidFill>
                  <a:schemeClr val="tx1"/>
                </a:solidFill>
              </a:rPr>
              <a:t>Testing</a:t>
            </a:r>
            <a:endParaRPr lang="de-CH" sz="916" b="1" dirty="0" smtClean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250363" y="7766050"/>
            <a:ext cx="1009650" cy="454025"/>
          </a:xfrm>
          <a:prstGeom prst="rect">
            <a:avLst/>
          </a:prstGeom>
        </p:spPr>
        <p:txBody>
          <a:bodyPr/>
          <a:lstStyle/>
          <a:p>
            <a:r>
              <a:rPr lang="de-CH" altLang="de-DE" dirty="0" smtClean="0"/>
              <a:t> </a:t>
            </a:r>
            <a:endParaRPr lang="de-CH" altLang="de-DE" dirty="0"/>
          </a:p>
        </p:txBody>
      </p:sp>
      <p:sp>
        <p:nvSpPr>
          <p:cNvPr id="8" name="Legende mit Pfeil nach unten 7"/>
          <p:cNvSpPr/>
          <p:nvPr/>
        </p:nvSpPr>
        <p:spPr>
          <a:xfrm>
            <a:off x="1378339" y="2011687"/>
            <a:ext cx="1364972" cy="571371"/>
          </a:xfrm>
          <a:prstGeom prst="downArrowCallout">
            <a:avLst>
              <a:gd name="adj1" fmla="val 50000"/>
              <a:gd name="adj2" fmla="val 25000"/>
              <a:gd name="adj3" fmla="val 36518"/>
              <a:gd name="adj4" fmla="val 64977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Projektstart</a:t>
            </a:r>
          </a:p>
        </p:txBody>
      </p:sp>
      <p:sp>
        <p:nvSpPr>
          <p:cNvPr id="106" name="Titel 6"/>
          <p:cNvSpPr txBox="1">
            <a:spLocks/>
          </p:cNvSpPr>
          <p:nvPr/>
        </p:nvSpPr>
        <p:spPr bwMode="auto">
          <a:xfrm>
            <a:off x="1332380" y="1332121"/>
            <a:ext cx="8480542" cy="6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5pPr>
            <a:lvl6pPr marL="465308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6pPr>
            <a:lvl7pPr marL="930617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7pPr>
            <a:lvl8pPr marL="1395927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8pPr>
            <a:lvl9pPr marL="1861236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sz="3200" kern="0" dirty="0">
                <a:solidFill>
                  <a:schemeClr val="tx1"/>
                </a:solidFill>
              </a:rPr>
              <a:t>Infostar NG – </a:t>
            </a:r>
            <a:r>
              <a:rPr lang="de-CH" sz="3200" kern="0" dirty="0" smtClean="0">
                <a:solidFill>
                  <a:schemeClr val="tx1"/>
                </a:solidFill>
              </a:rPr>
              <a:t>Einführungskonzept</a:t>
            </a:r>
            <a:endParaRPr lang="de-CH" sz="3200" kern="0" dirty="0">
              <a:solidFill>
                <a:schemeClr val="tx1"/>
              </a:solidFill>
            </a:endParaRPr>
          </a:p>
        </p:txBody>
      </p:sp>
      <p:sp>
        <p:nvSpPr>
          <p:cNvPr id="149" name="Legende mit Pfeil nach unten 148"/>
          <p:cNvSpPr/>
          <p:nvPr/>
        </p:nvSpPr>
        <p:spPr>
          <a:xfrm>
            <a:off x="6755190" y="2011687"/>
            <a:ext cx="1364972" cy="571371"/>
          </a:xfrm>
          <a:prstGeom prst="downArrowCallout">
            <a:avLst>
              <a:gd name="adj1" fmla="val 50000"/>
              <a:gd name="adj2" fmla="val 25000"/>
              <a:gd name="adj3" fmla="val 36518"/>
              <a:gd name="adj4" fmla="val 64977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bg1"/>
                </a:solidFill>
              </a:rPr>
              <a:t>Projektende</a:t>
            </a:r>
            <a:endParaRPr lang="de-CH" sz="1400" b="1" dirty="0">
              <a:solidFill>
                <a:schemeClr val="bg1"/>
              </a:solidFill>
            </a:endParaRPr>
          </a:p>
        </p:txBody>
      </p:sp>
      <p:sp>
        <p:nvSpPr>
          <p:cNvPr id="111" name="Rechteck 110"/>
          <p:cNvSpPr/>
          <p:nvPr/>
        </p:nvSpPr>
        <p:spPr>
          <a:xfrm>
            <a:off x="1828472" y="3215224"/>
            <a:ext cx="4926718" cy="439688"/>
          </a:xfrm>
          <a:prstGeom prst="rect">
            <a:avLst/>
          </a:prstGeom>
          <a:solidFill>
            <a:srgbClr val="00B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 smtClean="0">
                <a:solidFill>
                  <a:schemeClr val="bg1"/>
                </a:solidFill>
              </a:rPr>
              <a:t>Infostar V12.x</a:t>
            </a:r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7074222" y="3215224"/>
            <a:ext cx="1834533" cy="439688"/>
          </a:xfrm>
          <a:prstGeom prst="rect">
            <a:avLst/>
          </a:prstGeom>
          <a:solidFill>
            <a:schemeClr val="tx2"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>
                <a:solidFill>
                  <a:schemeClr val="bg1"/>
                </a:solidFill>
              </a:rPr>
              <a:t>Infostar NG</a:t>
            </a:r>
          </a:p>
        </p:txBody>
      </p:sp>
      <p:sp>
        <p:nvSpPr>
          <p:cNvPr id="129" name="Rechteck 128"/>
          <p:cNvSpPr/>
          <p:nvPr/>
        </p:nvSpPr>
        <p:spPr>
          <a:xfrm>
            <a:off x="3039063" y="6681999"/>
            <a:ext cx="3822031" cy="439688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 smtClean="0">
                <a:solidFill>
                  <a:schemeClr val="tx1"/>
                </a:solidFill>
              </a:rPr>
              <a:t>Entwicklung</a:t>
            </a:r>
            <a:endParaRPr lang="de-CH" sz="1050" b="1" dirty="0">
              <a:solidFill>
                <a:schemeClr val="tx1"/>
              </a:solidFill>
            </a:endParaRPr>
          </a:p>
        </p:txBody>
      </p:sp>
      <p:sp>
        <p:nvSpPr>
          <p:cNvPr id="147" name="Rechteck 146"/>
          <p:cNvSpPr/>
          <p:nvPr/>
        </p:nvSpPr>
        <p:spPr>
          <a:xfrm>
            <a:off x="4696028" y="5326123"/>
            <a:ext cx="700434" cy="439688"/>
          </a:xfrm>
          <a:prstGeom prst="rect">
            <a:avLst/>
          </a:prstGeom>
          <a:solidFill>
            <a:srgbClr val="92D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Test- Migration</a:t>
            </a:r>
          </a:p>
        </p:txBody>
      </p:sp>
      <p:sp>
        <p:nvSpPr>
          <p:cNvPr id="154" name="Rechteck 153"/>
          <p:cNvSpPr/>
          <p:nvPr/>
        </p:nvSpPr>
        <p:spPr>
          <a:xfrm>
            <a:off x="5437607" y="5326123"/>
            <a:ext cx="723957" cy="439688"/>
          </a:xfrm>
          <a:prstGeom prst="rect">
            <a:avLst/>
          </a:prstGeom>
          <a:solidFill>
            <a:srgbClr val="92D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Test- Migration</a:t>
            </a:r>
          </a:p>
        </p:txBody>
      </p:sp>
      <p:sp>
        <p:nvSpPr>
          <p:cNvPr id="156" name="Rechteck 155"/>
          <p:cNvSpPr/>
          <p:nvPr/>
        </p:nvSpPr>
        <p:spPr>
          <a:xfrm>
            <a:off x="7219067" y="5708582"/>
            <a:ext cx="1689688" cy="439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 smtClean="0">
                <a:solidFill>
                  <a:schemeClr val="tx1"/>
                </a:solidFill>
              </a:rPr>
              <a:t>Kontinuierliches </a:t>
            </a:r>
            <a:r>
              <a:rPr lang="de-CH" sz="900" b="1" dirty="0" err="1" smtClean="0">
                <a:solidFill>
                  <a:schemeClr val="tx1"/>
                </a:solidFill>
              </a:rPr>
              <a:t>Testing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157" name="Rechteck 156"/>
          <p:cNvSpPr/>
          <p:nvPr/>
        </p:nvSpPr>
        <p:spPr>
          <a:xfrm>
            <a:off x="7219067" y="6681999"/>
            <a:ext cx="1689688" cy="439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 smtClean="0">
                <a:solidFill>
                  <a:schemeClr val="tx1"/>
                </a:solidFill>
              </a:rPr>
              <a:t>Weiterentwicklung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158" name="Rechteck 157"/>
          <p:cNvSpPr/>
          <p:nvPr/>
        </p:nvSpPr>
        <p:spPr>
          <a:xfrm>
            <a:off x="3502023" y="5326123"/>
            <a:ext cx="1114162" cy="439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 smtClean="0">
                <a:solidFill>
                  <a:schemeClr val="tx1"/>
                </a:solidFill>
              </a:rPr>
              <a:t>Migrationsvor-</a:t>
            </a:r>
            <a:r>
              <a:rPr lang="de-CH" sz="900" b="1" dirty="0" err="1" smtClean="0">
                <a:solidFill>
                  <a:schemeClr val="tx1"/>
                </a:solidFill>
              </a:rPr>
              <a:t>bereitungen</a:t>
            </a:r>
            <a:endParaRPr lang="de-CH" sz="900" b="1" dirty="0">
              <a:solidFill>
                <a:schemeClr val="tx1"/>
              </a:solidFill>
            </a:endParaRPr>
          </a:p>
        </p:txBody>
      </p:sp>
      <p:grpSp>
        <p:nvGrpSpPr>
          <p:cNvPr id="159" name="Gruppieren 158"/>
          <p:cNvGrpSpPr/>
          <p:nvPr/>
        </p:nvGrpSpPr>
        <p:grpSpPr>
          <a:xfrm rot="2922471">
            <a:off x="3196430" y="6177811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60" name="Pfeil nach rechts 159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62" name="Gruppieren 161"/>
          <p:cNvGrpSpPr/>
          <p:nvPr/>
        </p:nvGrpSpPr>
        <p:grpSpPr>
          <a:xfrm rot="2922471">
            <a:off x="3558447" y="6177812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63" name="Pfeil nach rechts 162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68" name="Gruppieren 167"/>
          <p:cNvGrpSpPr/>
          <p:nvPr/>
        </p:nvGrpSpPr>
        <p:grpSpPr>
          <a:xfrm rot="2922471">
            <a:off x="4283945" y="6177812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69" name="Pfeil nach rechts 168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71" name="Gruppieren 170"/>
          <p:cNvGrpSpPr/>
          <p:nvPr/>
        </p:nvGrpSpPr>
        <p:grpSpPr>
          <a:xfrm rot="2922471">
            <a:off x="4645962" y="6177813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72" name="Pfeil nach rechts 171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81" name="Gruppieren 180"/>
          <p:cNvGrpSpPr/>
          <p:nvPr/>
        </p:nvGrpSpPr>
        <p:grpSpPr>
          <a:xfrm rot="2922471">
            <a:off x="5371460" y="6177814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82" name="Pfeil nach rechts 181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84" name="Gruppieren 183"/>
          <p:cNvGrpSpPr/>
          <p:nvPr/>
        </p:nvGrpSpPr>
        <p:grpSpPr>
          <a:xfrm rot="2922471">
            <a:off x="5733477" y="6177814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85" name="Pfeil nach rechts 184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sp>
        <p:nvSpPr>
          <p:cNvPr id="190" name="Pfeil nach rechts 189"/>
          <p:cNvSpPr/>
          <p:nvPr/>
        </p:nvSpPr>
        <p:spPr>
          <a:xfrm rot="19095335">
            <a:off x="5941435" y="6349134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91" name="Pfeil nach rechts 190"/>
          <p:cNvSpPr/>
          <p:nvPr/>
        </p:nvSpPr>
        <p:spPr>
          <a:xfrm rot="19095335">
            <a:off x="4853916" y="6349134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92" name="Pfeil nach rechts 191"/>
          <p:cNvSpPr/>
          <p:nvPr/>
        </p:nvSpPr>
        <p:spPr>
          <a:xfrm rot="19095335">
            <a:off x="3766401" y="6349134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grpSp>
        <p:nvGrpSpPr>
          <p:cNvPr id="196" name="Gruppieren 195"/>
          <p:cNvGrpSpPr/>
          <p:nvPr/>
        </p:nvGrpSpPr>
        <p:grpSpPr>
          <a:xfrm rot="2922471">
            <a:off x="7696979" y="6177813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197" name="Pfeil nach rechts 196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ln w="127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 w="12700">
              <a:prstDash val="sys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199" name="Gruppieren 198"/>
          <p:cNvGrpSpPr/>
          <p:nvPr/>
        </p:nvGrpSpPr>
        <p:grpSpPr>
          <a:xfrm rot="2922471">
            <a:off x="8058996" y="6177813"/>
            <a:ext cx="179560" cy="487686"/>
            <a:chOff x="-229026" y="5455385"/>
            <a:chExt cx="179560" cy="487686"/>
          </a:xfrm>
          <a:solidFill>
            <a:schemeClr val="bg1">
              <a:lumMod val="75000"/>
            </a:schemeClr>
          </a:solidFill>
        </p:grpSpPr>
        <p:sp>
          <p:nvSpPr>
            <p:cNvPr id="200" name="Pfeil nach rechts 199"/>
            <p:cNvSpPr/>
            <p:nvPr/>
          </p:nvSpPr>
          <p:spPr>
            <a:xfrm rot="16200000">
              <a:off x="-255820" y="5482179"/>
              <a:ext cx="233148" cy="179560"/>
            </a:xfrm>
            <a:prstGeom prst="rightArrow">
              <a:avLst>
                <a:gd name="adj1" fmla="val 34715"/>
                <a:gd name="adj2" fmla="val 60190"/>
              </a:avLst>
            </a:prstGeom>
            <a:grpFill/>
            <a:ln w="127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-171965" y="5832548"/>
              <a:ext cx="64800" cy="110523"/>
            </a:xfrm>
            <a:prstGeom prst="rect">
              <a:avLst/>
            </a:prstGeom>
            <a:grpFill/>
            <a:ln w="12700">
              <a:prstDash val="sys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200" b="1">
                <a:solidFill>
                  <a:schemeClr val="dk1"/>
                </a:solidFill>
              </a:endParaRPr>
            </a:p>
          </p:txBody>
        </p:sp>
      </p:grpSp>
      <p:sp>
        <p:nvSpPr>
          <p:cNvPr id="202" name="Pfeil nach rechts 201"/>
          <p:cNvSpPr/>
          <p:nvPr/>
        </p:nvSpPr>
        <p:spPr>
          <a:xfrm rot="19095335">
            <a:off x="8266954" y="6349133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ln w="127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203" name="Rechteck 202"/>
          <p:cNvSpPr/>
          <p:nvPr/>
        </p:nvSpPr>
        <p:spPr>
          <a:xfrm>
            <a:off x="256787" y="4286473"/>
            <a:ext cx="8744306" cy="684000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 smtClean="0">
                <a:solidFill>
                  <a:schemeClr val="tx1"/>
                </a:solidFill>
              </a:rPr>
              <a:t>Schulung</a:t>
            </a:r>
            <a:endParaRPr lang="de-CH" sz="916" b="1" dirty="0">
              <a:solidFill>
                <a:schemeClr val="tx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3869187" y="4401502"/>
            <a:ext cx="5039568" cy="439688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 smtClean="0">
                <a:solidFill>
                  <a:schemeClr val="tx1"/>
                </a:solidFill>
              </a:rPr>
              <a:t>Schulung</a:t>
            </a:r>
            <a:r>
              <a:rPr lang="de-CH" sz="1050" dirty="0" smtClean="0">
                <a:solidFill>
                  <a:schemeClr val="tx1"/>
                </a:solidFill>
              </a:rPr>
              <a:t/>
            </a:r>
            <a:br>
              <a:rPr lang="de-CH" sz="1050" dirty="0" smtClean="0">
                <a:solidFill>
                  <a:schemeClr val="tx1"/>
                </a:solidFill>
              </a:rPr>
            </a:br>
            <a:r>
              <a:rPr lang="de-CH" sz="1050" dirty="0" smtClean="0">
                <a:solidFill>
                  <a:schemeClr val="tx1"/>
                </a:solidFill>
              </a:rPr>
              <a:t>(Alle Ämter, Experten)</a:t>
            </a:r>
            <a:endParaRPr lang="de-CH" sz="1050" dirty="0">
              <a:solidFill>
                <a:schemeClr val="tx1"/>
              </a:solidFill>
            </a:endParaRPr>
          </a:p>
        </p:txBody>
      </p:sp>
      <p:sp>
        <p:nvSpPr>
          <p:cNvPr id="193" name="Pfeil nach rechts 192"/>
          <p:cNvSpPr/>
          <p:nvPr/>
        </p:nvSpPr>
        <p:spPr>
          <a:xfrm rot="19095335">
            <a:off x="5941436" y="4955927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94" name="Pfeil nach rechts 193"/>
          <p:cNvSpPr/>
          <p:nvPr/>
        </p:nvSpPr>
        <p:spPr>
          <a:xfrm rot="19095335">
            <a:off x="4853917" y="4955927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95" name="Pfeil nach rechts 194"/>
          <p:cNvSpPr/>
          <p:nvPr/>
        </p:nvSpPr>
        <p:spPr>
          <a:xfrm rot="19095335">
            <a:off x="3766402" y="4955927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3215538" y="2488807"/>
            <a:ext cx="42260" cy="5277243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Rechteck 203"/>
          <p:cNvSpPr/>
          <p:nvPr/>
        </p:nvSpPr>
        <p:spPr>
          <a:xfrm>
            <a:off x="6228693" y="5326123"/>
            <a:ext cx="723957" cy="439688"/>
          </a:xfrm>
          <a:prstGeom prst="rect">
            <a:avLst/>
          </a:prstGeom>
          <a:solidFill>
            <a:srgbClr val="00B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Migration</a:t>
            </a:r>
          </a:p>
        </p:txBody>
      </p:sp>
      <p:sp>
        <p:nvSpPr>
          <p:cNvPr id="128" name="Rechteck 127"/>
          <p:cNvSpPr/>
          <p:nvPr/>
        </p:nvSpPr>
        <p:spPr>
          <a:xfrm>
            <a:off x="3316149" y="5708582"/>
            <a:ext cx="3499386" cy="439688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 err="1" smtClean="0">
                <a:solidFill>
                  <a:schemeClr val="tx1"/>
                </a:solidFill>
              </a:rPr>
              <a:t>Testing</a:t>
            </a:r>
            <a:r>
              <a:rPr lang="de-CH" sz="1000" b="1" dirty="0" smtClean="0">
                <a:solidFill>
                  <a:schemeClr val="tx1"/>
                </a:solidFill>
              </a:rPr>
              <a:t/>
            </a:r>
            <a:br>
              <a:rPr lang="de-CH" sz="1000" b="1" dirty="0" smtClean="0">
                <a:solidFill>
                  <a:schemeClr val="tx1"/>
                </a:solidFill>
              </a:rPr>
            </a:br>
            <a:r>
              <a:rPr lang="de-CH" sz="1000" dirty="0" smtClean="0">
                <a:solidFill>
                  <a:schemeClr val="tx1"/>
                </a:solidFill>
              </a:rPr>
              <a:t>(</a:t>
            </a:r>
            <a:r>
              <a:rPr lang="de-CH" sz="1000" dirty="0" err="1" smtClean="0">
                <a:solidFill>
                  <a:schemeClr val="tx1"/>
                </a:solidFill>
              </a:rPr>
              <a:t>Fachteam</a:t>
            </a:r>
            <a:r>
              <a:rPr lang="de-CH" sz="1000" dirty="0" smtClean="0">
                <a:solidFill>
                  <a:schemeClr val="tx1"/>
                </a:solidFill>
              </a:rPr>
              <a:t>, Experten, kantonale Tester)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4555106" y="3517641"/>
            <a:ext cx="2387344" cy="439688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 smtClean="0">
                <a:solidFill>
                  <a:schemeClr val="tx1"/>
                </a:solidFill>
              </a:rPr>
              <a:t>Pilot</a:t>
            </a:r>
            <a:br>
              <a:rPr lang="de-CH" sz="1050" b="1" dirty="0" smtClean="0">
                <a:solidFill>
                  <a:schemeClr val="tx1"/>
                </a:solidFill>
              </a:rPr>
            </a:br>
            <a:r>
              <a:rPr lang="de-CH" sz="1050" dirty="0" smtClean="0">
                <a:solidFill>
                  <a:schemeClr val="tx1"/>
                </a:solidFill>
              </a:rPr>
              <a:t>(Pilot-Ämter, Experten, </a:t>
            </a:r>
            <a:r>
              <a:rPr lang="de-CH" sz="1050" dirty="0" err="1" smtClean="0">
                <a:solidFill>
                  <a:schemeClr val="tx1"/>
                </a:solidFill>
              </a:rPr>
              <a:t>Erfa</a:t>
            </a:r>
            <a:r>
              <a:rPr lang="de-CH" sz="1050" dirty="0" smtClean="0">
                <a:solidFill>
                  <a:schemeClr val="tx1"/>
                </a:solidFill>
              </a:rPr>
              <a:t>-Gruppe)</a:t>
            </a:r>
            <a:endParaRPr lang="de-CH" sz="1050" dirty="0">
              <a:solidFill>
                <a:schemeClr val="tx1"/>
              </a:solidFill>
            </a:endParaRPr>
          </a:p>
        </p:txBody>
      </p:sp>
      <p:sp>
        <p:nvSpPr>
          <p:cNvPr id="7" name="Stern mit 16 Zacken 6"/>
          <p:cNvSpPr/>
          <p:nvPr/>
        </p:nvSpPr>
        <p:spPr>
          <a:xfrm>
            <a:off x="6600925" y="3097227"/>
            <a:ext cx="741238" cy="741238"/>
          </a:xfrm>
          <a:prstGeom prst="star16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Big Bang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rot="5400000" flipH="1">
            <a:off x="6612814" y="5607457"/>
            <a:ext cx="480000" cy="402231"/>
          </a:xfrm>
          <a:prstGeom prst="bentArrow">
            <a:avLst>
              <a:gd name="adj1" fmla="val 18349"/>
              <a:gd name="adj2" fmla="val 25000"/>
              <a:gd name="adj3" fmla="val 34977"/>
              <a:gd name="adj4" fmla="val 4375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205" name="Rechteckiger Pfeil 204"/>
          <p:cNvSpPr/>
          <p:nvPr/>
        </p:nvSpPr>
        <p:spPr>
          <a:xfrm rot="5400000" flipH="1">
            <a:off x="6060726" y="4479305"/>
            <a:ext cx="1584176" cy="402231"/>
          </a:xfrm>
          <a:prstGeom prst="bentArrow">
            <a:avLst>
              <a:gd name="adj1" fmla="val 18349"/>
              <a:gd name="adj2" fmla="val 24999"/>
              <a:gd name="adj3" fmla="val 34977"/>
              <a:gd name="adj4" fmla="val 4375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09" name="Pfeil nach rechts 108"/>
          <p:cNvSpPr/>
          <p:nvPr/>
        </p:nvSpPr>
        <p:spPr>
          <a:xfrm rot="19095335">
            <a:off x="6093836" y="4064072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sp>
        <p:nvSpPr>
          <p:cNvPr id="112" name="Pfeil nach rechts 111"/>
          <p:cNvSpPr/>
          <p:nvPr/>
        </p:nvSpPr>
        <p:spPr>
          <a:xfrm rot="19095335">
            <a:off x="5006317" y="4064072"/>
            <a:ext cx="489150" cy="179560"/>
          </a:xfrm>
          <a:prstGeom prst="rightArrow">
            <a:avLst>
              <a:gd name="adj1" fmla="val 34715"/>
              <a:gd name="adj2" fmla="val 601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b="1">
              <a:solidFill>
                <a:schemeClr val="dk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293813" y="8086063"/>
            <a:ext cx="972008" cy="396008"/>
            <a:chOff x="7218238" y="7920781"/>
            <a:chExt cx="972008" cy="396008"/>
          </a:xfrm>
        </p:grpSpPr>
        <p:sp>
          <p:nvSpPr>
            <p:cNvPr id="120" name="Rechteck 119"/>
            <p:cNvSpPr/>
            <p:nvPr/>
          </p:nvSpPr>
          <p:spPr>
            <a:xfrm>
              <a:off x="7218238" y="7992789"/>
              <a:ext cx="900000" cy="324000"/>
            </a:xfrm>
            <a:prstGeom prst="rect">
              <a:avLst/>
            </a:prstGeom>
            <a:solidFill>
              <a:srgbClr val="92D050">
                <a:alpha val="69804"/>
              </a:srgb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>
                <a:solidFill>
                  <a:schemeClr val="bg1"/>
                </a:solidFill>
              </a:endParaRPr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7290246" y="7920781"/>
              <a:ext cx="900000" cy="324000"/>
            </a:xfrm>
            <a:prstGeom prst="rect">
              <a:avLst/>
            </a:prstGeom>
            <a:solidFill>
              <a:srgbClr val="00B050">
                <a:alpha val="69804"/>
              </a:srgb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>
                  <a:solidFill>
                    <a:schemeClr val="bg1"/>
                  </a:solidFill>
                </a:rPr>
                <a:t>a</a:t>
              </a:r>
              <a:r>
                <a:rPr lang="de-CH" sz="900" dirty="0" smtClean="0">
                  <a:solidFill>
                    <a:schemeClr val="bg1"/>
                  </a:solidFill>
                </a:rPr>
                <a:t>ktuelles Infostar</a:t>
              </a:r>
              <a:endParaRPr lang="de-CH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550485" y="8086063"/>
            <a:ext cx="972009" cy="396008"/>
            <a:chOff x="8406469" y="7920781"/>
            <a:chExt cx="972009" cy="396008"/>
          </a:xfrm>
        </p:grpSpPr>
        <p:sp>
          <p:nvSpPr>
            <p:cNvPr id="146" name="Rechteck 145"/>
            <p:cNvSpPr/>
            <p:nvPr/>
          </p:nvSpPr>
          <p:spPr>
            <a:xfrm>
              <a:off x="8406469" y="7992789"/>
              <a:ext cx="900000" cy="324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804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>
                <a:solidFill>
                  <a:schemeClr val="bg1"/>
                </a:solidFill>
              </a:endParaRPr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8478478" y="7920781"/>
              <a:ext cx="900000" cy="324000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 smtClean="0">
                  <a:solidFill>
                    <a:schemeClr val="bg1"/>
                  </a:solidFill>
                </a:rPr>
                <a:t>Infostar NG</a:t>
              </a:r>
              <a:endParaRPr lang="de-CH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684915" y="8086063"/>
            <a:ext cx="1324235" cy="410782"/>
            <a:chOff x="5544468" y="7920781"/>
            <a:chExt cx="1324235" cy="41078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5551421" y="7962231"/>
              <a:ext cx="1179668" cy="369332"/>
              <a:chOff x="5263389" y="7962231"/>
              <a:chExt cx="1179668" cy="369332"/>
            </a:xfrm>
          </p:grpSpPr>
          <p:sp>
            <p:nvSpPr>
              <p:cNvPr id="153" name="Pfeil nach rechts 152"/>
              <p:cNvSpPr/>
              <p:nvPr/>
            </p:nvSpPr>
            <p:spPr>
              <a:xfrm rot="19095335">
                <a:off x="6163590" y="8080644"/>
                <a:ext cx="279467" cy="102589"/>
              </a:xfrm>
              <a:prstGeom prst="rightArrow">
                <a:avLst>
                  <a:gd name="adj1" fmla="val 34715"/>
                  <a:gd name="adj2" fmla="val 60190"/>
                </a:avLst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 sz="1200" b="1">
                  <a:solidFill>
                    <a:schemeClr val="dk1"/>
                  </a:solidFill>
                </a:endParaRPr>
              </a:p>
            </p:txBody>
          </p:sp>
          <p:sp>
            <p:nvSpPr>
              <p:cNvPr id="2" name="Textfeld 1"/>
              <p:cNvSpPr txBox="1"/>
              <p:nvPr/>
            </p:nvSpPr>
            <p:spPr>
              <a:xfrm>
                <a:off x="5263389" y="7962231"/>
                <a:ext cx="1006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900" dirty="0" smtClean="0"/>
                  <a:t>Finale Software Version</a:t>
                </a:r>
                <a:endParaRPr lang="de-CH" sz="900" dirty="0"/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5544468" y="7920781"/>
              <a:ext cx="1324235" cy="4107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762960" y="8086063"/>
            <a:ext cx="1637292" cy="410782"/>
            <a:chOff x="3618944" y="7920781"/>
            <a:chExt cx="1637292" cy="410782"/>
          </a:xfrm>
        </p:grpSpPr>
        <p:grpSp>
          <p:nvGrpSpPr>
            <p:cNvPr id="155" name="Gruppieren 154"/>
            <p:cNvGrpSpPr/>
            <p:nvPr/>
          </p:nvGrpSpPr>
          <p:grpSpPr>
            <a:xfrm>
              <a:off x="3636260" y="7944177"/>
              <a:ext cx="1539468" cy="369332"/>
              <a:chOff x="4903595" y="7944177"/>
              <a:chExt cx="1539468" cy="369332"/>
            </a:xfrm>
          </p:grpSpPr>
          <p:grpSp>
            <p:nvGrpSpPr>
              <p:cNvPr id="165" name="Gruppieren 164"/>
              <p:cNvGrpSpPr/>
              <p:nvPr/>
            </p:nvGrpSpPr>
            <p:grpSpPr>
              <a:xfrm>
                <a:off x="5956761" y="8070762"/>
                <a:ext cx="486302" cy="112448"/>
                <a:chOff x="5579414" y="8028522"/>
                <a:chExt cx="851171" cy="196817"/>
              </a:xfrm>
            </p:grpSpPr>
            <p:grpSp>
              <p:nvGrpSpPr>
                <p:cNvPr id="167" name="Gruppieren 166"/>
                <p:cNvGrpSpPr/>
                <p:nvPr/>
              </p:nvGrpSpPr>
              <p:grpSpPr>
                <a:xfrm rot="2922471">
                  <a:off x="5733477" y="7874459"/>
                  <a:ext cx="179560" cy="487686"/>
                  <a:chOff x="-229026" y="5455385"/>
                  <a:chExt cx="179560" cy="48768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5" name="Pfeil nach rechts 174"/>
                  <p:cNvSpPr/>
                  <p:nvPr/>
                </p:nvSpPr>
                <p:spPr>
                  <a:xfrm rot="16200000">
                    <a:off x="-255820" y="5482179"/>
                    <a:ext cx="233148" cy="179560"/>
                  </a:xfrm>
                  <a:prstGeom prst="rightArrow">
                    <a:avLst>
                      <a:gd name="adj1" fmla="val 34715"/>
                      <a:gd name="adj2" fmla="val 60190"/>
                    </a:avLst>
                  </a:prstGeom>
                  <a:grpFill/>
                  <a:ln w="3175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 sz="1200" b="1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76" name="Rechteck 175"/>
                  <p:cNvSpPr/>
                  <p:nvPr/>
                </p:nvSpPr>
                <p:spPr>
                  <a:xfrm>
                    <a:off x="-171965" y="5832548"/>
                    <a:ext cx="64800" cy="110523"/>
                  </a:xfrm>
                  <a:prstGeom prst="rect">
                    <a:avLst/>
                  </a:prstGeom>
                  <a:grpFill/>
                  <a:ln w="3175"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 sz="1200" b="1">
                      <a:solidFill>
                        <a:schemeClr val="dk1"/>
                      </a:solidFill>
                    </a:endParaRPr>
                  </a:p>
                </p:txBody>
              </p:sp>
            </p:grpSp>
            <p:sp>
              <p:nvSpPr>
                <p:cNvPr id="174" name="Pfeil nach rechts 173"/>
                <p:cNvSpPr/>
                <p:nvPr/>
              </p:nvSpPr>
              <p:spPr>
                <a:xfrm rot="19095335">
                  <a:off x="5941435" y="8045779"/>
                  <a:ext cx="489150" cy="179560"/>
                </a:xfrm>
                <a:prstGeom prst="rightArrow">
                  <a:avLst>
                    <a:gd name="adj1" fmla="val 34715"/>
                    <a:gd name="adj2" fmla="val 60190"/>
                  </a:avLst>
                </a:prstGeom>
                <a:ln w="31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CH" sz="1200" b="1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166" name="Textfeld 165"/>
              <p:cNvSpPr txBox="1"/>
              <p:nvPr/>
            </p:nvSpPr>
            <p:spPr>
              <a:xfrm>
                <a:off x="4903595" y="7944177"/>
                <a:ext cx="1189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900" dirty="0" smtClean="0"/>
                  <a:t>Software Versionen zum Testen</a:t>
                </a:r>
                <a:endParaRPr lang="de-CH" sz="900" dirty="0"/>
              </a:p>
            </p:txBody>
          </p:sp>
        </p:grpSp>
        <p:sp>
          <p:nvSpPr>
            <p:cNvPr id="177" name="Rechteck 176"/>
            <p:cNvSpPr/>
            <p:nvPr/>
          </p:nvSpPr>
          <p:spPr>
            <a:xfrm>
              <a:off x="3618944" y="7920781"/>
              <a:ext cx="1637292" cy="4107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657331" y="7843533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b="1" dirty="0" smtClean="0"/>
              <a:t>Legende:</a:t>
            </a:r>
            <a:endParaRPr lang="de-CH" sz="900" b="1" dirty="0"/>
          </a:p>
        </p:txBody>
      </p:sp>
      <p:sp>
        <p:nvSpPr>
          <p:cNvPr id="150" name="Rechteck 149"/>
          <p:cNvSpPr/>
          <p:nvPr/>
        </p:nvSpPr>
        <p:spPr>
          <a:xfrm>
            <a:off x="1834624" y="6905029"/>
            <a:ext cx="1804667" cy="439688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 smtClean="0">
                <a:solidFill>
                  <a:schemeClr val="tx1"/>
                </a:solidFill>
              </a:rPr>
              <a:t>Konzeption</a:t>
            </a:r>
            <a:endParaRPr lang="de-CH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54" grpId="0" animBg="1"/>
      <p:bldP spid="156" grpId="0" animBg="1"/>
      <p:bldP spid="157" grpId="0" animBg="1"/>
      <p:bldP spid="158" grpId="0" animBg="1"/>
      <p:bldP spid="190" grpId="0" animBg="1"/>
      <p:bldP spid="191" grpId="0" animBg="1"/>
      <p:bldP spid="192" grpId="0" animBg="1"/>
      <p:bldP spid="202" grpId="0" animBg="1"/>
      <p:bldP spid="110" grpId="0" animBg="1"/>
      <p:bldP spid="193" grpId="0" animBg="1"/>
      <p:bldP spid="194" grpId="0" animBg="1"/>
      <p:bldP spid="195" grpId="0" animBg="1"/>
      <p:bldP spid="204" grpId="0" animBg="1"/>
      <p:bldP spid="128" grpId="0" animBg="1"/>
      <p:bldP spid="108" grpId="0" animBg="1"/>
      <p:bldP spid="7" grpId="0" animBg="1"/>
      <p:bldP spid="10" grpId="0" animBg="1"/>
      <p:bldP spid="205" grpId="0" animBg="1"/>
      <p:bldP spid="109" grpId="0" animBg="1"/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" y="2448173"/>
            <a:ext cx="9830083" cy="4464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Mock-up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sz="2400" dirty="0" smtClean="0">
                <a:solidFill>
                  <a:schemeClr val="tx1"/>
                </a:solidFill>
              </a:rPr>
              <a:t>(</a:t>
            </a:r>
            <a:r>
              <a:rPr lang="de-CH" sz="2400" b="0" dirty="0">
                <a:solidFill>
                  <a:schemeClr val="tx1"/>
                </a:solidFill>
              </a:rPr>
              <a:t>Startseite und Geschäftsfall </a:t>
            </a:r>
            <a:r>
              <a:rPr lang="de-CH" sz="2400" b="0" dirty="0" smtClean="0">
                <a:solidFill>
                  <a:schemeClr val="tx1"/>
                </a:solidFill>
              </a:rPr>
              <a:t>Geburt)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750646">
            <a:off x="8221142" y="742041"/>
            <a:ext cx="1712151" cy="6606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chemeClr val="bg1"/>
                </a:solidFill>
              </a:rPr>
              <a:t>Prototyp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900028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Inhalt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2380" y="2232149"/>
            <a:ext cx="8046098" cy="5256584"/>
          </a:xfrm>
        </p:spPr>
        <p:txBody>
          <a:bodyPr>
            <a:noAutofit/>
          </a:bodyPr>
          <a:lstStyle/>
          <a:p>
            <a:r>
              <a:rPr lang="de-CH" sz="2400" b="1" dirty="0"/>
              <a:t>Allgemeines zu Infostar</a:t>
            </a:r>
          </a:p>
          <a:p>
            <a:pPr lvl="1">
              <a:buClrTx/>
            </a:pPr>
            <a:r>
              <a:rPr lang="de-CH" sz="2400" dirty="0" smtClean="0"/>
              <a:t>Ziele </a:t>
            </a:r>
            <a:r>
              <a:rPr lang="de-CH" sz="2400" dirty="0"/>
              <a:t>von Infostar NG</a:t>
            </a:r>
          </a:p>
          <a:p>
            <a:pPr lvl="1">
              <a:buClrTx/>
            </a:pPr>
            <a:r>
              <a:rPr lang="de-CH" sz="2400" dirty="0" err="1"/>
              <a:t>Scope</a:t>
            </a:r>
            <a:r>
              <a:rPr lang="de-CH" sz="2400" dirty="0"/>
              <a:t> Infostar NG und Abgrenzung</a:t>
            </a:r>
          </a:p>
          <a:p>
            <a:pPr lvl="1">
              <a:buClrTx/>
            </a:pPr>
            <a:r>
              <a:rPr lang="de-CH" sz="2400" dirty="0"/>
              <a:t>Rollen und Aufgaben</a:t>
            </a:r>
          </a:p>
          <a:p>
            <a:r>
              <a:rPr lang="de-CH" sz="2400" b="1" dirty="0"/>
              <a:t>Experten-Gruppe </a:t>
            </a:r>
            <a:r>
              <a:rPr lang="de-CH" sz="2400" b="1" dirty="0" smtClean="0"/>
              <a:t>Kantone und Ergebnisse</a:t>
            </a:r>
            <a:endParaRPr lang="de-CH" sz="2400" b="1" dirty="0"/>
          </a:p>
          <a:p>
            <a:r>
              <a:rPr lang="de-CH" sz="2400" b="1" dirty="0" smtClean="0"/>
              <a:t>Gesamtübersicht und Stand der </a:t>
            </a:r>
            <a:r>
              <a:rPr lang="de-CH" sz="2400" b="1" dirty="0" smtClean="0"/>
              <a:t>Arbeiten</a:t>
            </a:r>
          </a:p>
          <a:p>
            <a:r>
              <a:rPr lang="de-CH" sz="2400" b="1" dirty="0" smtClean="0"/>
              <a:t>Erarbeitung </a:t>
            </a:r>
            <a:r>
              <a:rPr lang="de-CH" sz="2400" b="1" dirty="0"/>
              <a:t>neues </a:t>
            </a:r>
            <a:r>
              <a:rPr lang="de-CH" sz="2400" b="1" dirty="0" smtClean="0"/>
              <a:t>Lösungskonzept</a:t>
            </a:r>
          </a:p>
          <a:p>
            <a:r>
              <a:rPr lang="de-CH" sz="2400" b="1" dirty="0" err="1" smtClean="0"/>
              <a:t>Backlog</a:t>
            </a:r>
            <a:endParaRPr lang="de-CH" sz="2400" b="1" dirty="0" smtClean="0"/>
          </a:p>
          <a:p>
            <a:pPr lvl="1">
              <a:buClrTx/>
            </a:pPr>
            <a:r>
              <a:rPr lang="de-CH" sz="2400" dirty="0"/>
              <a:t>Was ist neu?</a:t>
            </a:r>
            <a:endParaRPr lang="de-CH" sz="2400" dirty="0"/>
          </a:p>
          <a:p>
            <a:r>
              <a:rPr lang="de-CH" sz="2400" b="1" dirty="0" smtClean="0"/>
              <a:t>Einführungskonzept</a:t>
            </a:r>
          </a:p>
          <a:p>
            <a:r>
              <a:rPr lang="de-CH" sz="2400" b="1" dirty="0" smtClean="0"/>
              <a:t>Einsichten</a:t>
            </a:r>
            <a:endParaRPr lang="de-CH" sz="2400" b="1" dirty="0" smtClean="0"/>
          </a:p>
          <a:p>
            <a:endParaRPr lang="de-CH" sz="2400" dirty="0">
              <a:solidFill>
                <a:srgbClr val="FF0000"/>
              </a:solidFill>
            </a:endParaRPr>
          </a:p>
          <a:p>
            <a:endParaRPr lang="de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3" y="2448173"/>
            <a:ext cx="9666511" cy="4380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Mock-up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sz="2400" dirty="0" smtClean="0">
                <a:solidFill>
                  <a:schemeClr val="tx1"/>
                </a:solidFill>
              </a:rPr>
              <a:t>(</a:t>
            </a:r>
            <a:r>
              <a:rPr lang="de-CH" sz="2400" b="0" dirty="0">
                <a:solidFill>
                  <a:schemeClr val="tx1"/>
                </a:solidFill>
              </a:rPr>
              <a:t>Startseite und Geschäftsfall </a:t>
            </a:r>
            <a:r>
              <a:rPr lang="de-CH" sz="2400" b="0" dirty="0" smtClean="0">
                <a:solidFill>
                  <a:schemeClr val="tx1"/>
                </a:solidFill>
              </a:rPr>
              <a:t>Geburt)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750646">
            <a:off x="8221142" y="742041"/>
            <a:ext cx="1712151" cy="6606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chemeClr val="bg1"/>
                </a:solidFill>
              </a:rPr>
              <a:t>Prototyp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1" y="2520181"/>
            <a:ext cx="9594503" cy="43420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Mock-up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sz="2400" dirty="0" smtClean="0">
                <a:solidFill>
                  <a:schemeClr val="tx1"/>
                </a:solidFill>
              </a:rPr>
              <a:t>(</a:t>
            </a:r>
            <a:r>
              <a:rPr lang="de-CH" sz="2400" b="0" dirty="0">
                <a:solidFill>
                  <a:schemeClr val="tx1"/>
                </a:solidFill>
              </a:rPr>
              <a:t>Startseite und Geschäftsfall </a:t>
            </a:r>
            <a:r>
              <a:rPr lang="de-CH" sz="2400" b="0" dirty="0" smtClean="0">
                <a:solidFill>
                  <a:schemeClr val="tx1"/>
                </a:solidFill>
              </a:rPr>
              <a:t>Geburt)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750646">
            <a:off x="8221142" y="742041"/>
            <a:ext cx="1712151" cy="6606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chemeClr val="bg1"/>
                </a:solidFill>
              </a:rPr>
              <a:t>Prototyp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Umsetzung Regeln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"/>
          <a:stretch/>
        </p:blipFill>
        <p:spPr>
          <a:xfrm>
            <a:off x="1" y="2591980"/>
            <a:ext cx="10098558" cy="34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Umsetzung Regeln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1891"/>
          <a:stretch/>
        </p:blipFill>
        <p:spPr>
          <a:xfrm>
            <a:off x="32535" y="2653180"/>
            <a:ext cx="10066023" cy="34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Umsetzung Regeln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/>
          <a:stretch/>
        </p:blipFill>
        <p:spPr>
          <a:xfrm>
            <a:off x="44069" y="2608864"/>
            <a:ext cx="10054490" cy="34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292114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Umsetzung Regeln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"/>
          <a:stretch/>
        </p:blipFill>
        <p:spPr>
          <a:xfrm>
            <a:off x="33051" y="2624087"/>
            <a:ext cx="10065507" cy="33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332380" y="1368053"/>
            <a:ext cx="8480542" cy="1150689"/>
          </a:xfrm>
        </p:spPr>
        <p:txBody>
          <a:bodyPr/>
          <a:lstStyle/>
          <a:p>
            <a:r>
              <a:rPr lang="de-CH" altLang="de-DE" sz="3200" dirty="0">
                <a:solidFill>
                  <a:schemeClr val="tx1"/>
                </a:solidFill>
              </a:rPr>
              <a:t>Fragen</a:t>
            </a:r>
            <a:endParaRPr lang="el-GR" altLang="de-DE" sz="3200" dirty="0">
              <a:solidFill>
                <a:schemeClr val="tx1"/>
              </a:solidFill>
            </a:endParaRP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590" indent="-320612">
              <a:spcBef>
                <a:spcPct val="20000"/>
              </a:spcBef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2446" indent="-256489">
              <a:spcBef>
                <a:spcPct val="20000"/>
              </a:spcBef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24" indent="-256489">
              <a:spcBef>
                <a:spcPct val="20000"/>
              </a:spcBef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8403" indent="-256489">
              <a:spcBef>
                <a:spcPct val="20000"/>
              </a:spcBef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1381" indent="-2564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4360" indent="-2564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7338" indent="-2564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0316" indent="-25648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3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63A6C-4E97-443C-BC20-900BC885DD76}" type="slidenum">
              <a:rPr lang="de-CH" altLang="de-DE" sz="101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CH" altLang="de-DE" sz="101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36" y="1815690"/>
            <a:ext cx="5898143" cy="5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766089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Ziele von Infostar NG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4393" y="2304157"/>
            <a:ext cx="8045434" cy="5256584"/>
          </a:xfrm>
        </p:spPr>
        <p:txBody>
          <a:bodyPr/>
          <a:lstStyle/>
          <a:p>
            <a:r>
              <a:rPr lang="de-CH" sz="2400" dirty="0"/>
              <a:t>T</a:t>
            </a:r>
            <a:r>
              <a:rPr lang="de-CH" sz="2400" dirty="0" smtClean="0"/>
              <a:t>echnische Modernisierung der Anwendung und Anwendungsplattform, dadurch </a:t>
            </a:r>
            <a:r>
              <a:rPr lang="de-CH" sz="2400" dirty="0"/>
              <a:t>eine Erhöhung der Flexibilität;</a:t>
            </a:r>
          </a:p>
          <a:p>
            <a:r>
              <a:rPr lang="de-CH" sz="2400" dirty="0" smtClean="0"/>
              <a:t>Optimierung </a:t>
            </a:r>
            <a:r>
              <a:rPr lang="de-CH" sz="2400" dirty="0"/>
              <a:t>der Geschäfts- und </a:t>
            </a:r>
            <a:r>
              <a:rPr lang="de-CH" sz="2400" dirty="0" smtClean="0"/>
              <a:t>Schnittstellen-prozesse</a:t>
            </a:r>
            <a:r>
              <a:rPr lang="de-CH" sz="2400" dirty="0"/>
              <a:t>;</a:t>
            </a:r>
          </a:p>
          <a:p>
            <a:r>
              <a:rPr lang="de-CH" sz="2400" dirty="0" smtClean="0"/>
              <a:t>Reduktion </a:t>
            </a:r>
            <a:r>
              <a:rPr lang="de-CH" sz="2400" dirty="0"/>
              <a:t>des bestehenden Risikos der Destabilisierung des </a:t>
            </a:r>
            <a:r>
              <a:rPr lang="de-CH" sz="2400" dirty="0" smtClean="0"/>
              <a:t>Produktionsbetriebes</a:t>
            </a:r>
            <a:r>
              <a:rPr lang="de-CH" sz="2400" dirty="0"/>
              <a:t>;</a:t>
            </a:r>
          </a:p>
          <a:p>
            <a:r>
              <a:rPr lang="de-CH" sz="2400" dirty="0" smtClean="0"/>
              <a:t>Reduktion </a:t>
            </a:r>
            <a:r>
              <a:rPr lang="de-CH" sz="2400" dirty="0"/>
              <a:t>der Kosten für die Anpassung von Infostar an geändertes Recht. </a:t>
            </a:r>
          </a:p>
          <a:p>
            <a:endParaRPr lang="de-CH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1F858-2A13-4134-A085-BE534688C8B6}" type="slidenum">
              <a:rPr lang="de-CH" altLang="de-DE" smtClean="0"/>
              <a:pPr/>
              <a:t>3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484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380" y="1322044"/>
            <a:ext cx="8480542" cy="766089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Scope Infostar NG und Abgrenzung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1F858-2A13-4134-A085-BE534688C8B6}" type="slidenum">
              <a:rPr lang="de-CH" altLang="de-DE" smtClean="0"/>
              <a:pPr/>
              <a:t>4</a:t>
            </a:fld>
            <a:endParaRPr lang="de-CH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334393" y="2304157"/>
            <a:ext cx="8045434" cy="5256584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/>
              <a:t>Mit </a:t>
            </a:r>
            <a:r>
              <a:rPr lang="de-CH" sz="2400" dirty="0" smtClean="0"/>
              <a:t>Infostar </a:t>
            </a:r>
            <a:r>
              <a:rPr lang="de-CH" sz="2400" dirty="0"/>
              <a:t>NG ist nicht angedacht, gleichzeitig die fachlichen Prozesse und die Organisation des Zivilstandswesens </a:t>
            </a:r>
            <a:r>
              <a:rPr lang="de-CH" sz="2400" dirty="0" smtClean="0"/>
              <a:t>als solches neu </a:t>
            </a:r>
            <a:r>
              <a:rPr lang="de-CH" sz="2400" dirty="0"/>
              <a:t>resp. anders zu gestalten. </a:t>
            </a:r>
            <a:r>
              <a:rPr lang="de-CH" sz="2400" dirty="0" smtClean="0"/>
              <a:t>Die </a:t>
            </a:r>
            <a:r>
              <a:rPr lang="de-CH" sz="2400" dirty="0"/>
              <a:t>folgenden Bereiche </a:t>
            </a:r>
            <a:r>
              <a:rPr lang="de-CH" sz="2400" dirty="0" smtClean="0"/>
              <a:t>sind nicht </a:t>
            </a:r>
            <a:r>
              <a:rPr lang="de-CH" sz="2400" dirty="0"/>
              <a:t>Bestandteil des Projektes:</a:t>
            </a:r>
            <a:endParaRPr lang="de-CH" sz="2400" dirty="0" smtClean="0"/>
          </a:p>
          <a:p>
            <a:r>
              <a:rPr lang="de-CH" sz="2400" dirty="0" smtClean="0"/>
              <a:t>Anpassung </a:t>
            </a:r>
            <a:r>
              <a:rPr lang="de-CH" sz="2400" dirty="0"/>
              <a:t>der Rechtsgrundlagen und fachliche Überarbeitung der </a:t>
            </a:r>
            <a:r>
              <a:rPr lang="de-CH" sz="2400" dirty="0" smtClean="0"/>
              <a:t>Geschäftsprozesse </a:t>
            </a:r>
            <a:r>
              <a:rPr lang="de-CH" sz="2400" dirty="0"/>
              <a:t>im Zivilstandswesen;</a:t>
            </a:r>
          </a:p>
          <a:p>
            <a:r>
              <a:rPr lang="de-CH" sz="2400" dirty="0" smtClean="0"/>
              <a:t>Organisatorische </a:t>
            </a:r>
            <a:r>
              <a:rPr lang="de-CH" sz="2400" dirty="0"/>
              <a:t>Anpassungen aufgrund der „Bundeslösung“;</a:t>
            </a:r>
          </a:p>
          <a:p>
            <a:r>
              <a:rPr lang="de-CH" sz="2400" dirty="0" smtClean="0"/>
              <a:t>Anpassung </a:t>
            </a:r>
            <a:r>
              <a:rPr lang="de-CH" sz="2400" dirty="0"/>
              <a:t>der Zuständigkeiten und Kompetenzen im Zivilstandswesen.</a:t>
            </a:r>
          </a:p>
          <a:p>
            <a:endParaRPr lang="de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610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465799" y="4757710"/>
            <a:ext cx="8442586" cy="2875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1465799" y="2376165"/>
            <a:ext cx="406800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843378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Organisation, Rollen und Aufgaben</a:t>
            </a:r>
            <a:br>
              <a:rPr lang="de-CH" dirty="0">
                <a:solidFill>
                  <a:schemeClr val="tx1"/>
                </a:solidFill>
              </a:rPr>
            </a:b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8612" y="2520181"/>
            <a:ext cx="5013562" cy="5184576"/>
          </a:xfrm>
        </p:spPr>
        <p:txBody>
          <a:bodyPr/>
          <a:lstStyle/>
          <a:p>
            <a:pPr marL="0" indent="0">
              <a:buNone/>
            </a:pPr>
            <a:r>
              <a:rPr lang="de-CH" sz="1600" b="1" dirty="0" smtClean="0"/>
              <a:t>Gremium Bund Kantone</a:t>
            </a:r>
          </a:p>
          <a:p>
            <a:pPr marL="0" indent="0">
              <a:buNone/>
            </a:pPr>
            <a:r>
              <a:rPr lang="de-CH" sz="1600" dirty="0" smtClean="0"/>
              <a:t>Steuerung und Entscheide</a:t>
            </a:r>
          </a:p>
          <a:p>
            <a:pPr marL="0" indent="0">
              <a:buNone/>
            </a:pPr>
            <a:endParaRPr lang="de-CH" sz="160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4 Vertreter der Kantone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4 Vertreter des Bundes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Der Bund stellt den Präsidenten</a:t>
            </a:r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r>
              <a:rPr lang="de-CH" sz="1600" b="1" dirty="0" smtClean="0"/>
              <a:t>Team-Weiterentwicklung</a:t>
            </a:r>
          </a:p>
          <a:p>
            <a:pPr marL="0" indent="0">
              <a:buNone/>
            </a:pPr>
            <a:r>
              <a:rPr lang="de-CH" sz="1600" dirty="0" smtClean="0"/>
              <a:t>Weiterentwicklung, Anforderungsspezifikation etc.</a:t>
            </a:r>
            <a:br>
              <a:rPr lang="de-CH" sz="1600" dirty="0" smtClean="0"/>
            </a:br>
            <a:endParaRPr lang="de-CH" sz="1600" dirty="0" smtClean="0"/>
          </a:p>
          <a:p>
            <a:pPr marL="0" indent="0">
              <a:buNone/>
            </a:pPr>
            <a:r>
              <a:rPr lang="de-CH" sz="1600" b="1" dirty="0" smtClean="0"/>
              <a:t>Rolle Fachspezialisten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Anita Mathys, BJ FIS (70%)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Cordula Ingold, BJ FIS (50%)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Christoph Gsponer, BJ FIS (60%)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Sebastian Leiggener, Ktn. SO (40%)</a:t>
            </a:r>
            <a:r>
              <a:rPr lang="de-CH" sz="1600" dirty="0"/>
              <a:t> </a:t>
            </a:r>
            <a:endParaRPr lang="de-CH" sz="16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Lukas </a:t>
            </a:r>
            <a:r>
              <a:rPr lang="de-CH" sz="1600" dirty="0"/>
              <a:t>Iseli, </a:t>
            </a:r>
            <a:r>
              <a:rPr lang="de-CH" sz="1600" dirty="0" smtClean="0"/>
              <a:t>BJ EAZW (</a:t>
            </a:r>
            <a:r>
              <a:rPr lang="de-CH" sz="1600" dirty="0"/>
              <a:t>40%)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endParaRPr lang="de-CH" sz="16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562054" y="5688533"/>
            <a:ext cx="43189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8981" indent="-34898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3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128" indent="-2908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2pPr>
            <a:lvl3pPr marL="1163272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3pPr>
            <a:lvl4pPr marL="1628581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4pPr>
            <a:lvl5pPr marL="2093890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5pPr>
            <a:lvl6pPr marL="2559199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6pPr>
            <a:lvl7pPr marL="3024508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7pPr>
            <a:lvl8pPr marL="3489816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8pPr>
            <a:lvl9pPr marL="3955126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600" b="1" kern="0" dirty="0"/>
              <a:t>w</a:t>
            </a:r>
            <a:r>
              <a:rPr lang="de-CH" sz="1600" b="1" kern="0" dirty="0" smtClean="0"/>
              <a:t>eitere Rollen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kern="0" dirty="0" smtClean="0"/>
              <a:t>Entwicklungs-Team ISC-EJPD (8 MA)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Cyrus Arsiwalla, Analyse, BJ FIS (80%)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kern="0" dirty="0" smtClean="0"/>
              <a:t>Thomas </a:t>
            </a:r>
            <a:r>
              <a:rPr lang="de-CH" sz="1600" kern="0" dirty="0"/>
              <a:t>Steimer, </a:t>
            </a:r>
            <a:r>
              <a:rPr lang="de-CH" sz="1600" kern="0" dirty="0" smtClean="0"/>
              <a:t>Projektleiter, BJ RI (60%)</a:t>
            </a:r>
            <a:endParaRPr lang="de-CH" sz="1600" kern="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/>
              <a:t>Sascha Frick, </a:t>
            </a:r>
            <a:r>
              <a:rPr lang="de-CH" sz="1600" dirty="0" err="1"/>
              <a:t>Stv</a:t>
            </a:r>
            <a:r>
              <a:rPr lang="de-CH" sz="1600" dirty="0"/>
              <a:t>. Leiter </a:t>
            </a:r>
            <a:r>
              <a:rPr lang="de-CH" sz="1600" dirty="0" smtClean="0"/>
              <a:t>FIS (80%)</a:t>
            </a:r>
            <a:endParaRPr lang="de-CH" sz="160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de-CH" sz="1600" dirty="0" smtClean="0"/>
              <a:t>Rodolfo </a:t>
            </a:r>
            <a:r>
              <a:rPr lang="de-CH" sz="1600" dirty="0"/>
              <a:t>Semprevivo, </a:t>
            </a:r>
            <a:r>
              <a:rPr lang="de-CH" sz="1600" dirty="0" smtClean="0"/>
              <a:t>Leiter FIS (60%)</a:t>
            </a:r>
            <a:endParaRPr lang="de-CH" sz="1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746839" y="2376165"/>
            <a:ext cx="4161546" cy="2247606"/>
            <a:chOff x="5746839" y="2376165"/>
            <a:chExt cx="4161546" cy="2247606"/>
          </a:xfrm>
        </p:grpSpPr>
        <p:sp>
          <p:nvSpPr>
            <p:cNvPr id="11" name="Rechteck 10"/>
            <p:cNvSpPr/>
            <p:nvPr/>
          </p:nvSpPr>
          <p:spPr>
            <a:xfrm>
              <a:off x="5746839" y="2376165"/>
              <a:ext cx="4161546" cy="2160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5868883" y="2520181"/>
              <a:ext cx="3913387" cy="2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8981" indent="-34898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13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6128" indent="-29081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2pPr>
              <a:lvl3pPr marL="1163272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3pPr>
              <a:lvl4pPr marL="1628581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4pPr>
              <a:lvl5pPr marL="2093890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5pPr>
              <a:lvl6pPr marL="2559199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6pPr>
              <a:lvl7pPr marL="3024508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7pPr>
              <a:lvl8pPr marL="3489816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8pPr>
              <a:lvl9pPr marL="3955126" indent="-2326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37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CH" sz="1600" b="1" dirty="0" smtClean="0"/>
                <a:t>Experten-Gruppe Kantone</a:t>
              </a:r>
              <a:endParaRPr lang="de-CH" sz="1600" b="1" dirty="0"/>
            </a:p>
            <a:p>
              <a:pPr marL="0" indent="0">
                <a:buNone/>
              </a:pPr>
              <a:r>
                <a:rPr lang="de-CH" sz="1600" dirty="0" smtClean="0"/>
                <a:t>Feedback, Reviews, Qualitätssicherung</a:t>
              </a:r>
              <a:endParaRPr lang="de-CH" sz="1600" dirty="0"/>
            </a:p>
            <a:p>
              <a:pPr marL="0" indent="0">
                <a:buNone/>
              </a:pPr>
              <a:endParaRPr lang="de-CH" sz="1600" dirty="0"/>
            </a:p>
            <a:p>
              <a:pPr marL="173038" indent="-173038">
                <a:buClr>
                  <a:srgbClr val="BC0000"/>
                </a:buClr>
                <a:buFont typeface="Wingdings" panose="05000000000000000000" pitchFamily="2" charset="2"/>
                <a:buChar char="§"/>
              </a:pPr>
              <a:r>
                <a:rPr lang="de-CH" sz="1600" b="1" i="1" dirty="0" smtClean="0">
                  <a:solidFill>
                    <a:srgbClr val="BC0000"/>
                  </a:solidFill>
                </a:rPr>
                <a:t>8 Experten des schweizerischen Zivilstandswesen</a:t>
              </a:r>
              <a:endParaRPr lang="de-CH" sz="1600" b="1" i="1" dirty="0">
                <a:solidFill>
                  <a:srgbClr val="BC0000"/>
                </a:solidFill>
              </a:endParaRPr>
            </a:p>
            <a:p>
              <a:pPr lvl="1">
                <a:buClr>
                  <a:srgbClr val="BC0000"/>
                </a:buClr>
                <a:buFont typeface="Wingdings" panose="05000000000000000000" pitchFamily="2" charset="2"/>
                <a:buChar char="§"/>
              </a:pPr>
              <a:r>
                <a:rPr lang="de-CH" sz="1400" b="1" i="1" dirty="0" smtClean="0">
                  <a:solidFill>
                    <a:srgbClr val="BC0000"/>
                  </a:solidFill>
                </a:rPr>
                <a:t>4 Exp. </a:t>
              </a:r>
              <a:r>
                <a:rPr lang="de-CH" sz="1400" b="1" i="1" dirty="0">
                  <a:solidFill>
                    <a:srgbClr val="BC0000"/>
                  </a:solidFill>
                </a:rPr>
                <a:t>in Workshops</a:t>
              </a:r>
            </a:p>
            <a:p>
              <a:pPr lvl="1">
                <a:buClr>
                  <a:srgbClr val="BC0000"/>
                </a:buClr>
                <a:buFont typeface="Wingdings" panose="05000000000000000000" pitchFamily="2" charset="2"/>
                <a:buChar char="§"/>
              </a:pPr>
              <a:r>
                <a:rPr lang="de-CH" sz="1400" b="1" i="1" dirty="0">
                  <a:solidFill>
                    <a:srgbClr val="BC0000"/>
                  </a:solidFill>
                </a:rPr>
                <a:t>4 Exp. im schriftlichen Verfahren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Experten-Gruppe Kantone</a:t>
            </a:r>
            <a:r>
              <a:rPr lang="de-CH" sz="3600" dirty="0">
                <a:solidFill>
                  <a:schemeClr val="tx1"/>
                </a:solidFill>
              </a:rPr>
              <a:t/>
            </a:r>
            <a:br>
              <a:rPr lang="de-CH" sz="3600" dirty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2380" y="2088133"/>
            <a:ext cx="4013650" cy="5352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dirty="0" smtClean="0"/>
              <a:t>Mitglieder </a:t>
            </a:r>
            <a:r>
              <a:rPr lang="de-CH" sz="1600" dirty="0"/>
              <a:t>Expertengruppe mit ganzheitlichem Auftrag „Schriftliche Feedbacks zu Prozessdokumenten und Teilnahme Konsolidierungsworkshops“:</a:t>
            </a:r>
          </a:p>
          <a:p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dirty="0" smtClean="0"/>
              <a:t>Hans-Rudolf Egli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AB BE, Präsident </a:t>
            </a:r>
            <a:r>
              <a:rPr lang="de-CH" sz="1600" dirty="0"/>
              <a:t>Infostarkommission KAZ, Vorsitz und Koordination Expertengruppe </a:t>
            </a:r>
            <a:r>
              <a:rPr lang="de-CH" sz="1600" dirty="0" smtClean="0"/>
              <a:t>Kantone</a:t>
            </a: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dirty="0" smtClean="0"/>
              <a:t>Doris Leutwyler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ZA </a:t>
            </a:r>
            <a:r>
              <a:rPr lang="de-CH" sz="1600" dirty="0"/>
              <a:t>NW, Leiterin ZA Nidwalden und Mitglied Vorstand </a:t>
            </a:r>
            <a:r>
              <a:rPr lang="de-CH" sz="1600" dirty="0" smtClean="0"/>
              <a:t>SVZ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dirty="0" smtClean="0"/>
              <a:t>Ronny Wunderli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AB ZH, Konferenz- und Vorstandspräsident KAZ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dirty="0"/>
              <a:t>Sandra </a:t>
            </a:r>
            <a:r>
              <a:rPr lang="de-CH" sz="1600" b="1" dirty="0" smtClean="0"/>
              <a:t>Chuard</a:t>
            </a:r>
            <a:r>
              <a:rPr lang="de-CH" sz="1600" b="1" dirty="0"/>
              <a:t/>
            </a:r>
            <a:br>
              <a:rPr lang="de-CH" sz="1600" b="1" dirty="0"/>
            </a:br>
            <a:r>
              <a:rPr lang="de-CH" sz="1600" dirty="0"/>
              <a:t>ZA FR, Zivilstandsbeamtin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850086" y="2088133"/>
            <a:ext cx="4229674" cy="5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8981" indent="-34898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3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128" indent="-2908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2pPr>
            <a:lvl3pPr marL="1163272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3pPr>
            <a:lvl4pPr marL="1628581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4pPr>
            <a:lvl5pPr marL="2093890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5pPr>
            <a:lvl6pPr marL="2559199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6pPr>
            <a:lvl7pPr marL="3024508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7pPr>
            <a:lvl8pPr marL="3489816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8pPr>
            <a:lvl9pPr marL="3955126" indent="-232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3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1600" kern="0" dirty="0" smtClean="0"/>
              <a:t>Mitglieder Expertengruppe mit Teilauftrag „Schriftliche Feedbacks zu Prozessdokumenten“:</a:t>
            </a:r>
          </a:p>
          <a:p>
            <a:endParaRPr lang="de-CH" sz="1600" b="1" kern="0" dirty="0" smtClean="0"/>
          </a:p>
          <a:p>
            <a:endParaRPr lang="de-CH" sz="1600" b="1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kern="0" dirty="0" smtClean="0"/>
              <a:t>Lisa Meyer</a:t>
            </a:r>
            <a:r>
              <a:rPr lang="de-CH" sz="1600" kern="0" dirty="0" smtClean="0"/>
              <a:t/>
            </a:r>
            <a:br>
              <a:rPr lang="de-CH" sz="1600" kern="0" dirty="0" smtClean="0"/>
            </a:br>
            <a:r>
              <a:rPr lang="de-CH" sz="1600" kern="0" dirty="0" smtClean="0"/>
              <a:t>ZA ZH, Leiterin ZA Stadt Zürich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b="1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kern="0" dirty="0" smtClean="0"/>
              <a:t>Alexandra Rohrer</a:t>
            </a:r>
            <a:r>
              <a:rPr lang="de-CH" sz="1600" kern="0" dirty="0" smtClean="0"/>
              <a:t/>
            </a:r>
            <a:br>
              <a:rPr lang="de-CH" sz="1600" kern="0" dirty="0" smtClean="0"/>
            </a:br>
            <a:r>
              <a:rPr lang="de-CH" sz="1600" kern="0" dirty="0" smtClean="0"/>
              <a:t>ZA VD, Vorstand SVZ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kern="0" dirty="0" smtClean="0"/>
              <a:t>Beat Brenn</a:t>
            </a:r>
            <a:r>
              <a:rPr lang="de-CH" sz="1600" kern="0" dirty="0" smtClean="0"/>
              <a:t/>
            </a:r>
            <a:br>
              <a:rPr lang="de-CH" sz="1600" kern="0" dirty="0" smtClean="0"/>
            </a:br>
            <a:r>
              <a:rPr lang="de-CH" sz="1600" kern="0" dirty="0" smtClean="0"/>
              <a:t>AB GR, Vizepräsident Infostarkommission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b="1" kern="0" dirty="0" smtClean="0"/>
              <a:t>Peter Naef</a:t>
            </a:r>
            <a:r>
              <a:rPr lang="de-CH" sz="1600" kern="0" dirty="0" smtClean="0"/>
              <a:t/>
            </a:r>
            <a:br>
              <a:rPr lang="de-CH" sz="1600" kern="0" dirty="0" smtClean="0"/>
            </a:br>
            <a:r>
              <a:rPr lang="de-CH" sz="1600" kern="0" dirty="0" smtClean="0"/>
              <a:t>AB SO, Vorstand KAZ</a:t>
            </a:r>
            <a:endParaRPr lang="de-CH" sz="1600" kern="0" dirty="0"/>
          </a:p>
        </p:txBody>
      </p:sp>
    </p:spTree>
    <p:extLst>
      <p:ext uri="{BB962C8B-B14F-4D97-AF65-F5344CB8AC3E}">
        <p14:creationId xmlns:p14="http://schemas.microsoft.com/office/powerpoint/2010/main" val="32856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1188060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Themen und Ergebnisse aus den Workshops der Experten-Gruppe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2380" y="2808213"/>
            <a:ext cx="8046098" cy="4680520"/>
          </a:xfrm>
        </p:spPr>
        <p:txBody>
          <a:bodyPr>
            <a:noAutofit/>
          </a:bodyPr>
          <a:lstStyle/>
          <a:p>
            <a:r>
              <a:rPr lang="de-CH" sz="2400" b="1" dirty="0" smtClean="0"/>
              <a:t>Dokumentendefinition</a:t>
            </a:r>
            <a:endParaRPr lang="de-CH" sz="2400" b="1" dirty="0"/>
          </a:p>
          <a:p>
            <a:pPr lvl="1">
              <a:buClrTx/>
            </a:pPr>
            <a:r>
              <a:rPr lang="de-CH" sz="2400" dirty="0"/>
              <a:t>Geburtsurkunde, Personenstandsausweis, Ausweis registrierter Familienstand, Familienausweis</a:t>
            </a:r>
          </a:p>
          <a:p>
            <a:r>
              <a:rPr lang="de-CH" sz="2400" b="1" dirty="0"/>
              <a:t>Diverse Fragen </a:t>
            </a:r>
            <a:r>
              <a:rPr lang="de-CH" sz="2400" b="1" dirty="0" smtClean="0"/>
              <a:t>an die Experten und deren Empfehlungen an uns</a:t>
            </a:r>
            <a:endParaRPr lang="de-CH" sz="2400" b="1" dirty="0"/>
          </a:p>
          <a:p>
            <a:r>
              <a:rPr lang="de-CH" sz="2400" b="1" dirty="0"/>
              <a:t>Arbeitspapiere</a:t>
            </a:r>
          </a:p>
          <a:p>
            <a:pPr lvl="1">
              <a:buClrTx/>
            </a:pPr>
            <a:r>
              <a:rPr lang="de-CH" sz="2400" dirty="0"/>
              <a:t>Dokumentenbewirtschaftung, Berechtigungskonzept</a:t>
            </a:r>
          </a:p>
          <a:p>
            <a:r>
              <a:rPr lang="de-CH" sz="2400" b="1" dirty="0"/>
              <a:t>Themen</a:t>
            </a:r>
          </a:p>
          <a:p>
            <a:pPr lvl="1">
              <a:buClrTx/>
            </a:pPr>
            <a:r>
              <a:rPr lang="de-CH" sz="2400" dirty="0"/>
              <a:t>Minimalangaben / Identität</a:t>
            </a:r>
          </a:p>
          <a:p>
            <a:pPr lvl="1">
              <a:buClrTx/>
            </a:pPr>
            <a:r>
              <a:rPr lang="de-CH" sz="2400" dirty="0"/>
              <a:t>Migrationsvorbereitung</a:t>
            </a:r>
          </a:p>
          <a:p>
            <a:pPr lvl="1">
              <a:buClrTx/>
            </a:pPr>
            <a:r>
              <a:rPr lang="de-CH" sz="2400" dirty="0"/>
              <a:t>Einführung – Idee und Präzisierung </a:t>
            </a:r>
            <a:r>
              <a:rPr lang="de-CH" sz="2400" dirty="0" smtClean="0"/>
              <a:t>zum Vorgehen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7127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57598" y="2431011"/>
            <a:ext cx="8436792" cy="4914542"/>
            <a:chOff x="1457598" y="2570589"/>
            <a:chExt cx="7754365" cy="4470653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2316235" y="2570589"/>
              <a:ext cx="864000" cy="4470653"/>
              <a:chOff x="1259632" y="1628800"/>
              <a:chExt cx="1728192" cy="4392488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>
                    <a:solidFill>
                      <a:schemeClr val="tx1"/>
                    </a:solidFill>
                  </a:rPr>
                  <a:t>2017</a:t>
                </a:r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30" name="Gerader Verbinder 29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Gerader Verbinder 30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Gerader Verbinder 31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Gerader Verbinder 34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36" name="Gruppieren 35"/>
            <p:cNvGrpSpPr/>
            <p:nvPr/>
          </p:nvGrpSpPr>
          <p:grpSpPr>
            <a:xfrm>
              <a:off x="4038886" y="2570589"/>
              <a:ext cx="864000" cy="4470653"/>
              <a:chOff x="1259632" y="1628800"/>
              <a:chExt cx="1728192" cy="4392488"/>
            </a:xfrm>
          </p:grpSpPr>
          <p:sp>
            <p:nvSpPr>
              <p:cNvPr id="37" name="Rechteck 36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2019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" name="Gruppieren 37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39" name="Gerader Verbinder 38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" name="Gerader Verbinder 43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45" name="Gruppieren 44"/>
            <p:cNvGrpSpPr/>
            <p:nvPr/>
          </p:nvGrpSpPr>
          <p:grpSpPr>
            <a:xfrm>
              <a:off x="5764685" y="2570589"/>
              <a:ext cx="864000" cy="4470653"/>
              <a:chOff x="1259632" y="1628800"/>
              <a:chExt cx="1728192" cy="4392488"/>
            </a:xfrm>
          </p:grpSpPr>
          <p:sp>
            <p:nvSpPr>
              <p:cNvPr id="46" name="Rechteck 45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2021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uppieren 46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48" name="Gerader Verbinder 47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Gerader Verbinder 48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Gerader Verbinder 49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7482824" y="2570589"/>
              <a:ext cx="864000" cy="4470653"/>
              <a:chOff x="1259632" y="1628800"/>
              <a:chExt cx="1728192" cy="4392488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2023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7" name="Gruppieren 86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88" name="Gerader Verbinder 87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" name="Gerader Verbinder 88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0" name="Gerader Verbinder 89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" name="Gerader Verbinder 92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03" name="Gruppieren 102"/>
            <p:cNvGrpSpPr/>
            <p:nvPr/>
          </p:nvGrpSpPr>
          <p:grpSpPr>
            <a:xfrm>
              <a:off x="1457598" y="2570589"/>
              <a:ext cx="864000" cy="4470653"/>
              <a:chOff x="1259632" y="1628800"/>
              <a:chExt cx="1728192" cy="4392488"/>
            </a:xfrm>
          </p:grpSpPr>
          <p:sp>
            <p:nvSpPr>
              <p:cNvPr id="104" name="Rechteck 103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>
                    <a:solidFill>
                      <a:schemeClr val="tx1"/>
                    </a:solidFill>
                  </a:rPr>
                  <a:t>2016</a:t>
                </a:r>
              </a:p>
            </p:txBody>
          </p:sp>
          <p:grpSp>
            <p:nvGrpSpPr>
              <p:cNvPr id="105" name="Gruppieren 104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107" name="Gerader Verbinder 106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Gerader Verbinder 107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9" name="Gerader Verbinder 108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Gerader Verbinder 111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13" name="Gruppieren 112"/>
            <p:cNvGrpSpPr/>
            <p:nvPr/>
          </p:nvGrpSpPr>
          <p:grpSpPr>
            <a:xfrm>
              <a:off x="3181374" y="2570589"/>
              <a:ext cx="864000" cy="4470653"/>
              <a:chOff x="1259632" y="1628800"/>
              <a:chExt cx="1728192" cy="4392488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2018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5" name="Gruppieren 114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116" name="Gerader Verbinder 115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7" name="Gerader Verbinder 116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Gerader Verbinder 117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1" name="Gerader Verbinder 120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22" name="Gruppieren 121"/>
            <p:cNvGrpSpPr/>
            <p:nvPr/>
          </p:nvGrpSpPr>
          <p:grpSpPr>
            <a:xfrm>
              <a:off x="4904025" y="2570589"/>
              <a:ext cx="864000" cy="4470653"/>
              <a:chOff x="1259632" y="1628800"/>
              <a:chExt cx="1728192" cy="4392488"/>
            </a:xfrm>
          </p:grpSpPr>
          <p:sp>
            <p:nvSpPr>
              <p:cNvPr id="123" name="Rechteck 122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2020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4" name="Gruppieren 123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125" name="Gerader Verbinder 124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6" name="Gerader Verbinder 125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31" name="Gruppieren 130"/>
            <p:cNvGrpSpPr/>
            <p:nvPr/>
          </p:nvGrpSpPr>
          <p:grpSpPr>
            <a:xfrm>
              <a:off x="6618728" y="2570589"/>
              <a:ext cx="864001" cy="4470653"/>
              <a:chOff x="1259632" y="1628800"/>
              <a:chExt cx="1728192" cy="4392488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2022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3" name="Gruppieren 132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134" name="Gerader Verbinder 133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5" name="Gerader Verbinder 134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6" name="Gerader Verbinder 135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9" name="Gerader Verbinder 138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40" name="Gruppieren 139"/>
            <p:cNvGrpSpPr/>
            <p:nvPr/>
          </p:nvGrpSpPr>
          <p:grpSpPr>
            <a:xfrm>
              <a:off x="8347963" y="2570589"/>
              <a:ext cx="864000" cy="4470653"/>
              <a:chOff x="1259632" y="1628800"/>
              <a:chExt cx="1728192" cy="4392488"/>
            </a:xfrm>
          </p:grpSpPr>
          <p:sp>
            <p:nvSpPr>
              <p:cNvPr id="141" name="Rechteck 140"/>
              <p:cNvSpPr/>
              <p:nvPr/>
            </p:nvSpPr>
            <p:spPr>
              <a:xfrm>
                <a:off x="1259632" y="1628800"/>
                <a:ext cx="172819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221" b="1" dirty="0" smtClean="0">
                    <a:solidFill>
                      <a:schemeClr val="tx1"/>
                    </a:solidFill>
                  </a:rPr>
                  <a:t>2024</a:t>
                </a:r>
                <a:endParaRPr lang="de-CH" sz="1221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2" name="Gruppieren 141"/>
              <p:cNvGrpSpPr/>
              <p:nvPr/>
            </p:nvGrpSpPr>
            <p:grpSpPr>
              <a:xfrm>
                <a:off x="1259632" y="1916832"/>
                <a:ext cx="1728192" cy="4104456"/>
                <a:chOff x="1259632" y="1988840"/>
                <a:chExt cx="1728192" cy="3960440"/>
              </a:xfrm>
            </p:grpSpPr>
            <p:cxnSp>
              <p:nvCxnSpPr>
                <p:cNvPr id="143" name="Gerader Verbinder 142"/>
                <p:cNvCxnSpPr/>
                <p:nvPr/>
              </p:nvCxnSpPr>
              <p:spPr>
                <a:xfrm>
                  <a:off x="1259632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>
                <a:xfrm>
                  <a:off x="2987824" y="1988840"/>
                  <a:ext cx="0" cy="39604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>
                <a:xfrm>
                  <a:off x="2123728" y="1988840"/>
                  <a:ext cx="0" cy="39604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8" name="Gerader Verbinder 147"/>
                <p:cNvCxnSpPr/>
                <p:nvPr/>
              </p:nvCxnSpPr>
              <p:spPr>
                <a:xfrm flipH="1">
                  <a:off x="1259632" y="5949280"/>
                  <a:ext cx="1728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78" name="Rechteck 77"/>
          <p:cNvSpPr/>
          <p:nvPr/>
        </p:nvSpPr>
        <p:spPr>
          <a:xfrm>
            <a:off x="256787" y="3545861"/>
            <a:ext cx="4093133" cy="549282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>
                <a:solidFill>
                  <a:schemeClr val="tx1"/>
                </a:solidFill>
              </a:rPr>
              <a:t>BJ-Interne Massnahmen</a:t>
            </a:r>
          </a:p>
        </p:txBody>
      </p:sp>
      <p:sp>
        <p:nvSpPr>
          <p:cNvPr id="81" name="Rechteck 80"/>
          <p:cNvSpPr/>
          <p:nvPr/>
        </p:nvSpPr>
        <p:spPr>
          <a:xfrm>
            <a:off x="4788803" y="7890497"/>
            <a:ext cx="1100967" cy="219868"/>
          </a:xfrm>
          <a:prstGeom prst="rect">
            <a:avLst/>
          </a:prstGeom>
          <a:solidFill>
            <a:srgbClr val="92D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Initialisierung</a:t>
            </a:r>
          </a:p>
        </p:txBody>
      </p:sp>
      <p:sp>
        <p:nvSpPr>
          <p:cNvPr id="83" name="Rechteck 82"/>
          <p:cNvSpPr/>
          <p:nvPr/>
        </p:nvSpPr>
        <p:spPr>
          <a:xfrm>
            <a:off x="5887488" y="7890497"/>
            <a:ext cx="1100967" cy="219868"/>
          </a:xfrm>
          <a:prstGeom prst="rect">
            <a:avLst/>
          </a:prstGeom>
          <a:solidFill>
            <a:srgbClr val="00B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Konzeption</a:t>
            </a:r>
          </a:p>
        </p:txBody>
      </p:sp>
      <p:sp>
        <p:nvSpPr>
          <p:cNvPr id="82" name="Rechteck 81"/>
          <p:cNvSpPr/>
          <p:nvPr/>
        </p:nvSpPr>
        <p:spPr>
          <a:xfrm>
            <a:off x="6988455" y="7890497"/>
            <a:ext cx="1100967" cy="219868"/>
          </a:xfrm>
          <a:prstGeom prst="rect">
            <a:avLst/>
          </a:prstGeom>
          <a:solidFill>
            <a:srgbClr val="00B0F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Realisierung</a:t>
            </a:r>
          </a:p>
        </p:txBody>
      </p:sp>
      <p:sp>
        <p:nvSpPr>
          <p:cNvPr id="84" name="Rechteck 83"/>
          <p:cNvSpPr/>
          <p:nvPr/>
        </p:nvSpPr>
        <p:spPr>
          <a:xfrm>
            <a:off x="8087139" y="7890497"/>
            <a:ext cx="1100967" cy="219868"/>
          </a:xfrm>
          <a:prstGeom prst="rect">
            <a:avLst/>
          </a:prstGeom>
          <a:solidFill>
            <a:srgbClr val="A7E8FF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b="1" dirty="0">
                <a:solidFill>
                  <a:schemeClr val="tx1"/>
                </a:solidFill>
              </a:rPr>
              <a:t>Einführung</a:t>
            </a:r>
          </a:p>
        </p:txBody>
      </p:sp>
      <p:sp>
        <p:nvSpPr>
          <p:cNvPr id="71" name="Rechteck 70"/>
          <p:cNvSpPr/>
          <p:nvPr/>
        </p:nvSpPr>
        <p:spPr>
          <a:xfrm>
            <a:off x="261962" y="4322764"/>
            <a:ext cx="8739131" cy="1694325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>
                <a:solidFill>
                  <a:schemeClr val="tx1"/>
                </a:solidFill>
              </a:rPr>
              <a:t>Infostar NG</a:t>
            </a:r>
          </a:p>
        </p:txBody>
      </p:sp>
      <p:sp>
        <p:nvSpPr>
          <p:cNvPr id="73" name="Rechteck 72"/>
          <p:cNvSpPr/>
          <p:nvPr/>
        </p:nvSpPr>
        <p:spPr>
          <a:xfrm>
            <a:off x="1919426" y="4389186"/>
            <a:ext cx="1696898" cy="588621"/>
          </a:xfrm>
          <a:prstGeom prst="rect">
            <a:avLst/>
          </a:prstGeom>
          <a:solidFill>
            <a:srgbClr val="92D050">
              <a:alpha val="69804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>
                <a:solidFill>
                  <a:schemeClr val="tx1"/>
                </a:solidFill>
              </a:rPr>
              <a:t>Analysen Neubau &amp; Finanzierung</a:t>
            </a:r>
          </a:p>
        </p:txBody>
      </p:sp>
      <p:sp>
        <p:nvSpPr>
          <p:cNvPr id="70" name="Rechteck 69"/>
          <p:cNvSpPr/>
          <p:nvPr/>
        </p:nvSpPr>
        <p:spPr>
          <a:xfrm>
            <a:off x="3634856" y="4389186"/>
            <a:ext cx="1392781" cy="588621"/>
          </a:xfrm>
          <a:prstGeom prst="rect">
            <a:avLst/>
          </a:prstGeom>
          <a:solidFill>
            <a:srgbClr val="00B050">
              <a:alpha val="69804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50" b="1" dirty="0" smtClean="0">
                <a:solidFill>
                  <a:schemeClr val="tx1"/>
                </a:solidFill>
              </a:rPr>
              <a:t>Konzeption </a:t>
            </a:r>
            <a:endParaRPr lang="de-CH" sz="1050" b="1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5027637" y="5320852"/>
            <a:ext cx="1733038" cy="557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 smtClean="0">
                <a:solidFill>
                  <a:schemeClr val="tx1"/>
                </a:solidFill>
              </a:rPr>
              <a:t>möglicher Zwischen-Release insb. betr. Schnittstellen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261958" y="6256959"/>
            <a:ext cx="8739136" cy="583702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916" b="1" dirty="0">
                <a:solidFill>
                  <a:schemeClr val="tx1"/>
                </a:solidFill>
              </a:rPr>
              <a:t>Schulungen Infostar NG</a:t>
            </a:r>
          </a:p>
        </p:txBody>
      </p:sp>
      <p:sp>
        <p:nvSpPr>
          <p:cNvPr id="3" name="Parallelogramm 2"/>
          <p:cNvSpPr/>
          <p:nvPr/>
        </p:nvSpPr>
        <p:spPr>
          <a:xfrm rot="10800000">
            <a:off x="3365814" y="2875846"/>
            <a:ext cx="7524831" cy="439737"/>
          </a:xfrm>
          <a:prstGeom prst="parallelogram">
            <a:avLst>
              <a:gd name="adj" fmla="val 217191"/>
            </a:avLst>
          </a:prstGeom>
          <a:solidFill>
            <a:srgbClr val="FED6F8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69" b="1" dirty="0">
              <a:solidFill>
                <a:schemeClr val="tx1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4105178" y="2870746"/>
            <a:ext cx="3437778" cy="439688"/>
          </a:xfrm>
          <a:prstGeom prst="rect">
            <a:avLst/>
          </a:prstGeom>
          <a:noFill/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69" b="1" dirty="0">
                <a:solidFill>
                  <a:schemeClr val="tx1"/>
                </a:solidFill>
              </a:rPr>
              <a:t>Verantwortung beim Bund</a:t>
            </a:r>
          </a:p>
        </p:txBody>
      </p:sp>
      <p:sp>
        <p:nvSpPr>
          <p:cNvPr id="100" name="Parallelogramm 99"/>
          <p:cNvSpPr/>
          <p:nvPr/>
        </p:nvSpPr>
        <p:spPr>
          <a:xfrm rot="10800000">
            <a:off x="-1062682" y="2876965"/>
            <a:ext cx="5335794" cy="439737"/>
          </a:xfrm>
          <a:prstGeom prst="parallelogram">
            <a:avLst>
              <a:gd name="adj" fmla="val 217191"/>
            </a:avLst>
          </a:prstGeom>
          <a:solidFill>
            <a:srgbClr val="FFEEB7">
              <a:alpha val="69804"/>
            </a:srgbClr>
          </a:solidFill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69" b="1" dirty="0">
              <a:solidFill>
                <a:schemeClr val="tx1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-1206698" y="2870746"/>
            <a:ext cx="6704373" cy="439688"/>
          </a:xfrm>
          <a:prstGeom prst="rect">
            <a:avLst/>
          </a:prstGeom>
          <a:noFill/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69" b="1" dirty="0">
                <a:solidFill>
                  <a:schemeClr val="tx1"/>
                </a:solidFill>
              </a:rPr>
              <a:t>Verantwortung bei den Kantonen</a:t>
            </a:r>
          </a:p>
        </p:txBody>
      </p:sp>
      <p:sp>
        <p:nvSpPr>
          <p:cNvPr id="101" name="Rechteck 100"/>
          <p:cNvSpPr/>
          <p:nvPr/>
        </p:nvSpPr>
        <p:spPr>
          <a:xfrm>
            <a:off x="-1246682" y="2299875"/>
            <a:ext cx="1366542" cy="46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2" name="Rechteck 101"/>
          <p:cNvSpPr/>
          <p:nvPr/>
        </p:nvSpPr>
        <p:spPr>
          <a:xfrm>
            <a:off x="162820" y="4252811"/>
            <a:ext cx="8927626" cy="272214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916" b="1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4841974" y="2323357"/>
            <a:ext cx="0" cy="4823167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Legende mit Pfeil nach unten 7"/>
          <p:cNvSpPr/>
          <p:nvPr/>
        </p:nvSpPr>
        <p:spPr>
          <a:xfrm>
            <a:off x="2985817" y="1872109"/>
            <a:ext cx="1364972" cy="571371"/>
          </a:xfrm>
          <a:prstGeom prst="downArrowCallout">
            <a:avLst>
              <a:gd name="adj1" fmla="val 50000"/>
              <a:gd name="adj2" fmla="val 25000"/>
              <a:gd name="adj3" fmla="val 36518"/>
              <a:gd name="adj4" fmla="val 64977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Projektstart</a:t>
            </a:r>
          </a:p>
        </p:txBody>
      </p:sp>
      <p:sp>
        <p:nvSpPr>
          <p:cNvPr id="106" name="Titel 6"/>
          <p:cNvSpPr txBox="1">
            <a:spLocks/>
          </p:cNvSpPr>
          <p:nvPr/>
        </p:nvSpPr>
        <p:spPr bwMode="auto">
          <a:xfrm>
            <a:off x="1332380" y="1332121"/>
            <a:ext cx="8480542" cy="6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5pPr>
            <a:lvl6pPr marL="465308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6pPr>
            <a:lvl7pPr marL="930617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7pPr>
            <a:lvl8pPr marL="1395927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8pPr>
            <a:lvl9pPr marL="1861236" algn="l" rtl="0" eaLnBrk="1" fontAlgn="base" hangingPunct="1">
              <a:spcBef>
                <a:spcPct val="0"/>
              </a:spcBef>
              <a:spcAft>
                <a:spcPct val="0"/>
              </a:spcAft>
              <a:defRPr sz="3257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sz="3200" kern="0" dirty="0" smtClean="0">
                <a:solidFill>
                  <a:schemeClr val="tx1"/>
                </a:solidFill>
              </a:rPr>
              <a:t>Gesamtübersicht</a:t>
            </a:r>
            <a:endParaRPr lang="de-CH" sz="3200" kern="0" dirty="0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9810526" y="2357721"/>
            <a:ext cx="1456768" cy="46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9" name="Legende mit Pfeil nach unten 148"/>
          <p:cNvSpPr/>
          <p:nvPr/>
        </p:nvSpPr>
        <p:spPr>
          <a:xfrm>
            <a:off x="8264668" y="1872109"/>
            <a:ext cx="1364972" cy="571371"/>
          </a:xfrm>
          <a:prstGeom prst="downArrowCallout">
            <a:avLst>
              <a:gd name="adj1" fmla="val 50000"/>
              <a:gd name="adj2" fmla="val 25000"/>
              <a:gd name="adj3" fmla="val 36518"/>
              <a:gd name="adj4" fmla="val 64977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bg1"/>
                </a:solidFill>
              </a:rPr>
              <a:t>Projektende</a:t>
            </a:r>
            <a:endParaRPr lang="de-CH" sz="1400" b="1" dirty="0">
              <a:solidFill>
                <a:schemeClr val="bg1"/>
              </a:solidFill>
            </a:endParaRPr>
          </a:p>
        </p:txBody>
      </p:sp>
      <p:sp>
        <p:nvSpPr>
          <p:cNvPr id="150" name="Rechteck 149"/>
          <p:cNvSpPr/>
          <p:nvPr/>
        </p:nvSpPr>
        <p:spPr>
          <a:xfrm>
            <a:off x="4487769" y="4523848"/>
            <a:ext cx="3469091" cy="588621"/>
          </a:xfrm>
          <a:prstGeom prst="rect">
            <a:avLst/>
          </a:prstGeom>
          <a:solidFill>
            <a:srgbClr val="00B0F0">
              <a:alpha val="69804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 smtClean="0">
                <a:solidFill>
                  <a:schemeClr val="tx1"/>
                </a:solidFill>
              </a:rPr>
              <a:t>Entwicklung Infostar NG</a:t>
            </a:r>
            <a:endParaRPr lang="de-CH" sz="1050" b="1" dirty="0">
              <a:solidFill>
                <a:schemeClr val="bg1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8012873" y="4523848"/>
            <a:ext cx="940242" cy="588621"/>
          </a:xfrm>
          <a:prstGeom prst="rect">
            <a:avLst/>
          </a:prstGeom>
          <a:solidFill>
            <a:srgbClr val="A7E8FF">
              <a:alpha val="69804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b="1" dirty="0">
                <a:solidFill>
                  <a:schemeClr val="tx1"/>
                </a:solidFill>
              </a:rPr>
              <a:t>Einführung </a:t>
            </a:r>
          </a:p>
        </p:txBody>
      </p:sp>
      <p:sp>
        <p:nvSpPr>
          <p:cNvPr id="54" name="Rechteck 53"/>
          <p:cNvSpPr/>
          <p:nvPr/>
        </p:nvSpPr>
        <p:spPr>
          <a:xfrm>
            <a:off x="1909086" y="3597099"/>
            <a:ext cx="2353196" cy="439688"/>
          </a:xfrm>
          <a:prstGeom prst="rect">
            <a:avLst/>
          </a:prstGeom>
          <a:solidFill>
            <a:srgbClr val="92D050">
              <a:alpha val="6980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16" b="1" dirty="0" smtClean="0">
                <a:solidFill>
                  <a:schemeClr val="tx1"/>
                </a:solidFill>
              </a:rPr>
              <a:t>Vorbereitungsmassnahmen (Nachdokumentation, DB-Analyse, Datenmodell, Entwicklungsrichtlinien)</a:t>
            </a:r>
            <a:endParaRPr lang="de-CH" sz="916" b="1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027637" y="6328965"/>
            <a:ext cx="3414738" cy="439688"/>
            <a:chOff x="4598009" y="6328965"/>
            <a:chExt cx="3844366" cy="439688"/>
          </a:xfrm>
        </p:grpSpPr>
        <p:sp>
          <p:nvSpPr>
            <p:cNvPr id="95" name="Rechteck 94"/>
            <p:cNvSpPr/>
            <p:nvPr/>
          </p:nvSpPr>
          <p:spPr>
            <a:xfrm>
              <a:off x="4598009" y="6328965"/>
              <a:ext cx="1122925" cy="439688"/>
            </a:xfrm>
            <a:prstGeom prst="rect">
              <a:avLst/>
            </a:prstGeom>
            <a:solidFill>
              <a:srgbClr val="00B050">
                <a:alpha val="69804"/>
              </a:srgb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16" b="1" dirty="0" smtClean="0">
                  <a:solidFill>
                    <a:schemeClr val="tx1"/>
                  </a:solidFill>
                </a:rPr>
                <a:t>Schulungs-konzept</a:t>
              </a:r>
              <a:endParaRPr lang="de-CH" sz="916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hteck 95"/>
            <p:cNvSpPr/>
            <p:nvPr/>
          </p:nvSpPr>
          <p:spPr>
            <a:xfrm>
              <a:off x="5767084" y="6328965"/>
              <a:ext cx="1509496" cy="439688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16" b="1" dirty="0">
                  <a:solidFill>
                    <a:schemeClr val="tx1"/>
                  </a:solidFill>
                </a:rPr>
                <a:t>Unterlagen erstellen</a:t>
              </a:r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7364024" y="6328965"/>
              <a:ext cx="1078351" cy="439688"/>
            </a:xfrm>
            <a:prstGeom prst="rect">
              <a:avLst/>
            </a:prstGeom>
            <a:solidFill>
              <a:srgbClr val="A7E8FF">
                <a:alpha val="69804"/>
              </a:srgb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16" b="1" dirty="0">
                  <a:solidFill>
                    <a:schemeClr val="tx1"/>
                  </a:solidFill>
                </a:rPr>
                <a:t>Schulungen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3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2379" y="2016125"/>
            <a:ext cx="8480543" cy="55685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CH" sz="2000" b="1" dirty="0" smtClean="0"/>
              <a:t>Konzeptionsarbeiten </a:t>
            </a:r>
            <a:r>
              <a:rPr lang="de-CH" sz="2000" dirty="0" smtClean="0"/>
              <a:t>konnten weitgehend abgeschlossen werden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/>
              <a:t>Architekturentscheid</a:t>
            </a:r>
            <a:r>
              <a:rPr lang="de-CH" sz="2000" dirty="0" smtClean="0"/>
              <a:t> abgeschlossen</a:t>
            </a:r>
          </a:p>
          <a:p>
            <a:pPr lvl="1">
              <a:lnSpc>
                <a:spcPct val="150000"/>
              </a:lnSpc>
              <a:buClrTx/>
            </a:pPr>
            <a:r>
              <a:rPr lang="de-CH" sz="2000" dirty="0" smtClean="0"/>
              <a:t>Die Prüfung einer anderen Strategie zur </a:t>
            </a:r>
            <a:r>
              <a:rPr lang="de-CH" sz="2000" dirty="0"/>
              <a:t>S</a:t>
            </a:r>
            <a:r>
              <a:rPr lang="de-CH" sz="2000" dirty="0" smtClean="0"/>
              <a:t>teigerung der </a:t>
            </a:r>
            <a:br>
              <a:rPr lang="de-CH" sz="2000" dirty="0" smtClean="0"/>
            </a:br>
            <a:r>
              <a:rPr lang="de-CH" sz="2000" dirty="0" smtClean="0"/>
              <a:t>Anpassbarkeit und Flexibilität der Software wurde eingebracht 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/>
              <a:t>Explorative Phase eingeschoben </a:t>
            </a:r>
            <a:r>
              <a:rPr lang="de-CH" sz="2000" dirty="0" smtClean="0"/>
              <a:t>Konzeptionsphase wurde verlängert, gleichzeitig wurde am Produkt entwickelt</a:t>
            </a:r>
          </a:p>
          <a:p>
            <a:pPr lvl="1">
              <a:lnSpc>
                <a:spcPct val="150000"/>
              </a:lnSpc>
              <a:buClrTx/>
            </a:pPr>
            <a:r>
              <a:rPr lang="de-CH" sz="2000" b="1" dirty="0" smtClean="0"/>
              <a:t>Neues Lösungskonzept </a:t>
            </a:r>
            <a:r>
              <a:rPr lang="de-CH" sz="2000" dirty="0" smtClean="0"/>
              <a:t>wurde erarbeitet, altes genügte nicht!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/>
              <a:t>Arbeiten mit Expertengruppe der Kantone </a:t>
            </a:r>
            <a:r>
              <a:rPr lang="de-CH" sz="2000" dirty="0" smtClean="0"/>
              <a:t>sehr produktiv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/>
              <a:t>Bereinigungsliste</a:t>
            </a:r>
            <a:r>
              <a:rPr lang="de-CH" sz="2000" dirty="0" smtClean="0"/>
              <a:t> in Bearbeitung mit den Kantonen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/>
              <a:t>Fachspezifische Icons </a:t>
            </a:r>
            <a:r>
              <a:rPr lang="de-CH" sz="2000" dirty="0" smtClean="0"/>
              <a:t>(Piktogramme) werden gestaltet</a:t>
            </a:r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1332380" y="1332121"/>
            <a:ext cx="8480542" cy="684004"/>
          </a:xfrm>
        </p:spPr>
        <p:txBody>
          <a:bodyPr/>
          <a:lstStyle/>
          <a:p>
            <a:r>
              <a:rPr lang="de-CH" sz="3200" dirty="0" smtClean="0">
                <a:solidFill>
                  <a:schemeClr val="tx1"/>
                </a:solidFill>
              </a:rPr>
              <a:t>Stand </a:t>
            </a:r>
            <a:r>
              <a:rPr lang="de-CH" sz="3200" dirty="0">
                <a:solidFill>
                  <a:schemeClr val="tx1"/>
                </a:solidFill>
              </a:rPr>
              <a:t>der </a:t>
            </a:r>
            <a:r>
              <a:rPr lang="de-CH" sz="3200" dirty="0" smtClean="0">
                <a:solidFill>
                  <a:schemeClr val="tx1"/>
                </a:solidFill>
              </a:rPr>
              <a:t>Arbeiten</a:t>
            </a:r>
            <a:endParaRPr lang="de-C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Bund_GS_d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 Bund_GS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 Bund_GS_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_GS_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_GS_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_GS_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_GS_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_GS_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_GS_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mprevivo.potx" id="{3ECEC780-EA41-4BAA-BF45-69C922BA581E}" vid="{547023E5-285A-4F0D-9D14-DA3B83905CAE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Infostar-NG_Übersicht_V2.0"/>
    <f:field ref="objsubject" par="" edit="true" text=""/>
    <f:field ref="objcreatedby" par="" text="Steimer, Thomas, bj-sth"/>
    <f:field ref="objcreatedat" par="" text="03.04.2018 15:41:00"/>
    <f:field ref="objchangedby" par="" text="Steimer, Thomas, bj-sth"/>
    <f:field ref="objmodifiedat" par="" text="12.04.2018 15:42:43"/>
    <f:field ref="doc_FSCFOLIO_1_1001_FieldDocumentNumber" par="" text=""/>
    <f:field ref="doc_FSCFOLIO_1_1001_FieldSubject" par="" edit="true" text=""/>
    <f:field ref="FSCFOLIO_1_1001_FieldCurrentUser" par="" text="Thomas Steimer"/>
    <f:field ref="CCAPRECONFIG_15_1001_Objektname" par="" edit="true" text="Infostar-NG_Übersicht_V2.0"/>
    <f:field ref="CHPRECONFIG_1_1001_Objektname" par="" edit="true" text="Infostar-NG_Übersicht_V2.0"/>
  </f:record>
  <f:record inx="1" ref=""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alcontext &gt; Adressat/innen">
    <f:field ref="CHPRECONFIG_1_1001_Anrede" text="Anrede"/>
    <f:field ref="CHPRECONFIG_1_1001_EMailAdresse" text="E-Mail Adresse"/>
    <f:field ref="CHPRECONFIG_1_1001_Nachname" text="Nachname"/>
    <f:field ref="CHPRECONFIG_1_1001_Ort" text="Ort"/>
    <f:field ref="CHPRECONFIG_1_1001_Postleitzahl" text="Postleitzahl"/>
    <f:field ref="CHPRECONFIG_1_1001_Strasse" text="Strasse"/>
    <f:field ref="CHPRECONFIG_1_1001_Titel" text="Titel"/>
    <f:field ref="CHPRECONFIG_1_1001_Vorname" text="Vor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592</Words>
  <Application>Microsoft Office PowerPoint</Application>
  <PresentationFormat>Benutzerdefiniert</PresentationFormat>
  <Paragraphs>224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Wingdings</vt:lpstr>
      <vt:lpstr>CD Bund_GS_de</vt:lpstr>
      <vt:lpstr>Informationen zur Infostar NG    Jahresversammlung Aargauischer Verband für Zivilstandswesen  </vt:lpstr>
      <vt:lpstr>Inhalt</vt:lpstr>
      <vt:lpstr>Ziele von Infostar NG</vt:lpstr>
      <vt:lpstr>Scope Infostar NG und Abgrenzung</vt:lpstr>
      <vt:lpstr>Organisation, Rollen und Aufgaben </vt:lpstr>
      <vt:lpstr>Experten-Gruppe Kantone </vt:lpstr>
      <vt:lpstr>Themen und Ergebnisse aus den Workshops der Experten-Gruppe</vt:lpstr>
      <vt:lpstr>PowerPoint-Präsentation</vt:lpstr>
      <vt:lpstr>Stand der Arbeiten</vt:lpstr>
      <vt:lpstr>Erarbeitung neues Lösungskonzept</vt:lpstr>
      <vt:lpstr>Erarbeitung neues Lösungskonzept</vt:lpstr>
      <vt:lpstr>PowerPoint-Präsentation</vt:lpstr>
      <vt:lpstr>PowerPoint-Präsentation</vt:lpstr>
      <vt:lpstr>PowerPoint-Präsentation</vt:lpstr>
      <vt:lpstr>Anforderungs- und Testmanagement</vt:lpstr>
      <vt:lpstr>Unser Produkt-Backlog als Übersicht</vt:lpstr>
      <vt:lpstr>PowerPoint-Präsentation</vt:lpstr>
      <vt:lpstr>PowerPoint-Präsentation</vt:lpstr>
      <vt:lpstr>Mock-up (Startseite und Geschäftsfall Geburt)</vt:lpstr>
      <vt:lpstr>Mock-up (Startseite und Geschäftsfall Geburt)</vt:lpstr>
      <vt:lpstr>Mock-up (Startseite und Geschäftsfall Geburt)</vt:lpstr>
      <vt:lpstr>Umsetzung Regeln</vt:lpstr>
      <vt:lpstr>Umsetzung Regeln</vt:lpstr>
      <vt:lpstr>Umsetzung Regeln</vt:lpstr>
      <vt:lpstr>Umsetzung Regeln</vt:lpstr>
      <vt:lpstr>Fragen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 Jahresversammlung</dc:title>
  <dc:creator>Rodolfo Semprevivo</dc:creator>
  <cp:lastModifiedBy>Rodolfo Semprevivo</cp:lastModifiedBy>
  <cp:revision>487</cp:revision>
  <cp:lastPrinted>2019-09-06T09:39:12Z</cp:lastPrinted>
  <dcterms:created xsi:type="dcterms:W3CDTF">2016-03-23T09:36:58Z</dcterms:created>
  <dcterms:modified xsi:type="dcterms:W3CDTF">2019-09-12T09:08:37Z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JPDCFG@15.1700:RecipientSalutation">
    <vt:lpwstr/>
  </property>
  <property fmtid="{D5CDD505-2E9C-101B-9397-08002B2CF9AE}" pid="3" name="FSC#EJPDCFG@15.1700:RecipientTitle">
    <vt:lpwstr/>
  </property>
  <property fmtid="{D5CDD505-2E9C-101B-9397-08002B2CF9AE}" pid="4" name="FSC#EJPDCFG@15.1700:RecipientFirstname">
    <vt:lpwstr/>
  </property>
  <property fmtid="{D5CDD505-2E9C-101B-9397-08002B2CF9AE}" pid="5" name="FSC#EJPDCFG@15.1700:RecipientSurname">
    <vt:lpwstr/>
  </property>
  <property fmtid="{D5CDD505-2E9C-101B-9397-08002B2CF9AE}" pid="6" name="FSC#EJPDCFG@15.1700:RecipientStreet">
    <vt:lpwstr/>
  </property>
  <property fmtid="{D5CDD505-2E9C-101B-9397-08002B2CF9AE}" pid="7" name="FSC#EJPDCFG@15.1700:RecipientPOBox">
    <vt:lpwstr/>
  </property>
  <property fmtid="{D5CDD505-2E9C-101B-9397-08002B2CF9AE}" pid="8" name="FSC#EJPDCFG@15.1700:RecipientZIPCode">
    <vt:lpwstr/>
  </property>
  <property fmtid="{D5CDD505-2E9C-101B-9397-08002B2CF9AE}" pid="9" name="FSC#EJPDCFG@15.1700:RecipientCity">
    <vt:lpwstr/>
  </property>
  <property fmtid="{D5CDD505-2E9C-101B-9397-08002B2CF9AE}" pid="10" name="FSC#EJPDCFG@15.1700:RecipientCountry">
    <vt:lpwstr/>
  </property>
  <property fmtid="{D5CDD505-2E9C-101B-9397-08002B2CF9AE}" pid="11" name="FSC#EJPDCFG@15.1700:RecipientOrgname">
    <vt:lpwstr/>
  </property>
  <property fmtid="{D5CDD505-2E9C-101B-9397-08002B2CF9AE}" pid="12" name="FSC#EJPDCFG@15.1700:RecipientEMail">
    <vt:lpwstr/>
  </property>
  <property fmtid="{D5CDD505-2E9C-101B-9397-08002B2CF9AE}" pid="13" name="FSC#EJPDCFG@15.1700:RecipientContactSalutation">
    <vt:lpwstr/>
  </property>
  <property fmtid="{D5CDD505-2E9C-101B-9397-08002B2CF9AE}" pid="14" name="FSC#EJPDCFG@15.1700:RecipientContactFirstname">
    <vt:lpwstr/>
  </property>
  <property fmtid="{D5CDD505-2E9C-101B-9397-08002B2CF9AE}" pid="15" name="FSC#EJPDCFG@15.1700:RecipientContactSurname">
    <vt:lpwstr/>
  </property>
  <property fmtid="{D5CDD505-2E9C-101B-9397-08002B2CF9AE}" pid="16" name="FSC#EJPDCFG@15.1700:RecipientDate">
    <vt:lpwstr/>
  </property>
  <property fmtid="{D5CDD505-2E9C-101B-9397-08002B2CF9AE}" pid="17" name="FSC#EJPDCFG@15.1700:SubfileTitle">
    <vt:lpwstr>Infostar-NG Management Übersicht</vt:lpwstr>
  </property>
  <property fmtid="{D5CDD505-2E9C-101B-9397-08002B2CF9AE}" pid="18" name="FSC#EJPDCFG@15.1700:SubfileSubject">
    <vt:lpwstr>Infostar-NG Management Übersicht</vt:lpwstr>
  </property>
  <property fmtid="{D5CDD505-2E9C-101B-9397-08002B2CF9AE}" pid="19" name="FSC#EJPDCFG@15.1700:SubfileDossierRef">
    <vt:lpwstr>517.4/2016/00001</vt:lpwstr>
  </property>
  <property fmtid="{D5CDD505-2E9C-101B-9397-08002B2CF9AE}" pid="20" name="FSC#EJPDCFG@15.1700:SubfileResponsibleFirstname">
    <vt:lpwstr/>
  </property>
  <property fmtid="{D5CDD505-2E9C-101B-9397-08002B2CF9AE}" pid="21" name="FSC#EJPDCFG@15.1700:SubfileResponsibleSurname">
    <vt:lpwstr/>
  </property>
  <property fmtid="{D5CDD505-2E9C-101B-9397-08002B2CF9AE}" pid="22" name="FSC#EJPDCFG@15.1700:SubfileResponsibleProfession">
    <vt:lpwstr/>
  </property>
  <property fmtid="{D5CDD505-2E9C-101B-9397-08002B2CF9AE}" pid="23" name="FSC#EJPDCFG@15.1700:SubfileResponsibleInitials">
    <vt:lpwstr/>
  </property>
  <property fmtid="{D5CDD505-2E9C-101B-9397-08002B2CF9AE}" pid="24" name="FSC#EJPDCFG@15.1700:AssignmentCommentHistory">
    <vt:lpwstr/>
  </property>
  <property fmtid="{D5CDD505-2E9C-101B-9397-08002B2CF9AE}" pid="25" name="FSC#EJPDCFG@15.1700:AssignmentDefaultComment">
    <vt:lpwstr/>
  </property>
  <property fmtid="{D5CDD505-2E9C-101B-9397-08002B2CF9AE}" pid="26" name="FSC#EJPDCFG@15.1700:AssignmentRemarks">
    <vt:lpwstr/>
  </property>
  <property fmtid="{D5CDD505-2E9C-101B-9397-08002B2CF9AE}" pid="27" name="FSC#EJPDCFG@15.1700:AssignmentExternalDate">
    <vt:lpwstr/>
  </property>
  <property fmtid="{D5CDD505-2E9C-101B-9397-08002B2CF9AE}" pid="28" name="FSC#EJPDCFG@15.1700:AssignmentProcessingDeadline">
    <vt:lpwstr/>
  </property>
  <property fmtid="{D5CDD505-2E9C-101B-9397-08002B2CF9AE}" pid="29" name="FSC#EJPDCFG@15.1700:AssignmentPlacingPosition">
    <vt:lpwstr/>
  </property>
  <property fmtid="{D5CDD505-2E9C-101B-9397-08002B2CF9AE}" pid="30" name="FSC#EJPDCFG@15.1700:AssignmentResponsible">
    <vt:lpwstr/>
  </property>
  <property fmtid="{D5CDD505-2E9C-101B-9397-08002B2CF9AE}" pid="31" name="FSC#EJPDCFG@15.1700:AssignmentUsers">
    <vt:lpwstr/>
  </property>
  <property fmtid="{D5CDD505-2E9C-101B-9397-08002B2CF9AE}" pid="32" name="FSC#EJPDCFG@15.1700:AssignmentUsersDone">
    <vt:lpwstr/>
  </property>
  <property fmtid="{D5CDD505-2E9C-101B-9397-08002B2CF9AE}" pid="33" name="FSC#EJPDCFG@15.1700:SubfileClassification">
    <vt:lpwstr>Nicht klassifiziert</vt:lpwstr>
  </property>
  <property fmtid="{D5CDD505-2E9C-101B-9397-08002B2CF9AE}" pid="34" name="FSC#COOSYSTEM@1.1:Container">
    <vt:lpwstr>COO.2180.109.5.195433</vt:lpwstr>
  </property>
  <property fmtid="{D5CDD505-2E9C-101B-9397-08002B2CF9AE}" pid="35" name="FSC#COOELAK@1.1001:Subject">
    <vt:lpwstr>Infostar-NG_Übersicht_V1.0</vt:lpwstr>
  </property>
  <property fmtid="{D5CDD505-2E9C-101B-9397-08002B2CF9AE}" pid="36" name="FSC#COOELAK@1.1001:FileReference">
    <vt:lpwstr>517.4/2016/03683</vt:lpwstr>
  </property>
  <property fmtid="{D5CDD505-2E9C-101B-9397-08002B2CF9AE}" pid="37" name="FSC#COOELAK@1.1001:FileRefYear">
    <vt:lpwstr>2016</vt:lpwstr>
  </property>
  <property fmtid="{D5CDD505-2E9C-101B-9397-08002B2CF9AE}" pid="38" name="FSC#COOELAK@1.1001:FileRefOrdinal">
    <vt:lpwstr>3683</vt:lpwstr>
  </property>
  <property fmtid="{D5CDD505-2E9C-101B-9397-08002B2CF9AE}" pid="39" name="FSC#COOELAK@1.1001:FileRefOU">
    <vt:lpwstr>BJ-SGV</vt:lpwstr>
  </property>
  <property fmtid="{D5CDD505-2E9C-101B-9397-08002B2CF9AE}" pid="40" name="FSC#COOELAK@1.1001:Organization">
    <vt:lpwstr/>
  </property>
  <property fmtid="{D5CDD505-2E9C-101B-9397-08002B2CF9AE}" pid="41" name="FSC#COOELAK@1.1001:Owner">
    <vt:lpwstr>Steimer Thomas</vt:lpwstr>
  </property>
  <property fmtid="{D5CDD505-2E9C-101B-9397-08002B2CF9AE}" pid="42" name="FSC#COOELAK@1.1001:OwnerExtension">
    <vt:lpwstr>+41 58 462 47 32</vt:lpwstr>
  </property>
  <property fmtid="{D5CDD505-2E9C-101B-9397-08002B2CF9AE}" pid="43" name="FSC#COOELAK@1.1001:OwnerFaxExtension">
    <vt:lpwstr>+41 58 462 78 79</vt:lpwstr>
  </property>
  <property fmtid="{D5CDD505-2E9C-101B-9397-08002B2CF9AE}" pid="44" name="FSC#COOELAK@1.1001:DispatchedBy">
    <vt:lpwstr/>
  </property>
  <property fmtid="{D5CDD505-2E9C-101B-9397-08002B2CF9AE}" pid="45" name="FSC#COOELAK@1.1001:DispatchedAt">
    <vt:lpwstr/>
  </property>
  <property fmtid="{D5CDD505-2E9C-101B-9397-08002B2CF9AE}" pid="46" name="FSC#COOELAK@1.1001:ApprovedBy">
    <vt:lpwstr/>
  </property>
  <property fmtid="{D5CDD505-2E9C-101B-9397-08002B2CF9AE}" pid="47" name="FSC#COOELAK@1.1001:ApprovedAt">
    <vt:lpwstr/>
  </property>
  <property fmtid="{D5CDD505-2E9C-101B-9397-08002B2CF9AE}" pid="48" name="FSC#COOELAK@1.1001:Department">
    <vt:lpwstr>Fachbereich Rechtsinformatik (BJ-RI)</vt:lpwstr>
  </property>
  <property fmtid="{D5CDD505-2E9C-101B-9397-08002B2CF9AE}" pid="49" name="FSC#COOELAK@1.1001:CreatedAt">
    <vt:lpwstr>03.04.2018</vt:lpwstr>
  </property>
  <property fmtid="{D5CDD505-2E9C-101B-9397-08002B2CF9AE}" pid="50" name="FSC#COOELAK@1.1001:OU">
    <vt:lpwstr>Fachbereich Infostar (BJ-FIS)</vt:lpwstr>
  </property>
  <property fmtid="{D5CDD505-2E9C-101B-9397-08002B2CF9AE}" pid="51" name="FSC#COOELAK@1.1001:Priority">
    <vt:lpwstr> ()</vt:lpwstr>
  </property>
  <property fmtid="{D5CDD505-2E9C-101B-9397-08002B2CF9AE}" pid="52" name="FSC#COOELAK@1.1001:ObjBarCode">
    <vt:lpwstr>*COO.2180.109.5.195433*</vt:lpwstr>
  </property>
  <property fmtid="{D5CDD505-2E9C-101B-9397-08002B2CF9AE}" pid="53" name="FSC#COOELAK@1.1001:RefBarCode">
    <vt:lpwstr>*COO.2180.109.8.1250881*</vt:lpwstr>
  </property>
  <property fmtid="{D5CDD505-2E9C-101B-9397-08002B2CF9AE}" pid="54" name="FSC#COOELAK@1.1001:FileRefBarCode">
    <vt:lpwstr>*517.4/2016/03683*</vt:lpwstr>
  </property>
  <property fmtid="{D5CDD505-2E9C-101B-9397-08002B2CF9AE}" pid="55" name="FSC#COOELAK@1.1001:ExternalRef">
    <vt:lpwstr/>
  </property>
  <property fmtid="{D5CDD505-2E9C-101B-9397-08002B2CF9AE}" pid="56" name="FSC#COOELAK@1.1001:IncomingNumber">
    <vt:lpwstr/>
  </property>
  <property fmtid="{D5CDD505-2E9C-101B-9397-08002B2CF9AE}" pid="57" name="FSC#COOELAK@1.1001:IncomingSubject">
    <vt:lpwstr/>
  </property>
  <property fmtid="{D5CDD505-2E9C-101B-9397-08002B2CF9AE}" pid="58" name="FSC#COOELAK@1.1001:ProcessResponsible">
    <vt:lpwstr>Steimer Thomas</vt:lpwstr>
  </property>
  <property fmtid="{D5CDD505-2E9C-101B-9397-08002B2CF9AE}" pid="59" name="FSC#COOELAK@1.1001:ProcessResponsiblePhone">
    <vt:lpwstr>+41 58 462 47 32</vt:lpwstr>
  </property>
  <property fmtid="{D5CDD505-2E9C-101B-9397-08002B2CF9AE}" pid="60" name="FSC#COOELAK@1.1001:ProcessResponsibleMail">
    <vt:lpwstr>thomas.steimer@bj.admin.ch</vt:lpwstr>
  </property>
  <property fmtid="{D5CDD505-2E9C-101B-9397-08002B2CF9AE}" pid="61" name="FSC#COOELAK@1.1001:ProcessResponsibleFax">
    <vt:lpwstr>+41 58 462 78 79</vt:lpwstr>
  </property>
  <property fmtid="{D5CDD505-2E9C-101B-9397-08002B2CF9AE}" pid="62" name="FSC#COOELAK@1.1001:ApproverFirstName">
    <vt:lpwstr/>
  </property>
  <property fmtid="{D5CDD505-2E9C-101B-9397-08002B2CF9AE}" pid="63" name="FSC#COOELAK@1.1001:ApproverSurName">
    <vt:lpwstr/>
  </property>
  <property fmtid="{D5CDD505-2E9C-101B-9397-08002B2CF9AE}" pid="64" name="FSC#COOELAK@1.1001:ApproverTitle">
    <vt:lpwstr/>
  </property>
  <property fmtid="{D5CDD505-2E9C-101B-9397-08002B2CF9AE}" pid="65" name="FSC#COOELAK@1.1001:ExternalDate">
    <vt:lpwstr/>
  </property>
  <property fmtid="{D5CDD505-2E9C-101B-9397-08002B2CF9AE}" pid="66" name="FSC#COOELAK@1.1001:SettlementApprovedAt">
    <vt:lpwstr/>
  </property>
  <property fmtid="{D5CDD505-2E9C-101B-9397-08002B2CF9AE}" pid="67" name="FSC#COOELAK@1.1001:BaseNumber">
    <vt:lpwstr>517.4</vt:lpwstr>
  </property>
  <property fmtid="{D5CDD505-2E9C-101B-9397-08002B2CF9AE}" pid="68" name="FSC#COOELAK@1.1001:CurrentUserRolePos">
    <vt:lpwstr>Sachbearbeiter/in</vt:lpwstr>
  </property>
  <property fmtid="{D5CDD505-2E9C-101B-9397-08002B2CF9AE}" pid="69" name="FSC#COOELAK@1.1001:CurrentUserEmail">
    <vt:lpwstr>thomas.steimer@bj.admin.ch</vt:lpwstr>
  </property>
  <property fmtid="{D5CDD505-2E9C-101B-9397-08002B2CF9AE}" pid="70" name="FSC#ELAKGOV@1.1001:PersonalSubjGender">
    <vt:lpwstr/>
  </property>
  <property fmtid="{D5CDD505-2E9C-101B-9397-08002B2CF9AE}" pid="71" name="FSC#ELAKGOV@1.1001:PersonalSubjFirstName">
    <vt:lpwstr/>
  </property>
  <property fmtid="{D5CDD505-2E9C-101B-9397-08002B2CF9AE}" pid="72" name="FSC#ELAKGOV@1.1001:PersonalSubjSurName">
    <vt:lpwstr/>
  </property>
  <property fmtid="{D5CDD505-2E9C-101B-9397-08002B2CF9AE}" pid="73" name="FSC#ELAKGOV@1.1001:PersonalSubjSalutation">
    <vt:lpwstr/>
  </property>
  <property fmtid="{D5CDD505-2E9C-101B-9397-08002B2CF9AE}" pid="74" name="FSC#ELAKGOV@1.1001:PersonalSubjAddress">
    <vt:lpwstr/>
  </property>
  <property fmtid="{D5CDD505-2E9C-101B-9397-08002B2CF9AE}" pid="75" name="FSC#EJPDCFG@15.1700:Department">
    <vt:lpwstr/>
  </property>
  <property fmtid="{D5CDD505-2E9C-101B-9397-08002B2CF9AE}" pid="76" name="FSC#EJPDCFG@15.1700:DepartmentShort">
    <vt:lpwstr/>
  </property>
  <property fmtid="{D5CDD505-2E9C-101B-9397-08002B2CF9AE}" pid="77" name="FSC#EJPDCFG@15.1700:HierarchyFirstLevel">
    <vt:lpwstr/>
  </property>
  <property fmtid="{D5CDD505-2E9C-101B-9397-08002B2CF9AE}" pid="78" name="FSC#EJPDCFG@15.1700:HierarchyFirstLevelShort">
    <vt:lpwstr/>
  </property>
  <property fmtid="{D5CDD505-2E9C-101B-9397-08002B2CF9AE}" pid="79" name="FSC#EJPDCFG@15.1700:HierarchySecondLevel">
    <vt:lpwstr/>
  </property>
  <property fmtid="{D5CDD505-2E9C-101B-9397-08002B2CF9AE}" pid="80" name="FSC#EJPDCFG@15.1700:HierarchyThirdLevel">
    <vt:lpwstr/>
  </property>
  <property fmtid="{D5CDD505-2E9C-101B-9397-08002B2CF9AE}" pid="81" name="FSC#EJPDCFG@15.1700:HierarchyFourthLevel">
    <vt:lpwstr/>
  </property>
  <property fmtid="{D5CDD505-2E9C-101B-9397-08002B2CF9AE}" pid="82" name="FSC#EJPDCFG@15.1700:HierarchyFifthLevel">
    <vt:lpwstr/>
  </property>
  <property fmtid="{D5CDD505-2E9C-101B-9397-08002B2CF9AE}" pid="83" name="FSC#EJPDCFG@15.1700:ObjaddressContentObject">
    <vt:lpwstr>COO.2180.109.5.195433</vt:lpwstr>
  </property>
  <property fmtid="{D5CDD505-2E9C-101B-9397-08002B2CF9AE}" pid="84" name="FSC#EJPDCFG@15.1700:SubfileResponsibleSalutation">
    <vt:lpwstr/>
  </property>
  <property fmtid="{D5CDD505-2E9C-101B-9397-08002B2CF9AE}" pid="85" name="FSC#EJPDCFG@15.1700:SubfileResponsibleTelOffice">
    <vt:lpwstr/>
  </property>
  <property fmtid="{D5CDD505-2E9C-101B-9397-08002B2CF9AE}" pid="86" name="FSC#EJPDCFG@15.1700:SubfileResponsibleTelFax">
    <vt:lpwstr/>
  </property>
  <property fmtid="{D5CDD505-2E9C-101B-9397-08002B2CF9AE}" pid="87" name="FSC#EJPDCFG@15.1700:SubfileResponsibleEmail">
    <vt:lpwstr/>
  </property>
  <property fmtid="{D5CDD505-2E9C-101B-9397-08002B2CF9AE}" pid="88" name="FSC#EJPDCFG@15.1700:SubfileResponsibleUrl">
    <vt:lpwstr/>
  </property>
  <property fmtid="{D5CDD505-2E9C-101B-9397-08002B2CF9AE}" pid="89" name="FSC#EJPDCFG@15.1700:SubfileResponsibleAddress">
    <vt:lpwstr/>
  </property>
  <property fmtid="{D5CDD505-2E9C-101B-9397-08002B2CF9AE}" pid="90" name="FSC#EJPDCFG@15.1700:FileRefOU">
    <vt:lpwstr>Fachbereich Infostar</vt:lpwstr>
  </property>
  <property fmtid="{D5CDD505-2E9C-101B-9397-08002B2CF9AE}" pid="91" name="FSC#EJPDCFG@15.1700:OU">
    <vt:lpwstr>Fachbereich Infostar</vt:lpwstr>
  </property>
  <property fmtid="{D5CDD505-2E9C-101B-9397-08002B2CF9AE}" pid="92" name="FSC#EJPDCFG@15.1700:Department2">
    <vt:lpwstr>Fachbereich Rechtsinformatik</vt:lpwstr>
  </property>
  <property fmtid="{D5CDD505-2E9C-101B-9397-08002B2CF9AE}" pid="93" name="FSC#EJPDCFG@15.1700:Recipient">
    <vt:lpwstr/>
  </property>
  <property fmtid="{D5CDD505-2E9C-101B-9397-08002B2CF9AE}" pid="94" name="FSC#EJPDIMPORT@100.2000:Recipient">
    <vt:lpwstr/>
  </property>
  <property fmtid="{D5CDD505-2E9C-101B-9397-08002B2CF9AE}" pid="95" name="FSC#EJPDIMPORT@100.2000:PersonnelBirthday">
    <vt:lpwstr/>
  </property>
  <property fmtid="{D5CDD505-2E9C-101B-9397-08002B2CF9AE}" pid="96" name="FSC#EJPDIMPORT@100.2000:PersonnelProfession">
    <vt:lpwstr/>
  </property>
  <property fmtid="{D5CDD505-2E9C-101B-9397-08002B2CF9AE}" pid="97" name="FSC#EJPDIMPORT@100.2000:PersonnelOrgAddress">
    <vt:lpwstr/>
  </property>
  <property fmtid="{D5CDD505-2E9C-101B-9397-08002B2CF9AE}" pid="98" name="FSC#EJPDIMPORT@100.2000:PersonnelOrgname">
    <vt:lpwstr/>
  </property>
  <property fmtid="{D5CDD505-2E9C-101B-9397-08002B2CF9AE}" pid="99" name="FSC#EJPDIMPORT@100.2000:PersonnelFirstname">
    <vt:lpwstr/>
  </property>
  <property fmtid="{D5CDD505-2E9C-101B-9397-08002B2CF9AE}" pid="100" name="FSC#EJPDIMPORT@100.2000:PersonnelSurname">
    <vt:lpwstr/>
  </property>
  <property fmtid="{D5CDD505-2E9C-101B-9397-08002B2CF9AE}" pid="101" name="FSC#EJPDIMPORT@100.2000:PersonnelAddress">
    <vt:lpwstr/>
  </property>
  <property fmtid="{D5CDD505-2E9C-101B-9397-08002B2CF9AE}" pid="102" name="FSC#ATSTATECFG@1.1001:Office">
    <vt:lpwstr/>
  </property>
  <property fmtid="{D5CDD505-2E9C-101B-9397-08002B2CF9AE}" pid="103" name="FSC#ATSTATECFG@1.1001:Agent">
    <vt:lpwstr/>
  </property>
  <property fmtid="{D5CDD505-2E9C-101B-9397-08002B2CF9AE}" pid="104" name="FSC#ATSTATECFG@1.1001:AgentPhone">
    <vt:lpwstr/>
  </property>
  <property fmtid="{D5CDD505-2E9C-101B-9397-08002B2CF9AE}" pid="105" name="FSC#ATSTATECFG@1.1001:DepartmentFax">
    <vt:lpwstr/>
  </property>
  <property fmtid="{D5CDD505-2E9C-101B-9397-08002B2CF9AE}" pid="106" name="FSC#ATSTATECFG@1.1001:DepartmentEmail">
    <vt:lpwstr/>
  </property>
  <property fmtid="{D5CDD505-2E9C-101B-9397-08002B2CF9AE}" pid="107" name="FSC#ATSTATECFG@1.1001:SubfileDate">
    <vt:lpwstr/>
  </property>
  <property fmtid="{D5CDD505-2E9C-101B-9397-08002B2CF9AE}" pid="108" name="FSC#ATSTATECFG@1.1001:SubfileSubject">
    <vt:lpwstr>Infostar-NG_Übersicht_V1.0</vt:lpwstr>
  </property>
  <property fmtid="{D5CDD505-2E9C-101B-9397-08002B2CF9AE}" pid="109" name="FSC#ATSTATECFG@1.1001:DepartmentZipCode">
    <vt:lpwstr/>
  </property>
  <property fmtid="{D5CDD505-2E9C-101B-9397-08002B2CF9AE}" pid="110" name="FSC#ATSTATECFG@1.1001:DepartmentCountry">
    <vt:lpwstr/>
  </property>
  <property fmtid="{D5CDD505-2E9C-101B-9397-08002B2CF9AE}" pid="111" name="FSC#ATSTATECFG@1.1001:DepartmentCity">
    <vt:lpwstr/>
  </property>
  <property fmtid="{D5CDD505-2E9C-101B-9397-08002B2CF9AE}" pid="112" name="FSC#ATSTATECFG@1.1001:DepartmentStreet">
    <vt:lpwstr/>
  </property>
  <property fmtid="{D5CDD505-2E9C-101B-9397-08002B2CF9AE}" pid="113" name="FSC#ATSTATECFG@1.1001:DepartmentDVR">
    <vt:lpwstr/>
  </property>
  <property fmtid="{D5CDD505-2E9C-101B-9397-08002B2CF9AE}" pid="114" name="FSC#ATSTATECFG@1.1001:DepartmentUID">
    <vt:lpwstr/>
  </property>
  <property fmtid="{D5CDD505-2E9C-101B-9397-08002B2CF9AE}" pid="115" name="FSC#ATSTATECFG@1.1001:SubfileReference">
    <vt:lpwstr>517.4/2016/00001</vt:lpwstr>
  </property>
  <property fmtid="{D5CDD505-2E9C-101B-9397-08002B2CF9AE}" pid="116" name="FSC#ATSTATECFG@1.1001:Clause">
    <vt:lpwstr/>
  </property>
  <property fmtid="{D5CDD505-2E9C-101B-9397-08002B2CF9AE}" pid="117" name="FSC#ATSTATECFG@1.1001:ApprovedSignature">
    <vt:lpwstr/>
  </property>
  <property fmtid="{D5CDD505-2E9C-101B-9397-08002B2CF9AE}" pid="118" name="FSC#ATSTATECFG@1.1001:BankAccount">
    <vt:lpwstr/>
  </property>
  <property fmtid="{D5CDD505-2E9C-101B-9397-08002B2CF9AE}" pid="119" name="FSC#ATSTATECFG@1.1001:BankAccountOwner">
    <vt:lpwstr/>
  </property>
  <property fmtid="{D5CDD505-2E9C-101B-9397-08002B2CF9AE}" pid="120" name="FSC#ATSTATECFG@1.1001:BankInstitute">
    <vt:lpwstr/>
  </property>
  <property fmtid="{D5CDD505-2E9C-101B-9397-08002B2CF9AE}" pid="121" name="FSC#ATSTATECFG@1.1001:BankAccountID">
    <vt:lpwstr/>
  </property>
  <property fmtid="{D5CDD505-2E9C-101B-9397-08002B2CF9AE}" pid="122" name="FSC#ATSTATECFG@1.1001:BankAccountIBAN">
    <vt:lpwstr/>
  </property>
  <property fmtid="{D5CDD505-2E9C-101B-9397-08002B2CF9AE}" pid="123" name="FSC#ATSTATECFG@1.1001:BankAccountBIC">
    <vt:lpwstr/>
  </property>
  <property fmtid="{D5CDD505-2E9C-101B-9397-08002B2CF9AE}" pid="124" name="FSC#ATSTATECFG@1.1001:BankName">
    <vt:lpwstr/>
  </property>
  <property fmtid="{D5CDD505-2E9C-101B-9397-08002B2CF9AE}" pid="125" name="FSC#FSCFOLIO@1.1001:docpropproject">
    <vt:lpwstr/>
  </property>
</Properties>
</file>