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02" r:id="rId5"/>
  </p:sldMasterIdLst>
  <p:notesMasterIdLst>
    <p:notesMasterId r:id="rId67"/>
  </p:notesMasterIdLst>
  <p:handoutMasterIdLst>
    <p:handoutMasterId r:id="rId68"/>
  </p:handoutMasterIdLst>
  <p:sldIdLst>
    <p:sldId id="588" r:id="rId6"/>
    <p:sldId id="385" r:id="rId7"/>
    <p:sldId id="386" r:id="rId8"/>
    <p:sldId id="589" r:id="rId9"/>
    <p:sldId id="590" r:id="rId10"/>
    <p:sldId id="465" r:id="rId11"/>
    <p:sldId id="477" r:id="rId12"/>
    <p:sldId id="444" r:id="rId13"/>
    <p:sldId id="389" r:id="rId14"/>
    <p:sldId id="390" r:id="rId15"/>
    <p:sldId id="591" r:id="rId16"/>
    <p:sldId id="592" r:id="rId17"/>
    <p:sldId id="593" r:id="rId18"/>
    <p:sldId id="594" r:id="rId19"/>
    <p:sldId id="595" r:id="rId20"/>
    <p:sldId id="596" r:id="rId21"/>
    <p:sldId id="394" r:id="rId22"/>
    <p:sldId id="476" r:id="rId23"/>
    <p:sldId id="461" r:id="rId24"/>
    <p:sldId id="462" r:id="rId25"/>
    <p:sldId id="597" r:id="rId26"/>
    <p:sldId id="599" r:id="rId27"/>
    <p:sldId id="467" r:id="rId28"/>
    <p:sldId id="598" r:id="rId29"/>
    <p:sldId id="600" r:id="rId30"/>
    <p:sldId id="602" r:id="rId31"/>
    <p:sldId id="603" r:id="rId32"/>
    <p:sldId id="604" r:id="rId33"/>
    <p:sldId id="605" r:id="rId34"/>
    <p:sldId id="606" r:id="rId35"/>
    <p:sldId id="607" r:id="rId36"/>
    <p:sldId id="608" r:id="rId37"/>
    <p:sldId id="609" r:id="rId38"/>
    <p:sldId id="610" r:id="rId39"/>
    <p:sldId id="508" r:id="rId40"/>
    <p:sldId id="511" r:id="rId41"/>
    <p:sldId id="573" r:id="rId42"/>
    <p:sldId id="625" r:id="rId43"/>
    <p:sldId id="611" r:id="rId44"/>
    <p:sldId id="612" r:id="rId45"/>
    <p:sldId id="613" r:id="rId46"/>
    <p:sldId id="614" r:id="rId47"/>
    <p:sldId id="615" r:id="rId48"/>
    <p:sldId id="616" r:id="rId49"/>
    <p:sldId id="617" r:id="rId50"/>
    <p:sldId id="536" r:id="rId51"/>
    <p:sldId id="618" r:id="rId52"/>
    <p:sldId id="619" r:id="rId53"/>
    <p:sldId id="620" r:id="rId54"/>
    <p:sldId id="621" r:id="rId55"/>
    <p:sldId id="622" r:id="rId56"/>
    <p:sldId id="555" r:id="rId57"/>
    <p:sldId id="556" r:id="rId58"/>
    <p:sldId id="623" r:id="rId59"/>
    <p:sldId id="624" r:id="rId60"/>
    <p:sldId id="570" r:id="rId61"/>
    <p:sldId id="561" r:id="rId62"/>
    <p:sldId id="562" r:id="rId63"/>
    <p:sldId id="563" r:id="rId64"/>
    <p:sldId id="564" r:id="rId65"/>
    <p:sldId id="580" r:id="rId6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0" userDrawn="1">
          <p15:clr>
            <a:srgbClr val="A4A3A4"/>
          </p15:clr>
        </p15:guide>
        <p15:guide id="3" orient="horz" pos="3126"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93373" autoAdjust="0"/>
  </p:normalViewPr>
  <p:slideViewPr>
    <p:cSldViewPr>
      <p:cViewPr varScale="1">
        <p:scale>
          <a:sx n="153" d="100"/>
          <a:sy n="153" d="100"/>
        </p:scale>
        <p:origin x="1956" y="132"/>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3330" y="-90"/>
      </p:cViewPr>
      <p:guideLst>
        <p:guide orient="horz" pos="3104"/>
        <p:guide pos="2140"/>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alpha val="90000"/>
          </a:schemeClr>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A75667C3-64E2-4E9D-8E96-9B8351E2A417}"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5A9C7D28-32F4-4359-A399-D4A6127643C7}"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521AE392-74BB-4799-A138-E49D94DBE78B}" type="presOf" srcId="{90BE6ABD-E7F6-419E-9210-C6191E225A3F}" destId="{D3651DB4-63EC-43FF-AFFF-F50C3FECD5C2}" srcOrd="0" destOrd="0" presId="urn:microsoft.com/office/officeart/2005/8/layout/pyramid2"/>
    <dgm:cxn modelId="{AEDA6C85-8323-4B92-A52F-A409EBECC573}" type="presOf" srcId="{CF561C3F-CCB9-4B72-A77A-43CC3C40C4AF}" destId="{AFE07192-FA61-4C78-9AA9-9E99936980D4}" srcOrd="0" destOrd="0" presId="urn:microsoft.com/office/officeart/2005/8/layout/pyramid2"/>
    <dgm:cxn modelId="{852CC8D6-9B0C-4F3A-BFD7-F4F4F20D33C0}" type="presParOf" srcId="{D6A52497-9B56-4A70-BA14-9E234397F116}" destId="{922E9A2C-12EC-43DC-896F-4C148EC38316}" srcOrd="0" destOrd="0" presId="urn:microsoft.com/office/officeart/2005/8/layout/pyramid2"/>
    <dgm:cxn modelId="{D2180738-DAAB-49D8-9CAE-4AC34C07982C}" type="presParOf" srcId="{D6A52497-9B56-4A70-BA14-9E234397F116}" destId="{106054F0-4EF4-49A1-ABE5-BE4241D5101E}" srcOrd="1" destOrd="0" presId="urn:microsoft.com/office/officeart/2005/8/layout/pyramid2"/>
    <dgm:cxn modelId="{D8829096-C1C5-468A-92DD-A65BF9E36BFE}" type="presParOf" srcId="{106054F0-4EF4-49A1-ABE5-BE4241D5101E}" destId="{93DA1118-D297-465F-85E5-45F6BC577BD7}" srcOrd="0" destOrd="0" presId="urn:microsoft.com/office/officeart/2005/8/layout/pyramid2"/>
    <dgm:cxn modelId="{B39BCC5B-FAB9-429D-8FF9-B4D4321719B5}" type="presParOf" srcId="{106054F0-4EF4-49A1-ABE5-BE4241D5101E}" destId="{C615C049-9C59-42E4-9263-C36F90BA443D}" srcOrd="1" destOrd="0" presId="urn:microsoft.com/office/officeart/2005/8/layout/pyramid2"/>
    <dgm:cxn modelId="{10BF96E2-1F4C-44B9-BE6F-53C99C9C4CFA}" type="presParOf" srcId="{106054F0-4EF4-49A1-ABE5-BE4241D5101E}" destId="{D3651DB4-63EC-43FF-AFFF-F50C3FECD5C2}" srcOrd="2" destOrd="0" presId="urn:microsoft.com/office/officeart/2005/8/layout/pyramid2"/>
    <dgm:cxn modelId="{960709D7-9AF7-4FBF-8292-96D501093A0B}" type="presParOf" srcId="{106054F0-4EF4-49A1-ABE5-BE4241D5101E}" destId="{3FF5D892-8629-459A-8242-D017B36AC579}" srcOrd="3" destOrd="0" presId="urn:microsoft.com/office/officeart/2005/8/layout/pyramid2"/>
    <dgm:cxn modelId="{6A9F4FCD-20FF-4630-A5F3-A5CF29A91768}" type="presParOf" srcId="{106054F0-4EF4-49A1-ABE5-BE4241D5101E}" destId="{AFE07192-FA61-4C78-9AA9-9E99936980D4}" srcOrd="4" destOrd="0" presId="urn:microsoft.com/office/officeart/2005/8/layout/pyramid2"/>
    <dgm:cxn modelId="{D34879FC-8EB4-43FB-811F-B8939A9D30D2}"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877734" y="0"/>
          <a:ext cx="2808288" cy="280828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281878" y="282337"/>
          <a:ext cx="1825387" cy="664774"/>
        </a:xfrm>
        <a:prstGeom prst="round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314330" y="314789"/>
        <a:ext cx="1760483" cy="599870"/>
      </dsp:txXfrm>
    </dsp:sp>
    <dsp:sp modelId="{D3651DB4-63EC-43FF-AFFF-F50C3FECD5C2}">
      <dsp:nvSpPr>
        <dsp:cNvPr id="0" name=""/>
        <dsp:cNvSpPr/>
      </dsp:nvSpPr>
      <dsp:spPr>
        <a:xfrm>
          <a:off x="3281878" y="1030208"/>
          <a:ext cx="1825387" cy="6647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314330" y="1062660"/>
        <a:ext cx="1760483" cy="599870"/>
      </dsp:txXfrm>
    </dsp:sp>
    <dsp:sp modelId="{AFE07192-FA61-4C78-9AA9-9E99936980D4}">
      <dsp:nvSpPr>
        <dsp:cNvPr id="0" name=""/>
        <dsp:cNvSpPr/>
      </dsp:nvSpPr>
      <dsp:spPr>
        <a:xfrm>
          <a:off x="3281878" y="1778079"/>
          <a:ext cx="1825387" cy="6647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314330" y="1810531"/>
        <a:ext cx="1760483" cy="5998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1"/>
          </a:xfrm>
          <a:prstGeom prst="rect">
            <a:avLst/>
          </a:prstGeom>
        </p:spPr>
        <p:txBody>
          <a:bodyPr vert="horz" lIns="92098" tIns="46049" rIns="92098" bIns="46049" rtlCol="0"/>
          <a:lstStyle>
            <a:lvl1pPr algn="l">
              <a:defRPr sz="1200"/>
            </a:lvl1pPr>
          </a:lstStyle>
          <a:p>
            <a:endParaRPr lang="de-CH"/>
          </a:p>
        </p:txBody>
      </p:sp>
      <p:sp>
        <p:nvSpPr>
          <p:cNvPr id="3" name="Datumsplatzhalter 2"/>
          <p:cNvSpPr>
            <a:spLocks noGrp="1"/>
          </p:cNvSpPr>
          <p:nvPr>
            <p:ph type="dt" sz="quarter" idx="1"/>
          </p:nvPr>
        </p:nvSpPr>
        <p:spPr>
          <a:xfrm>
            <a:off x="3850444" y="1"/>
            <a:ext cx="2945659" cy="496331"/>
          </a:xfrm>
          <a:prstGeom prst="rect">
            <a:avLst/>
          </a:prstGeom>
        </p:spPr>
        <p:txBody>
          <a:bodyPr vert="horz" lIns="92098" tIns="46049" rIns="92098" bIns="46049" rtlCol="0"/>
          <a:lstStyle>
            <a:lvl1pPr algn="r">
              <a:defRPr sz="1200"/>
            </a:lvl1pPr>
          </a:lstStyle>
          <a:p>
            <a:fld id="{C8FF177C-A279-4176-9405-5838BFA8184C}" type="datetimeFigureOut">
              <a:rPr lang="de-CH" smtClean="0"/>
              <a:pPr/>
              <a:t>27.07.2020</a:t>
            </a:fld>
            <a:endParaRPr lang="de-CH"/>
          </a:p>
        </p:txBody>
      </p:sp>
      <p:sp>
        <p:nvSpPr>
          <p:cNvPr id="4" name="Fußzeilenplatzhalter 3"/>
          <p:cNvSpPr>
            <a:spLocks noGrp="1"/>
          </p:cNvSpPr>
          <p:nvPr>
            <p:ph type="ftr" sz="quarter" idx="2"/>
          </p:nvPr>
        </p:nvSpPr>
        <p:spPr>
          <a:xfrm>
            <a:off x="1" y="9428585"/>
            <a:ext cx="2945659" cy="496331"/>
          </a:xfrm>
          <a:prstGeom prst="rect">
            <a:avLst/>
          </a:prstGeom>
        </p:spPr>
        <p:txBody>
          <a:bodyPr vert="horz" lIns="92098" tIns="46049" rIns="92098" bIns="46049" rtlCol="0" anchor="b"/>
          <a:lstStyle>
            <a:lvl1pPr algn="l">
              <a:defRPr sz="1200"/>
            </a:lvl1pPr>
          </a:lstStyle>
          <a:p>
            <a:endParaRPr lang="de-CH"/>
          </a:p>
        </p:txBody>
      </p:sp>
      <p:sp>
        <p:nvSpPr>
          <p:cNvPr id="5" name="Foliennummernplatzhalter 4"/>
          <p:cNvSpPr>
            <a:spLocks noGrp="1"/>
          </p:cNvSpPr>
          <p:nvPr>
            <p:ph type="sldNum" sz="quarter" idx="3"/>
          </p:nvPr>
        </p:nvSpPr>
        <p:spPr>
          <a:xfrm>
            <a:off x="3850444" y="9428585"/>
            <a:ext cx="2945659" cy="496331"/>
          </a:xfrm>
          <a:prstGeom prst="rect">
            <a:avLst/>
          </a:prstGeom>
        </p:spPr>
        <p:txBody>
          <a:bodyPr vert="horz" lIns="92098" tIns="46049" rIns="92098" bIns="46049"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1"/>
          </a:xfrm>
          <a:prstGeom prst="rect">
            <a:avLst/>
          </a:prstGeom>
        </p:spPr>
        <p:txBody>
          <a:bodyPr vert="horz" lIns="92098" tIns="46049" rIns="92098" bIns="46049" rtlCol="0"/>
          <a:lstStyle>
            <a:lvl1pPr algn="l">
              <a:defRPr sz="1200"/>
            </a:lvl1pPr>
          </a:lstStyle>
          <a:p>
            <a:endParaRPr lang="de-CH"/>
          </a:p>
        </p:txBody>
      </p:sp>
      <p:sp>
        <p:nvSpPr>
          <p:cNvPr id="3" name="Datumsplatzhalter 2"/>
          <p:cNvSpPr>
            <a:spLocks noGrp="1"/>
          </p:cNvSpPr>
          <p:nvPr>
            <p:ph type="dt" idx="1"/>
          </p:nvPr>
        </p:nvSpPr>
        <p:spPr>
          <a:xfrm>
            <a:off x="3850444" y="1"/>
            <a:ext cx="2945659" cy="496331"/>
          </a:xfrm>
          <a:prstGeom prst="rect">
            <a:avLst/>
          </a:prstGeom>
        </p:spPr>
        <p:txBody>
          <a:bodyPr vert="horz" lIns="92098" tIns="46049" rIns="92098" bIns="46049" rtlCol="0"/>
          <a:lstStyle>
            <a:lvl1pPr algn="r">
              <a:defRPr sz="1200"/>
            </a:lvl1pPr>
          </a:lstStyle>
          <a:p>
            <a:fld id="{4B16823F-8271-4E40-8173-30F60AD3F097}" type="datetimeFigureOut">
              <a:rPr lang="de-DE" smtClean="0"/>
              <a:pPr/>
              <a:t>27.07.2020</a:t>
            </a:fld>
            <a:endParaRPr lang="de-CH"/>
          </a:p>
        </p:txBody>
      </p:sp>
      <p:sp>
        <p:nvSpPr>
          <p:cNvPr id="4" name="Folienbildplatzhalter 3"/>
          <p:cNvSpPr>
            <a:spLocks noGrp="1" noRot="1" noChangeAspect="1"/>
          </p:cNvSpPr>
          <p:nvPr>
            <p:ph type="sldImg" idx="2"/>
          </p:nvPr>
        </p:nvSpPr>
        <p:spPr>
          <a:xfrm>
            <a:off x="917575" y="742950"/>
            <a:ext cx="4962525" cy="3722688"/>
          </a:xfrm>
          <a:prstGeom prst="rect">
            <a:avLst/>
          </a:prstGeom>
          <a:noFill/>
          <a:ln w="12700">
            <a:solidFill>
              <a:prstClr val="black"/>
            </a:solidFill>
          </a:ln>
        </p:spPr>
        <p:txBody>
          <a:bodyPr vert="horz" lIns="92098" tIns="46049" rIns="92098" bIns="46049" rtlCol="0" anchor="ctr"/>
          <a:lstStyle/>
          <a:p>
            <a:endParaRPr lang="de-CH"/>
          </a:p>
        </p:txBody>
      </p:sp>
      <p:sp>
        <p:nvSpPr>
          <p:cNvPr id="5" name="Notizenplatzhalter 4"/>
          <p:cNvSpPr>
            <a:spLocks noGrp="1"/>
          </p:cNvSpPr>
          <p:nvPr>
            <p:ph type="body" sz="quarter" idx="3"/>
          </p:nvPr>
        </p:nvSpPr>
        <p:spPr>
          <a:xfrm>
            <a:off x="679768" y="4715154"/>
            <a:ext cx="5438140" cy="4466988"/>
          </a:xfrm>
          <a:prstGeom prst="rect">
            <a:avLst/>
          </a:prstGeom>
        </p:spPr>
        <p:txBody>
          <a:bodyPr vert="horz" lIns="92098" tIns="46049" rIns="92098" bIns="46049"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428585"/>
            <a:ext cx="2945659" cy="496331"/>
          </a:xfrm>
          <a:prstGeom prst="rect">
            <a:avLst/>
          </a:prstGeom>
        </p:spPr>
        <p:txBody>
          <a:bodyPr vert="horz" lIns="92098" tIns="46049" rIns="92098" bIns="46049"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5"/>
            <a:ext cx="2945659" cy="496331"/>
          </a:xfrm>
          <a:prstGeom prst="rect">
            <a:avLst/>
          </a:prstGeom>
        </p:spPr>
        <p:txBody>
          <a:bodyPr vert="horz" lIns="92098" tIns="46049" rIns="92098" bIns="46049"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256198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100551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a:t>
            </a:r>
            <a:r>
              <a:rPr lang="de-CH" baseline="0" dirty="0" smtClean="0"/>
              <a:t> 2 Kanton Zürich: Bilanz</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262169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388851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264878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187141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406283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extLst>
      <p:ext uri="{BB962C8B-B14F-4D97-AF65-F5344CB8AC3E}">
        <p14:creationId xmlns:p14="http://schemas.microsoft.com/office/powerpoint/2010/main" val="150055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1023818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BD884B9-74AD-4548-AEF8-5F08030D19F8}" type="slidenum">
              <a:rPr lang="de-CH" smtClean="0"/>
              <a:pPr/>
              <a:t>31</a:t>
            </a:fld>
            <a:endParaRPr lang="de-CH"/>
          </a:p>
        </p:txBody>
      </p:sp>
    </p:spTree>
    <p:extLst>
      <p:ext uri="{BB962C8B-B14F-4D97-AF65-F5344CB8AC3E}">
        <p14:creationId xmlns:p14="http://schemas.microsoft.com/office/powerpoint/2010/main" val="180034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 Kennzahl ist eine Masszahl, mit der</a:t>
            </a:r>
            <a:r>
              <a:rPr lang="de-CH" baseline="0" dirty="0" smtClean="0"/>
              <a:t> eine Grösse, ein Umstand, Zustand oder ein Vorgang messbar und vergleichbar gemacht werden kann.</a:t>
            </a:r>
          </a:p>
          <a:p>
            <a:endParaRPr lang="de-CH" baseline="0" dirty="0" smtClean="0"/>
          </a:p>
          <a:p>
            <a:r>
              <a:rPr lang="de-CH" baseline="0" dirty="0" smtClean="0"/>
              <a:t>Der Kennzahlenwert ist der Wert der Kennzahl zu einem bestimmten Zeitpunkt.</a:t>
            </a:r>
          </a:p>
          <a:p>
            <a:r>
              <a:rPr lang="de-DE" dirty="0" smtClean="0"/>
              <a:t>Für Kennzahlen benötigt man Ausdrucksformen wie:</a:t>
            </a:r>
            <a:r>
              <a:rPr lang="de-DE" baseline="0" dirty="0" smtClean="0"/>
              <a:t> -anteil, -faktor, -quote, </a:t>
            </a:r>
          </a:p>
          <a:p>
            <a:r>
              <a:rPr lang="de-DE" baseline="0" dirty="0" smtClean="0"/>
              <a:t>-verhältnis.</a:t>
            </a:r>
          </a:p>
          <a:p>
            <a:endParaRPr lang="de-DE" baseline="0" dirty="0" smtClean="0"/>
          </a:p>
          <a:p>
            <a:r>
              <a:rPr lang="de-DE" baseline="0" dirty="0" smtClean="0"/>
              <a:t>Eine Kennzahl alleine gibt keine Auskunft. Sie steht immer zu einer </a:t>
            </a:r>
            <a:r>
              <a:rPr lang="de-DE" baseline="0" dirty="0" err="1" smtClean="0"/>
              <a:t>Grösse</a:t>
            </a:r>
            <a:r>
              <a:rPr lang="de-DE" baseline="0" dirty="0" smtClean="0"/>
              <a:t> und besteht deshalb aus einer Zahl und einer Einheit mit Bezug auf eine </a:t>
            </a:r>
            <a:r>
              <a:rPr lang="de-DE" baseline="0" dirty="0" err="1" smtClean="0"/>
              <a:t>Grösse</a:t>
            </a:r>
            <a:r>
              <a:rPr lang="de-DE" baseline="0" dirty="0" smtClean="0"/>
              <a:t>, ein Produkt. </a:t>
            </a:r>
          </a:p>
          <a:p>
            <a:endParaRPr lang="de-DE" baseline="0" dirty="0" smtClean="0"/>
          </a:p>
          <a:p>
            <a:r>
              <a:rPr lang="de-DE" baseline="0" dirty="0" smtClean="0"/>
              <a:t>Kennzahlen ermöglichen es Vergleiche anzustellen. So zum Beispiel Jahresrechnungen zu vergleichen.</a:t>
            </a:r>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176295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3643796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361678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787885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extLst>
      <p:ext uri="{BB962C8B-B14F-4D97-AF65-F5344CB8AC3E}">
        <p14:creationId xmlns:p14="http://schemas.microsoft.com/office/powerpoint/2010/main" val="787885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2086600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260076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2666938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183067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Verwaltungsgebühren sind das Entgelt für eine staatliche Leistung</a:t>
            </a:r>
            <a:r>
              <a:rPr lang="de-CH" baseline="0" dirty="0" smtClean="0"/>
              <a:t> wie zum Beispiel die Ausweisgebühr, Gerichtsgebühren, Prüfungsgebühren, etc.</a:t>
            </a:r>
          </a:p>
          <a:p>
            <a:endParaRPr lang="de-CH" baseline="0" dirty="0" smtClean="0"/>
          </a:p>
          <a:p>
            <a:r>
              <a:rPr lang="de-CH" baseline="0" dirty="0" smtClean="0"/>
              <a:t>Benutzungsgebühren entstehen durch Inanspruchnahme einer öffentlichen Einrichtung: Museumseintritt, Schwimmbadeintritt, Studiengebühren an der Universität, etc.</a:t>
            </a:r>
          </a:p>
          <a:p>
            <a:endParaRPr lang="de-CH" baseline="0" dirty="0" smtClean="0"/>
          </a:p>
          <a:p>
            <a:r>
              <a:rPr lang="de-CH" baseline="0" dirty="0" smtClean="0"/>
              <a:t>Konzessionsgebühren werden erhoben, wenn ein Privater eine Tätigkeit ausüben darf, die eigentlich dem Staat vorbehalten ist oder die Nutzung einer öffentlichen Sache im Gemeingebrauch gestattet ist. Z.B. Nutzung von Wasserkraft, Elektrizität, Kiesabbau, Jagdgebühren, Radioempfangsgebühren, etc.</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143269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Konkrete</a:t>
            </a:r>
            <a:r>
              <a:rPr lang="de-CH" baseline="0" dirty="0" smtClean="0"/>
              <a:t> Beispiele aus der Region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33207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1912783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de-CH" dirty="0" smtClean="0"/>
              <a:t> Schutzräume sind bei Neubauten zu erstellen. Dies gilt für Wohnhäuser, Spitäler, Alters- und Pflegeheime. Wenn bei einem Neubau kein Schutzraum gebaut</a:t>
            </a:r>
            <a:r>
              <a:rPr lang="de-CH" baseline="0" dirty="0" smtClean="0"/>
              <a:t> wird, muss eine Ersatzabgabe geleistet werden.</a:t>
            </a:r>
          </a:p>
          <a:p>
            <a:pPr>
              <a:buFontTx/>
              <a:buChar char="-"/>
            </a:pPr>
            <a:r>
              <a:rPr lang="de-CH" baseline="0" dirty="0" smtClean="0"/>
              <a:t> Bei Neu- oder Ausbauten in Städten kann unter Umständen der Parkplatzerstellungspflicht nicht nachgekommen werden. Die Gemeinden erheben – basierend auf einem entsprechenden Reglement - eine Parkplatzersatzabgabe. Diese Abgaben sind zweckgebunden für Leistungen in einem direkten Zusammenhang mit Parkplätzen zu verwenden (z.B. Bau eines öffentlichen Parkhauses).</a:t>
            </a:r>
          </a:p>
          <a:p>
            <a:pPr>
              <a:buFontTx/>
              <a:buChar char="-"/>
            </a:pPr>
            <a:r>
              <a:rPr lang="de-CH" baseline="0" dirty="0" smtClean="0"/>
              <a:t> </a:t>
            </a:r>
            <a:r>
              <a:rPr lang="de-CH" dirty="0" smtClean="0"/>
              <a:t>Gemäss Wehrpflichtersatzgesetz (WPEG) haben Schweizer Bürger, die ihre Wehrpflicht im Militär- oder Zivildienst nicht oder nur teilweise erfüllen, einen Ersatz in Geld zu leisten. Dies gilt auch für Angehörige des Zivilschutzes. Die Ersatzabgabe beträgt 3 Prozent des taxpflichtigen Einkommens, mindestens aber 400 Franken.</a:t>
            </a:r>
          </a:p>
          <a:p>
            <a:pPr>
              <a:buFontTx/>
              <a:buChar char="-"/>
            </a:pPr>
            <a:r>
              <a:rPr lang="de-CH" baseline="0" dirty="0" smtClean="0"/>
              <a:t> </a:t>
            </a:r>
            <a:r>
              <a:rPr lang="de-CH" dirty="0" smtClean="0"/>
              <a:t>Umgangssprachlich wird von der "Feuerwehrsteuer" gesprochen. Gemeint ist jedoch die "Feuerwehrpflichtersatzabgabe". Nach dem Feuerwehrgesetz sind Männer und Frauen in ihrer Wohnsitzgemeinde feuerwehrpflichtig. Leisten sie keinen Feuerwehrdienst, müssen sie eine Pflichtersatzabgabe entrichten. Der Pflichtersatz beträgt pro Kalenderjahr 2 Promille des steuerbaren Einkommens, mindestens 30 Franken, höchstens 300 Franken.</a:t>
            </a:r>
            <a:endParaRPr lang="de-CH" baseline="0" dirty="0" smtClean="0"/>
          </a:p>
          <a:p>
            <a:pPr>
              <a:buFontTx/>
              <a:buChar char="-"/>
            </a:pPr>
            <a:endParaRPr lang="de-CH" baseline="0"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2646780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1632241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1445">
              <a:defRPr/>
            </a:pPr>
            <a:r>
              <a:rPr lang="de-CH" baseline="0" dirty="0" smtClean="0"/>
              <a:t>Im Gegensatz zum Kostendeckungsprinzip bezieht sich das Äquivalenzprinzip nicht auf die Gesamtheit der Erträge und Kosten, sondern immer nur auf das Verhältnis (gebührenrechtliche Ausgestaltung des Grundsatzes der Verhältnismässigkeit).</a:t>
            </a:r>
          </a:p>
          <a:p>
            <a:pPr defTabSz="911445">
              <a:defRPr/>
            </a:pPr>
            <a:endParaRPr lang="de-CH" baseline="0" dirty="0" smtClean="0"/>
          </a:p>
          <a:p>
            <a:pPr defTabSz="911445">
              <a:defRPr/>
            </a:pPr>
            <a:r>
              <a:rPr lang="de-CH" dirty="0" smtClean="0"/>
              <a:t>Beispiel:</a:t>
            </a:r>
            <a:r>
              <a:rPr lang="de-CH" baseline="0" dirty="0" smtClean="0"/>
              <a:t> Gebühr für das Unfallprotokoll des Jagdaufsehers, wenn ein Autolenker eine Kollision mit einem Reh hatte.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207427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3403633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extLst>
      <p:ext uri="{BB962C8B-B14F-4D97-AF65-F5344CB8AC3E}">
        <p14:creationId xmlns:p14="http://schemas.microsoft.com/office/powerpoint/2010/main" val="232451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dirty="0"/>
          </a:p>
        </p:txBody>
      </p:sp>
    </p:spTree>
    <p:extLst>
      <p:ext uri="{BB962C8B-B14F-4D97-AF65-F5344CB8AC3E}">
        <p14:creationId xmlns:p14="http://schemas.microsoft.com/office/powerpoint/2010/main" val="3224520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dirty="0"/>
          </a:p>
        </p:txBody>
      </p:sp>
    </p:spTree>
    <p:extLst>
      <p:ext uri="{BB962C8B-B14F-4D97-AF65-F5344CB8AC3E}">
        <p14:creationId xmlns:p14="http://schemas.microsoft.com/office/powerpoint/2010/main" val="1946278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extLst>
      <p:ext uri="{BB962C8B-B14F-4D97-AF65-F5344CB8AC3E}">
        <p14:creationId xmlns:p14="http://schemas.microsoft.com/office/powerpoint/2010/main" val="4170927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3166995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59</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60</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97585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358350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343513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19163" y="742950"/>
            <a:ext cx="4967287" cy="3725863"/>
          </a:xfrm>
          <a:ln/>
        </p:spPr>
      </p:sp>
      <p:sp>
        <p:nvSpPr>
          <p:cNvPr id="67587" name="Rectangle 3"/>
          <p:cNvSpPr>
            <a:spLocks noGrp="1" noChangeArrowheads="1"/>
          </p:cNvSpPr>
          <p:nvPr>
            <p:ph type="body" idx="1"/>
          </p:nvPr>
        </p:nvSpPr>
        <p:spPr>
          <a:xfrm>
            <a:off x="906257" y="4713566"/>
            <a:ext cx="4985174" cy="4468577"/>
          </a:xfrm>
          <a:noFill/>
        </p:spPr>
        <p:txBody>
          <a:bodyPr/>
          <a:lstStyle/>
          <a:p>
            <a:r>
              <a:rPr lang="de-CH" dirty="0" smtClean="0"/>
              <a:t>Was kommt neu auf uns zu?</a:t>
            </a:r>
          </a:p>
          <a:p>
            <a:endParaRPr lang="de-CH" dirty="0" smtClean="0"/>
          </a:p>
          <a:p>
            <a:r>
              <a:rPr lang="de-CH" dirty="0" smtClean="0"/>
              <a:t>Früher Bestandesrechnung – neu Bilanz (Bilanz die den Namen verdient)</a:t>
            </a:r>
          </a:p>
          <a:p>
            <a:r>
              <a:rPr lang="de-CH" dirty="0" smtClean="0"/>
              <a:t>Früher laufende Rechnung – neu Erfolgsrechnung (ER, die den Namen verdient – operatives Ergebnis usw.)</a:t>
            </a:r>
          </a:p>
          <a:p>
            <a:r>
              <a:rPr lang="de-CH" dirty="0" smtClean="0"/>
              <a:t>Früher Investitionsrechnung  - neu Investitionsrechnung (Investitionsrechnung , die den Namen verdient, da der Investitionsbegriff auch als Investitionsbegriff wahrgenommen wird)</a:t>
            </a:r>
          </a:p>
          <a:p>
            <a:endParaRPr lang="de-DE" dirty="0" smtClean="0"/>
          </a:p>
        </p:txBody>
      </p:sp>
    </p:spTree>
    <p:extLst>
      <p:ext uri="{BB962C8B-B14F-4D97-AF65-F5344CB8AC3E}">
        <p14:creationId xmlns:p14="http://schemas.microsoft.com/office/powerpoint/2010/main" val="284195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78421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332060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1797665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12774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8676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05404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23322543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8768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287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29550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cstate="print"/>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114931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cstate="print"/>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3266242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docid=H405lzWaGUkLyM&amp;tbnid=DhljKIUihnhvaM:&amp;ved=0CAUQjRw&amp;url=http://www.easytax.com.au/&amp;ei=bIWkUu53yofQBartgNAK&amp;bvm=bv.57752919,d.bGQ&amp;psig=AFQjCNGJuX9zCIZacMLEzpAKuUcJubqhWg&amp;ust=138660013703746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gesetzessammlungen.ag.ch/frontend/versions/2489" TargetMode="External"/><Relationship Id="rId3" Type="http://schemas.openxmlformats.org/officeDocument/2006/relationships/hyperlink" Target="https://gesetzessammlungen.ag.ch/frontend/versions/2720" TargetMode="External"/><Relationship Id="rId7" Type="http://schemas.openxmlformats.org/officeDocument/2006/relationships/hyperlink" Target="https://gesetzessammlungen.ag.ch/frontend/versions/254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gesetzessammlungen.ag.ch/frontend/versions/2661" TargetMode="External"/><Relationship Id="rId11" Type="http://schemas.openxmlformats.org/officeDocument/2006/relationships/image" Target="../media/image8.png"/><Relationship Id="rId5" Type="http://schemas.openxmlformats.org/officeDocument/2006/relationships/hyperlink" Target="https://gesetzessammlungen.ag.ch/frontend/versions/2651" TargetMode="External"/><Relationship Id="rId10" Type="http://schemas.openxmlformats.org/officeDocument/2006/relationships/hyperlink" Target="https://www.ag.ch/de/dvi/gemeindeaufsicht/finanzaufsicht/finanz_rechnungswesen/handbuch_/handbuch_1.jsp" TargetMode="External"/><Relationship Id="rId4" Type="http://schemas.openxmlformats.org/officeDocument/2006/relationships/hyperlink" Target="https://gesetzessammlungen.ag.ch/frontend/versions/2659" TargetMode="External"/><Relationship Id="rId9" Type="http://schemas.openxmlformats.org/officeDocument/2006/relationships/hyperlink" Target="https://gesetzessammlungen.ag.ch/frontend/versions/2495"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036465"/>
            <a:ext cx="9144000" cy="158417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a:xfrm>
            <a:off x="431800" y="2133600"/>
            <a:ext cx="6985000" cy="1151384"/>
          </a:xfrm>
        </p:spPr>
        <p:txBody>
          <a:bodyPr>
            <a:normAutofit fontScale="90000"/>
          </a:bodyPr>
          <a:lstStyle/>
          <a:p>
            <a:r>
              <a:rPr lang="de-CH" sz="3200" b="1" dirty="0" smtClean="0"/>
              <a:t>ÜK 4: Modul G-08</a:t>
            </a:r>
            <a:br>
              <a:rPr lang="de-CH" sz="3200" b="1" dirty="0" smtClean="0"/>
            </a:br>
            <a:r>
              <a:rPr lang="de-CH" sz="3200" b="1" dirty="0" smtClean="0"/>
              <a:t>Leistungsziel 1.1.6.1.1</a:t>
            </a:r>
            <a:br>
              <a:rPr lang="de-CH" sz="3200" b="1" dirty="0" smtClean="0"/>
            </a:br>
            <a:r>
              <a:rPr lang="de-CH" sz="2000" i="1" dirty="0" smtClean="0"/>
              <a:t>Stand August 2020</a:t>
            </a:r>
            <a:endParaRPr lang="de-CH" sz="3200" i="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pPr marL="0" indent="0">
              <a:buNone/>
            </a:pPr>
            <a:r>
              <a:rPr lang="de-CH" sz="2400" dirty="0" smtClean="0">
                <a:solidFill>
                  <a:schemeClr val="bg1"/>
                </a:solidFill>
              </a:rPr>
              <a:t>Finanzen</a:t>
            </a:r>
          </a:p>
          <a:p>
            <a:pPr marL="0" indent="0">
              <a:buNone/>
            </a:pPr>
            <a:endParaRPr lang="de-CH" sz="2400" dirty="0">
              <a:solidFill>
                <a:schemeClr val="bg1"/>
              </a:solidFill>
            </a:endParaRPr>
          </a:p>
          <a:p>
            <a:pPr marL="0" indent="0">
              <a:buNone/>
            </a:pPr>
            <a:r>
              <a:rPr lang="de-CH" sz="2400" dirty="0" smtClean="0">
                <a:solidFill>
                  <a:schemeClr val="bg1"/>
                </a:solidFill>
              </a:rPr>
              <a:t>Beispiele des öffentlichen Rechnungswesen</a:t>
            </a:r>
          </a:p>
          <a:p>
            <a:pPr marL="0" indent="0">
              <a:buNone/>
            </a:pPr>
            <a:endParaRPr lang="de-CH" sz="2400" dirty="0" smtClean="0"/>
          </a:p>
          <a:p>
            <a:pPr marL="0" indent="0">
              <a:buNone/>
            </a:pPr>
            <a:r>
              <a:rPr lang="de-CH" sz="2400" dirty="0">
                <a:solidFill>
                  <a:schemeClr val="bg1"/>
                </a:solidFill>
              </a:rPr>
              <a:t>Repetitorium</a:t>
            </a:r>
          </a:p>
          <a:p>
            <a:pPr marL="0" indent="0">
              <a:buNone/>
            </a:pPr>
            <a:endParaRPr lang="de-CH" sz="2400" dirty="0"/>
          </a:p>
        </p:txBody>
      </p:sp>
    </p:spTree>
    <p:extLst>
      <p:ext uri="{BB962C8B-B14F-4D97-AF65-F5344CB8AC3E}">
        <p14:creationId xmlns:p14="http://schemas.microsoft.com/office/powerpoint/2010/main" val="371105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CH" dirty="0" smtClean="0"/>
              <a:t>Investitionsrechnung</a:t>
            </a:r>
            <a:endParaRPr lang="de-CH" dirty="0"/>
          </a:p>
        </p:txBody>
      </p:sp>
      <p:sp>
        <p:nvSpPr>
          <p:cNvPr id="17411" name="Rectangle 3"/>
          <p:cNvSpPr>
            <a:spLocks noGrp="1" noChangeArrowheads="1"/>
          </p:cNvSpPr>
          <p:nvPr>
            <p:ph idx="1"/>
          </p:nvPr>
        </p:nvSpPr>
        <p:spPr>
          <a:xfrm>
            <a:off x="611560" y="2204864"/>
            <a:ext cx="7920880" cy="2807970"/>
          </a:xfrm>
        </p:spPr>
        <p:txBody>
          <a:bodyPr/>
          <a:lstStyle/>
          <a:p>
            <a:pPr>
              <a:spcAft>
                <a:spcPts val="600"/>
              </a:spcAft>
            </a:pPr>
            <a:r>
              <a:rPr lang="de-CH" sz="2400" dirty="0" smtClean="0"/>
              <a:t>Ausgaben</a:t>
            </a:r>
            <a:r>
              <a:rPr lang="de-CH" sz="2400" dirty="0"/>
              <a:t>, die Vermögenswerte für öffentliche Zwecke mit </a:t>
            </a:r>
            <a:r>
              <a:rPr lang="de-CH" sz="2400" b="1" dirty="0">
                <a:solidFill>
                  <a:schemeClr val="accent1"/>
                </a:solidFill>
              </a:rPr>
              <a:t>mehrjähriger Nutzungsdauer</a:t>
            </a:r>
            <a:r>
              <a:rPr lang="de-CH" sz="2400" dirty="0">
                <a:solidFill>
                  <a:schemeClr val="accent1"/>
                </a:solidFill>
              </a:rPr>
              <a:t> </a:t>
            </a:r>
            <a:r>
              <a:rPr lang="de-CH" sz="2400" dirty="0"/>
              <a:t>schaffen</a:t>
            </a:r>
          </a:p>
          <a:p>
            <a:pPr>
              <a:spcAft>
                <a:spcPts val="600"/>
              </a:spcAft>
            </a:pPr>
            <a:r>
              <a:rPr lang="de-CH" sz="2400" dirty="0"/>
              <a:t>Investitionsausgaben bewirken die Schaffung von </a:t>
            </a:r>
            <a:r>
              <a:rPr lang="de-CH" sz="2400" b="1" dirty="0">
                <a:solidFill>
                  <a:schemeClr val="accent1"/>
                </a:solidFill>
              </a:rPr>
              <a:t>Verwaltungsvermögen</a:t>
            </a:r>
          </a:p>
          <a:p>
            <a:pPr>
              <a:spcAft>
                <a:spcPts val="600"/>
              </a:spcAft>
            </a:pPr>
            <a:r>
              <a:rPr lang="de-CH" sz="2400" dirty="0"/>
              <a:t>Investitionen sind alle </a:t>
            </a:r>
            <a:r>
              <a:rPr lang="de-CH" sz="2400" dirty="0" smtClean="0"/>
              <a:t>Ausgaben, </a:t>
            </a:r>
            <a:r>
              <a:rPr lang="de-CH" sz="2400" dirty="0"/>
              <a:t>die für den Erwerb, die Erstellung sowie die Verbesserung dauerhafter Vermögenswerte getätigt </a:t>
            </a:r>
            <a:r>
              <a:rPr lang="de-CH" sz="2400" dirty="0" smtClean="0"/>
              <a:t>werden</a:t>
            </a:r>
          </a:p>
          <a:p>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a:t>
            </a:fld>
            <a:endParaRPr lang="de-CH" dirty="0"/>
          </a:p>
        </p:txBody>
      </p:sp>
    </p:spTree>
    <p:extLst>
      <p:ext uri="{BB962C8B-B14F-4D97-AF65-F5344CB8AC3E}">
        <p14:creationId xmlns:p14="http://schemas.microsoft.com/office/powerpoint/2010/main" val="348403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 der Rechnung</a:t>
            </a:r>
            <a:endParaRPr lang="de-CH" dirty="0"/>
          </a:p>
        </p:txBody>
      </p:sp>
      <p:sp>
        <p:nvSpPr>
          <p:cNvPr id="5" name="Rectangle 5"/>
          <p:cNvSpPr txBox="1">
            <a:spLocks noChangeArrowheads="1"/>
          </p:cNvSpPr>
          <p:nvPr/>
        </p:nvSpPr>
        <p:spPr>
          <a:xfrm>
            <a:off x="467544" y="1844824"/>
            <a:ext cx="8208912" cy="4320480"/>
          </a:xfrm>
          <a:prstGeom prst="rect">
            <a:avLst/>
          </a:prstGeom>
          <a:noFill/>
        </p:spPr>
        <p:txBody>
          <a:bodyPr/>
          <a:lstStyle/>
          <a:p>
            <a:pPr marL="266700" marR="0" lvl="0" indent="-266700" algn="l" defTabSz="914400" rtl="0" eaLnBrk="1" fontAlgn="auto" latinLnBrk="0" hangingPunct="1">
              <a:lnSpc>
                <a:spcPts val="2000"/>
              </a:lnSpc>
              <a:spcBef>
                <a:spcPct val="0"/>
              </a:spcBef>
              <a:spcAft>
                <a:spcPts val="0"/>
              </a:spcAft>
              <a:buClrTx/>
              <a:buSzTx/>
              <a:tabLst/>
              <a:defRPr/>
            </a:pPr>
            <a:r>
              <a:rPr kumimoji="0" lang="fr-CH" sz="2400" b="1" i="0" u="none" strike="noStrike" kern="1200" cap="none" spc="0" normalizeH="0" baseline="0" noProof="0" dirty="0" smtClean="0">
                <a:ln>
                  <a:noFill/>
                </a:ln>
                <a:effectLst/>
                <a:uLnTx/>
                <a:uFillTx/>
                <a:ea typeface="+mn-ea"/>
                <a:cs typeface="+mn-cs"/>
              </a:rPr>
              <a:t>HRM2 </a:t>
            </a:r>
            <a:r>
              <a:rPr kumimoji="0" lang="fr-CH" sz="2400" b="1" i="0" u="none" strike="noStrike" kern="1200" cap="none" spc="0" normalizeH="0" baseline="0" noProof="0" dirty="0" err="1" smtClean="0">
                <a:ln>
                  <a:noFill/>
                </a:ln>
                <a:effectLst/>
                <a:uLnTx/>
                <a:uFillTx/>
                <a:ea typeface="+mn-ea"/>
                <a:cs typeface="+mn-cs"/>
              </a:rPr>
              <a:t>Kontenplan</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Funktionale</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Gliederung</a:t>
            </a:r>
            <a:r>
              <a:rPr kumimoji="0" lang="fr-CH" sz="2400" b="1" i="0" u="none" strike="noStrike" kern="1200" cap="none" spc="0" normalizeH="0" baseline="0" noProof="0" dirty="0" smtClean="0">
                <a:ln>
                  <a:noFill/>
                </a:ln>
                <a:effectLst/>
                <a:uLnTx/>
                <a:uFillTx/>
                <a:ea typeface="+mn-ea"/>
                <a:cs typeface="+mn-cs"/>
              </a:rPr>
              <a:t> </a:t>
            </a:r>
            <a:r>
              <a:rPr kumimoji="0" lang="fr-CH" sz="2800" b="1" i="0" u="none" strike="noStrike" kern="1200" cap="none" spc="0" normalizeH="0" baseline="0" noProof="0" dirty="0" smtClean="0">
                <a:ln>
                  <a:noFill/>
                </a:ln>
                <a:solidFill>
                  <a:srgbClr val="0070C0"/>
                </a:solidFill>
                <a:effectLst/>
                <a:uLnTx/>
                <a:uFillTx/>
                <a:ea typeface="+mn-ea"/>
                <a:cs typeface="+mn-cs"/>
              </a:rPr>
              <a:t>ER</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400" b="1" i="0" u="none" strike="noStrike" kern="1200" cap="none" spc="0" normalizeH="0" baseline="0" noProof="0" dirty="0" smtClean="0">
                <a:ln>
                  <a:noFill/>
                </a:ln>
                <a:effectLst/>
                <a:uLnTx/>
                <a:uFillTx/>
                <a:ea typeface="+mn-ea"/>
                <a:cs typeface="+mn-cs"/>
              </a:rPr>
              <a:t>und</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800" b="1" i="0" u="none" strike="noStrike" kern="1200" cap="none" spc="0" normalizeH="0" baseline="0" noProof="0" dirty="0" smtClean="0">
                <a:ln>
                  <a:noFill/>
                </a:ln>
                <a:solidFill>
                  <a:srgbClr val="00B050"/>
                </a:solidFill>
                <a:effectLst/>
                <a:uLnTx/>
                <a:uFillTx/>
                <a:ea typeface="+mn-ea"/>
                <a:cs typeface="+mn-cs"/>
              </a:rPr>
              <a:t>IR</a:t>
            </a:r>
          </a:p>
          <a:p>
            <a:pPr marL="266700" marR="0" lvl="0" indent="-266700" algn="l" defTabSz="914400" rtl="0" eaLnBrk="1" fontAlgn="auto" latinLnBrk="0" hangingPunct="1">
              <a:lnSpc>
                <a:spcPts val="2000"/>
              </a:lnSpc>
              <a:spcBef>
                <a:spcPct val="0"/>
              </a:spcBef>
              <a:spcAft>
                <a:spcPts val="0"/>
              </a:spcAft>
              <a:buClrTx/>
              <a:buSzTx/>
              <a:tabLst/>
              <a:defRPr/>
            </a:pPr>
            <a:endParaRPr kumimoji="0" lang="fr-CH" sz="2400" b="1" i="0" u="none" strike="noStrike" kern="1200" cap="none" spc="0" normalizeH="0" baseline="0" noProof="0" dirty="0" smtClean="0">
              <a:ln>
                <a:noFill/>
              </a:ln>
              <a:effectLst/>
              <a:uLnTx/>
              <a:uFillTx/>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de-CH" sz="2400" b="1" i="0" u="none" strike="noStrike" kern="1200" cap="none" spc="0" normalizeH="0" baseline="0" noProof="0" dirty="0" smtClean="0">
                <a:ln>
                  <a:noFill/>
                </a:ln>
                <a:solidFill>
                  <a:schemeClr val="tx1"/>
                </a:solidFill>
                <a:effectLst/>
                <a:uLnTx/>
                <a:uFillTx/>
                <a:ea typeface="+mn-ea"/>
                <a:cs typeface="+mn-cs"/>
              </a:rPr>
              <a:t>Gliederung nach Aufgaben einer öffentlichen Verwaltung</a:t>
            </a:r>
          </a:p>
          <a:p>
            <a:pPr marL="285750" marR="0" lvl="1"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0 	Allgemeine Verwaltung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1		Öffentliche Ordnung und Sicherheit, Verteidigung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buFontTx/>
              <a:buChar char="2"/>
              <a:tabLst/>
              <a:defRPr/>
            </a:pPr>
            <a:r>
              <a:rPr kumimoji="0" lang="de-CH" b="0" i="0" u="none" strike="noStrike" kern="1200" cap="none" spc="0" normalizeH="0" baseline="0" noProof="0" dirty="0" smtClean="0">
                <a:ln>
                  <a:noFill/>
                </a:ln>
                <a:solidFill>
                  <a:schemeClr val="tx1"/>
                </a:solidFill>
                <a:effectLst/>
                <a:uLnTx/>
                <a:uFillTx/>
              </a:rPr>
              <a:t> 	Bildung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3 	Kultur, Sport  und Freizeit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4 	Gesundheit</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5 	Soziale Sicherheit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6 	Verkehr und Nachrichtenübermittlung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7 	Umweltschutz und Raumordnung</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8</a:t>
            </a:r>
            <a:r>
              <a:rPr kumimoji="0" lang="de-CH" b="0" i="0" u="none" strike="noStrike" kern="1200" cap="none" spc="0" normalizeH="0" noProof="0" dirty="0" smtClean="0">
                <a:ln>
                  <a:noFill/>
                </a:ln>
                <a:solidFill>
                  <a:schemeClr val="tx1"/>
                </a:solidFill>
                <a:effectLst/>
                <a:uLnTx/>
                <a:uFillTx/>
              </a:rPr>
              <a:t> 	Volkswirtschaft</a:t>
            </a:r>
          </a:p>
          <a:p>
            <a:pPr marL="285750" marR="0" lvl="1" algn="l" defTabSz="914400" rtl="0" eaLnBrk="1" fontAlgn="auto" latinLnBrk="0" hangingPunct="1">
              <a:lnSpc>
                <a:spcPct val="100000"/>
              </a:lnSpc>
              <a:spcBef>
                <a:spcPct val="20000"/>
              </a:spcBef>
              <a:spcAft>
                <a:spcPts val="0"/>
              </a:spcAft>
              <a:buClrTx/>
              <a:buSzTx/>
              <a:tabLst/>
              <a:defRPr/>
            </a:pPr>
            <a:r>
              <a:rPr lang="de-CH" baseline="0" dirty="0" smtClean="0"/>
              <a:t>9</a:t>
            </a:r>
            <a:r>
              <a:rPr lang="de-CH" dirty="0" smtClean="0"/>
              <a:t> 	Finanzen und Steuern</a:t>
            </a:r>
            <a:endParaRPr kumimoji="0" lang="de-CH" b="0" i="0" u="none" strike="noStrike" kern="1200" cap="none" spc="0" normalizeH="0" baseline="0" noProof="0" dirty="0" smtClean="0">
              <a:ln>
                <a:noFill/>
              </a:ln>
              <a:solidFill>
                <a:schemeClr val="tx1"/>
              </a:solidFill>
              <a:effectLst/>
              <a:uLnTx/>
              <a:uFillTx/>
            </a:endParaRPr>
          </a:p>
          <a:p>
            <a:pPr marL="266700" marR="0" lvl="0" indent="-266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CH" sz="2400" b="1" i="0" u="none" strike="noStrike" kern="1200" cap="none" spc="0" normalizeH="0" baseline="0" noProof="0" dirty="0">
              <a:ln>
                <a:noFill/>
              </a:ln>
              <a:solidFill>
                <a:schemeClr val="tx1"/>
              </a:solidFill>
              <a:effectLst/>
              <a:uLnTx/>
              <a:uFillTx/>
              <a:ea typeface="+mn-ea"/>
              <a:cs typeface="+mn-cs"/>
            </a:endParaRP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11</a:t>
            </a:fld>
            <a:endParaRPr lang="de-CH" dirty="0"/>
          </a:p>
        </p:txBody>
      </p:sp>
    </p:spTree>
    <p:extLst>
      <p:ext uri="{BB962C8B-B14F-4D97-AF65-F5344CB8AC3E}">
        <p14:creationId xmlns:p14="http://schemas.microsoft.com/office/powerpoint/2010/main" val="248829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628800"/>
            <a:ext cx="8244656" cy="862966"/>
          </a:xfrm>
        </p:spPr>
        <p:txBody>
          <a:bodyPr/>
          <a:lstStyle/>
          <a:p>
            <a:pPr algn="l"/>
            <a:r>
              <a:rPr lang="de-CH" dirty="0" smtClean="0"/>
              <a:t>HRM2 Kontenplan: </a:t>
            </a:r>
            <a:r>
              <a:rPr lang="de-CH" dirty="0" smtClean="0">
                <a:solidFill>
                  <a:srgbClr val="0070C0"/>
                </a:solidFill>
              </a:rPr>
              <a:t>ER</a:t>
            </a:r>
            <a:r>
              <a:rPr lang="de-CH" dirty="0" smtClean="0"/>
              <a:t> Artengliederung</a:t>
            </a:r>
            <a:endParaRPr lang="de-CH" dirty="0"/>
          </a:p>
        </p:txBody>
      </p:sp>
      <p:sp>
        <p:nvSpPr>
          <p:cNvPr id="3" name="Inhaltsplatzhalter 2"/>
          <p:cNvSpPr>
            <a:spLocks noGrp="1"/>
          </p:cNvSpPr>
          <p:nvPr>
            <p:ph idx="1"/>
          </p:nvPr>
        </p:nvSpPr>
        <p:spPr>
          <a:xfrm>
            <a:off x="827584" y="2348880"/>
            <a:ext cx="6985000" cy="3816424"/>
          </a:xfrm>
        </p:spPr>
        <p:txBody>
          <a:bodyPr/>
          <a:lstStyle/>
          <a:p>
            <a:pPr>
              <a:buNone/>
            </a:pPr>
            <a:r>
              <a:rPr lang="de-CH" b="1" dirty="0" smtClean="0"/>
              <a:t>Aufwand</a:t>
            </a:r>
            <a:endParaRPr lang="de-CH" sz="1800" b="1" dirty="0" smtClean="0"/>
          </a:p>
          <a:p>
            <a:pPr>
              <a:buNone/>
            </a:pPr>
            <a:r>
              <a:rPr lang="de-CH" dirty="0" smtClean="0"/>
              <a:t>30  Personalaufwand</a:t>
            </a:r>
          </a:p>
          <a:p>
            <a:pPr>
              <a:buNone/>
            </a:pPr>
            <a:r>
              <a:rPr lang="de-CH" dirty="0" smtClean="0"/>
              <a:t>31  Sach- / übriger Betriebsaufwand</a:t>
            </a:r>
          </a:p>
          <a:p>
            <a:pPr>
              <a:buNone/>
            </a:pPr>
            <a:r>
              <a:rPr lang="de-CH" dirty="0" smtClean="0"/>
              <a:t>33  Abschreibungen Verwaltungsvermögen</a:t>
            </a:r>
          </a:p>
          <a:p>
            <a:pPr>
              <a:buNone/>
            </a:pPr>
            <a:r>
              <a:rPr lang="de-CH" dirty="0" smtClean="0"/>
              <a:t>34  Finanzaufwand</a:t>
            </a:r>
          </a:p>
          <a:p>
            <a:pPr>
              <a:buNone/>
            </a:pPr>
            <a:r>
              <a:rPr lang="de-CH" dirty="0" smtClean="0"/>
              <a:t>35  Einlagen in Fonds und Spezialfinanzierungen</a:t>
            </a:r>
          </a:p>
          <a:p>
            <a:pPr>
              <a:buNone/>
            </a:pPr>
            <a:r>
              <a:rPr lang="de-CH" dirty="0" smtClean="0"/>
              <a:t>36  Transferaufwand</a:t>
            </a:r>
          </a:p>
          <a:p>
            <a:pPr>
              <a:buNone/>
            </a:pPr>
            <a:r>
              <a:rPr lang="de-CH" dirty="0" smtClean="0"/>
              <a:t>37  Durchlaufende Beiträge</a:t>
            </a:r>
          </a:p>
          <a:p>
            <a:pPr>
              <a:buNone/>
            </a:pPr>
            <a:r>
              <a:rPr lang="de-CH" dirty="0" smtClean="0"/>
              <a:t>38  Ausserordentlicher Aufwand</a:t>
            </a:r>
          </a:p>
          <a:p>
            <a:pPr>
              <a:buNone/>
            </a:pPr>
            <a:r>
              <a:rPr lang="de-CH" dirty="0" smtClean="0"/>
              <a:t>39  Interne Verrechnungen</a:t>
            </a:r>
          </a:p>
          <a:p>
            <a:pPr>
              <a:buNone/>
            </a:pPr>
            <a:endParaRPr lang="de-CH" dirty="0" smtClean="0"/>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12</a:t>
            </a:fld>
            <a:endParaRPr lang="de-CH" dirty="0"/>
          </a:p>
        </p:txBody>
      </p:sp>
    </p:spTree>
    <p:extLst>
      <p:ext uri="{BB962C8B-B14F-4D97-AF65-F5344CB8AC3E}">
        <p14:creationId xmlns:p14="http://schemas.microsoft.com/office/powerpoint/2010/main" val="996699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672" y="1484784"/>
            <a:ext cx="8244656" cy="862966"/>
          </a:xfrm>
        </p:spPr>
        <p:txBody>
          <a:bodyPr/>
          <a:lstStyle/>
          <a:p>
            <a:pPr algn="l"/>
            <a:r>
              <a:rPr lang="de-CH" dirty="0" smtClean="0"/>
              <a:t>HRM2 Kontenplan: </a:t>
            </a:r>
            <a:r>
              <a:rPr lang="de-CH" dirty="0" smtClean="0">
                <a:solidFill>
                  <a:srgbClr val="0070C0"/>
                </a:solidFill>
              </a:rPr>
              <a:t>ER</a:t>
            </a:r>
            <a:r>
              <a:rPr lang="de-CH" dirty="0" smtClean="0"/>
              <a:t> Artengliederung </a:t>
            </a:r>
            <a:endParaRPr lang="de-CH" dirty="0"/>
          </a:p>
        </p:txBody>
      </p:sp>
      <p:sp>
        <p:nvSpPr>
          <p:cNvPr id="3" name="Inhaltsplatzhalter 2"/>
          <p:cNvSpPr>
            <a:spLocks noGrp="1"/>
          </p:cNvSpPr>
          <p:nvPr>
            <p:ph idx="1"/>
          </p:nvPr>
        </p:nvSpPr>
        <p:spPr>
          <a:xfrm>
            <a:off x="1079500" y="1988840"/>
            <a:ext cx="6985000" cy="4608512"/>
          </a:xfrm>
        </p:spPr>
        <p:txBody>
          <a:bodyPr/>
          <a:lstStyle/>
          <a:p>
            <a:pPr>
              <a:buNone/>
            </a:pPr>
            <a:r>
              <a:rPr lang="de-CH" b="1" dirty="0" smtClean="0"/>
              <a:t>Ertrag</a:t>
            </a:r>
            <a:endParaRPr lang="de-CH" sz="1800" b="1" dirty="0" smtClean="0"/>
          </a:p>
          <a:p>
            <a:pPr marL="0" indent="0">
              <a:buNone/>
            </a:pPr>
            <a:r>
              <a:rPr lang="de-CH" sz="1800" dirty="0" smtClean="0"/>
              <a:t>40  Fiskalertrag</a:t>
            </a:r>
          </a:p>
          <a:p>
            <a:pPr marL="457200" indent="-457200">
              <a:buNone/>
            </a:pPr>
            <a:r>
              <a:rPr lang="de-CH" sz="1800" dirty="0" smtClean="0"/>
              <a:t>41  Regalien und Konzessionen</a:t>
            </a:r>
          </a:p>
          <a:p>
            <a:pPr marL="457200" indent="-457200">
              <a:buNone/>
            </a:pPr>
            <a:r>
              <a:rPr lang="de-CH" sz="1800" dirty="0" smtClean="0"/>
              <a:t>42  Entgelte</a:t>
            </a:r>
          </a:p>
          <a:p>
            <a:pPr marL="457200" indent="-457200">
              <a:buNone/>
            </a:pPr>
            <a:r>
              <a:rPr lang="de-CH" sz="1800" dirty="0" smtClean="0"/>
              <a:t>43  Verschiedene Erträge</a:t>
            </a:r>
          </a:p>
          <a:p>
            <a:pPr marL="457200" indent="-457200">
              <a:buNone/>
            </a:pPr>
            <a:r>
              <a:rPr lang="de-CH" sz="1800" dirty="0" smtClean="0"/>
              <a:t>44  Finanzertrag</a:t>
            </a:r>
          </a:p>
          <a:p>
            <a:pPr marL="457200" indent="-457200">
              <a:buNone/>
            </a:pPr>
            <a:r>
              <a:rPr lang="de-CH" sz="1800" dirty="0" smtClean="0"/>
              <a:t>45  Entnahme aus Fonds und Spezialfinanzierungen</a:t>
            </a:r>
          </a:p>
          <a:p>
            <a:pPr marL="457200" indent="-457200">
              <a:buNone/>
            </a:pPr>
            <a:r>
              <a:rPr lang="de-CH" sz="1800" dirty="0" smtClean="0"/>
              <a:t>46  Transferertrag</a:t>
            </a:r>
          </a:p>
          <a:p>
            <a:pPr marL="457200" indent="-457200">
              <a:buNone/>
            </a:pPr>
            <a:r>
              <a:rPr lang="de-CH" sz="1800" dirty="0" smtClean="0"/>
              <a:t>47  Durchlaufende Beiträge</a:t>
            </a:r>
          </a:p>
          <a:p>
            <a:pPr marL="457200" indent="-457200">
              <a:buNone/>
            </a:pPr>
            <a:r>
              <a:rPr lang="de-CH" sz="1800" dirty="0" smtClean="0"/>
              <a:t>48  Ausserordentlicher  Ertrag</a:t>
            </a:r>
          </a:p>
          <a:p>
            <a:pPr marL="457200" indent="-457200">
              <a:buNone/>
            </a:pPr>
            <a:r>
              <a:rPr lang="de-CH" sz="1800" dirty="0" smtClean="0"/>
              <a:t>49  Interne Verrechnung</a:t>
            </a:r>
          </a:p>
          <a:p>
            <a:pPr marL="457200" indent="-457200">
              <a:buNone/>
            </a:pPr>
            <a:r>
              <a:rPr lang="de-CH" sz="1800" b="1" dirty="0" smtClean="0"/>
              <a:t>Abschluss</a:t>
            </a:r>
          </a:p>
          <a:p>
            <a:pPr marL="457200" indent="-457200">
              <a:buNone/>
            </a:pPr>
            <a:r>
              <a:rPr lang="de-CH" sz="1800" dirty="0" smtClean="0"/>
              <a:t>90  Abschluss Erfolgsrechnung (ER)</a:t>
            </a:r>
            <a:endParaRPr lang="de-CH" sz="1800"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13</a:t>
            </a:fld>
            <a:endParaRPr lang="de-CH" dirty="0"/>
          </a:p>
        </p:txBody>
      </p:sp>
    </p:spTree>
    <p:extLst>
      <p:ext uri="{BB962C8B-B14F-4D97-AF65-F5344CB8AC3E}">
        <p14:creationId xmlns:p14="http://schemas.microsoft.com/office/powerpoint/2010/main" val="339389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668" y="1556792"/>
            <a:ext cx="8316664" cy="862966"/>
          </a:xfrm>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539552" y="2204864"/>
            <a:ext cx="7524948" cy="3816424"/>
          </a:xfrm>
        </p:spPr>
        <p:txBody>
          <a:bodyPr/>
          <a:lstStyle/>
          <a:p>
            <a:pPr>
              <a:buNone/>
            </a:pPr>
            <a:r>
              <a:rPr lang="de-CH" b="1" dirty="0" smtClean="0"/>
              <a:t>Ausgaben</a:t>
            </a:r>
            <a:endParaRPr lang="de-CH" sz="1800" dirty="0" smtClean="0"/>
          </a:p>
          <a:p>
            <a:pPr>
              <a:buNone/>
            </a:pPr>
            <a:r>
              <a:rPr lang="de-CH" dirty="0" smtClean="0"/>
              <a:t>50  Sachanlagen</a:t>
            </a:r>
          </a:p>
          <a:p>
            <a:pPr>
              <a:buNone/>
            </a:pPr>
            <a:r>
              <a:rPr lang="de-CH" dirty="0" smtClean="0"/>
              <a:t>51  Investitionen auf Rechnung Dritter</a:t>
            </a:r>
          </a:p>
          <a:p>
            <a:pPr>
              <a:buNone/>
            </a:pPr>
            <a:r>
              <a:rPr lang="de-CH" dirty="0" smtClean="0"/>
              <a:t>52  Immaterielle Anlagen</a:t>
            </a:r>
          </a:p>
          <a:p>
            <a:pPr>
              <a:buNone/>
            </a:pPr>
            <a:r>
              <a:rPr lang="de-CH" dirty="0" smtClean="0"/>
              <a:t>54  Darlehen</a:t>
            </a:r>
          </a:p>
          <a:p>
            <a:pPr>
              <a:buNone/>
            </a:pPr>
            <a:r>
              <a:rPr lang="de-CH" dirty="0" smtClean="0"/>
              <a:t>55  Beteiligungen, Grundkapitalien</a:t>
            </a:r>
          </a:p>
          <a:p>
            <a:pPr>
              <a:buNone/>
            </a:pPr>
            <a:r>
              <a:rPr lang="de-CH" dirty="0" smtClean="0"/>
              <a:t>56  Investitionsbeiträge</a:t>
            </a:r>
          </a:p>
          <a:p>
            <a:pPr>
              <a:buNone/>
            </a:pPr>
            <a:r>
              <a:rPr lang="de-CH" dirty="0" smtClean="0"/>
              <a:t>57  Durchlaufende Investitionsbeiträge</a:t>
            </a:r>
          </a:p>
          <a:p>
            <a:pPr>
              <a:buNone/>
            </a:pPr>
            <a:r>
              <a:rPr lang="de-CH" dirty="0" smtClean="0"/>
              <a:t>58  Ausserordentliche Investitionen</a:t>
            </a:r>
          </a:p>
          <a:p>
            <a:pPr>
              <a:buNone/>
            </a:pPr>
            <a:r>
              <a:rPr lang="de-CH" dirty="0" smtClean="0"/>
              <a:t>59  Übertrag an Bilanz</a:t>
            </a:r>
          </a:p>
          <a:p>
            <a:pPr>
              <a:buAutoNum type="arabicPlain" startAt="50"/>
            </a:pPr>
            <a:endParaRPr lang="de-CH" sz="1800" dirty="0" smtClean="0"/>
          </a:p>
          <a:p>
            <a:pPr marL="457200" indent="-457200">
              <a:buAutoNum type="arabicPlain" startAt="50"/>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14</a:t>
            </a:fld>
            <a:endParaRPr lang="de-CH" dirty="0"/>
          </a:p>
        </p:txBody>
      </p:sp>
    </p:spTree>
    <p:extLst>
      <p:ext uri="{BB962C8B-B14F-4D97-AF65-F5344CB8AC3E}">
        <p14:creationId xmlns:p14="http://schemas.microsoft.com/office/powerpoint/2010/main" val="188706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8388672" cy="862966"/>
          </a:xfrm>
          <a:solidFill>
            <a:schemeClr val="bg1"/>
          </a:solidFill>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457200" y="1999381"/>
            <a:ext cx="8229600" cy="4525963"/>
          </a:xfrm>
        </p:spPr>
        <p:txBody>
          <a:bodyPr/>
          <a:lstStyle/>
          <a:p>
            <a:pPr>
              <a:buNone/>
            </a:pPr>
            <a:r>
              <a:rPr lang="de-CH" b="1" dirty="0" smtClean="0"/>
              <a:t>Einnahmen</a:t>
            </a:r>
            <a:endParaRPr lang="de-CH" sz="1800" dirty="0" smtClean="0"/>
          </a:p>
          <a:p>
            <a:pPr>
              <a:buNone/>
            </a:pPr>
            <a:r>
              <a:rPr lang="de-CH" dirty="0" smtClean="0"/>
              <a:t>60 </a:t>
            </a:r>
            <a:r>
              <a:rPr lang="de-CH" dirty="0"/>
              <a:t> </a:t>
            </a:r>
            <a:r>
              <a:rPr lang="de-CH" dirty="0" smtClean="0"/>
              <a:t>Abgang von Sachanlagen</a:t>
            </a:r>
          </a:p>
          <a:p>
            <a:pPr>
              <a:buNone/>
            </a:pPr>
            <a:r>
              <a:rPr lang="de-CH" dirty="0" smtClean="0"/>
              <a:t>61  Rückerstattungen Investitionen auf Rechnung Dritter</a:t>
            </a:r>
          </a:p>
          <a:p>
            <a:pPr>
              <a:buNone/>
            </a:pPr>
            <a:r>
              <a:rPr lang="de-CH" dirty="0" smtClean="0"/>
              <a:t>62  Abgang von immateriellen Anlagen</a:t>
            </a:r>
          </a:p>
          <a:p>
            <a:pPr>
              <a:buNone/>
            </a:pPr>
            <a:r>
              <a:rPr lang="de-CH" dirty="0" smtClean="0"/>
              <a:t>63  Investitionsbeiträge</a:t>
            </a:r>
          </a:p>
          <a:p>
            <a:pPr>
              <a:buNone/>
            </a:pPr>
            <a:r>
              <a:rPr lang="de-CH" dirty="0" smtClean="0"/>
              <a:t>64  Rückzahlung von Darlehen</a:t>
            </a:r>
          </a:p>
          <a:p>
            <a:pPr>
              <a:buNone/>
            </a:pPr>
            <a:r>
              <a:rPr lang="de-CH" dirty="0" smtClean="0"/>
              <a:t>65  Abgang von Beteiligungen, Grundkapitalien</a:t>
            </a:r>
          </a:p>
          <a:p>
            <a:pPr>
              <a:buNone/>
            </a:pPr>
            <a:r>
              <a:rPr lang="de-CH" dirty="0" smtClean="0"/>
              <a:t>66  Rückzahlung von Investitionsbeiträgen</a:t>
            </a:r>
          </a:p>
          <a:p>
            <a:pPr>
              <a:buNone/>
            </a:pPr>
            <a:r>
              <a:rPr lang="de-CH" dirty="0" smtClean="0"/>
              <a:t>67  Durchlaufende Investitionsbeiträge</a:t>
            </a:r>
          </a:p>
          <a:p>
            <a:pPr>
              <a:buNone/>
            </a:pPr>
            <a:r>
              <a:rPr lang="de-CH" dirty="0" smtClean="0"/>
              <a:t>68  Ausserordentliche Investitionseinnahmen</a:t>
            </a:r>
          </a:p>
          <a:p>
            <a:pPr>
              <a:buNone/>
            </a:pPr>
            <a:r>
              <a:rPr lang="de-CH" dirty="0" smtClean="0"/>
              <a:t>69  Übertrag an Bilanz</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15</a:t>
            </a:fld>
            <a:endParaRPr lang="de-CH"/>
          </a:p>
        </p:txBody>
      </p:sp>
    </p:spTree>
    <p:extLst>
      <p:ext uri="{BB962C8B-B14F-4D97-AF65-F5344CB8AC3E}">
        <p14:creationId xmlns:p14="http://schemas.microsoft.com/office/powerpoint/2010/main" val="4274984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6824"/>
            <a:ext cx="8388672" cy="574024"/>
          </a:xfrm>
        </p:spPr>
        <p:txBody>
          <a:bodyPr/>
          <a:lstStyle/>
          <a:p>
            <a:pPr algn="l"/>
            <a:r>
              <a:rPr lang="de-CH" altLang="de-DE" dirty="0" smtClean="0"/>
              <a:t>Kontenplan HRM2: </a:t>
            </a:r>
            <a:r>
              <a:rPr lang="de-CH" altLang="de-DE" b="1" dirty="0" smtClean="0"/>
              <a:t>Bilanz </a:t>
            </a:r>
            <a:r>
              <a:rPr lang="de-CH" dirty="0" smtClean="0"/>
              <a:t>(Sachgruppen)</a:t>
            </a:r>
            <a:endParaRPr lang="de-CH" dirty="0"/>
          </a:p>
        </p:txBody>
      </p:sp>
      <p:sp>
        <p:nvSpPr>
          <p:cNvPr id="10" name="Textfeld 9"/>
          <p:cNvSpPr txBox="1"/>
          <p:nvPr/>
        </p:nvSpPr>
        <p:spPr>
          <a:xfrm>
            <a:off x="827584" y="2111945"/>
            <a:ext cx="1505605" cy="369332"/>
          </a:xfrm>
          <a:prstGeom prst="rect">
            <a:avLst/>
          </a:prstGeom>
          <a:noFill/>
        </p:spPr>
        <p:txBody>
          <a:bodyPr wrap="none" rtlCol="0">
            <a:spAutoFit/>
          </a:bodyPr>
          <a:lstStyle/>
          <a:p>
            <a:r>
              <a:rPr lang="de-CH" dirty="0" smtClean="0"/>
              <a:t>1       Aktiven</a:t>
            </a:r>
            <a:endParaRPr lang="de-CH" dirty="0"/>
          </a:p>
        </p:txBody>
      </p:sp>
      <p:sp>
        <p:nvSpPr>
          <p:cNvPr id="11" name="Textfeld 10"/>
          <p:cNvSpPr txBox="1"/>
          <p:nvPr/>
        </p:nvSpPr>
        <p:spPr>
          <a:xfrm>
            <a:off x="4283968" y="2111945"/>
            <a:ext cx="1872207" cy="369332"/>
          </a:xfrm>
          <a:prstGeom prst="rect">
            <a:avLst/>
          </a:prstGeom>
          <a:noFill/>
        </p:spPr>
        <p:txBody>
          <a:bodyPr wrap="square" rtlCol="0">
            <a:spAutoFit/>
          </a:bodyPr>
          <a:lstStyle/>
          <a:p>
            <a:r>
              <a:rPr lang="de-CH" dirty="0" smtClean="0"/>
              <a:t>2       Passiven</a:t>
            </a:r>
            <a:endParaRPr lang="de-CH" dirty="0"/>
          </a:p>
        </p:txBody>
      </p:sp>
      <p:sp>
        <p:nvSpPr>
          <p:cNvPr id="13" name="Textfeld 12"/>
          <p:cNvSpPr txBox="1"/>
          <p:nvPr/>
        </p:nvSpPr>
        <p:spPr>
          <a:xfrm>
            <a:off x="827584" y="2832025"/>
            <a:ext cx="3240360" cy="3416320"/>
          </a:xfrm>
          <a:prstGeom prst="rect">
            <a:avLst/>
          </a:prstGeom>
          <a:noFill/>
        </p:spPr>
        <p:txBody>
          <a:bodyPr wrap="square" rtlCol="0">
            <a:spAutoFit/>
          </a:bodyPr>
          <a:lstStyle/>
          <a:p>
            <a:r>
              <a:rPr lang="de-CH" dirty="0" smtClean="0"/>
              <a:t>10       Finanzvermögen</a:t>
            </a:r>
          </a:p>
          <a:p>
            <a:r>
              <a:rPr lang="de-CH" dirty="0" smtClean="0"/>
              <a:t>100     Flüssige Mittel</a:t>
            </a:r>
          </a:p>
          <a:p>
            <a:r>
              <a:rPr lang="de-CH" dirty="0" smtClean="0"/>
              <a:t>1002   Bank</a:t>
            </a:r>
          </a:p>
          <a:p>
            <a:r>
              <a:rPr lang="de-CH" dirty="0" smtClean="0"/>
              <a:t>10020 Bankkontokorrente</a:t>
            </a:r>
          </a:p>
          <a:p>
            <a:r>
              <a:rPr lang="de-CH" dirty="0" smtClean="0"/>
              <a:t>…..</a:t>
            </a:r>
          </a:p>
          <a:p>
            <a:pPr marL="342900" indent="-342900">
              <a:buAutoNum type="arabicPlain" startAt="101"/>
            </a:pPr>
            <a:r>
              <a:rPr lang="de-CH" dirty="0" smtClean="0"/>
              <a:t>     Forderungen</a:t>
            </a:r>
          </a:p>
          <a:p>
            <a:pPr marL="342900" indent="-342900"/>
            <a:r>
              <a:rPr lang="de-CH" dirty="0" smtClean="0"/>
              <a:t>1012   Steuerforderungen</a:t>
            </a:r>
          </a:p>
          <a:p>
            <a:pPr marL="342900" indent="-342900"/>
            <a:r>
              <a:rPr lang="de-CH" dirty="0" smtClean="0"/>
              <a:t>…..</a:t>
            </a:r>
          </a:p>
          <a:p>
            <a:pPr marL="342900" indent="-342900">
              <a:buAutoNum type="arabicPlain" startAt="14"/>
            </a:pPr>
            <a:r>
              <a:rPr lang="de-CH" dirty="0" smtClean="0"/>
              <a:t>     Verwaltungsvermögen</a:t>
            </a:r>
          </a:p>
          <a:p>
            <a:pPr marL="342900" indent="-342900"/>
            <a:r>
              <a:rPr lang="de-CH" dirty="0" smtClean="0"/>
              <a:t>140    Sachanlagen VV</a:t>
            </a:r>
          </a:p>
          <a:p>
            <a:pPr marL="342900" indent="-342900"/>
            <a:r>
              <a:rPr lang="de-CH" dirty="0" smtClean="0"/>
              <a:t>142    Immaterielle Anlagen</a:t>
            </a:r>
          </a:p>
          <a:p>
            <a:r>
              <a:rPr lang="de-CH" dirty="0" smtClean="0"/>
              <a:t>…..</a:t>
            </a:r>
          </a:p>
        </p:txBody>
      </p:sp>
      <p:sp>
        <p:nvSpPr>
          <p:cNvPr id="14" name="Textfeld 13"/>
          <p:cNvSpPr txBox="1"/>
          <p:nvPr/>
        </p:nvSpPr>
        <p:spPr>
          <a:xfrm>
            <a:off x="4283968" y="2832025"/>
            <a:ext cx="4210127" cy="3693319"/>
          </a:xfrm>
          <a:prstGeom prst="rect">
            <a:avLst/>
          </a:prstGeom>
          <a:noFill/>
        </p:spPr>
        <p:txBody>
          <a:bodyPr wrap="none" rtlCol="0">
            <a:spAutoFit/>
          </a:bodyPr>
          <a:lstStyle/>
          <a:p>
            <a:r>
              <a:rPr lang="de-CH" dirty="0" smtClean="0"/>
              <a:t>20     Fremdkapital</a:t>
            </a:r>
          </a:p>
          <a:p>
            <a:r>
              <a:rPr lang="de-CH" dirty="0" smtClean="0"/>
              <a:t>200   Laufende Verbindlichkeiten</a:t>
            </a:r>
          </a:p>
          <a:p>
            <a:r>
              <a:rPr lang="de-CH" dirty="0" smtClean="0"/>
              <a:t>…..</a:t>
            </a:r>
          </a:p>
          <a:p>
            <a:pPr marL="342900" indent="-342900">
              <a:buAutoNum type="arabicPlain" startAt="206"/>
            </a:pPr>
            <a:r>
              <a:rPr lang="de-CH" dirty="0" smtClean="0"/>
              <a:t>   Langfristige Finanzverbindlichkeiten</a:t>
            </a:r>
          </a:p>
          <a:p>
            <a:pPr marL="342900" indent="-342900">
              <a:buAutoNum type="arabicPlain" startAt="208"/>
            </a:pPr>
            <a:r>
              <a:rPr lang="de-CH" dirty="0" smtClean="0"/>
              <a:t>   Langfristige Rückstellungen</a:t>
            </a:r>
          </a:p>
          <a:p>
            <a:pPr marL="342900" indent="-342900"/>
            <a:r>
              <a:rPr lang="de-CH" dirty="0" smtClean="0"/>
              <a:t>…..</a:t>
            </a:r>
          </a:p>
          <a:p>
            <a:endParaRPr lang="de-CH" dirty="0" smtClean="0"/>
          </a:p>
          <a:p>
            <a:r>
              <a:rPr lang="de-CH" dirty="0" smtClean="0"/>
              <a:t>29     Eigenkapital</a:t>
            </a:r>
          </a:p>
          <a:p>
            <a:pPr marL="342900" indent="-342900">
              <a:buAutoNum type="arabicPlain" startAt="290"/>
            </a:pPr>
            <a:r>
              <a:rPr lang="de-CH" dirty="0" smtClean="0"/>
              <a:t>   Verpflichtungen/Vorschüsse SF</a:t>
            </a:r>
          </a:p>
          <a:p>
            <a:pPr marL="342900" indent="-342900"/>
            <a:r>
              <a:rPr lang="de-CH" dirty="0" smtClean="0"/>
              <a:t>295   Aufwertungsreserve</a:t>
            </a:r>
          </a:p>
          <a:p>
            <a:r>
              <a:rPr lang="de-CH" dirty="0" smtClean="0"/>
              <a:t>296   Neubewertungsreserve</a:t>
            </a:r>
          </a:p>
          <a:p>
            <a:r>
              <a:rPr lang="de-CH" dirty="0" smtClean="0"/>
              <a:t>299   Bilanzüberschuss/-</a:t>
            </a:r>
            <a:r>
              <a:rPr lang="de-CH" dirty="0" err="1" smtClean="0"/>
              <a:t>fehlbetrag</a:t>
            </a:r>
            <a:endParaRPr lang="de-CH" dirty="0" smtClean="0"/>
          </a:p>
          <a:p>
            <a:r>
              <a:rPr lang="de-CH" dirty="0" smtClean="0"/>
              <a:t>…..</a:t>
            </a:r>
          </a:p>
        </p:txBody>
      </p:sp>
      <p:cxnSp>
        <p:nvCxnSpPr>
          <p:cNvPr id="15" name="Gerade Verbindung 14"/>
          <p:cNvCxnSpPr/>
          <p:nvPr/>
        </p:nvCxnSpPr>
        <p:spPr>
          <a:xfrm>
            <a:off x="4211960" y="2183953"/>
            <a:ext cx="0" cy="38884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683568" y="2543993"/>
            <a:ext cx="66967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16</a:t>
            </a:fld>
            <a:endParaRPr lang="de-CH" dirty="0"/>
          </a:p>
        </p:txBody>
      </p:sp>
    </p:spTree>
    <p:extLst>
      <p:ext uri="{BB962C8B-B14F-4D97-AF65-F5344CB8AC3E}">
        <p14:creationId xmlns:p14="http://schemas.microsoft.com/office/powerpoint/2010/main" val="144921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l"/>
            <a:r>
              <a:rPr lang="de-CH" sz="2800" dirty="0"/>
              <a:t/>
            </a:r>
            <a:br>
              <a:rPr lang="de-CH" sz="2800" dirty="0"/>
            </a:br>
            <a:r>
              <a:rPr lang="de-CH" sz="3100" dirty="0" smtClean="0"/>
              <a:t>Aktiven</a:t>
            </a:r>
            <a:endParaRPr lang="de-CH" sz="3200" dirty="0"/>
          </a:p>
        </p:txBody>
      </p:sp>
      <p:sp>
        <p:nvSpPr>
          <p:cNvPr id="26627" name="Rectangle 3"/>
          <p:cNvSpPr>
            <a:spLocks noGrp="1" noChangeArrowheads="1"/>
          </p:cNvSpPr>
          <p:nvPr>
            <p:ph idx="1"/>
          </p:nvPr>
        </p:nvSpPr>
        <p:spPr>
          <a:xfrm>
            <a:off x="457200" y="1639341"/>
            <a:ext cx="8229600" cy="1789659"/>
          </a:xfrm>
        </p:spPr>
        <p:txBody>
          <a:bodyPr>
            <a:normAutofit/>
          </a:bodyPr>
          <a:lstStyle/>
          <a:p>
            <a:pPr>
              <a:buFont typeface="Symbol" pitchFamily="18" charset="2"/>
              <a:buNone/>
            </a:pPr>
            <a:endParaRPr lang="de-CH" b="1" dirty="0" smtClean="0"/>
          </a:p>
          <a:p>
            <a:pPr>
              <a:buFont typeface="Symbol" pitchFamily="18" charset="2"/>
              <a:buNone/>
            </a:pPr>
            <a:endParaRPr lang="de-CH" b="1" dirty="0" smtClean="0"/>
          </a:p>
          <a:p>
            <a:pPr>
              <a:buFont typeface="Symbol" pitchFamily="18" charset="2"/>
              <a:buNone/>
            </a:pPr>
            <a:r>
              <a:rPr lang="de-CH" b="1" dirty="0" smtClean="0"/>
              <a:t>Finanzvermögen </a:t>
            </a:r>
            <a:endParaRPr lang="de-CH" b="1" dirty="0"/>
          </a:p>
          <a:p>
            <a:pPr marL="0" indent="0">
              <a:buFont typeface="Symbol" pitchFamily="18" charset="2"/>
              <a:buNone/>
            </a:pPr>
            <a:r>
              <a:rPr lang="de-CH" dirty="0" smtClean="0"/>
              <a:t>sind </a:t>
            </a:r>
            <a:r>
              <a:rPr lang="de-CH" dirty="0"/>
              <a:t>Vermögenswerte, welche veräussert werden können, ohne die </a:t>
            </a:r>
            <a:r>
              <a:rPr lang="de-CH" dirty="0" smtClean="0"/>
              <a:t>öffentliche </a:t>
            </a:r>
            <a:r>
              <a:rPr lang="de-CH" dirty="0"/>
              <a:t>Aufgabenerfüllung zu </a:t>
            </a:r>
            <a:r>
              <a:rPr lang="de-CH" dirty="0" smtClean="0"/>
              <a:t>beeinträchtigen.</a:t>
            </a:r>
            <a:endParaRPr lang="de-CH" dirty="0"/>
          </a:p>
        </p:txBody>
      </p:sp>
      <p:sp>
        <p:nvSpPr>
          <p:cNvPr id="26628" name="Rectangle 4"/>
          <p:cNvSpPr>
            <a:spLocks noGrp="1" noChangeArrowheads="1"/>
          </p:cNvSpPr>
          <p:nvPr>
            <p:ph sz="half" idx="4294967295"/>
          </p:nvPr>
        </p:nvSpPr>
        <p:spPr>
          <a:xfrm>
            <a:off x="467544" y="3429000"/>
            <a:ext cx="8028570" cy="1511399"/>
          </a:xfrm>
          <a:prstGeom prst="rect">
            <a:avLst/>
          </a:prstGeom>
        </p:spPr>
        <p:txBody>
          <a:bodyPr>
            <a:noAutofit/>
          </a:bodyPr>
          <a:lstStyle/>
          <a:p>
            <a:pPr marL="0" indent="0">
              <a:buNone/>
            </a:pPr>
            <a:endParaRPr lang="de-CH" b="1" dirty="0" smtClean="0"/>
          </a:p>
          <a:p>
            <a:pPr marL="0" indent="0">
              <a:buNone/>
            </a:pPr>
            <a:r>
              <a:rPr lang="de-CH" b="1" dirty="0" smtClean="0"/>
              <a:t>Verwaltungsvermögen</a:t>
            </a:r>
          </a:p>
          <a:p>
            <a:pPr marL="0" indent="0">
              <a:buNone/>
            </a:pPr>
            <a:r>
              <a:rPr lang="de-CH" dirty="0" smtClean="0"/>
              <a:t>sind </a:t>
            </a:r>
            <a:r>
              <a:rPr lang="de-CH" dirty="0"/>
              <a:t>Vermögenswerte, die unmittelbar der Erfüllung öffentlicher Aufgaben dienen, insbesondere Investitionen und Investitionsbeiträge. Steht im direkten Zusammenhang mit Gemeindeaufgaben.</a:t>
            </a:r>
          </a:p>
          <a:p>
            <a:pPr>
              <a:buFont typeface="Symbol" pitchFamily="18" charset="2"/>
              <a:buNone/>
            </a:pPr>
            <a:endParaRPr lang="de-CH" sz="2400" dirty="0" smtClean="0"/>
          </a:p>
          <a:p>
            <a:pPr>
              <a:buFont typeface="Symbol" pitchFamily="18" charset="2"/>
              <a:buNone/>
            </a:pPr>
            <a:endParaRPr lang="de-CH" sz="2400" dirty="0"/>
          </a:p>
        </p:txBody>
      </p:sp>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341171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(SF)</a:t>
            </a:r>
            <a:endParaRPr lang="de-CH" dirty="0"/>
          </a:p>
        </p:txBody>
      </p:sp>
      <p:sp>
        <p:nvSpPr>
          <p:cNvPr id="3" name="Inhaltsplatzhalter 2"/>
          <p:cNvSpPr>
            <a:spLocks noGrp="1"/>
          </p:cNvSpPr>
          <p:nvPr>
            <p:ph idx="1"/>
          </p:nvPr>
        </p:nvSpPr>
        <p:spPr>
          <a:xfrm>
            <a:off x="1079500" y="2025015"/>
            <a:ext cx="6985000" cy="2807970"/>
          </a:xfrm>
        </p:spPr>
        <p:txBody>
          <a:bodyPr/>
          <a:lstStyle/>
          <a:p>
            <a:r>
              <a:rPr lang="de-CH" b="1" dirty="0" smtClean="0"/>
              <a:t>Wasserwerk </a:t>
            </a:r>
          </a:p>
          <a:p>
            <a:r>
              <a:rPr lang="de-CH" b="1" dirty="0" smtClean="0"/>
              <a:t>Abwasserbeseitigung</a:t>
            </a:r>
          </a:p>
          <a:p>
            <a:r>
              <a:rPr lang="de-CH" b="1" dirty="0" smtClean="0"/>
              <a:t>Abfallwirtschaft</a:t>
            </a:r>
          </a:p>
          <a:p>
            <a:r>
              <a:rPr lang="de-CH" b="1" dirty="0" smtClean="0"/>
              <a:t>Elektrizitätswerk</a:t>
            </a:r>
          </a:p>
          <a:p>
            <a:pPr>
              <a:buNone/>
            </a:pPr>
            <a:endParaRPr lang="de-CH" dirty="0" smtClean="0">
              <a:solidFill>
                <a:srgbClr val="0070C0"/>
              </a:solidFill>
            </a:endParaRPr>
          </a:p>
          <a:p>
            <a:pPr>
              <a:buNone/>
            </a:pPr>
            <a:r>
              <a:rPr lang="de-CH" dirty="0" smtClean="0">
                <a:solidFill>
                  <a:srgbClr val="0070C0"/>
                </a:solidFill>
              </a:rPr>
              <a:t>Besonderheiten:</a:t>
            </a:r>
          </a:p>
          <a:p>
            <a:pPr marL="457200" indent="-457200">
              <a:buFont typeface="+mj-lt"/>
              <a:buAutoNum type="alphaLcPeriod"/>
            </a:pPr>
            <a:r>
              <a:rPr lang="de-CH" dirty="0" smtClean="0"/>
              <a:t>Selbsttragend</a:t>
            </a:r>
          </a:p>
          <a:p>
            <a:pPr marL="457200" indent="-457200">
              <a:buFont typeface="+mj-lt"/>
              <a:buAutoNum type="alphaLcPeriod"/>
            </a:pPr>
            <a:r>
              <a:rPr lang="de-CH" dirty="0" smtClean="0"/>
              <a:t>Keine Steuergelder zur Aufwanddeckung</a:t>
            </a:r>
          </a:p>
          <a:p>
            <a:pPr marL="457200" indent="-457200">
              <a:buFont typeface="+mj-lt"/>
              <a:buAutoNum type="alphaLcPeriod"/>
            </a:pPr>
            <a:r>
              <a:rPr lang="de-CH" dirty="0" smtClean="0"/>
              <a:t>Verrechnung Zinsen, Verwaltungsaufwand</a:t>
            </a:r>
          </a:p>
          <a:p>
            <a:pPr marL="457200" indent="-457200">
              <a:buFont typeface="+mj-lt"/>
              <a:buAutoNum type="alphaLcPeriod"/>
            </a:pPr>
            <a:r>
              <a:rPr lang="de-CH" dirty="0" smtClean="0"/>
              <a:t>Übertrag Ergebnis in Bilanz </a:t>
            </a:r>
          </a:p>
        </p:txBody>
      </p:sp>
      <p:sp>
        <p:nvSpPr>
          <p:cNvPr id="4" name="Foliennummernplatzhalter 3"/>
          <p:cNvSpPr>
            <a:spLocks noGrp="1"/>
          </p:cNvSpPr>
          <p:nvPr>
            <p:ph type="sldNum" sz="quarter" idx="4"/>
          </p:nvPr>
        </p:nvSpPr>
        <p:spPr/>
        <p:txBody>
          <a:bodyPr/>
          <a:lstStyle/>
          <a:p>
            <a:fld id="{87674F0A-37BA-4CE3-B1FD-DE57A7E2F2C6}" type="slidenum">
              <a:rPr lang="de-CH" smtClean="0"/>
              <a:pPr/>
              <a:t>18</a:t>
            </a:fld>
            <a:endParaRPr lang="de-C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4784"/>
            <a:ext cx="8388672" cy="862966"/>
          </a:xfrm>
        </p:spPr>
        <p:txBody>
          <a:bodyPr/>
          <a:lstStyle/>
          <a:p>
            <a:r>
              <a:rPr lang="de-CH" dirty="0" smtClean="0"/>
              <a:t>Investitionsbegriff </a:t>
            </a:r>
            <a:br>
              <a:rPr lang="de-CH" dirty="0" smtClean="0"/>
            </a:br>
            <a:r>
              <a:rPr lang="de-CH" dirty="0" smtClean="0"/>
              <a:t>(sachlich und finanziell)</a:t>
            </a:r>
            <a:endParaRPr lang="de-CH" dirty="0"/>
          </a:p>
        </p:txBody>
      </p:sp>
      <p:sp>
        <p:nvSpPr>
          <p:cNvPr id="3" name="Inhaltsplatzhalter 2"/>
          <p:cNvSpPr>
            <a:spLocks noGrp="1"/>
          </p:cNvSpPr>
          <p:nvPr>
            <p:ph idx="1"/>
          </p:nvPr>
        </p:nvSpPr>
        <p:spPr>
          <a:xfrm>
            <a:off x="1079500" y="2492896"/>
            <a:ext cx="7740972" cy="2807970"/>
          </a:xfrm>
        </p:spPr>
        <p:txBody>
          <a:bodyPr/>
          <a:lstStyle/>
          <a:p>
            <a:pPr>
              <a:buNone/>
            </a:pPr>
            <a:r>
              <a:rPr lang="de-CH" b="1" dirty="0" smtClean="0"/>
              <a:t>sachlicher Investitionsbegriff = mehrjährige Nutzungsdauer</a:t>
            </a:r>
          </a:p>
          <a:p>
            <a:pPr>
              <a:spcBef>
                <a:spcPts val="1200"/>
              </a:spcBef>
            </a:pPr>
            <a:r>
              <a:rPr lang="de-CH" dirty="0" smtClean="0"/>
              <a:t>Landerwerb Verwaltungsvermögen</a:t>
            </a:r>
          </a:p>
          <a:p>
            <a:pPr>
              <a:spcBef>
                <a:spcPts val="1200"/>
              </a:spcBef>
            </a:pPr>
            <a:r>
              <a:rPr lang="de-CH" dirty="0" smtClean="0"/>
              <a:t>Bauliche Investitionen</a:t>
            </a:r>
          </a:p>
          <a:p>
            <a:pPr>
              <a:spcBef>
                <a:spcPts val="1200"/>
              </a:spcBef>
            </a:pPr>
            <a:r>
              <a:rPr lang="de-CH" dirty="0" smtClean="0"/>
              <a:t>Anschaffung vom Mobilien</a:t>
            </a:r>
          </a:p>
          <a:p>
            <a:pPr>
              <a:spcBef>
                <a:spcPts val="1200"/>
              </a:spcBef>
            </a:pPr>
            <a:r>
              <a:rPr lang="de-CH" dirty="0" smtClean="0"/>
              <a:t>Kosten für Planungsprojekte</a:t>
            </a:r>
          </a:p>
          <a:p>
            <a:pPr>
              <a:spcBef>
                <a:spcPts val="1200"/>
              </a:spcBef>
            </a:pPr>
            <a:r>
              <a:rPr lang="de-CH" dirty="0" smtClean="0"/>
              <a:t>Instandstellung/Unterhalt an Sachanlagen mit mehrjähriger Nutzungsdauer, wenn wertvermehrend (Verlängerung Nutzungsdauer, Erhöhung Kapazität oder Raumvolumen, Verbesserung Standard)</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19</a:t>
            </a:fld>
            <a:endParaRPr lang="de-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138" y="1456166"/>
            <a:ext cx="6985000" cy="862966"/>
          </a:xfrm>
        </p:spPr>
        <p:txBody>
          <a:bodyPr/>
          <a:lstStyle/>
          <a:p>
            <a:r>
              <a:rPr lang="de-CH" dirty="0" smtClean="0"/>
              <a:t>Gliederung der Bilanz</a:t>
            </a:r>
            <a:endParaRPr lang="de-DE" dirty="0"/>
          </a:p>
        </p:txBody>
      </p:sp>
      <p:sp>
        <p:nvSpPr>
          <p:cNvPr id="16" name="Foliennummernplatzhalter 3"/>
          <p:cNvSpPr>
            <a:spLocks noGrp="1"/>
          </p:cNvSpPr>
          <p:nvPr>
            <p:ph type="sldNum" sz="quarter" idx="4"/>
          </p:nvPr>
        </p:nvSpPr>
        <p:spPr/>
        <p:txBody>
          <a:bodyPr/>
          <a:lstStyle/>
          <a:p>
            <a:fld id="{87674F0A-37BA-4CE3-B1FD-DE57A7E2F2C6}" type="slidenum">
              <a:rPr lang="de-CH" smtClean="0"/>
              <a:pPr/>
              <a:t>2</a:t>
            </a:fld>
            <a:endParaRPr lang="de-CH" dirty="0"/>
          </a:p>
        </p:txBody>
      </p:sp>
      <p:pic>
        <p:nvPicPr>
          <p:cNvPr id="1029"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89054" y="2322504"/>
            <a:ext cx="1944014" cy="1840687"/>
          </a:xfrm>
          <a:prstGeom prst="rect">
            <a:avLst/>
          </a:prstGeom>
          <a:noFill/>
        </p:spPr>
      </p:pic>
      <p:sp>
        <p:nvSpPr>
          <p:cNvPr id="11" name="Textfeld 10"/>
          <p:cNvSpPr txBox="1"/>
          <p:nvPr/>
        </p:nvSpPr>
        <p:spPr>
          <a:xfrm>
            <a:off x="996766" y="2826560"/>
            <a:ext cx="915572" cy="369332"/>
          </a:xfrm>
          <a:prstGeom prst="rect">
            <a:avLst/>
          </a:prstGeom>
          <a:noFill/>
        </p:spPr>
        <p:txBody>
          <a:bodyPr wrap="none" rtlCol="0">
            <a:spAutoFit/>
          </a:bodyPr>
          <a:lstStyle/>
          <a:p>
            <a:r>
              <a:rPr lang="de-CH" b="1" dirty="0" smtClean="0"/>
              <a:t>Aktiven</a:t>
            </a:r>
            <a:endParaRPr lang="de-DE" b="1" dirty="0"/>
          </a:p>
        </p:txBody>
      </p:sp>
      <p:sp>
        <p:nvSpPr>
          <p:cNvPr id="12" name="Textfeld 11"/>
          <p:cNvSpPr txBox="1"/>
          <p:nvPr/>
        </p:nvSpPr>
        <p:spPr>
          <a:xfrm>
            <a:off x="5749294" y="2898568"/>
            <a:ext cx="1184940" cy="369332"/>
          </a:xfrm>
          <a:prstGeom prst="rect">
            <a:avLst/>
          </a:prstGeom>
          <a:noFill/>
        </p:spPr>
        <p:txBody>
          <a:bodyPr wrap="none" rtlCol="0">
            <a:spAutoFit/>
          </a:bodyPr>
          <a:lstStyle/>
          <a:p>
            <a:r>
              <a:rPr lang="de-CH" b="1" dirty="0" smtClean="0">
                <a:solidFill>
                  <a:schemeClr val="accent1"/>
                </a:solidFill>
              </a:rPr>
              <a:t>Passiven</a:t>
            </a:r>
            <a:endParaRPr lang="de-DE" b="1" dirty="0">
              <a:solidFill>
                <a:schemeClr val="accent1"/>
              </a:solidFill>
            </a:endParaRPr>
          </a:p>
        </p:txBody>
      </p:sp>
      <p:sp>
        <p:nvSpPr>
          <p:cNvPr id="13" name="Textfeld 12"/>
          <p:cNvSpPr txBox="1"/>
          <p:nvPr/>
        </p:nvSpPr>
        <p:spPr>
          <a:xfrm>
            <a:off x="996766" y="3258608"/>
            <a:ext cx="2331087" cy="1200329"/>
          </a:xfrm>
          <a:prstGeom prst="rect">
            <a:avLst/>
          </a:prstGeom>
          <a:noFill/>
        </p:spPr>
        <p:txBody>
          <a:bodyPr wrap="none" rtlCol="0">
            <a:spAutoFit/>
          </a:bodyPr>
          <a:lstStyle/>
          <a:p>
            <a:r>
              <a:rPr lang="de-CH" b="1" dirty="0" smtClean="0"/>
              <a:t>Vermögenspositionen</a:t>
            </a:r>
          </a:p>
          <a:p>
            <a:endParaRPr lang="de-CH" b="1" dirty="0" smtClean="0"/>
          </a:p>
          <a:p>
            <a:r>
              <a:rPr lang="de-CH" b="1" dirty="0" smtClean="0"/>
              <a:t>Wie wurde das Kapital</a:t>
            </a:r>
          </a:p>
          <a:p>
            <a:r>
              <a:rPr lang="de-CH" b="1" dirty="0" smtClean="0"/>
              <a:t>investiert?</a:t>
            </a:r>
            <a:endParaRPr lang="de-DE" b="1" dirty="0"/>
          </a:p>
        </p:txBody>
      </p:sp>
      <p:sp>
        <p:nvSpPr>
          <p:cNvPr id="14" name="Textfeld 13"/>
          <p:cNvSpPr txBox="1"/>
          <p:nvPr/>
        </p:nvSpPr>
        <p:spPr>
          <a:xfrm>
            <a:off x="5821302" y="3258608"/>
            <a:ext cx="3155672" cy="923330"/>
          </a:xfrm>
          <a:prstGeom prst="rect">
            <a:avLst/>
          </a:prstGeom>
          <a:noFill/>
          <a:ln>
            <a:noFill/>
          </a:ln>
        </p:spPr>
        <p:txBody>
          <a:bodyPr wrap="none" rtlCol="0">
            <a:spAutoFit/>
          </a:bodyPr>
          <a:lstStyle/>
          <a:p>
            <a:r>
              <a:rPr lang="de-CH" b="1" dirty="0" smtClean="0">
                <a:solidFill>
                  <a:schemeClr val="accent1"/>
                </a:solidFill>
              </a:rPr>
              <a:t>Verpflichtungen</a:t>
            </a:r>
          </a:p>
          <a:p>
            <a:endParaRPr lang="de-CH" b="1" dirty="0" smtClean="0">
              <a:solidFill>
                <a:schemeClr val="accent1"/>
              </a:solidFill>
            </a:endParaRPr>
          </a:p>
          <a:p>
            <a:r>
              <a:rPr lang="de-CH" b="1" dirty="0" smtClean="0">
                <a:solidFill>
                  <a:schemeClr val="accent1"/>
                </a:solidFill>
              </a:rPr>
              <a:t>Woher kommt das Kapital?</a:t>
            </a:r>
            <a:endParaRPr lang="de-DE" b="1" dirty="0">
              <a:solidFill>
                <a:schemeClr val="accent1"/>
              </a:solidFill>
            </a:endParaRPr>
          </a:p>
        </p:txBody>
      </p:sp>
      <p:sp>
        <p:nvSpPr>
          <p:cNvPr id="15" name="Textfeld 14"/>
          <p:cNvSpPr txBox="1"/>
          <p:nvPr/>
        </p:nvSpPr>
        <p:spPr>
          <a:xfrm>
            <a:off x="702639" y="5046275"/>
            <a:ext cx="7738722" cy="830997"/>
          </a:xfrm>
          <a:prstGeom prst="rect">
            <a:avLst/>
          </a:prstGeom>
          <a:noFill/>
        </p:spPr>
        <p:txBody>
          <a:bodyPr wrap="none" rtlCol="0">
            <a:spAutoFit/>
          </a:bodyPr>
          <a:lstStyle/>
          <a:p>
            <a:r>
              <a:rPr lang="de-CH" sz="2400" dirty="0" smtClean="0"/>
              <a:t>Die Bilanz stellt eine Momentaufnahme der Vermögens- und</a:t>
            </a:r>
          </a:p>
          <a:p>
            <a:r>
              <a:rPr lang="de-CH" sz="2400" dirty="0" smtClean="0"/>
              <a:t>Schuldverhältnisse eines Unternehmens dar.</a:t>
            </a:r>
            <a:endParaRPr lang="de-DE" sz="2400" dirty="0"/>
          </a:p>
        </p:txBody>
      </p:sp>
    </p:spTree>
    <p:extLst>
      <p:ext uri="{BB962C8B-B14F-4D97-AF65-F5344CB8AC3E}">
        <p14:creationId xmlns:p14="http://schemas.microsoft.com/office/powerpoint/2010/main" val="44257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Aktivierungsgrenze</a:t>
            </a:r>
            <a:endParaRPr lang="de-CH" dirty="0"/>
          </a:p>
        </p:txBody>
      </p:sp>
      <p:sp>
        <p:nvSpPr>
          <p:cNvPr id="3" name="Inhaltsplatzhalter 2"/>
          <p:cNvSpPr>
            <a:spLocks noGrp="1"/>
          </p:cNvSpPr>
          <p:nvPr>
            <p:ph idx="1"/>
          </p:nvPr>
        </p:nvSpPr>
        <p:spPr>
          <a:xfrm>
            <a:off x="1043608" y="2132856"/>
            <a:ext cx="7488832" cy="2807970"/>
          </a:xfrm>
        </p:spPr>
        <p:txBody>
          <a:bodyPr/>
          <a:lstStyle/>
          <a:p>
            <a:pPr>
              <a:buNone/>
            </a:pPr>
            <a:r>
              <a:rPr lang="de-CH" sz="2000" b="1" dirty="0" smtClean="0"/>
              <a:t>finanzieller Investitionsbegriff = Aktivierungsgrenze</a:t>
            </a:r>
          </a:p>
          <a:p>
            <a:pPr>
              <a:tabLst>
                <a:tab pos="2514600" algn="l"/>
                <a:tab pos="2779713" algn="l"/>
                <a:tab pos="4124325" algn="r"/>
              </a:tabLst>
            </a:pPr>
            <a:r>
              <a:rPr lang="de-CH" dirty="0" smtClean="0"/>
              <a:t>bis 1'000 Einwohner 	= 	CHF	 25'000</a:t>
            </a:r>
          </a:p>
          <a:p>
            <a:pPr>
              <a:tabLst>
                <a:tab pos="2514600" algn="l"/>
                <a:tab pos="2779713" algn="l"/>
                <a:tab pos="4124325" algn="r"/>
              </a:tabLst>
            </a:pPr>
            <a:r>
              <a:rPr lang="de-CH" dirty="0" smtClean="0"/>
              <a:t>bis 5'000 Einwohner 	= 	CHF	 50'000</a:t>
            </a:r>
          </a:p>
          <a:p>
            <a:pPr>
              <a:tabLst>
                <a:tab pos="2514600" algn="l"/>
                <a:tab pos="2779713" algn="l"/>
                <a:tab pos="4124325" algn="r"/>
              </a:tabLst>
            </a:pPr>
            <a:r>
              <a:rPr lang="de-CH" dirty="0" smtClean="0"/>
              <a:t>bis 10'000 Einwohner 	= 	CHF	 75'000</a:t>
            </a:r>
          </a:p>
          <a:p>
            <a:pPr>
              <a:tabLst>
                <a:tab pos="2514600" algn="l"/>
                <a:tab pos="2779713" algn="l"/>
                <a:tab pos="4124325" algn="r"/>
              </a:tabLst>
            </a:pPr>
            <a:r>
              <a:rPr lang="de-CH" dirty="0" smtClean="0"/>
              <a:t>ab 10'001 Einwohner 	= 	CHF	 100'000</a:t>
            </a:r>
          </a:p>
        </p:txBody>
      </p:sp>
      <p:sp>
        <p:nvSpPr>
          <p:cNvPr id="4" name="Foliennummernplatzhalter 3"/>
          <p:cNvSpPr>
            <a:spLocks noGrp="1"/>
          </p:cNvSpPr>
          <p:nvPr>
            <p:ph type="sldNum" sz="quarter" idx="4"/>
          </p:nvPr>
        </p:nvSpPr>
        <p:spPr/>
        <p:txBody>
          <a:bodyPr/>
          <a:lstStyle/>
          <a:p>
            <a:fld id="{87674F0A-37BA-4CE3-B1FD-DE57A7E2F2C6}" type="slidenum">
              <a:rPr lang="de-CH" smtClean="0"/>
              <a:pPr/>
              <a:t>20</a:t>
            </a:fld>
            <a:endParaRPr lang="de-CH"/>
          </a:p>
        </p:txBody>
      </p:sp>
      <p:sp>
        <p:nvSpPr>
          <p:cNvPr id="5" name="Textfeld 4"/>
          <p:cNvSpPr txBox="1"/>
          <p:nvPr/>
        </p:nvSpPr>
        <p:spPr>
          <a:xfrm>
            <a:off x="1043608" y="4797152"/>
            <a:ext cx="7128791"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de-CH" sz="2200" dirty="0"/>
              <a:t>nur wenn beide Kriterien erfüllt = Investitionsrechnung, andernfalls </a:t>
            </a:r>
            <a:r>
              <a:rPr lang="de-CH" sz="2200" dirty="0" smtClean="0"/>
              <a:t>Erfolgsrechnung</a:t>
            </a:r>
            <a:endParaRPr lang="de-CH"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21</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extLst>
      <p:ext uri="{BB962C8B-B14F-4D97-AF65-F5344CB8AC3E}">
        <p14:creationId xmlns:p14="http://schemas.microsoft.com/office/powerpoint/2010/main" val="4069020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Wichtiges Führungsinstrument</a:t>
            </a:r>
            <a:endParaRPr lang="de-CH" dirty="0"/>
          </a:p>
        </p:txBody>
      </p:sp>
      <p:sp>
        <p:nvSpPr>
          <p:cNvPr id="3" name="Inhaltsplatzhalter 2"/>
          <p:cNvSpPr>
            <a:spLocks noGrp="1"/>
          </p:cNvSpPr>
          <p:nvPr>
            <p:ph idx="1"/>
          </p:nvPr>
        </p:nvSpPr>
        <p:spPr>
          <a:xfrm>
            <a:off x="1079500" y="2025015"/>
            <a:ext cx="6985000" cy="2807970"/>
          </a:xfrm>
        </p:spPr>
        <p:txBody>
          <a:bodyPr/>
          <a:lstStyle/>
          <a:p>
            <a:pPr>
              <a:spcAft>
                <a:spcPts val="600"/>
              </a:spcAft>
            </a:pPr>
            <a:r>
              <a:rPr lang="de-CH" dirty="0" smtClean="0"/>
              <a:t>Auflistung der Gemeindeaufgaben (Aufwände und Erträge)</a:t>
            </a:r>
          </a:p>
          <a:p>
            <a:pPr>
              <a:spcAft>
                <a:spcPts val="600"/>
              </a:spcAft>
            </a:pPr>
            <a:r>
              <a:rPr lang="de-CH" dirty="0" smtClean="0"/>
              <a:t>Ausgabenermächtigung der Gemeindeversammlung an</a:t>
            </a:r>
          </a:p>
          <a:p>
            <a:pPr>
              <a:spcAft>
                <a:spcPts val="600"/>
              </a:spcAft>
              <a:buNone/>
            </a:pPr>
            <a:r>
              <a:rPr lang="de-CH" dirty="0" smtClean="0"/>
              <a:t>	Gemeinderat</a:t>
            </a:r>
          </a:p>
          <a:p>
            <a:pPr>
              <a:spcAft>
                <a:spcPts val="600"/>
              </a:spcAft>
            </a:pPr>
            <a:r>
              <a:rPr lang="de-CH" dirty="0" smtClean="0"/>
              <a:t>Controlling / Einnahmen- und Ausgabenüberwachung</a:t>
            </a:r>
          </a:p>
          <a:p>
            <a:pPr>
              <a:spcAft>
                <a:spcPts val="600"/>
              </a:spcAft>
            </a:pPr>
            <a:r>
              <a:rPr lang="de-CH" dirty="0" smtClean="0"/>
              <a:t>Kommunikationsinstrument</a:t>
            </a:r>
          </a:p>
          <a:p>
            <a:pPr>
              <a:spcAft>
                <a:spcPts val="600"/>
              </a:spcAft>
            </a:pPr>
            <a:r>
              <a:rPr lang="de-CH" dirty="0" smtClean="0"/>
              <a:t>Grundlage für die Beurteilung der Finanzlage</a:t>
            </a:r>
          </a:p>
          <a:p>
            <a:r>
              <a:rPr lang="de-CH" dirty="0" smtClean="0"/>
              <a:t>Grundlage für die Aufgaben- und Finanzplanung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252861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Budgetzahlen</a:t>
            </a:r>
            <a:endParaRPr lang="de-CH" dirty="0"/>
          </a:p>
        </p:txBody>
      </p:sp>
      <p:sp>
        <p:nvSpPr>
          <p:cNvPr id="3" name="Inhaltsplatzhalter 2"/>
          <p:cNvSpPr>
            <a:spLocks noGrp="1"/>
          </p:cNvSpPr>
          <p:nvPr>
            <p:ph idx="1"/>
          </p:nvPr>
        </p:nvSpPr>
        <p:spPr>
          <a:xfrm>
            <a:off x="1079500" y="1989182"/>
            <a:ext cx="7740972" cy="2807970"/>
          </a:xfrm>
        </p:spPr>
        <p:txBody>
          <a:bodyPr/>
          <a:lstStyle/>
          <a:p>
            <a:pPr>
              <a:buNone/>
            </a:pPr>
            <a:r>
              <a:rPr lang="de-CH" b="1" dirty="0" smtClean="0"/>
              <a:t>ERFOLGSRECHNUNG</a:t>
            </a:r>
          </a:p>
          <a:p>
            <a:r>
              <a:rPr lang="de-CH" dirty="0" smtClean="0"/>
              <a:t>Bewilligter und geschätzter Aufwand</a:t>
            </a:r>
          </a:p>
          <a:p>
            <a:r>
              <a:rPr lang="de-CH" dirty="0" smtClean="0"/>
              <a:t>Geschätzte Erträge</a:t>
            </a:r>
          </a:p>
          <a:p>
            <a:pPr>
              <a:buNone/>
            </a:pPr>
            <a:r>
              <a:rPr lang="de-CH" i="1" dirty="0" smtClean="0"/>
              <a:t>Der Aufwand inklusive Passivzinsen und Abschreibungen</a:t>
            </a:r>
          </a:p>
          <a:p>
            <a:pPr>
              <a:buNone/>
            </a:pPr>
            <a:r>
              <a:rPr lang="de-CH" i="1" dirty="0" smtClean="0"/>
              <a:t>ist durch den Ertrag zu decken.</a:t>
            </a:r>
          </a:p>
          <a:p>
            <a:endParaRPr lang="de-CH" dirty="0" smtClean="0"/>
          </a:p>
          <a:p>
            <a:pPr>
              <a:buNone/>
            </a:pPr>
            <a:r>
              <a:rPr lang="de-CH" b="1" dirty="0" smtClean="0"/>
              <a:t>INVESTITIONSRECHNUNG</a:t>
            </a:r>
          </a:p>
          <a:p>
            <a:r>
              <a:rPr lang="de-CH" dirty="0" smtClean="0"/>
              <a:t>Bewilligte Ausgaben</a:t>
            </a:r>
          </a:p>
          <a:p>
            <a:r>
              <a:rPr lang="de-CH" dirty="0" smtClean="0"/>
              <a:t>Geschätzte Einnahmen</a:t>
            </a:r>
          </a:p>
          <a:p>
            <a:r>
              <a:rPr lang="de-CH" dirty="0" smtClean="0"/>
              <a:t>Tranchen der bewilligten Verpflichtungskredite</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23</a:t>
            </a:fld>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Kreditbewilligung</a:t>
            </a:r>
            <a:r>
              <a:rPr lang="de-CH" i="1" dirty="0" smtClean="0"/>
              <a:t> (§ 19 FiV)</a:t>
            </a:r>
            <a:endParaRPr lang="de-CH" dirty="0"/>
          </a:p>
        </p:txBody>
      </p:sp>
      <p:sp>
        <p:nvSpPr>
          <p:cNvPr id="3" name="Inhaltsplatzhalter 2"/>
          <p:cNvSpPr>
            <a:spLocks noGrp="1"/>
          </p:cNvSpPr>
          <p:nvPr>
            <p:ph idx="1"/>
          </p:nvPr>
        </p:nvSpPr>
        <p:spPr>
          <a:xfrm>
            <a:off x="1079500" y="2025015"/>
            <a:ext cx="7452940" cy="2807970"/>
          </a:xfrm>
          <a:ln>
            <a:noFill/>
          </a:ln>
        </p:spPr>
        <p:txBody>
          <a:bodyPr/>
          <a:lstStyle/>
          <a:p>
            <a:pPr>
              <a:buNone/>
            </a:pPr>
            <a:r>
              <a:rPr lang="de-CH" dirty="0" smtClean="0"/>
              <a:t>Kann mit Budget bewilligt werden:</a:t>
            </a:r>
          </a:p>
          <a:p>
            <a:r>
              <a:rPr lang="de-CH" dirty="0" smtClean="0"/>
              <a:t>bestehende Aufgabe </a:t>
            </a:r>
            <a:r>
              <a:rPr lang="de-CH" b="1" dirty="0" smtClean="0"/>
              <a:t>&lt;</a:t>
            </a:r>
            <a:r>
              <a:rPr lang="de-CH" dirty="0" smtClean="0"/>
              <a:t> 2 % budgetierte Steuererträge</a:t>
            </a:r>
          </a:p>
          <a:p>
            <a:r>
              <a:rPr lang="de-CH" dirty="0" smtClean="0"/>
              <a:t>neue Aufgabe </a:t>
            </a:r>
            <a:r>
              <a:rPr lang="de-CH" b="1" dirty="0" smtClean="0"/>
              <a:t>&lt;</a:t>
            </a:r>
            <a:r>
              <a:rPr lang="de-CH" dirty="0" smtClean="0"/>
              <a:t> 5'000 Franken oder </a:t>
            </a:r>
            <a:r>
              <a:rPr lang="de-CH" b="1" dirty="0" smtClean="0"/>
              <a:t>&lt;</a:t>
            </a:r>
            <a:r>
              <a:rPr lang="de-CH" dirty="0" smtClean="0"/>
              <a:t> 0.4 % </a:t>
            </a:r>
            <a:r>
              <a:rPr lang="de-CH" dirty="0" err="1" smtClean="0"/>
              <a:t>budg</a:t>
            </a:r>
            <a:r>
              <a:rPr lang="de-CH" dirty="0" smtClean="0"/>
              <a:t>. Steuererträge</a:t>
            </a:r>
          </a:p>
          <a:p>
            <a:endParaRPr lang="de-CH" dirty="0" smtClean="0"/>
          </a:p>
          <a:p>
            <a:pPr>
              <a:buNone/>
            </a:pPr>
            <a:r>
              <a:rPr lang="de-CH" dirty="0" smtClean="0"/>
              <a:t>Braucht separate Vorlage, Verpflichtungskredit:</a:t>
            </a:r>
          </a:p>
          <a:p>
            <a:r>
              <a:rPr lang="de-CH" dirty="0" smtClean="0"/>
              <a:t>bestehende Aufgabe </a:t>
            </a:r>
            <a:r>
              <a:rPr lang="de-CH" b="1" dirty="0" smtClean="0"/>
              <a:t>&gt;</a:t>
            </a:r>
            <a:r>
              <a:rPr lang="de-CH" dirty="0" smtClean="0"/>
              <a:t> 2 % budgetierte Steuererträge</a:t>
            </a:r>
          </a:p>
          <a:p>
            <a:r>
              <a:rPr lang="de-CH" dirty="0" smtClean="0"/>
              <a:t>neue Aufgabe </a:t>
            </a:r>
            <a:r>
              <a:rPr lang="de-CH" b="1" dirty="0" smtClean="0"/>
              <a:t>&gt;</a:t>
            </a:r>
            <a:r>
              <a:rPr lang="de-CH" dirty="0" smtClean="0"/>
              <a:t> 5'000 Franken oder </a:t>
            </a:r>
            <a:r>
              <a:rPr lang="de-CH" b="1" dirty="0" smtClean="0"/>
              <a:t>&gt;</a:t>
            </a:r>
            <a:r>
              <a:rPr lang="de-CH" dirty="0" smtClean="0"/>
              <a:t> 0.4 % </a:t>
            </a:r>
            <a:r>
              <a:rPr lang="de-CH" dirty="0" err="1" smtClean="0"/>
              <a:t>budg</a:t>
            </a:r>
            <a:r>
              <a:rPr lang="de-CH" dirty="0" smtClean="0"/>
              <a:t>. Steuererträge</a:t>
            </a:r>
          </a:p>
          <a:p>
            <a:r>
              <a:rPr lang="de-CH" dirty="0" smtClean="0"/>
              <a:t>Ausgaben über mehr als ein Jahr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24</a:t>
            </a:fld>
            <a:endParaRPr lang="de-CH"/>
          </a:p>
        </p:txBody>
      </p:sp>
    </p:spTree>
    <p:extLst>
      <p:ext uri="{BB962C8B-B14F-4D97-AF65-F5344CB8AC3E}">
        <p14:creationId xmlns:p14="http://schemas.microsoft.com/office/powerpoint/2010/main" val="2265373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a:t>
            </a:r>
            <a:endParaRPr lang="de-CH" dirty="0"/>
          </a:p>
        </p:txBody>
      </p:sp>
      <p:sp>
        <p:nvSpPr>
          <p:cNvPr id="3" name="Inhaltsplatzhalter 2"/>
          <p:cNvSpPr>
            <a:spLocks noGrp="1"/>
          </p:cNvSpPr>
          <p:nvPr>
            <p:ph idx="1"/>
          </p:nvPr>
        </p:nvSpPr>
        <p:spPr>
          <a:xfrm>
            <a:off x="1043608" y="1844824"/>
            <a:ext cx="6985000" cy="2807970"/>
          </a:xfrm>
        </p:spPr>
        <p:txBody>
          <a:bodyPr/>
          <a:lstStyle/>
          <a:p>
            <a:pPr>
              <a:buNone/>
            </a:pPr>
            <a:r>
              <a:rPr lang="de-CH" b="1" dirty="0" smtClean="0"/>
              <a:t>Erfolgsausweis, Finanzierungsausweis, Kennzahlen</a:t>
            </a:r>
          </a:p>
          <a:p>
            <a:pPr>
              <a:buNone/>
            </a:pPr>
            <a:endParaRPr lang="de-CH" b="1" dirty="0" smtClean="0"/>
          </a:p>
          <a:p>
            <a:pPr>
              <a:buNone/>
            </a:pPr>
            <a:r>
              <a:rPr lang="de-CH" dirty="0" smtClean="0"/>
              <a:t>Das </a:t>
            </a:r>
            <a:r>
              <a:rPr lang="de-CH" b="1" dirty="0" smtClean="0"/>
              <a:t>Ergebnis ist zu erstellen für:</a:t>
            </a:r>
          </a:p>
          <a:p>
            <a:r>
              <a:rPr lang="de-CH" dirty="0" smtClean="0"/>
              <a:t>die Einwohnergemeinde bzw. Ortsbürgergemeinde</a:t>
            </a:r>
          </a:p>
          <a:p>
            <a:pPr>
              <a:buNone/>
            </a:pPr>
            <a:r>
              <a:rPr lang="de-CH" dirty="0" smtClean="0"/>
              <a:t>	ohne Spezialfinanzierungen</a:t>
            </a:r>
          </a:p>
          <a:p>
            <a:r>
              <a:rPr lang="de-CH" dirty="0" smtClean="0"/>
              <a:t>die einzelnen Spezialfinanzierungen</a:t>
            </a:r>
          </a:p>
          <a:p>
            <a:r>
              <a:rPr lang="de-CH" dirty="0" smtClean="0"/>
              <a:t>die Einwohnergemeinde bzw. Ortsbürgergemeinde</a:t>
            </a:r>
          </a:p>
          <a:p>
            <a:pPr>
              <a:buNone/>
            </a:pPr>
            <a:r>
              <a:rPr lang="de-CH" dirty="0" smtClean="0"/>
              <a:t>	inkl. Spezialfinanzierungen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3298300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26</a:t>
            </a:fld>
            <a:endParaRPr lang="de-CH"/>
          </a:p>
        </p:txBody>
      </p:sp>
      <p:sp>
        <p:nvSpPr>
          <p:cNvPr id="9" name="Pfeil nach rechts 8"/>
          <p:cNvSpPr/>
          <p:nvPr/>
        </p:nvSpPr>
        <p:spPr>
          <a:xfrm>
            <a:off x="122925" y="2087253"/>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2" name="Pfeil nach rechts 11"/>
          <p:cNvSpPr/>
          <p:nvPr/>
        </p:nvSpPr>
        <p:spPr>
          <a:xfrm>
            <a:off x="122925" y="451103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3" name="Pfeil nach rechts 12"/>
          <p:cNvSpPr/>
          <p:nvPr/>
        </p:nvSpPr>
        <p:spPr>
          <a:xfrm>
            <a:off x="122925" y="5020464"/>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4" name="Pfeil nach rechts 13"/>
          <p:cNvSpPr/>
          <p:nvPr/>
        </p:nvSpPr>
        <p:spPr>
          <a:xfrm>
            <a:off x="122925" y="5349357"/>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5" name="Pfeil nach rechts 14"/>
          <p:cNvSpPr/>
          <p:nvPr/>
        </p:nvSpPr>
        <p:spPr>
          <a:xfrm>
            <a:off x="107504" y="591000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6" name="Pfeil nach rechts 15"/>
          <p:cNvSpPr/>
          <p:nvPr/>
        </p:nvSpPr>
        <p:spPr>
          <a:xfrm>
            <a:off x="101624" y="617696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2"/>
          <a:stretch>
            <a:fillRect/>
          </a:stretch>
        </p:blipFill>
        <p:spPr>
          <a:xfrm>
            <a:off x="827584" y="2087253"/>
            <a:ext cx="8019454" cy="4468068"/>
          </a:xfrm>
          <a:prstGeom prst="rect">
            <a:avLst/>
          </a:prstGeom>
        </p:spPr>
      </p:pic>
      <p:sp>
        <p:nvSpPr>
          <p:cNvPr id="10" name="Titel 1"/>
          <p:cNvSpPr>
            <a:spLocks noGrp="1"/>
          </p:cNvSpPr>
          <p:nvPr>
            <p:ph type="title"/>
          </p:nvPr>
        </p:nvSpPr>
        <p:spPr>
          <a:xfrm>
            <a:off x="459185" y="1243236"/>
            <a:ext cx="6985000" cy="862966"/>
          </a:xfrm>
        </p:spPr>
        <p:txBody>
          <a:bodyPr/>
          <a:lstStyle/>
          <a:p>
            <a:r>
              <a:rPr lang="de-CH" dirty="0" smtClean="0"/>
              <a:t>Dreistufiger Erfolgsausweis</a:t>
            </a:r>
            <a:br>
              <a:rPr lang="de-CH" dirty="0" smtClean="0"/>
            </a:br>
            <a:r>
              <a:rPr lang="de-CH" dirty="0" smtClean="0"/>
              <a:t>Budget</a:t>
            </a:r>
            <a:endParaRPr lang="de-CH" dirty="0"/>
          </a:p>
        </p:txBody>
      </p:sp>
    </p:spTree>
    <p:extLst>
      <p:ext uri="{BB962C8B-B14F-4D97-AF65-F5344CB8AC3E}">
        <p14:creationId xmlns:p14="http://schemas.microsoft.com/office/powerpoint/2010/main" val="116547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27</a:t>
            </a:fld>
            <a:endParaRPr lang="de-CH"/>
          </a:p>
        </p:txBody>
      </p:sp>
      <p:sp>
        <p:nvSpPr>
          <p:cNvPr id="8" name="Pfeil nach rechts 7"/>
          <p:cNvSpPr/>
          <p:nvPr/>
        </p:nvSpPr>
        <p:spPr>
          <a:xfrm>
            <a:off x="187626" y="264231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Pfeil nach rechts 8"/>
          <p:cNvSpPr/>
          <p:nvPr/>
        </p:nvSpPr>
        <p:spPr>
          <a:xfrm>
            <a:off x="183179" y="3965513"/>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Pfeil nach rechts 9"/>
          <p:cNvSpPr/>
          <p:nvPr/>
        </p:nvSpPr>
        <p:spPr>
          <a:xfrm>
            <a:off x="183179" y="447709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2" name="Grafik 1"/>
          <p:cNvPicPr>
            <a:picLocks noChangeAspect="1"/>
          </p:cNvPicPr>
          <p:nvPr/>
        </p:nvPicPr>
        <p:blipFill>
          <a:blip r:embed="rId2"/>
          <a:stretch>
            <a:fillRect/>
          </a:stretch>
        </p:blipFill>
        <p:spPr>
          <a:xfrm>
            <a:off x="899592" y="2578673"/>
            <a:ext cx="8023343" cy="2350396"/>
          </a:xfrm>
          <a:prstGeom prst="rect">
            <a:avLst/>
          </a:prstGeom>
        </p:spPr>
      </p:pic>
      <p:sp>
        <p:nvSpPr>
          <p:cNvPr id="7" name="Titel 1"/>
          <p:cNvSpPr>
            <a:spLocks noGrp="1"/>
          </p:cNvSpPr>
          <p:nvPr>
            <p:ph type="title"/>
          </p:nvPr>
        </p:nvSpPr>
        <p:spPr>
          <a:xfrm>
            <a:off x="431800" y="1270800"/>
            <a:ext cx="6985000" cy="862966"/>
          </a:xfrm>
        </p:spPr>
        <p:txBody>
          <a:bodyPr/>
          <a:lstStyle/>
          <a:p>
            <a:r>
              <a:rPr lang="de-CH" dirty="0" smtClean="0"/>
              <a:t>Finanzierungsausweis</a:t>
            </a:r>
            <a:br>
              <a:rPr lang="de-CH" dirty="0" smtClean="0"/>
            </a:br>
            <a:r>
              <a:rPr lang="de-CH" dirty="0" smtClean="0"/>
              <a:t>Budget</a:t>
            </a:r>
            <a:endParaRPr lang="de-CH" dirty="0"/>
          </a:p>
        </p:txBody>
      </p:sp>
    </p:spTree>
    <p:extLst>
      <p:ext uri="{BB962C8B-B14F-4D97-AF65-F5344CB8AC3E}">
        <p14:creationId xmlns:p14="http://schemas.microsoft.com/office/powerpoint/2010/main" val="262817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8388672" cy="862966"/>
          </a:xfrm>
        </p:spPr>
        <p:txBody>
          <a:bodyPr/>
          <a:lstStyle/>
          <a:p>
            <a:r>
              <a:rPr lang="de-CH" dirty="0" smtClean="0"/>
              <a:t>Zeitlicher Ablauf des Budgetprozesses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28</a:t>
            </a:fld>
            <a:endParaRPr lang="de-CH"/>
          </a:p>
        </p:txBody>
      </p:sp>
      <p:sp>
        <p:nvSpPr>
          <p:cNvPr id="6" name="Rectangle 3"/>
          <p:cNvSpPr txBox="1">
            <a:spLocks noChangeArrowheads="1"/>
          </p:cNvSpPr>
          <p:nvPr/>
        </p:nvSpPr>
        <p:spPr>
          <a:xfrm>
            <a:off x="596740" y="2090154"/>
            <a:ext cx="4075862" cy="1338846"/>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cs typeface="Times New Roman" pitchFamily="18" charset="0"/>
              </a:rPr>
              <a:t>Konjunkturdaten evaluieren, (Teuerung) </a:t>
            </a:r>
          </a:p>
          <a:p>
            <a:r>
              <a:rPr lang="de-CH" sz="1800" dirty="0" smtClean="0"/>
              <a:t>Finanzwirtschaftliche Ziele setzen</a:t>
            </a:r>
          </a:p>
          <a:p>
            <a:r>
              <a:rPr lang="de-CH" sz="1800" dirty="0" smtClean="0"/>
              <a:t>Erstellen Budgetentwurf</a:t>
            </a:r>
            <a:endParaRPr lang="de-CH" dirty="0">
              <a:solidFill>
                <a:srgbClr val="000000"/>
              </a:solidFill>
            </a:endParaRPr>
          </a:p>
        </p:txBody>
      </p:sp>
      <p:graphicFrame>
        <p:nvGraphicFramePr>
          <p:cNvPr id="7" name="Group 153"/>
          <p:cNvGraphicFramePr>
            <a:graphicFrameLocks/>
          </p:cNvGraphicFramePr>
          <p:nvPr>
            <p:extLst/>
          </p:nvPr>
        </p:nvGraphicFramePr>
        <p:xfrm>
          <a:off x="382980" y="3500764"/>
          <a:ext cx="8509499" cy="2808556"/>
        </p:xfrm>
        <a:graphic>
          <a:graphicData uri="http://schemas.openxmlformats.org/drawingml/2006/table">
            <a:tbl>
              <a:tblPr/>
              <a:tblGrid>
                <a:gridCol w="707630">
                  <a:extLst>
                    <a:ext uri="{9D8B030D-6E8A-4147-A177-3AD203B41FA5}">
                      <a16:colId xmlns:a16="http://schemas.microsoft.com/office/drawing/2014/main" val="20000"/>
                    </a:ext>
                  </a:extLst>
                </a:gridCol>
                <a:gridCol w="711769">
                  <a:extLst>
                    <a:ext uri="{9D8B030D-6E8A-4147-A177-3AD203B41FA5}">
                      <a16:colId xmlns:a16="http://schemas.microsoft.com/office/drawing/2014/main" val="20001"/>
                    </a:ext>
                  </a:extLst>
                </a:gridCol>
                <a:gridCol w="707631">
                  <a:extLst>
                    <a:ext uri="{9D8B030D-6E8A-4147-A177-3AD203B41FA5}">
                      <a16:colId xmlns:a16="http://schemas.microsoft.com/office/drawing/2014/main" val="20002"/>
                    </a:ext>
                  </a:extLst>
                </a:gridCol>
                <a:gridCol w="709010">
                  <a:extLst>
                    <a:ext uri="{9D8B030D-6E8A-4147-A177-3AD203B41FA5}">
                      <a16:colId xmlns:a16="http://schemas.microsoft.com/office/drawing/2014/main" val="20003"/>
                    </a:ext>
                  </a:extLst>
                </a:gridCol>
                <a:gridCol w="710389">
                  <a:extLst>
                    <a:ext uri="{9D8B030D-6E8A-4147-A177-3AD203B41FA5}">
                      <a16:colId xmlns:a16="http://schemas.microsoft.com/office/drawing/2014/main" val="20004"/>
                    </a:ext>
                  </a:extLst>
                </a:gridCol>
                <a:gridCol w="709010">
                  <a:extLst>
                    <a:ext uri="{9D8B030D-6E8A-4147-A177-3AD203B41FA5}">
                      <a16:colId xmlns:a16="http://schemas.microsoft.com/office/drawing/2014/main" val="20005"/>
                    </a:ext>
                  </a:extLst>
                </a:gridCol>
                <a:gridCol w="707631">
                  <a:extLst>
                    <a:ext uri="{9D8B030D-6E8A-4147-A177-3AD203B41FA5}">
                      <a16:colId xmlns:a16="http://schemas.microsoft.com/office/drawing/2014/main" val="20006"/>
                    </a:ext>
                  </a:extLst>
                </a:gridCol>
                <a:gridCol w="710389">
                  <a:extLst>
                    <a:ext uri="{9D8B030D-6E8A-4147-A177-3AD203B41FA5}">
                      <a16:colId xmlns:a16="http://schemas.microsoft.com/office/drawing/2014/main" val="20007"/>
                    </a:ext>
                  </a:extLst>
                </a:gridCol>
                <a:gridCol w="709010">
                  <a:extLst>
                    <a:ext uri="{9D8B030D-6E8A-4147-A177-3AD203B41FA5}">
                      <a16:colId xmlns:a16="http://schemas.microsoft.com/office/drawing/2014/main" val="20008"/>
                    </a:ext>
                  </a:extLst>
                </a:gridCol>
                <a:gridCol w="707631">
                  <a:extLst>
                    <a:ext uri="{9D8B030D-6E8A-4147-A177-3AD203B41FA5}">
                      <a16:colId xmlns:a16="http://schemas.microsoft.com/office/drawing/2014/main" val="20009"/>
                    </a:ext>
                  </a:extLst>
                </a:gridCol>
                <a:gridCol w="703492">
                  <a:extLst>
                    <a:ext uri="{9D8B030D-6E8A-4147-A177-3AD203B41FA5}">
                      <a16:colId xmlns:a16="http://schemas.microsoft.com/office/drawing/2014/main" val="20010"/>
                    </a:ext>
                  </a:extLst>
                </a:gridCol>
                <a:gridCol w="715907">
                  <a:extLst>
                    <a:ext uri="{9D8B030D-6E8A-4147-A177-3AD203B41FA5}">
                      <a16:colId xmlns:a16="http://schemas.microsoft.com/office/drawing/2014/main" val="20011"/>
                    </a:ext>
                  </a:extLst>
                </a:gridCol>
              </a:tblGrid>
              <a:tr h="40019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Jan</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Feb</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Mrz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April</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Mai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Juni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Juli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Aug</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Sept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Okt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Nov</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Dez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08362">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Ein-gabe</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1.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2.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Stell-</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ung</a:t>
                      </a:r>
                      <a:r>
                        <a:rPr kumimoji="0" lang="de-CH" sz="1500" b="0" i="0" u="none" strike="noStrike" cap="none" normalizeH="0" baseline="0" dirty="0" smtClean="0">
                          <a:ln>
                            <a:noFill/>
                          </a:ln>
                          <a:solidFill>
                            <a:schemeClr val="tx1"/>
                          </a:solidFill>
                          <a:effectLst/>
                          <a:latin typeface="Arial" charset="0"/>
                          <a:ea typeface="ＭＳ Ｐゴシック" pitchFamily="20" charset="-128"/>
                        </a:rPr>
                        <a:t>-nah-</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me</a:t>
                      </a:r>
                      <a:r>
                        <a:rPr kumimoji="0" lang="de-CH" sz="1500" b="0" i="0" u="none" strike="noStrike" cap="none" normalizeH="0" baseline="0" dirty="0" smtClean="0">
                          <a:ln>
                            <a:noFill/>
                          </a:ln>
                          <a:solidFill>
                            <a:schemeClr val="tx1"/>
                          </a:solidFill>
                          <a:effectLst/>
                          <a:latin typeface="Arial" charset="0"/>
                          <a:ea typeface="ＭＳ Ｐゴシック" pitchFamily="20" charset="-128"/>
                        </a:rPr>
                        <a:t> 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Druck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31.12.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letzterTer</a:t>
                      </a:r>
                      <a:r>
                        <a:rPr kumimoji="0" lang="de-CH" sz="1500" b="0" i="0" u="none" strike="noStrike" cap="none" normalizeH="0" baseline="0" dirty="0" smtClean="0">
                          <a:ln>
                            <a:noFill/>
                          </a:ln>
                          <a:solidFill>
                            <a:schemeClr val="tx1"/>
                          </a:solidFill>
                          <a:effectLst/>
                          <a:latin typeface="Arial" charset="0"/>
                          <a:ea typeface="ＭＳ Ｐゴシック" pitchFamily="20" charset="-128"/>
                        </a:rPr>
                        <a:t>-min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für GV</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8" name="Text Box 125"/>
          <p:cNvSpPr txBox="1">
            <a:spLocks noChangeArrowheads="1"/>
          </p:cNvSpPr>
          <p:nvPr/>
        </p:nvSpPr>
        <p:spPr bwMode="auto">
          <a:xfrm>
            <a:off x="445452" y="4250589"/>
            <a:ext cx="8303011" cy="2476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Aktensammlung ganzes Jahr für neues Budget</a:t>
            </a:r>
            <a:endParaRPr lang="de-DE" sz="1000"/>
          </a:p>
        </p:txBody>
      </p:sp>
      <p:sp>
        <p:nvSpPr>
          <p:cNvPr id="9" name="Text Box 138"/>
          <p:cNvSpPr txBox="1">
            <a:spLocks noChangeArrowheads="1"/>
          </p:cNvSpPr>
          <p:nvPr/>
        </p:nvSpPr>
        <p:spPr bwMode="auto">
          <a:xfrm>
            <a:off x="444774" y="3964887"/>
            <a:ext cx="4141086" cy="247602"/>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Rechnungsabschluss Vorjahresrechnung</a:t>
            </a:r>
            <a:endParaRPr lang="de-DE" sz="1000"/>
          </a:p>
        </p:txBody>
      </p:sp>
      <p:sp>
        <p:nvSpPr>
          <p:cNvPr id="10" name="Rectangle 3"/>
          <p:cNvSpPr txBox="1">
            <a:spLocks noChangeArrowheads="1"/>
          </p:cNvSpPr>
          <p:nvPr/>
        </p:nvSpPr>
        <p:spPr>
          <a:xfrm>
            <a:off x="4585860" y="2090154"/>
            <a:ext cx="4075862" cy="1330462"/>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t>Budgetbesprechung /  Abweichungsanalysen</a:t>
            </a:r>
          </a:p>
          <a:p>
            <a:r>
              <a:rPr lang="de-CH" sz="1800" dirty="0" smtClean="0"/>
              <a:t>Finanzkommission</a:t>
            </a:r>
          </a:p>
          <a:p>
            <a:r>
              <a:rPr lang="de-CH" sz="1800" dirty="0" smtClean="0"/>
              <a:t>Verabschiedungen</a:t>
            </a:r>
            <a:endParaRPr lang="de-CH" sz="1800" b="1" dirty="0" smtClean="0">
              <a:cs typeface="Times New Roman" pitchFamily="18" charset="0"/>
            </a:endParaRPr>
          </a:p>
          <a:p>
            <a:pPr marL="233816" indent="-233816"/>
            <a:endParaRPr lang="de-CH" b="1" dirty="0" smtClean="0"/>
          </a:p>
          <a:p>
            <a:pPr marL="233816" indent="-233816">
              <a:lnSpc>
                <a:spcPts val="1753"/>
              </a:lnSpc>
            </a:pPr>
            <a:endParaRPr lang="de-CH" dirty="0">
              <a:solidFill>
                <a:srgbClr val="000000"/>
              </a:solidFill>
            </a:endParaRPr>
          </a:p>
        </p:txBody>
      </p:sp>
    </p:spTree>
    <p:extLst>
      <p:ext uri="{BB962C8B-B14F-4D97-AF65-F5344CB8AC3E}">
        <p14:creationId xmlns:p14="http://schemas.microsoft.com/office/powerpoint/2010/main" val="3508996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 Ablauf</a:t>
            </a:r>
            <a:endParaRPr lang="de-CH" dirty="0"/>
          </a:p>
        </p:txBody>
      </p:sp>
      <p:graphicFrame>
        <p:nvGraphicFramePr>
          <p:cNvPr id="7" name="Group 26"/>
          <p:cNvGraphicFramePr>
            <a:graphicFrameLocks noGrp="1"/>
          </p:cNvGraphicFramePr>
          <p:nvPr>
            <p:ph idx="1"/>
            <p:extLst/>
          </p:nvPr>
        </p:nvGraphicFramePr>
        <p:xfrm>
          <a:off x="619044" y="3658976"/>
          <a:ext cx="7625366" cy="2794360"/>
        </p:xfrm>
        <a:graphic>
          <a:graphicData uri="http://schemas.openxmlformats.org/drawingml/2006/table">
            <a:tbl>
              <a:tblPr/>
              <a:tblGrid>
                <a:gridCol w="1271180">
                  <a:extLst>
                    <a:ext uri="{9D8B030D-6E8A-4147-A177-3AD203B41FA5}">
                      <a16:colId xmlns:a16="http://schemas.microsoft.com/office/drawing/2014/main" val="20000"/>
                    </a:ext>
                  </a:extLst>
                </a:gridCol>
                <a:gridCol w="1271181">
                  <a:extLst>
                    <a:ext uri="{9D8B030D-6E8A-4147-A177-3AD203B41FA5}">
                      <a16:colId xmlns:a16="http://schemas.microsoft.com/office/drawing/2014/main" val="20001"/>
                    </a:ext>
                  </a:extLst>
                </a:gridCol>
                <a:gridCol w="1272896">
                  <a:extLst>
                    <a:ext uri="{9D8B030D-6E8A-4147-A177-3AD203B41FA5}">
                      <a16:colId xmlns:a16="http://schemas.microsoft.com/office/drawing/2014/main" val="20002"/>
                    </a:ext>
                  </a:extLst>
                </a:gridCol>
                <a:gridCol w="1267749">
                  <a:extLst>
                    <a:ext uri="{9D8B030D-6E8A-4147-A177-3AD203B41FA5}">
                      <a16:colId xmlns:a16="http://schemas.microsoft.com/office/drawing/2014/main" val="20003"/>
                    </a:ext>
                  </a:extLst>
                </a:gridCol>
                <a:gridCol w="1272896">
                  <a:extLst>
                    <a:ext uri="{9D8B030D-6E8A-4147-A177-3AD203B41FA5}">
                      <a16:colId xmlns:a16="http://schemas.microsoft.com/office/drawing/2014/main" val="20004"/>
                    </a:ext>
                  </a:extLst>
                </a:gridCol>
                <a:gridCol w="1269464">
                  <a:extLst>
                    <a:ext uri="{9D8B030D-6E8A-4147-A177-3AD203B41FA5}">
                      <a16:colId xmlns:a16="http://schemas.microsoft.com/office/drawing/2014/main" val="20005"/>
                    </a:ext>
                  </a:extLst>
                </a:gridCol>
              </a:tblGrid>
              <a:tr h="2794360">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Steuerab</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Februar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März</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20.3.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Finanz-statistik</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April</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15.4.</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 Fiko zur Revision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Mai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Bis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15.5.</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Fiko</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Prüfung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Juni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30.6.</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Genehmig.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EWR oder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Gde</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vers.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29</a:t>
            </a:fld>
            <a:endParaRPr lang="de-CH"/>
          </a:p>
        </p:txBody>
      </p:sp>
      <p:sp>
        <p:nvSpPr>
          <p:cNvPr id="6" name="Titel 1"/>
          <p:cNvSpPr txBox="1">
            <a:spLocks/>
          </p:cNvSpPr>
          <p:nvPr/>
        </p:nvSpPr>
        <p:spPr>
          <a:xfrm>
            <a:off x="619043" y="1592796"/>
            <a:ext cx="8229600"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endParaRPr lang="de-CH" dirty="0"/>
          </a:p>
        </p:txBody>
      </p:sp>
      <p:sp>
        <p:nvSpPr>
          <p:cNvPr id="3" name="Rechteck 2"/>
          <p:cNvSpPr/>
          <p:nvPr/>
        </p:nvSpPr>
        <p:spPr>
          <a:xfrm>
            <a:off x="619043" y="2132856"/>
            <a:ext cx="7913397" cy="1431161"/>
          </a:xfrm>
          <a:prstGeom prst="rect">
            <a:avLst/>
          </a:prstGeom>
        </p:spPr>
        <p:txBody>
          <a:bodyPr wrap="square">
            <a:spAutoFit/>
          </a:bodyPr>
          <a:lstStyle/>
          <a:p>
            <a:pPr marL="233816" indent="-233816">
              <a:lnSpc>
                <a:spcPts val="1753"/>
              </a:lnSpc>
              <a:spcBef>
                <a:spcPct val="0"/>
              </a:spcBef>
            </a:pPr>
            <a:r>
              <a:rPr lang="fr-CH" b="1" dirty="0" err="1"/>
              <a:t>Genehmigung</a:t>
            </a:r>
            <a:r>
              <a:rPr lang="fr-CH" b="1" dirty="0"/>
              <a:t> </a:t>
            </a:r>
            <a:r>
              <a:rPr lang="fr-CH" b="1" dirty="0" err="1"/>
              <a:t>Jahresrechnung</a:t>
            </a:r>
            <a:endParaRPr lang="fr-CH" b="1" dirty="0"/>
          </a:p>
          <a:p>
            <a:pPr>
              <a:spcBef>
                <a:spcPct val="0"/>
              </a:spcBef>
              <a:buFont typeface="Times" pitchFamily="18" charset="0"/>
              <a:buChar char="•"/>
            </a:pPr>
            <a:r>
              <a:rPr lang="de-CH" dirty="0" smtClean="0">
                <a:latin typeface="+mj-lt"/>
                <a:ea typeface="+mj-ea"/>
                <a:cs typeface="+mj-cs"/>
              </a:rPr>
              <a:t> Erstellen Rechnung Exekutive </a:t>
            </a:r>
            <a:r>
              <a:rPr lang="de-CH" dirty="0"/>
              <a:t>(Abschluss durch Finanzverwaltung)</a:t>
            </a:r>
            <a:endParaRPr lang="de-CH" dirty="0">
              <a:latin typeface="+mj-lt"/>
              <a:ea typeface="+mj-ea"/>
              <a:cs typeface="+mj-cs"/>
            </a:endParaRPr>
          </a:p>
          <a:p>
            <a:pPr>
              <a:spcBef>
                <a:spcPct val="0"/>
              </a:spcBef>
              <a:buFont typeface="Times" pitchFamily="18" charset="0"/>
              <a:buChar char="•"/>
            </a:pPr>
            <a:r>
              <a:rPr lang="de-CH" altLang="ja-JP" dirty="0" smtClean="0">
                <a:latin typeface="+mj-lt"/>
                <a:ea typeface="+mj-ea"/>
                <a:cs typeface="+mj-cs"/>
              </a:rPr>
              <a:t> Überprüfung </a:t>
            </a:r>
            <a:r>
              <a:rPr lang="de-CH" altLang="ja-JP" dirty="0">
                <a:latin typeface="+mj-lt"/>
                <a:ea typeface="+mj-ea"/>
                <a:cs typeface="+mj-cs"/>
              </a:rPr>
              <a:t>der Abweichungen zum Budget</a:t>
            </a:r>
            <a:endParaRPr lang="de-CH" dirty="0">
              <a:latin typeface="+mj-lt"/>
              <a:ea typeface="+mj-ea"/>
              <a:cs typeface="+mj-cs"/>
            </a:endParaRPr>
          </a:p>
          <a:p>
            <a:pPr>
              <a:spcBef>
                <a:spcPct val="0"/>
              </a:spcBef>
              <a:buFont typeface="Times" pitchFamily="18" charset="0"/>
              <a:buChar char="•"/>
            </a:pPr>
            <a:r>
              <a:rPr lang="de-CH" dirty="0" smtClean="0">
                <a:latin typeface="+mj-lt"/>
                <a:ea typeface="+mj-ea"/>
                <a:cs typeface="+mj-cs"/>
              </a:rPr>
              <a:t> Finanzkontrolle </a:t>
            </a:r>
            <a:r>
              <a:rPr lang="de-CH" dirty="0">
                <a:latin typeface="+mj-lt"/>
                <a:ea typeface="+mj-ea"/>
                <a:cs typeface="+mj-cs"/>
              </a:rPr>
              <a:t>(Finanzkommission und Bilanzprüfung)</a:t>
            </a:r>
          </a:p>
          <a:p>
            <a:pPr>
              <a:spcBef>
                <a:spcPct val="0"/>
              </a:spcBef>
              <a:buFont typeface="Times" pitchFamily="18" charset="0"/>
              <a:buChar char="•"/>
            </a:pPr>
            <a:r>
              <a:rPr lang="de-CH" dirty="0" smtClean="0">
                <a:latin typeface="+mj-lt"/>
                <a:ea typeface="+mj-ea"/>
                <a:cs typeface="+mj-cs"/>
              </a:rPr>
              <a:t> Legislativbehörde</a:t>
            </a:r>
            <a:endParaRPr lang="de-CH" dirty="0">
              <a:latin typeface="+mj-lt"/>
              <a:ea typeface="+mj-ea"/>
              <a:cs typeface="+mj-cs"/>
            </a:endParaRPr>
          </a:p>
        </p:txBody>
      </p:sp>
      <p:sp>
        <p:nvSpPr>
          <p:cNvPr id="8" name="Text Box 48"/>
          <p:cNvSpPr txBox="1">
            <a:spLocks noChangeArrowheads="1"/>
          </p:cNvSpPr>
          <p:nvPr/>
        </p:nvSpPr>
        <p:spPr bwMode="auto">
          <a:xfrm>
            <a:off x="640003" y="3953671"/>
            <a:ext cx="7553359"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1706404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Erfolgsrechnung</a:t>
            </a:r>
            <a:endParaRPr lang="de-DE" dirty="0"/>
          </a:p>
        </p:txBody>
      </p:sp>
      <p:sp>
        <p:nvSpPr>
          <p:cNvPr id="13" name="Foliennummernplatzhalter 3"/>
          <p:cNvSpPr>
            <a:spLocks noGrp="1"/>
          </p:cNvSpPr>
          <p:nvPr>
            <p:ph type="sldNum" sz="quarter" idx="4"/>
          </p:nvPr>
        </p:nvSpPr>
        <p:spPr/>
        <p:txBody>
          <a:bodyPr/>
          <a:lstStyle/>
          <a:p>
            <a:fld id="{87674F0A-37BA-4CE3-B1FD-DE57A7E2F2C6}" type="slidenum">
              <a:rPr lang="de-CH" smtClean="0"/>
              <a:pPr/>
              <a:t>3</a:t>
            </a:fld>
            <a:endParaRPr lang="de-CH" dirty="0"/>
          </a:p>
        </p:txBody>
      </p:sp>
      <p:pic>
        <p:nvPicPr>
          <p:cNvPr id="1025" name="Picture 1" descr="C:\Dokumente und Einstellungen\moe\Lokale Einstellungen\Temporary Internet Files\Content.IE5\L9NCYVYN\MC900217466[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83568" y="1772816"/>
            <a:ext cx="1241130" cy="1224136"/>
          </a:xfrm>
          <a:prstGeom prst="rect">
            <a:avLst/>
          </a:prstGeom>
          <a:noFill/>
        </p:spPr>
      </p:pic>
      <p:pic>
        <p:nvPicPr>
          <p:cNvPr id="1028" name="Picture 4" descr="C:\Dokumente und Einstellungen\moe\Lokale Einstellungen\Temporary Internet Files\Content.IE5\FMMH1MTI\MC900286869[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444208" y="1916832"/>
            <a:ext cx="1584176" cy="1143680"/>
          </a:xfrm>
          <a:prstGeom prst="rect">
            <a:avLst/>
          </a:prstGeom>
          <a:noFill/>
        </p:spPr>
      </p:pic>
      <p:sp>
        <p:nvSpPr>
          <p:cNvPr id="8" name="Textfeld 7"/>
          <p:cNvSpPr txBox="1"/>
          <p:nvPr/>
        </p:nvSpPr>
        <p:spPr>
          <a:xfrm>
            <a:off x="2123728" y="1988840"/>
            <a:ext cx="4337021" cy="1200329"/>
          </a:xfrm>
          <a:prstGeom prst="rect">
            <a:avLst/>
          </a:prstGeom>
          <a:noFill/>
        </p:spPr>
        <p:txBody>
          <a:bodyPr wrap="none" rtlCol="0">
            <a:spAutoFit/>
          </a:bodyPr>
          <a:lstStyle/>
          <a:p>
            <a:r>
              <a:rPr lang="de-CH" sz="2400" dirty="0" smtClean="0"/>
              <a:t>Die Erfolgsrechnung zeigt die </a:t>
            </a:r>
            <a:br>
              <a:rPr lang="de-CH" sz="2400" dirty="0" smtClean="0"/>
            </a:br>
            <a:r>
              <a:rPr lang="de-CH" sz="2400" dirty="0" smtClean="0"/>
              <a:t>Geschäftstätigkeit während </a:t>
            </a:r>
            <a:br>
              <a:rPr lang="de-CH" sz="2400" dirty="0" smtClean="0"/>
            </a:br>
            <a:r>
              <a:rPr lang="de-CH" sz="2400" dirty="0" smtClean="0"/>
              <a:t>eines bestimmten Zeitraums auf. </a:t>
            </a:r>
            <a:endParaRPr lang="de-DE" sz="2400" dirty="0"/>
          </a:p>
        </p:txBody>
      </p:sp>
      <p:sp>
        <p:nvSpPr>
          <p:cNvPr id="9" name="Textfeld 8"/>
          <p:cNvSpPr txBox="1"/>
          <p:nvPr/>
        </p:nvSpPr>
        <p:spPr>
          <a:xfrm>
            <a:off x="683568" y="3356992"/>
            <a:ext cx="1151021" cy="400110"/>
          </a:xfrm>
          <a:prstGeom prst="rect">
            <a:avLst/>
          </a:prstGeom>
          <a:noFill/>
        </p:spPr>
        <p:txBody>
          <a:bodyPr wrap="none" rtlCol="0">
            <a:spAutoFit/>
          </a:bodyPr>
          <a:lstStyle/>
          <a:p>
            <a:r>
              <a:rPr lang="de-CH" sz="2000" b="1" dirty="0" smtClean="0"/>
              <a:t>Aufwand</a:t>
            </a:r>
            <a:endParaRPr lang="de-DE" sz="2000" b="1" dirty="0"/>
          </a:p>
        </p:txBody>
      </p:sp>
      <p:sp>
        <p:nvSpPr>
          <p:cNvPr id="10" name="Textfeld 9"/>
          <p:cNvSpPr txBox="1"/>
          <p:nvPr/>
        </p:nvSpPr>
        <p:spPr>
          <a:xfrm>
            <a:off x="6732240" y="3429000"/>
            <a:ext cx="823431" cy="400110"/>
          </a:xfrm>
          <a:prstGeom prst="rect">
            <a:avLst/>
          </a:prstGeom>
          <a:noFill/>
        </p:spPr>
        <p:txBody>
          <a:bodyPr wrap="none" rtlCol="0">
            <a:spAutoFit/>
          </a:bodyPr>
          <a:lstStyle/>
          <a:p>
            <a:r>
              <a:rPr lang="de-CH" sz="2000" b="1" dirty="0" smtClean="0"/>
              <a:t>Ertrag</a:t>
            </a:r>
            <a:endParaRPr lang="de-DE" sz="2000" b="1" dirty="0"/>
          </a:p>
        </p:txBody>
      </p:sp>
      <p:cxnSp>
        <p:nvCxnSpPr>
          <p:cNvPr id="12" name="Gerade Verbindung 11"/>
          <p:cNvCxnSpPr/>
          <p:nvPr/>
        </p:nvCxnSpPr>
        <p:spPr>
          <a:xfrm>
            <a:off x="3995936" y="3212976"/>
            <a:ext cx="0" cy="27363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11560" y="3861048"/>
            <a:ext cx="71287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1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3" name="Rectangle 15"/>
          <p:cNvSpPr>
            <a:spLocks noChangeArrowheads="1"/>
          </p:cNvSpPr>
          <p:nvPr/>
        </p:nvSpPr>
        <p:spPr bwMode="auto">
          <a:xfrm>
            <a:off x="5372592" y="836711"/>
            <a:ext cx="3771408" cy="6248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34819" name="Rectangle 2"/>
          <p:cNvSpPr>
            <a:spLocks noGrp="1" noChangeArrowheads="1"/>
          </p:cNvSpPr>
          <p:nvPr>
            <p:ph type="title"/>
          </p:nvPr>
        </p:nvSpPr>
        <p:spPr>
          <a:xfrm>
            <a:off x="92353" y="665396"/>
            <a:ext cx="8728543" cy="417907"/>
          </a:xfrm>
          <a:solidFill>
            <a:schemeClr val="bg1"/>
          </a:solidFill>
        </p:spPr>
        <p:txBody>
          <a:bodyPr/>
          <a:lstStyle/>
          <a:p>
            <a:pPr eaLnBrk="1" hangingPunct="1"/>
            <a:r>
              <a:rPr lang="de-CH" sz="2400" dirty="0" smtClean="0"/>
              <a:t>«Mechanik» des Jahresabschlusses</a:t>
            </a:r>
            <a:endParaRPr lang="de-DE" sz="2400" dirty="0" smtClean="0"/>
          </a:p>
        </p:txBody>
      </p:sp>
      <p:sp>
        <p:nvSpPr>
          <p:cNvPr id="109596" name="Rectangle 28"/>
          <p:cNvSpPr>
            <a:spLocks noChangeArrowheads="1"/>
          </p:cNvSpPr>
          <p:nvPr/>
        </p:nvSpPr>
        <p:spPr bwMode="auto">
          <a:xfrm>
            <a:off x="0" y="1126766"/>
            <a:ext cx="184706"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a:defRPr/>
            </a:pPr>
            <a:endParaRPr lang="de-CH">
              <a:latin typeface="Arial" pitchFamily="34" charset="0"/>
            </a:endParaRPr>
          </a:p>
        </p:txBody>
      </p:sp>
      <p:grpSp>
        <p:nvGrpSpPr>
          <p:cNvPr id="34821" name="Group 16"/>
          <p:cNvGrpSpPr>
            <a:grpSpLocks noChangeAspect="1"/>
          </p:cNvGrpSpPr>
          <p:nvPr/>
        </p:nvGrpSpPr>
        <p:grpSpPr bwMode="auto">
          <a:xfrm>
            <a:off x="311002" y="1085419"/>
            <a:ext cx="8637433" cy="5267301"/>
            <a:chOff x="1134" y="2936"/>
            <a:chExt cx="12780" cy="7353"/>
          </a:xfrm>
        </p:grpSpPr>
        <p:sp>
          <p:nvSpPr>
            <p:cNvPr id="34825" name="AutoShape 27"/>
            <p:cNvSpPr>
              <a:spLocks noChangeAspect="1" noChangeArrowheads="1" noTextEdit="1"/>
            </p:cNvSpPr>
            <p:nvPr/>
          </p:nvSpPr>
          <p:spPr bwMode="auto">
            <a:xfrm>
              <a:off x="1134" y="2936"/>
              <a:ext cx="12780" cy="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34826" name="Rectangle 26"/>
            <p:cNvSpPr>
              <a:spLocks noChangeArrowheads="1"/>
            </p:cNvSpPr>
            <p:nvPr/>
          </p:nvSpPr>
          <p:spPr bwMode="auto">
            <a:xfrm>
              <a:off x="1145" y="3762"/>
              <a:ext cx="1900" cy="6514"/>
            </a:xfrm>
            <a:prstGeom prst="rect">
              <a:avLst/>
            </a:prstGeom>
            <a:solidFill>
              <a:srgbClr val="99CCFF"/>
            </a:solid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Investitions-ausgaben </a:t>
              </a:r>
              <a:endParaRPr lang="de-CH" sz="2100"/>
            </a:p>
          </p:txBody>
        </p:sp>
        <p:sp>
          <p:nvSpPr>
            <p:cNvPr id="34827" name="Rectangle 25" descr="Ausgefüllte Rauten"/>
            <p:cNvSpPr>
              <a:spLocks noChangeArrowheads="1"/>
            </p:cNvSpPr>
            <p:nvPr/>
          </p:nvSpPr>
          <p:spPr bwMode="auto">
            <a:xfrm>
              <a:off x="3316" y="3762"/>
              <a:ext cx="1900" cy="4034"/>
            </a:xfrm>
            <a:prstGeom prst="rect">
              <a:avLst/>
            </a:prstGeom>
            <a:pattFill prst="solidDmnd">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Investitions-einnahmen</a:t>
              </a:r>
              <a:endParaRPr lang="de-CH" sz="2100"/>
            </a:p>
          </p:txBody>
        </p:sp>
        <p:sp>
          <p:nvSpPr>
            <p:cNvPr id="34828" name="Rectangle 24" descr="Diagonal weit nach oben"/>
            <p:cNvSpPr>
              <a:spLocks noChangeArrowheads="1"/>
            </p:cNvSpPr>
            <p:nvPr/>
          </p:nvSpPr>
          <p:spPr bwMode="auto">
            <a:xfrm>
              <a:off x="3316" y="7833"/>
              <a:ext cx="1900"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29" name="Rectangle 23" descr="Diagonal weit nach oben"/>
            <p:cNvSpPr>
              <a:spLocks noChangeArrowheads="1"/>
            </p:cNvSpPr>
            <p:nvPr/>
          </p:nvSpPr>
          <p:spPr bwMode="auto">
            <a:xfrm>
              <a:off x="5488" y="7833"/>
              <a:ext cx="1899"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30" name="Rectangle 22"/>
            <p:cNvSpPr>
              <a:spLocks noChangeArrowheads="1"/>
            </p:cNvSpPr>
            <p:nvPr/>
          </p:nvSpPr>
          <p:spPr bwMode="auto">
            <a:xfrm>
              <a:off x="7659" y="7833"/>
              <a:ext cx="1900" cy="1763"/>
            </a:xfrm>
            <a:prstGeom prst="rect">
              <a:avLst/>
            </a:pr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eaLnBrk="0" hangingPunct="0">
                <a:spcBef>
                  <a:spcPct val="0"/>
                </a:spcBef>
              </a:pPr>
              <a:r>
                <a:rPr lang="de-CH" i="1">
                  <a:cs typeface="Times New Roman" pitchFamily="18" charset="0"/>
                </a:rPr>
                <a:t>= </a:t>
              </a:r>
            </a:p>
            <a:p>
              <a:pPr algn="ctr" eaLnBrk="0" hangingPunct="0">
                <a:spcBef>
                  <a:spcPct val="0"/>
                </a:spcBef>
              </a:pPr>
              <a:r>
                <a:rPr lang="de-CH" i="1">
                  <a:cs typeface="Times New Roman" pitchFamily="18" charset="0"/>
                </a:rPr>
                <a:t>Selbst-finan-zierung</a:t>
              </a:r>
              <a:endParaRPr lang="de-CH" sz="2100" i="1"/>
            </a:p>
          </p:txBody>
        </p:sp>
        <p:sp>
          <p:nvSpPr>
            <p:cNvPr id="34831" name="Rectangle 21"/>
            <p:cNvSpPr>
              <a:spLocks noChangeArrowheads="1"/>
            </p:cNvSpPr>
            <p:nvPr/>
          </p:nvSpPr>
          <p:spPr bwMode="auto">
            <a:xfrm>
              <a:off x="7659" y="9733"/>
              <a:ext cx="1900" cy="543"/>
            </a:xfrm>
            <a:prstGeom prst="rect">
              <a:avLst/>
            </a:prstGeom>
            <a:solidFill>
              <a:srgbClr val="CCFFFF"/>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Fremdkapital</a:t>
              </a:r>
              <a:endParaRPr lang="de-CH" sz="2100"/>
            </a:p>
          </p:txBody>
        </p:sp>
        <p:sp>
          <p:nvSpPr>
            <p:cNvPr id="34832" name="Rectangle 20" descr="Horizontale Steine"/>
            <p:cNvSpPr>
              <a:spLocks noChangeArrowheads="1"/>
            </p:cNvSpPr>
            <p:nvPr/>
          </p:nvSpPr>
          <p:spPr bwMode="auto">
            <a:xfrm>
              <a:off x="9830" y="7833"/>
              <a:ext cx="1900" cy="2443"/>
            </a:xfrm>
            <a:prstGeom prst="rect">
              <a:avLst/>
            </a:prstGeom>
            <a:pattFill prst="horzBrick">
              <a:fgClr>
                <a:srgbClr val="FFCC99"/>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Abschrei-bungen</a:t>
              </a:r>
              <a:endParaRPr lang="de-CH" sz="2100"/>
            </a:p>
          </p:txBody>
        </p:sp>
        <p:sp>
          <p:nvSpPr>
            <p:cNvPr id="34833" name="Rectangle 19"/>
            <p:cNvSpPr>
              <a:spLocks noChangeArrowheads="1"/>
            </p:cNvSpPr>
            <p:nvPr/>
          </p:nvSpPr>
          <p:spPr bwMode="auto">
            <a:xfrm>
              <a:off x="9830" y="2947"/>
              <a:ext cx="1900" cy="4849"/>
            </a:xfrm>
            <a:prstGeom prst="rect">
              <a:avLst/>
            </a:prstGeom>
            <a:solidFill>
              <a:srgbClr val="00FF00"/>
            </a:solid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Aufwand aus der </a:t>
              </a:r>
              <a:r>
                <a:rPr lang="de-CH" sz="1600" dirty="0" smtClean="0">
                  <a:cs typeface="Times New Roman" pitchFamily="18" charset="0"/>
                </a:rPr>
                <a:t>Erfolgs-rechnung z.B</a:t>
              </a:r>
              <a:r>
                <a:rPr lang="de-CH" sz="1600" dirty="0">
                  <a:cs typeface="Times New Roman" pitchFamily="18" charset="0"/>
                </a:rPr>
                <a:t>.</a:t>
              </a:r>
              <a:endParaRPr lang="de-DE" sz="900" dirty="0"/>
            </a:p>
            <a:p>
              <a:pPr eaLnBrk="0" hangingPunct="0">
                <a:spcBef>
                  <a:spcPct val="0"/>
                </a:spcBef>
              </a:pPr>
              <a:r>
                <a:rPr lang="de-CH" sz="1600" dirty="0">
                  <a:cs typeface="Times New Roman" pitchFamily="18" charset="0"/>
                </a:rPr>
                <a:t>Personal-Sach-</a:t>
              </a:r>
            </a:p>
            <a:p>
              <a:pPr eaLnBrk="0" hangingPunct="0">
                <a:spcBef>
                  <a:spcPct val="0"/>
                </a:spcBef>
              </a:pPr>
              <a:r>
                <a:rPr lang="de-CH" sz="1600" dirty="0">
                  <a:cs typeface="Times New Roman" pitchFamily="18" charset="0"/>
                </a:rPr>
                <a:t>Zins-aufwand</a:t>
              </a:r>
              <a:endParaRPr lang="de-CH" sz="2100" dirty="0"/>
            </a:p>
          </p:txBody>
        </p:sp>
        <p:sp>
          <p:nvSpPr>
            <p:cNvPr id="34834" name="Rectangle 18" descr="Ausgefüllte Rauten"/>
            <p:cNvSpPr>
              <a:spLocks noChangeArrowheads="1"/>
            </p:cNvSpPr>
            <p:nvPr/>
          </p:nvSpPr>
          <p:spPr bwMode="auto">
            <a:xfrm>
              <a:off x="12001" y="2947"/>
              <a:ext cx="1900" cy="6649"/>
            </a:xfrm>
            <a:prstGeom prst="rect">
              <a:avLst/>
            </a:prstGeom>
            <a:pattFill prst="solidDmnd">
              <a:fgClr>
                <a:srgbClr val="00FF00"/>
              </a:fgClr>
              <a:bgClr>
                <a:srgbClr val="FFFFFF"/>
              </a:bgClr>
            </a:patt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Ertrag aus der </a:t>
              </a:r>
              <a:r>
                <a:rPr lang="de-CH" sz="1600" dirty="0" smtClean="0">
                  <a:cs typeface="Times New Roman" pitchFamily="18" charset="0"/>
                </a:rPr>
                <a:t>Erfolgs-rechnung</a:t>
              </a:r>
              <a:endParaRPr lang="de-DE" sz="900" dirty="0"/>
            </a:p>
            <a:p>
              <a:pPr eaLnBrk="0" hangingPunct="0">
                <a:spcBef>
                  <a:spcPct val="0"/>
                </a:spcBef>
              </a:pPr>
              <a:r>
                <a:rPr lang="de-CH" sz="1600" dirty="0">
                  <a:cs typeface="Times New Roman" pitchFamily="18" charset="0"/>
                </a:rPr>
                <a:t>z.B. Steuern</a:t>
              </a:r>
              <a:endParaRPr lang="de-CH" sz="2100" dirty="0"/>
            </a:p>
          </p:txBody>
        </p:sp>
        <p:sp>
          <p:nvSpPr>
            <p:cNvPr id="34835" name="Rectangle 17"/>
            <p:cNvSpPr>
              <a:spLocks noChangeArrowheads="1"/>
            </p:cNvSpPr>
            <p:nvPr/>
          </p:nvSpPr>
          <p:spPr bwMode="auto">
            <a:xfrm>
              <a:off x="11993" y="9641"/>
              <a:ext cx="1904" cy="645"/>
            </a:xfrm>
            <a:prstGeom prst="rect">
              <a:avLst/>
            </a:prstGeom>
            <a:solidFill>
              <a:srgbClr val="FFCC99"/>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Aufwand-überschuss</a:t>
              </a:r>
              <a:endParaRPr lang="de-CH" sz="2100"/>
            </a:p>
          </p:txBody>
        </p:sp>
      </p:grpSp>
      <p:sp>
        <p:nvSpPr>
          <p:cNvPr id="109607" name="Rectangle 39"/>
          <p:cNvSpPr>
            <a:spLocks noChangeArrowheads="1"/>
          </p:cNvSpPr>
          <p:nvPr/>
        </p:nvSpPr>
        <p:spPr bwMode="auto">
          <a:xfrm>
            <a:off x="0" y="5337390"/>
            <a:ext cx="184706" cy="4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eaLnBrk="0" hangingPunct="0">
              <a:spcBef>
                <a:spcPct val="0"/>
              </a:spcBef>
              <a:defRPr/>
            </a:pPr>
            <a:endParaRPr lang="de-DE" sz="2100">
              <a:latin typeface="Arial" pitchFamily="34" charset="0"/>
            </a:endParaRPr>
          </a:p>
        </p:txBody>
      </p:sp>
      <p:sp>
        <p:nvSpPr>
          <p:cNvPr id="109608" name="Rectangle 40"/>
          <p:cNvSpPr>
            <a:spLocks noChangeArrowheads="1"/>
          </p:cNvSpPr>
          <p:nvPr/>
        </p:nvSpPr>
        <p:spPr bwMode="auto">
          <a:xfrm>
            <a:off x="3154495" y="1085419"/>
            <a:ext cx="5851996" cy="56336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09609" name="AutoShape 41"/>
          <p:cNvSpPr>
            <a:spLocks noChangeArrowheads="1"/>
          </p:cNvSpPr>
          <p:nvPr/>
        </p:nvSpPr>
        <p:spPr bwMode="auto">
          <a:xfrm>
            <a:off x="3524236" y="2971224"/>
            <a:ext cx="2095528" cy="1698665"/>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lstStyle/>
          <a:p>
            <a:pPr marL="342373" indent="-342373" algn="ctr" defTabSz="914388">
              <a:defRPr/>
            </a:pPr>
            <a:endParaRPr lang="de-DE">
              <a:latin typeface="Arial" pitchFamily="34" charset="0"/>
            </a:endParaRPr>
          </a:p>
        </p:txBody>
      </p:sp>
      <p:sp>
        <p:nvSpPr>
          <p:cNvPr id="20"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30</a:t>
            </a:fld>
            <a:endParaRPr lang="de-CH" dirty="0"/>
          </a:p>
        </p:txBody>
      </p:sp>
    </p:spTree>
    <p:extLst>
      <p:ext uri="{BB962C8B-B14F-4D97-AF65-F5344CB8AC3E}">
        <p14:creationId xmlns:p14="http://schemas.microsoft.com/office/powerpoint/2010/main" val="3426714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9608"/>
                                        </p:tgtEl>
                                        <p:attrNameLst>
                                          <p:attrName>ppt_x</p:attrName>
                                        </p:attrNameLst>
                                      </p:cBhvr>
                                      <p:tavLst>
                                        <p:tav tm="0">
                                          <p:val>
                                            <p:strVal val="ppt_x"/>
                                          </p:val>
                                        </p:tav>
                                        <p:tav tm="100000">
                                          <p:val>
                                            <p:strVal val="ppt_x"/>
                                          </p:val>
                                        </p:tav>
                                      </p:tavLst>
                                    </p:anim>
                                    <p:anim calcmode="lin" valueType="num">
                                      <p:cBhvr additive="base">
                                        <p:cTn id="7" dur="500"/>
                                        <p:tgtEl>
                                          <p:spTgt spid="109608"/>
                                        </p:tgtEl>
                                        <p:attrNameLst>
                                          <p:attrName>ppt_y</p:attrName>
                                        </p:attrNameLst>
                                      </p:cBhvr>
                                      <p:tavLst>
                                        <p:tav tm="0">
                                          <p:val>
                                            <p:strVal val="ppt_y"/>
                                          </p:val>
                                        </p:tav>
                                        <p:tav tm="100000">
                                          <p:val>
                                            <p:strVal val="1+ppt_h/2"/>
                                          </p:val>
                                        </p:tav>
                                      </p:tavLst>
                                    </p:anim>
                                    <p:set>
                                      <p:cBhvr>
                                        <p:cTn id="8" dur="1" fill="hold">
                                          <p:stCondLst>
                                            <p:cond delay="499"/>
                                          </p:stCondLst>
                                        </p:cTn>
                                        <p:tgtEl>
                                          <p:spTgt spid="109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Ergebnis/Erfolgsausweis</a:t>
            </a:r>
            <a:endParaRPr lang="de-CH" dirty="0"/>
          </a:p>
        </p:txBody>
      </p:sp>
      <p:sp>
        <p:nvSpPr>
          <p:cNvPr id="3" name="Inhaltsplatzhalter 2"/>
          <p:cNvSpPr>
            <a:spLocks noGrp="1"/>
          </p:cNvSpPr>
          <p:nvPr>
            <p:ph idx="1"/>
          </p:nvPr>
        </p:nvSpPr>
        <p:spPr>
          <a:xfrm>
            <a:off x="457200" y="1916832"/>
            <a:ext cx="8229600" cy="1368152"/>
          </a:xfrm>
        </p:spPr>
        <p:txBody>
          <a:bodyPr>
            <a:normAutofit fontScale="85000" lnSpcReduction="10000"/>
          </a:bodyPr>
          <a:lstStyle/>
          <a:p>
            <a:pPr>
              <a:spcAft>
                <a:spcPts val="600"/>
              </a:spcAft>
            </a:pPr>
            <a:r>
              <a:rPr lang="de-CH" sz="2600" dirty="0"/>
              <a:t>Erfolgsausweis der Einwohnergemeinde (nur steuerfinanzierter Teil)</a:t>
            </a:r>
          </a:p>
          <a:p>
            <a:pPr>
              <a:spcAft>
                <a:spcPts val="600"/>
              </a:spcAft>
            </a:pPr>
            <a:r>
              <a:rPr lang="de-CH" sz="2600" dirty="0" smtClean="0"/>
              <a:t>Erfolgsausweis jedes Werkes (Spezialfinanzierung)</a:t>
            </a:r>
          </a:p>
          <a:p>
            <a:r>
              <a:rPr lang="de-CH" sz="2600" dirty="0" smtClean="0"/>
              <a:t>Erfolgsausweis </a:t>
            </a:r>
            <a:r>
              <a:rPr lang="de-CH" sz="2600" dirty="0"/>
              <a:t>der Einwohnergemeinde (gesamt)</a:t>
            </a:r>
          </a:p>
          <a:p>
            <a:endParaRPr lang="de-CH" sz="2000" dirty="0"/>
          </a:p>
          <a:p>
            <a:endParaRPr lang="de-CH" sz="2000" dirty="0" smtClean="0"/>
          </a:p>
          <a:p>
            <a:pPr marL="0" indent="0">
              <a:buNone/>
            </a:pPr>
            <a:endParaRPr lang="de-CH" sz="1800" dirty="0" smtClean="0"/>
          </a:p>
          <a:p>
            <a:pPr marL="0" indent="0">
              <a:buNone/>
            </a:pPr>
            <a:endParaRPr lang="de-CH" sz="1800" dirty="0"/>
          </a:p>
        </p:txBody>
      </p:sp>
      <p:sp>
        <p:nvSpPr>
          <p:cNvPr id="4" name="Rechteck 3"/>
          <p:cNvSpPr/>
          <p:nvPr/>
        </p:nvSpPr>
        <p:spPr>
          <a:xfrm>
            <a:off x="215516" y="3779476"/>
            <a:ext cx="1512168" cy="158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smtClean="0">
                <a:latin typeface="Arial" pitchFamily="34" charset="0"/>
                <a:cs typeface="Arial" pitchFamily="34" charset="0"/>
              </a:rPr>
              <a:t>Erfolgsaus-weis Kehricht</a:t>
            </a:r>
            <a:endParaRPr lang="de-CH" dirty="0">
              <a:latin typeface="Arial" pitchFamily="34" charset="0"/>
              <a:cs typeface="Arial" pitchFamily="34" charset="0"/>
            </a:endParaRPr>
          </a:p>
        </p:txBody>
      </p:sp>
      <p:sp>
        <p:nvSpPr>
          <p:cNvPr id="5" name="Rechteck 4"/>
          <p:cNvSpPr/>
          <p:nvPr/>
        </p:nvSpPr>
        <p:spPr>
          <a:xfrm>
            <a:off x="1907704" y="3779476"/>
            <a:ext cx="1431776" cy="15841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dirty="0" smtClean="0">
                <a:latin typeface="Arial" pitchFamily="34" charset="0"/>
                <a:cs typeface="Arial" pitchFamily="34" charset="0"/>
              </a:rPr>
              <a:t>Erfolgsaus-weis Abwasser</a:t>
            </a:r>
            <a:endParaRPr lang="de-CH" dirty="0">
              <a:latin typeface="Arial" pitchFamily="34" charset="0"/>
              <a:cs typeface="Arial" pitchFamily="34" charset="0"/>
            </a:endParaRPr>
          </a:p>
        </p:txBody>
      </p:sp>
      <p:sp>
        <p:nvSpPr>
          <p:cNvPr id="6" name="Rechteck 5"/>
          <p:cNvSpPr/>
          <p:nvPr/>
        </p:nvSpPr>
        <p:spPr>
          <a:xfrm>
            <a:off x="3491880" y="3781645"/>
            <a:ext cx="1423392" cy="15820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dirty="0" smtClean="0">
                <a:latin typeface="Arial" pitchFamily="34" charset="0"/>
                <a:cs typeface="Arial" pitchFamily="34" charset="0"/>
              </a:rPr>
              <a:t>Erfolgsaus-weis Wasser</a:t>
            </a:r>
            <a:endParaRPr lang="de-CH" dirty="0">
              <a:latin typeface="Arial" pitchFamily="34" charset="0"/>
              <a:cs typeface="Arial" pitchFamily="34" charset="0"/>
            </a:endParaRPr>
          </a:p>
        </p:txBody>
      </p:sp>
      <p:sp>
        <p:nvSpPr>
          <p:cNvPr id="7" name="Rechteck 6"/>
          <p:cNvSpPr/>
          <p:nvPr/>
        </p:nvSpPr>
        <p:spPr>
          <a:xfrm>
            <a:off x="5076056" y="3781645"/>
            <a:ext cx="1423392" cy="15820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(steuer-finanziert)</a:t>
            </a:r>
            <a:endParaRPr lang="de-CH" dirty="0">
              <a:latin typeface="Arial" pitchFamily="34" charset="0"/>
              <a:cs typeface="Arial" pitchFamily="34" charset="0"/>
            </a:endParaRPr>
          </a:p>
        </p:txBody>
      </p:sp>
      <p:sp>
        <p:nvSpPr>
          <p:cNvPr id="8" name="Rechteck 7"/>
          <p:cNvSpPr/>
          <p:nvPr/>
        </p:nvSpPr>
        <p:spPr>
          <a:xfrm>
            <a:off x="6732240" y="3419436"/>
            <a:ext cx="2088232" cy="19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Total</a:t>
            </a:r>
            <a:endParaRPr lang="de-CH" dirty="0">
              <a:latin typeface="Arial" pitchFamily="34" charset="0"/>
              <a:cs typeface="Arial" pitchFamily="34" charset="0"/>
            </a:endParaRPr>
          </a:p>
        </p:txBody>
      </p:sp>
      <p:sp>
        <p:nvSpPr>
          <p:cNvPr id="9" name="Pfeil nach unten 8"/>
          <p:cNvSpPr/>
          <p:nvPr/>
        </p:nvSpPr>
        <p:spPr>
          <a:xfrm>
            <a:off x="7452320" y="5445224"/>
            <a:ext cx="79208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6732240" y="5898952"/>
            <a:ext cx="2321024" cy="369332"/>
          </a:xfrm>
          <a:prstGeom prst="rect">
            <a:avLst/>
          </a:prstGeom>
          <a:noFill/>
        </p:spPr>
        <p:txBody>
          <a:bodyPr wrap="square" rtlCol="0">
            <a:spAutoFit/>
          </a:bodyPr>
          <a:lstStyle/>
          <a:p>
            <a:r>
              <a:rPr lang="de-CH" dirty="0" smtClean="0">
                <a:latin typeface="Arial" pitchFamily="34" charset="0"/>
                <a:cs typeface="Arial" pitchFamily="34" charset="0"/>
              </a:rPr>
              <a:t>Geldflussrechnung</a:t>
            </a:r>
            <a:endParaRPr lang="de-CH" dirty="0">
              <a:latin typeface="Arial" pitchFamily="34" charset="0"/>
              <a:cs typeface="Arial" pitchFamily="34" charset="0"/>
            </a:endParaRPr>
          </a:p>
        </p:txBody>
      </p:sp>
      <p:sp>
        <p:nvSpPr>
          <p:cNvPr id="11" name="Explosion 1 10"/>
          <p:cNvSpPr/>
          <p:nvPr/>
        </p:nvSpPr>
        <p:spPr>
          <a:xfrm>
            <a:off x="827584" y="5085184"/>
            <a:ext cx="5400600" cy="1675569"/>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CH" dirty="0" smtClean="0">
                <a:latin typeface="Arial" pitchFamily="34" charset="0"/>
                <a:cs typeface="Arial" pitchFamily="34" charset="0"/>
              </a:rPr>
              <a:t>Basiszahlen für die Finanzplanung</a:t>
            </a:r>
            <a:endParaRPr lang="de-CH" dirty="0">
              <a:latin typeface="Arial" pitchFamily="34" charset="0"/>
              <a:cs typeface="Arial" pitchFamily="34" charset="0"/>
            </a:endParaRPr>
          </a:p>
        </p:txBody>
      </p: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31</a:t>
            </a:fld>
            <a:endParaRPr lang="de-CH" dirty="0"/>
          </a:p>
        </p:txBody>
      </p:sp>
    </p:spTree>
    <p:extLst>
      <p:ext uri="{BB962C8B-B14F-4D97-AF65-F5344CB8AC3E}">
        <p14:creationId xmlns:p14="http://schemas.microsoft.com/office/powerpoint/2010/main" val="425711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185" y="1243236"/>
            <a:ext cx="6985000" cy="862966"/>
          </a:xfrm>
        </p:spPr>
        <p:txBody>
          <a:bodyPr/>
          <a:lstStyle/>
          <a:p>
            <a:r>
              <a:rPr lang="de-CH" dirty="0" smtClean="0"/>
              <a:t>Dreistufiger Erfolgsausweis</a:t>
            </a:r>
            <a:br>
              <a:rPr lang="de-CH" dirty="0" smtClean="0"/>
            </a:br>
            <a:r>
              <a:rPr lang="de-CH" dirty="0" smtClean="0"/>
              <a:t>Rechnungsabschluss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32</a:t>
            </a:fld>
            <a:endParaRPr lang="de-CH"/>
          </a:p>
        </p:txBody>
      </p:sp>
      <p:pic>
        <p:nvPicPr>
          <p:cNvPr id="3" name="Grafik 2"/>
          <p:cNvPicPr>
            <a:picLocks noChangeAspect="1"/>
          </p:cNvPicPr>
          <p:nvPr/>
        </p:nvPicPr>
        <p:blipFill>
          <a:blip r:embed="rId2"/>
          <a:stretch>
            <a:fillRect/>
          </a:stretch>
        </p:blipFill>
        <p:spPr>
          <a:xfrm>
            <a:off x="429444" y="1992355"/>
            <a:ext cx="7993493" cy="4551173"/>
          </a:xfrm>
          <a:prstGeom prst="rect">
            <a:avLst/>
          </a:prstGeom>
        </p:spPr>
      </p:pic>
    </p:spTree>
    <p:extLst>
      <p:ext uri="{BB962C8B-B14F-4D97-AF65-F5344CB8AC3E}">
        <p14:creationId xmlns:p14="http://schemas.microsoft.com/office/powerpoint/2010/main" val="829750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Finanzierungsausweis</a:t>
            </a:r>
            <a:br>
              <a:rPr lang="de-CH" dirty="0" smtClean="0"/>
            </a:br>
            <a:r>
              <a:rPr lang="de-CH" dirty="0" smtClean="0"/>
              <a:t>Rechnungsabschluss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33</a:t>
            </a:fld>
            <a:endParaRPr lang="de-CH"/>
          </a:p>
        </p:txBody>
      </p:sp>
      <p:pic>
        <p:nvPicPr>
          <p:cNvPr id="5" name="Grafik 4"/>
          <p:cNvPicPr>
            <a:picLocks noChangeAspect="1"/>
          </p:cNvPicPr>
          <p:nvPr/>
        </p:nvPicPr>
        <p:blipFill>
          <a:blip r:embed="rId2"/>
          <a:stretch>
            <a:fillRect/>
          </a:stretch>
        </p:blipFill>
        <p:spPr>
          <a:xfrm>
            <a:off x="431800" y="2133766"/>
            <a:ext cx="8470749" cy="2879410"/>
          </a:xfrm>
          <a:prstGeom prst="rect">
            <a:avLst/>
          </a:prstGeom>
        </p:spPr>
      </p:pic>
    </p:spTree>
    <p:extLst>
      <p:ext uri="{BB962C8B-B14F-4D97-AF65-F5344CB8AC3E}">
        <p14:creationId xmlns:p14="http://schemas.microsoft.com/office/powerpoint/2010/main" val="2826267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sagen uns Kennzahlen?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34</a:t>
            </a:fld>
            <a:endParaRPr lang="de-CH"/>
          </a:p>
        </p:txBody>
      </p:sp>
      <p:pic>
        <p:nvPicPr>
          <p:cNvPr id="8195" name="Picture 3" descr="C:\Users\moe\AppData\Local\Microsoft\Windows\Temporary Internet Files\Content.IE5\B1FBQJTK\MC90035325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04248" y="3429000"/>
            <a:ext cx="1995246" cy="152830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431800" y="2348880"/>
            <a:ext cx="6804496" cy="962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dirty="0" smtClean="0"/>
              <a:t>Rechtliche Grundlage: Finanzverordnung</a:t>
            </a:r>
          </a:p>
          <a:p>
            <a:pPr algn="l"/>
            <a:endParaRPr lang="de-CH"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212976"/>
            <a:ext cx="5534025"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11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35</a:t>
            </a:fld>
            <a:endParaRPr lang="de-CH"/>
          </a:p>
        </p:txBody>
      </p:sp>
      <p:graphicFrame>
        <p:nvGraphicFramePr>
          <p:cNvPr id="6" name="Tabelle 5"/>
          <p:cNvGraphicFramePr>
            <a:graphicFrameLocks noGrp="1"/>
          </p:cNvGraphicFramePr>
          <p:nvPr>
            <p:extLst>
              <p:ext uri="{D42A27DB-BD31-4B8C-83A1-F6EECF244321}">
                <p14:modId xmlns:p14="http://schemas.microsoft.com/office/powerpoint/2010/main" val="3867706552"/>
              </p:ext>
            </p:extLst>
          </p:nvPr>
        </p:nvGraphicFramePr>
        <p:xfrm>
          <a:off x="1096176" y="3573016"/>
          <a:ext cx="6096000" cy="111252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tblGrid>
              <a:tr h="370840">
                <a:tc>
                  <a:txBody>
                    <a:bodyPr/>
                    <a:lstStyle/>
                    <a:p>
                      <a:pPr marL="0" algn="l" defTabSz="914400" rtl="0" eaLnBrk="1" latinLnBrk="0" hangingPunct="1"/>
                      <a:r>
                        <a:rPr lang="de-CH" sz="1600" kern="1200" dirty="0" smtClean="0"/>
                        <a:t>+   Aktivierte Investitionsausgaben</a:t>
                      </a:r>
                      <a:endParaRPr lang="de-CH" sz="1600" b="0" kern="1200" dirty="0">
                        <a:solidFill>
                          <a:schemeClr val="dk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de-CH" sz="1600" kern="1200" dirty="0" smtClean="0"/>
                        <a:t>-   Passivierte Investitionseinnahmen</a:t>
                      </a:r>
                      <a:endParaRPr lang="de-CH" sz="16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de-CH" sz="1800" b="1" dirty="0" smtClean="0"/>
                        <a:t>=   Nettoinvestition</a:t>
                      </a:r>
                      <a:endParaRPr lang="de-CH" sz="1800" b="1" dirty="0"/>
                    </a:p>
                  </a:txBody>
                  <a:tcPr/>
                </a:tc>
                <a:extLst>
                  <a:ext uri="{0D108BD9-81ED-4DB2-BD59-A6C34878D82A}">
                    <a16:rowId xmlns:a16="http://schemas.microsoft.com/office/drawing/2014/main" val="10002"/>
                  </a:ext>
                </a:extLst>
              </a:tr>
            </a:tbl>
          </a:graphicData>
        </a:graphic>
      </p:graphicFrame>
      <p:sp>
        <p:nvSpPr>
          <p:cNvPr id="7" name="Textfeld 6"/>
          <p:cNvSpPr txBox="1"/>
          <p:nvPr/>
        </p:nvSpPr>
        <p:spPr>
          <a:xfrm>
            <a:off x="1096176" y="4869160"/>
            <a:ext cx="6912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Selbstfinanzierungsgrad =   </a:t>
            </a:r>
            <a:r>
              <a:rPr lang="de-CH" sz="2400" u="sng" dirty="0" smtClean="0"/>
              <a:t>Selbstfinanzierung x 100</a:t>
            </a:r>
          </a:p>
          <a:p>
            <a:r>
              <a:rPr lang="de-CH" sz="2400" dirty="0" smtClean="0"/>
              <a:t>                                                                  Nettoinvestition</a:t>
            </a:r>
            <a:endParaRPr lang="de-CH" sz="2400" dirty="0"/>
          </a:p>
        </p:txBody>
      </p:sp>
      <p:graphicFrame>
        <p:nvGraphicFramePr>
          <p:cNvPr id="5" name="Tabelle 4"/>
          <p:cNvGraphicFramePr>
            <a:graphicFrameLocks noGrp="1"/>
          </p:cNvGraphicFramePr>
          <p:nvPr>
            <p:extLst>
              <p:ext uri="{D42A27DB-BD31-4B8C-83A1-F6EECF244321}">
                <p14:modId xmlns:p14="http://schemas.microsoft.com/office/powerpoint/2010/main" val="2321596082"/>
              </p:ext>
            </p:extLst>
          </p:nvPr>
        </p:nvGraphicFramePr>
        <p:xfrm>
          <a:off x="1096176" y="1916832"/>
          <a:ext cx="6096000" cy="148336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tblGrid>
              <a:tr h="370840">
                <a:tc>
                  <a:txBody>
                    <a:bodyPr/>
                    <a:lstStyle/>
                    <a:p>
                      <a:pPr marL="0" algn="l" defTabSz="914400" rtl="0" eaLnBrk="1" latinLnBrk="0" hangingPunct="1"/>
                      <a:r>
                        <a:rPr lang="de-CH" sz="1600" kern="1200" dirty="0" smtClean="0"/>
                        <a:t>+   Ertragsüberschuss ER</a:t>
                      </a:r>
                      <a:endParaRPr lang="de-CH" sz="1600" b="0" kern="1200" dirty="0">
                        <a:solidFill>
                          <a:schemeClr val="dk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de-CH" sz="1600" b="0" kern="1200" dirty="0" smtClean="0">
                          <a:solidFill>
                            <a:schemeClr val="dk1"/>
                          </a:solidFill>
                          <a:latin typeface="+mn-lt"/>
                          <a:ea typeface="+mn-ea"/>
                          <a:cs typeface="+mn-cs"/>
                        </a:rPr>
                        <a:t>-    Aufwandüberschuss ER</a:t>
                      </a:r>
                      <a:endParaRPr lang="de-CH" sz="16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algn="l" defTabSz="914400" rtl="0" eaLnBrk="1" latinLnBrk="0" hangingPunct="1"/>
                      <a:r>
                        <a:rPr lang="de-CH" sz="1600" b="0" kern="1200" dirty="0" smtClean="0">
                          <a:solidFill>
                            <a:schemeClr val="dk1"/>
                          </a:solidFill>
                          <a:latin typeface="+mn-lt"/>
                          <a:ea typeface="+mn-ea"/>
                          <a:cs typeface="+mn-cs"/>
                        </a:rPr>
                        <a:t>+   Abschreibungen</a:t>
                      </a:r>
                      <a:endParaRPr lang="de-CH" sz="1600" b="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de-CH" sz="1800" b="1" dirty="0" smtClean="0"/>
                        <a:t>=   Selbstfinanzierung</a:t>
                      </a:r>
                      <a:endParaRPr lang="de-CH" sz="18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19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12776"/>
            <a:ext cx="7272808" cy="574024"/>
          </a:xfrm>
        </p:spPr>
        <p:txBody>
          <a:bodyPr/>
          <a:lstStyle/>
          <a:p>
            <a:r>
              <a:rPr lang="de-CH" dirty="0" smtClean="0"/>
              <a:t>Selbstfinanzierungsanteil</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36</a:t>
            </a:fld>
            <a:endParaRPr lang="de-CH"/>
          </a:p>
        </p:txBody>
      </p:sp>
      <p:sp>
        <p:nvSpPr>
          <p:cNvPr id="5" name="Textfeld 4"/>
          <p:cNvSpPr txBox="1"/>
          <p:nvPr/>
        </p:nvSpPr>
        <p:spPr>
          <a:xfrm>
            <a:off x="539552" y="2132856"/>
            <a:ext cx="727280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Selbstfinanzierungsanteil =   </a:t>
            </a:r>
            <a:r>
              <a:rPr lang="de-CH" sz="2400" u="sng" dirty="0" smtClean="0"/>
              <a:t>Selbstfinanzierung x 100</a:t>
            </a:r>
          </a:p>
          <a:p>
            <a:r>
              <a:rPr lang="de-CH" sz="2400" dirty="0" smtClean="0"/>
              <a:t>                                                                  Laufender Ertrag</a:t>
            </a:r>
            <a:endParaRPr lang="de-CH" sz="2400" dirty="0"/>
          </a:p>
        </p:txBody>
      </p:sp>
      <p:sp>
        <p:nvSpPr>
          <p:cNvPr id="7" name="Titel 1"/>
          <p:cNvSpPr txBox="1">
            <a:spLocks/>
          </p:cNvSpPr>
          <p:nvPr/>
        </p:nvSpPr>
        <p:spPr>
          <a:xfrm>
            <a:off x="539552" y="3573016"/>
            <a:ext cx="7272808" cy="574024"/>
          </a:xfrm>
          <a:prstGeom prst="rect">
            <a:avLst/>
          </a:prstGeom>
        </p:spPr>
        <p:txBody>
          <a:bodyPr>
            <a:noAutofit/>
          </a:bodyPr>
          <a:lstStyle>
            <a:lvl1pPr algn="l" defTabSz="685800" rtl="0" eaLnBrk="1" latinLnBrk="0" hangingPunct="1">
              <a:lnSpc>
                <a:spcPct val="90000"/>
              </a:lnSpc>
              <a:spcBef>
                <a:spcPct val="0"/>
              </a:spcBef>
              <a:buNone/>
              <a:defRPr sz="2800" b="1" kern="1200" cap="all" baseline="0">
                <a:solidFill>
                  <a:srgbClr val="224681"/>
                </a:solidFill>
                <a:latin typeface="Arial" panose="020B0604020202020204" pitchFamily="34" charset="0"/>
                <a:ea typeface="+mj-ea"/>
                <a:cs typeface="Arial" panose="020B0604020202020204" pitchFamily="34" charset="0"/>
              </a:defRPr>
            </a:lvl1pPr>
          </a:lstStyle>
          <a:p>
            <a:r>
              <a:rPr lang="de-CH" dirty="0" smtClean="0"/>
              <a:t>Zinsbelastungsanteil</a:t>
            </a:r>
            <a:endParaRPr lang="de-CH" dirty="0"/>
          </a:p>
        </p:txBody>
      </p:sp>
      <p:sp>
        <p:nvSpPr>
          <p:cNvPr id="8" name="Textfeld 7"/>
          <p:cNvSpPr txBox="1"/>
          <p:nvPr/>
        </p:nvSpPr>
        <p:spPr>
          <a:xfrm>
            <a:off x="539552" y="4293096"/>
            <a:ext cx="727280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Zinsbelastungsanteil  =     </a:t>
            </a:r>
            <a:r>
              <a:rPr lang="de-CH" sz="2400" u="sng" dirty="0" smtClean="0"/>
              <a:t>Nettozinsaufwand x 100</a:t>
            </a:r>
          </a:p>
          <a:p>
            <a:r>
              <a:rPr lang="de-CH" sz="2400" dirty="0" smtClean="0"/>
              <a:t>                                                            Laufender Ertrag</a:t>
            </a:r>
            <a:endParaRPr lang="de-CH" sz="2400" dirty="0"/>
          </a:p>
        </p:txBody>
      </p:sp>
    </p:spTree>
    <p:extLst>
      <p:ext uri="{BB962C8B-B14F-4D97-AF65-F5344CB8AC3E}">
        <p14:creationId xmlns:p14="http://schemas.microsoft.com/office/powerpoint/2010/main" val="40569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37</a:t>
            </a:fld>
            <a:endParaRPr lang="de-CH"/>
          </a:p>
        </p:txBody>
      </p:sp>
      <p:sp>
        <p:nvSpPr>
          <p:cNvPr id="7" name="Titel 1"/>
          <p:cNvSpPr txBox="1">
            <a:spLocks/>
          </p:cNvSpPr>
          <p:nvPr/>
        </p:nvSpPr>
        <p:spPr>
          <a:xfrm>
            <a:off x="539552" y="1556792"/>
            <a:ext cx="6912768" cy="574024"/>
          </a:xfrm>
          <a:prstGeom prst="rect">
            <a:avLst/>
          </a:prstGeom>
        </p:spPr>
        <p:txBody>
          <a:bodyPr>
            <a:noAutofit/>
          </a:bodyPr>
          <a:lstStyle>
            <a:lvl1pPr algn="l" defTabSz="685800" rtl="0" eaLnBrk="1" latinLnBrk="0" hangingPunct="1">
              <a:lnSpc>
                <a:spcPct val="90000"/>
              </a:lnSpc>
              <a:spcBef>
                <a:spcPct val="0"/>
              </a:spcBef>
              <a:buNone/>
              <a:defRPr sz="2800" b="1" kern="1200" cap="all" baseline="0">
                <a:solidFill>
                  <a:srgbClr val="224681"/>
                </a:solidFill>
                <a:latin typeface="Arial" panose="020B0604020202020204" pitchFamily="34" charset="0"/>
                <a:ea typeface="+mj-ea"/>
                <a:cs typeface="Arial" panose="020B0604020202020204" pitchFamily="34" charset="0"/>
              </a:defRPr>
            </a:lvl1pPr>
          </a:lstStyle>
          <a:p>
            <a:r>
              <a:rPr lang="de-CH" dirty="0" smtClean="0"/>
              <a:t>Nettoschuld I pro </a:t>
            </a:r>
            <a:r>
              <a:rPr lang="de-CH" dirty="0" err="1" smtClean="0"/>
              <a:t>einwohner</a:t>
            </a:r>
            <a:endParaRPr lang="de-CH" dirty="0"/>
          </a:p>
        </p:txBody>
      </p:sp>
      <p:sp>
        <p:nvSpPr>
          <p:cNvPr id="8" name="Textfeld 7"/>
          <p:cNvSpPr txBox="1"/>
          <p:nvPr/>
        </p:nvSpPr>
        <p:spPr>
          <a:xfrm>
            <a:off x="539552" y="2492896"/>
            <a:ext cx="763284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Nettoschuld I pro Einwohner  =          </a:t>
            </a:r>
            <a:r>
              <a:rPr lang="de-CH" sz="2400" u="sng" dirty="0" smtClean="0"/>
              <a:t>Nettoschuld I                                  </a:t>
            </a:r>
          </a:p>
          <a:p>
            <a:r>
              <a:rPr lang="de-CH" sz="2400" dirty="0" smtClean="0"/>
              <a:t>				         Anzahl Einwohner</a:t>
            </a:r>
            <a:endParaRPr lang="de-CH" sz="2400" dirty="0"/>
          </a:p>
        </p:txBody>
      </p:sp>
    </p:spTree>
    <p:extLst>
      <p:ext uri="{BB962C8B-B14F-4D97-AF65-F5344CB8AC3E}">
        <p14:creationId xmlns:p14="http://schemas.microsoft.com/office/powerpoint/2010/main" val="732128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700808"/>
            <a:ext cx="6985000" cy="502016"/>
          </a:xfrm>
          <a:solidFill>
            <a:schemeClr val="accent5">
              <a:lumMod val="20000"/>
              <a:lumOff val="80000"/>
            </a:schemeClr>
          </a:solidFill>
        </p:spPr>
        <p:txBody>
          <a:bodyPr/>
          <a:lstStyle/>
          <a:p>
            <a:pPr algn="ctr"/>
            <a:r>
              <a:rPr lang="de-CH" cap="none" dirty="0" smtClean="0">
                <a:solidFill>
                  <a:schemeClr val="tx1"/>
                </a:solidFill>
              </a:rPr>
              <a:t>Aufgabe Kennzahlen</a:t>
            </a:r>
            <a:endParaRPr lang="de-CH" cap="none" dirty="0">
              <a:solidFill>
                <a:schemeClr val="tx1"/>
              </a:solidFill>
            </a:endParaRPr>
          </a:p>
        </p:txBody>
      </p:sp>
      <p:sp>
        <p:nvSpPr>
          <p:cNvPr id="4" name="Foliennummernplatzhalter 3"/>
          <p:cNvSpPr>
            <a:spLocks noGrp="1"/>
          </p:cNvSpPr>
          <p:nvPr>
            <p:ph type="sldNum" sz="quarter" idx="4"/>
          </p:nvPr>
        </p:nvSpPr>
        <p:spPr/>
        <p:txBody>
          <a:bodyPr/>
          <a:lstStyle/>
          <a:p>
            <a:fld id="{87674F0A-37BA-4CE3-B1FD-DE57A7E2F2C6}" type="slidenum">
              <a:rPr lang="de-CH" smtClean="0"/>
              <a:pPr/>
              <a:t>38</a:t>
            </a:fld>
            <a:endParaRPr lang="de-CH"/>
          </a:p>
        </p:txBody>
      </p:sp>
      <p:sp>
        <p:nvSpPr>
          <p:cNvPr id="3" name="Textfeld 2"/>
          <p:cNvSpPr txBox="1"/>
          <p:nvPr/>
        </p:nvSpPr>
        <p:spPr>
          <a:xfrm>
            <a:off x="971600" y="2420888"/>
            <a:ext cx="6984776" cy="2031325"/>
          </a:xfrm>
          <a:prstGeom prst="rect">
            <a:avLst/>
          </a:prstGeom>
          <a:noFill/>
        </p:spPr>
        <p:txBody>
          <a:bodyPr wrap="square" rtlCol="0">
            <a:spAutoFit/>
          </a:bodyPr>
          <a:lstStyle/>
          <a:p>
            <a:r>
              <a:rPr lang="de-CH" dirty="0" smtClean="0">
                <a:latin typeface="Arial" panose="020B0604020202020204" pitchFamily="34" charset="0"/>
                <a:cs typeface="Arial" panose="020B0604020202020204" pitchFamily="34" charset="0"/>
              </a:rPr>
              <a:t>Die Gemeinde will aufgrund der momentan guten Zinsen 4 Mio. Fremdkapital zu 1.5 % für 10 Jahre aufnehmen. Gleichzeitig sollen 2 Mio. in einen neuen Kindergarten investiert werden (altes Gebäude mit 1 Franken in der </a:t>
            </a:r>
            <a:r>
              <a:rPr lang="de-CH" dirty="0" err="1" smtClean="0">
                <a:latin typeface="Arial" panose="020B0604020202020204" pitchFamily="34" charset="0"/>
                <a:cs typeface="Arial" panose="020B0604020202020204" pitchFamily="34" charset="0"/>
              </a:rPr>
              <a:t>Anbu</a:t>
            </a:r>
            <a:r>
              <a:rPr lang="de-CH" dirty="0" smtClean="0">
                <a:latin typeface="Arial" panose="020B0604020202020204" pitchFamily="34" charset="0"/>
                <a:cs typeface="Arial" panose="020B0604020202020204" pitchFamily="34" charset="0"/>
              </a:rPr>
              <a:t>).</a:t>
            </a:r>
          </a:p>
          <a:p>
            <a:endParaRPr lang="de-CH" dirty="0" smtClean="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Was für Auswirkungen hat dies auf den Kapitaldienstanteil?</a:t>
            </a:r>
          </a:p>
          <a:p>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34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292" y="765834"/>
            <a:ext cx="5260645" cy="862966"/>
          </a:xfrm>
        </p:spPr>
        <p:txBody>
          <a:bodyPr/>
          <a:lstStyle/>
          <a:p>
            <a:r>
              <a:rPr lang="de-CH" dirty="0" smtClean="0"/>
              <a:t>Kreditoren- und Debitorenverarbeitung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39</a:t>
            </a:fld>
            <a:endParaRPr lang="de-CH"/>
          </a:p>
        </p:txBody>
      </p:sp>
      <p:sp>
        <p:nvSpPr>
          <p:cNvPr id="6" name="Inhaltsplatzhalter 2"/>
          <p:cNvSpPr txBox="1">
            <a:spLocks/>
          </p:cNvSpPr>
          <p:nvPr/>
        </p:nvSpPr>
        <p:spPr>
          <a:xfrm>
            <a:off x="5004048" y="1783357"/>
            <a:ext cx="368275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Debitorenverarbeitung</a:t>
            </a:r>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57135"/>
            <a:ext cx="2746673" cy="3890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89320"/>
            <a:ext cx="2740955" cy="3858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732240" y="2780928"/>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0" name="Textfeld 9"/>
          <p:cNvSpPr txBox="1"/>
          <p:nvPr/>
        </p:nvSpPr>
        <p:spPr>
          <a:xfrm>
            <a:off x="6884640" y="5229200"/>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1" name="Textfeld 10"/>
          <p:cNvSpPr txBox="1"/>
          <p:nvPr/>
        </p:nvSpPr>
        <p:spPr>
          <a:xfrm>
            <a:off x="5305901" y="5475421"/>
            <a:ext cx="648072"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800" dirty="0" smtClean="0"/>
              <a:t>Adresse</a:t>
            </a:r>
            <a:endParaRPr lang="de-CH" sz="800" dirty="0"/>
          </a:p>
        </p:txBody>
      </p:sp>
      <p:sp>
        <p:nvSpPr>
          <p:cNvPr id="12" name="Textfeld 11"/>
          <p:cNvSpPr txBox="1"/>
          <p:nvPr/>
        </p:nvSpPr>
        <p:spPr>
          <a:xfrm>
            <a:off x="6076285" y="3201339"/>
            <a:ext cx="864096" cy="1385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de-CH" sz="1200" dirty="0"/>
          </a:p>
        </p:txBody>
      </p:sp>
      <p:sp>
        <p:nvSpPr>
          <p:cNvPr id="13" name="Inhaltsplatzhalter 2"/>
          <p:cNvSpPr txBox="1">
            <a:spLocks/>
          </p:cNvSpPr>
          <p:nvPr/>
        </p:nvSpPr>
        <p:spPr>
          <a:xfrm>
            <a:off x="827584" y="1783357"/>
            <a:ext cx="3575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Kreditorenverarbeitung</a:t>
            </a:r>
            <a:endParaRPr lang="de-CH" dirty="0"/>
          </a:p>
        </p:txBody>
      </p:sp>
    </p:spTree>
    <p:extLst>
      <p:ext uri="{BB962C8B-B14F-4D97-AF65-F5344CB8AC3E}">
        <p14:creationId xmlns:p14="http://schemas.microsoft.com/office/powerpoint/2010/main" val="559327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4</a:t>
            </a:fld>
            <a:endParaRPr lang="de-CH" dirty="0"/>
          </a:p>
        </p:txBody>
      </p:sp>
      <p:sp>
        <p:nvSpPr>
          <p:cNvPr id="6" name="Titel 1"/>
          <p:cNvSpPr txBox="1">
            <a:spLocks/>
          </p:cNvSpPr>
          <p:nvPr/>
        </p:nvSpPr>
        <p:spPr>
          <a:xfrm>
            <a:off x="464096" y="1052736"/>
            <a:ext cx="82296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b="1" cap="all" dirty="0">
                <a:solidFill>
                  <a:srgbClr val="224681"/>
                </a:solidFill>
                <a:latin typeface="Arial" panose="020B0604020202020204" pitchFamily="34" charset="0"/>
                <a:cs typeface="Arial" panose="020B0604020202020204" pitchFamily="34" charset="0"/>
              </a:rPr>
              <a:t>Wesentliche Unterschiede</a:t>
            </a:r>
          </a:p>
        </p:txBody>
      </p:sp>
      <p:sp>
        <p:nvSpPr>
          <p:cNvPr id="7" name="Textplatzhalter 2"/>
          <p:cNvSpPr txBox="1">
            <a:spLocks/>
          </p:cNvSpPr>
          <p:nvPr/>
        </p:nvSpPr>
        <p:spPr>
          <a:xfrm>
            <a:off x="457200" y="1700808"/>
            <a:ext cx="40401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b="1" dirty="0" smtClean="0"/>
              <a:t>Private Unternehmung</a:t>
            </a:r>
            <a:endParaRPr lang="de-CH" b="1" dirty="0"/>
          </a:p>
        </p:txBody>
      </p:sp>
      <p:sp>
        <p:nvSpPr>
          <p:cNvPr id="8" name="Inhaltsplatzhalter 3"/>
          <p:cNvSpPr txBox="1">
            <a:spLocks/>
          </p:cNvSpPr>
          <p:nvPr/>
        </p:nvSpPr>
        <p:spPr>
          <a:xfrm>
            <a:off x="457200" y="2286024"/>
            <a:ext cx="4040188" cy="3951288"/>
          </a:xfrm>
          <a:prstGeom prst="rect">
            <a:avLst/>
          </a:prstGeom>
          <a:solidFill>
            <a:schemeClr val="tx2">
              <a:lumMod val="20000"/>
              <a:lumOff val="8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Gewinn</a:t>
            </a:r>
          </a:p>
          <a:p>
            <a:r>
              <a:rPr lang="de-CH" sz="2600" dirty="0" smtClean="0"/>
              <a:t>Rentabilität</a:t>
            </a:r>
          </a:p>
          <a:p>
            <a:r>
              <a:rPr lang="de-CH" sz="2600" dirty="0" smtClean="0"/>
              <a:t>Reservebildung</a:t>
            </a:r>
          </a:p>
          <a:p>
            <a:pPr>
              <a:buFont typeface="Arial" pitchFamily="34" charset="0"/>
              <a:buNone/>
            </a:pPr>
            <a:r>
              <a:rPr lang="de-CH" sz="2600" dirty="0" smtClean="0"/>
              <a:t>Abschreibungen</a:t>
            </a:r>
          </a:p>
          <a:p>
            <a:r>
              <a:rPr lang="de-CH" sz="2600" dirty="0" smtClean="0"/>
              <a:t>betriebswirtschaftlich</a:t>
            </a:r>
          </a:p>
          <a:p>
            <a:r>
              <a:rPr lang="de-CH" sz="2600" dirty="0" smtClean="0"/>
              <a:t>Nutzungsdauer/Leistung</a:t>
            </a:r>
          </a:p>
          <a:p>
            <a:pPr>
              <a:buFont typeface="Arial" pitchFamily="34" charset="0"/>
              <a:buNone/>
            </a:pPr>
            <a:r>
              <a:rPr lang="de-CH" sz="2600" dirty="0" smtClean="0"/>
              <a:t>Unternehmensführung</a:t>
            </a:r>
          </a:p>
          <a:p>
            <a:r>
              <a:rPr lang="de-CH" sz="2600" dirty="0" smtClean="0"/>
              <a:t>Verwaltungsrat</a:t>
            </a:r>
          </a:p>
          <a:p>
            <a:pPr>
              <a:buFont typeface="Arial" pitchFamily="34" charset="0"/>
              <a:buNone/>
            </a:pPr>
            <a:endParaRPr lang="de-CH" dirty="0" smtClean="0"/>
          </a:p>
          <a:p>
            <a:endParaRPr lang="de-CH" dirty="0"/>
          </a:p>
        </p:txBody>
      </p:sp>
      <p:sp>
        <p:nvSpPr>
          <p:cNvPr id="9" name="Textplatzhalter 4"/>
          <p:cNvSpPr txBox="1">
            <a:spLocks/>
          </p:cNvSpPr>
          <p:nvPr/>
        </p:nvSpPr>
        <p:spPr>
          <a:xfrm>
            <a:off x="4645024" y="1700808"/>
            <a:ext cx="4319463"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b="1" dirty="0" smtClean="0"/>
              <a:t>Öffentliches Gemeinwesen</a:t>
            </a:r>
            <a:endParaRPr lang="de-CH" sz="2400" b="1" dirty="0"/>
          </a:p>
        </p:txBody>
      </p:sp>
      <p:sp>
        <p:nvSpPr>
          <p:cNvPr id="10" name="Inhaltsplatzhalter 5"/>
          <p:cNvSpPr txBox="1">
            <a:spLocks/>
          </p:cNvSpPr>
          <p:nvPr/>
        </p:nvSpPr>
        <p:spPr>
          <a:xfrm>
            <a:off x="4645025" y="2286024"/>
            <a:ext cx="4041775" cy="3951288"/>
          </a:xfrm>
          <a:prstGeom prst="rect">
            <a:avLst/>
          </a:prstGeom>
          <a:solidFill>
            <a:schemeClr val="accent3">
              <a:lumMod val="40000"/>
              <a:lumOff val="6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auf Dauer ausgeglichen</a:t>
            </a:r>
          </a:p>
          <a:p>
            <a:r>
              <a:rPr lang="de-CH" sz="2600" dirty="0" smtClean="0"/>
              <a:t>kostendeckend</a:t>
            </a:r>
          </a:p>
          <a:p>
            <a:r>
              <a:rPr lang="de-CH" sz="2600" u="sng" dirty="0" smtClean="0"/>
              <a:t>keine</a:t>
            </a:r>
            <a:r>
              <a:rPr lang="de-CH" sz="2600" dirty="0" smtClean="0"/>
              <a:t> Reservebildung</a:t>
            </a:r>
          </a:p>
          <a:p>
            <a:pPr>
              <a:buFont typeface="Arial" pitchFamily="34" charset="0"/>
              <a:buNone/>
            </a:pPr>
            <a:r>
              <a:rPr lang="de-CH" sz="2600" dirty="0" smtClean="0"/>
              <a:t>Abschreibungen</a:t>
            </a:r>
          </a:p>
          <a:p>
            <a:r>
              <a:rPr lang="de-CH" sz="2600" dirty="0" smtClean="0"/>
              <a:t>betriebswirtschaftlich</a:t>
            </a:r>
          </a:p>
          <a:p>
            <a:r>
              <a:rPr lang="de-CH" sz="2600" dirty="0" smtClean="0"/>
              <a:t>vom Anschaffungswert</a:t>
            </a:r>
          </a:p>
          <a:p>
            <a:pPr>
              <a:buFont typeface="Arial" pitchFamily="34" charset="0"/>
              <a:buNone/>
            </a:pPr>
            <a:r>
              <a:rPr lang="de-CH" sz="2600" dirty="0" smtClean="0"/>
              <a:t>Politische Führung</a:t>
            </a:r>
          </a:p>
          <a:p>
            <a:r>
              <a:rPr lang="de-CH" sz="2600" dirty="0" smtClean="0"/>
              <a:t>Stadt-/Gemeinderat</a:t>
            </a:r>
            <a:endParaRPr lang="de-CH" sz="2600" dirty="0"/>
          </a:p>
        </p:txBody>
      </p:sp>
    </p:spTree>
    <p:extLst>
      <p:ext uri="{BB962C8B-B14F-4D97-AF65-F5344CB8AC3E}">
        <p14:creationId xmlns:p14="http://schemas.microsoft.com/office/powerpoint/2010/main" val="2396619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Betriebliche Leistungsziele im Rechnungswesen (RW)</a:t>
            </a:r>
            <a:endParaRPr lang="de-CH" dirty="0"/>
          </a:p>
        </p:txBody>
      </p:sp>
      <p:sp>
        <p:nvSpPr>
          <p:cNvPr id="3" name="Inhaltsplatzhalter 2"/>
          <p:cNvSpPr>
            <a:spLocks noGrp="1"/>
          </p:cNvSpPr>
          <p:nvPr>
            <p:ph idx="1"/>
          </p:nvPr>
        </p:nvSpPr>
        <p:spPr>
          <a:xfrm>
            <a:off x="1079500" y="2204864"/>
            <a:ext cx="6985000" cy="3240360"/>
          </a:xfrm>
        </p:spPr>
        <p:txBody>
          <a:bodyPr/>
          <a:lstStyle/>
          <a:p>
            <a:pPr marL="0" indent="0">
              <a:buNone/>
            </a:pPr>
            <a:r>
              <a:rPr lang="de-CH" b="1" dirty="0" smtClean="0"/>
              <a:t>1.1.6.1 Ein- und ausgehende Rechnungen bearbeiten</a:t>
            </a:r>
          </a:p>
          <a:p>
            <a:pPr marL="0" indent="0">
              <a:buNone/>
            </a:pPr>
            <a:r>
              <a:rPr lang="de-CH" dirty="0" smtClean="0"/>
              <a:t>Ich erledige im Bereich des Rechnungswesens die folgenden Arbeiten und setze die entsprechenden Dokumente und elektronischen Hilfsmittel nach Vorgaben ein:</a:t>
            </a:r>
          </a:p>
          <a:p>
            <a:r>
              <a:rPr lang="de-CH" dirty="0"/>
              <a:t>Kreditorenrechnungen verarbeiten</a:t>
            </a:r>
          </a:p>
          <a:p>
            <a:r>
              <a:rPr lang="de-CH" dirty="0" smtClean="0"/>
              <a:t>Debitorenrechnungen erstellen und verarbeiten</a:t>
            </a:r>
          </a:p>
          <a:p>
            <a:r>
              <a:rPr lang="de-CH" dirty="0" smtClean="0"/>
              <a:t>Rechnungsfehler korrigieren</a:t>
            </a:r>
          </a:p>
          <a:p>
            <a:r>
              <a:rPr lang="de-CH" dirty="0" smtClean="0"/>
              <a:t>Mahnungen bearbeiten</a:t>
            </a:r>
          </a:p>
          <a:p>
            <a:r>
              <a:rPr lang="de-CH" dirty="0" smtClean="0"/>
              <a:t>Betreibungsabläufe erklären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40</a:t>
            </a:fld>
            <a:endParaRPr lang="de-CH"/>
          </a:p>
        </p:txBody>
      </p:sp>
    </p:spTree>
    <p:extLst>
      <p:ext uri="{BB962C8B-B14F-4D97-AF65-F5344CB8AC3E}">
        <p14:creationId xmlns:p14="http://schemas.microsoft.com/office/powerpoint/2010/main" val="235163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5246"/>
            <a:ext cx="3610744" cy="925562"/>
          </a:xfrm>
        </p:spPr>
        <p:txBody>
          <a:bodyPr/>
          <a:lstStyle/>
          <a:p>
            <a:pPr algn="l"/>
            <a:r>
              <a:rPr lang="de-CH" dirty="0" smtClean="0"/>
              <a:t>Kreditoren-rechnung</a:t>
            </a:r>
            <a:endParaRPr lang="de-CH" dirty="0"/>
          </a:p>
        </p:txBody>
      </p:sp>
      <p:sp>
        <p:nvSpPr>
          <p:cNvPr id="3" name="Inhaltsplatzhalter 2"/>
          <p:cNvSpPr>
            <a:spLocks noGrp="1"/>
          </p:cNvSpPr>
          <p:nvPr>
            <p:ph idx="1"/>
          </p:nvPr>
        </p:nvSpPr>
        <p:spPr>
          <a:xfrm>
            <a:off x="457200" y="2276872"/>
            <a:ext cx="3365410" cy="3849291"/>
          </a:xfrm>
        </p:spPr>
        <p:txBody>
          <a:bodyPr/>
          <a:lstStyle/>
          <a:p>
            <a:pPr marL="0" indent="0">
              <a:buNone/>
            </a:pPr>
            <a:r>
              <a:rPr lang="de-CH" dirty="0" smtClean="0"/>
              <a:t>Welche Punkte sind bei einer Kreditorenrechnung zu prüfen und zu beachten?</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41</a:t>
            </a:fld>
            <a:endParaRPr lang="de-CH"/>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705"/>
            <a:ext cx="4796936" cy="6794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a:xfrm>
            <a:off x="3923928" y="141277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8" name="Pfeil nach rechts 7"/>
          <p:cNvSpPr/>
          <p:nvPr/>
        </p:nvSpPr>
        <p:spPr>
          <a:xfrm>
            <a:off x="3956407" y="1799588"/>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9" name="Pfeil nach rechts 8"/>
          <p:cNvSpPr/>
          <p:nvPr/>
        </p:nvSpPr>
        <p:spPr>
          <a:xfrm>
            <a:off x="6156176" y="12687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0" name="Pfeil nach rechts 9"/>
          <p:cNvSpPr/>
          <p:nvPr/>
        </p:nvSpPr>
        <p:spPr>
          <a:xfrm>
            <a:off x="6250388" y="206228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1" name="Pfeil nach rechts 10"/>
          <p:cNvSpPr/>
          <p:nvPr/>
        </p:nvSpPr>
        <p:spPr>
          <a:xfrm>
            <a:off x="3822610" y="29249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2" name="Pfeil nach rechts 11"/>
          <p:cNvSpPr/>
          <p:nvPr/>
        </p:nvSpPr>
        <p:spPr>
          <a:xfrm>
            <a:off x="3822610" y="39330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3" name="Pfeil nach rechts 12"/>
          <p:cNvSpPr/>
          <p:nvPr/>
        </p:nvSpPr>
        <p:spPr>
          <a:xfrm>
            <a:off x="3851920" y="53380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4" name="Pfeil nach rechts 13"/>
          <p:cNvSpPr/>
          <p:nvPr/>
        </p:nvSpPr>
        <p:spPr>
          <a:xfrm>
            <a:off x="3563888" y="3326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5" name="Pfeil nach rechts 14"/>
          <p:cNvSpPr/>
          <p:nvPr/>
        </p:nvSpPr>
        <p:spPr>
          <a:xfrm>
            <a:off x="6156176" y="51940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7321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3898776" cy="652934"/>
          </a:xfrm>
        </p:spPr>
        <p:txBody>
          <a:bodyPr/>
          <a:lstStyle/>
          <a:p>
            <a:r>
              <a:rPr lang="de-CH" dirty="0" smtClean="0"/>
              <a:t>Debitoren-rechnung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42</a:t>
            </a:fld>
            <a:endParaRPr lang="de-CH"/>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98659"/>
            <a:ext cx="3661687" cy="515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40" r="2063" b="6699"/>
          <a:stretch/>
        </p:blipFill>
        <p:spPr bwMode="auto">
          <a:xfrm rot="10800000">
            <a:off x="1259632" y="2898232"/>
            <a:ext cx="2436068" cy="2245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09600" y="1839962"/>
            <a:ext cx="3898776"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sz="2400" dirty="0" smtClean="0"/>
              <a:t>Was gehört auf eine Debitorenrechnung?</a:t>
            </a:r>
            <a:endParaRPr lang="de-CH" sz="2400" dirty="0"/>
          </a:p>
        </p:txBody>
      </p:sp>
      <p:sp>
        <p:nvSpPr>
          <p:cNvPr id="6" name="Textfeld 5"/>
          <p:cNvSpPr txBox="1"/>
          <p:nvPr/>
        </p:nvSpPr>
        <p:spPr>
          <a:xfrm>
            <a:off x="7043132" y="2097603"/>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CH" dirty="0" smtClean="0"/>
              <a:t>Adresse</a:t>
            </a:r>
            <a:endParaRPr lang="de-CH" dirty="0"/>
          </a:p>
        </p:txBody>
      </p:sp>
      <p:sp>
        <p:nvSpPr>
          <p:cNvPr id="7" name="Textfeld 6"/>
          <p:cNvSpPr txBox="1"/>
          <p:nvPr/>
        </p:nvSpPr>
        <p:spPr>
          <a:xfrm>
            <a:off x="7236296" y="5403115"/>
            <a:ext cx="864096" cy="246648"/>
          </a:xfrm>
          <a:prstGeom prst="rect">
            <a:avLst/>
          </a:prstGeom>
          <a:solidFill>
            <a:schemeClr val="accent6">
              <a:lumMod val="20000"/>
              <a:lumOff val="80000"/>
            </a:schemeClr>
          </a:solidFill>
        </p:spPr>
        <p:txBody>
          <a:bodyPr wrap="square" rtlCol="0">
            <a:spAutoFit/>
          </a:bodyPr>
          <a:lstStyle/>
          <a:p>
            <a:endParaRPr lang="de-CH" dirty="0"/>
          </a:p>
        </p:txBody>
      </p:sp>
      <p:sp>
        <p:nvSpPr>
          <p:cNvPr id="11" name="Textfeld 10"/>
          <p:cNvSpPr txBox="1"/>
          <p:nvPr/>
        </p:nvSpPr>
        <p:spPr>
          <a:xfrm>
            <a:off x="5142304" y="5747151"/>
            <a:ext cx="800492" cy="272182"/>
          </a:xfrm>
          <a:prstGeom prst="rect">
            <a:avLst/>
          </a:prstGeom>
          <a:solidFill>
            <a:schemeClr val="accent6">
              <a:lumMod val="20000"/>
              <a:lumOff val="80000"/>
            </a:schemeClr>
          </a:solidFill>
        </p:spPr>
        <p:txBody>
          <a:bodyPr wrap="square" rtlCol="0">
            <a:spAutoFit/>
          </a:bodyPr>
          <a:lstStyle/>
          <a:p>
            <a:endParaRPr lang="de-CH" dirty="0"/>
          </a:p>
        </p:txBody>
      </p:sp>
      <p:sp>
        <p:nvSpPr>
          <p:cNvPr id="9" name="Textfeld 8"/>
          <p:cNvSpPr txBox="1"/>
          <p:nvPr/>
        </p:nvSpPr>
        <p:spPr>
          <a:xfrm>
            <a:off x="6739860" y="2810827"/>
            <a:ext cx="174659" cy="369332"/>
          </a:xfrm>
          <a:prstGeom prst="rect">
            <a:avLst/>
          </a:prstGeom>
          <a:solidFill>
            <a:schemeClr val="bg1"/>
          </a:solidFill>
        </p:spPr>
        <p:txBody>
          <a:bodyPr wrap="square" rtlCol="0">
            <a:spAutoFit/>
          </a:bodyPr>
          <a:lstStyle/>
          <a:p>
            <a:endParaRPr lang="de-CH" dirty="0"/>
          </a:p>
        </p:txBody>
      </p:sp>
      <p:sp>
        <p:nvSpPr>
          <p:cNvPr id="10" name="Stern mit 5 Zacken 9"/>
          <p:cNvSpPr/>
          <p:nvPr/>
        </p:nvSpPr>
        <p:spPr>
          <a:xfrm>
            <a:off x="5076056" y="194673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Stern mit 5 Zacken 13"/>
          <p:cNvSpPr/>
          <p:nvPr/>
        </p:nvSpPr>
        <p:spPr>
          <a:xfrm>
            <a:off x="5076056" y="2311417"/>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Stern mit 5 Zacken 14"/>
          <p:cNvSpPr/>
          <p:nvPr/>
        </p:nvSpPr>
        <p:spPr>
          <a:xfrm>
            <a:off x="5076056" y="260487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Stern mit 5 Zacken 15"/>
          <p:cNvSpPr/>
          <p:nvPr/>
        </p:nvSpPr>
        <p:spPr>
          <a:xfrm>
            <a:off x="6918319" y="212675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Stern mit 5 Zacken 16"/>
          <p:cNvSpPr/>
          <p:nvPr/>
        </p:nvSpPr>
        <p:spPr>
          <a:xfrm>
            <a:off x="6798887" y="318015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Stern mit 5 Zacken 17"/>
          <p:cNvSpPr/>
          <p:nvPr/>
        </p:nvSpPr>
        <p:spPr>
          <a:xfrm>
            <a:off x="5122912" y="345889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Stern mit 5 Zacken 18"/>
          <p:cNvSpPr/>
          <p:nvPr/>
        </p:nvSpPr>
        <p:spPr>
          <a:xfrm>
            <a:off x="5980896" y="367492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Stern mit 5 Zacken 19"/>
          <p:cNvSpPr/>
          <p:nvPr/>
        </p:nvSpPr>
        <p:spPr>
          <a:xfrm>
            <a:off x="6088908" y="5043075"/>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Stern mit 5 Zacken 20"/>
          <p:cNvSpPr/>
          <p:nvPr/>
        </p:nvSpPr>
        <p:spPr>
          <a:xfrm>
            <a:off x="5076056" y="151468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p:cNvSpPr/>
          <p:nvPr/>
        </p:nvSpPr>
        <p:spPr>
          <a:xfrm>
            <a:off x="2558988" y="4077072"/>
            <a:ext cx="284820" cy="2880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9330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 Abgaben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43</a:t>
            </a:fld>
            <a:endParaRPr lang="de-CH"/>
          </a:p>
        </p:txBody>
      </p:sp>
      <p:sp>
        <p:nvSpPr>
          <p:cNvPr id="8" name="Textfeld 7"/>
          <p:cNvSpPr txBox="1"/>
          <p:nvPr/>
        </p:nvSpPr>
        <p:spPr>
          <a:xfrm>
            <a:off x="539552" y="1702283"/>
            <a:ext cx="8157105" cy="646331"/>
          </a:xfrm>
          <a:prstGeom prst="rect">
            <a:avLst/>
          </a:prstGeom>
          <a:noFill/>
        </p:spPr>
        <p:txBody>
          <a:bodyPr wrap="none" rtlCol="0">
            <a:spAutoFit/>
          </a:bodyPr>
          <a:lstStyle/>
          <a:p>
            <a:r>
              <a:rPr lang="de-CH" dirty="0" smtClean="0"/>
              <a:t>Das öffentliche Gemeinwesen benötigt für die Erfüllung seiner Aufgaben Geld.</a:t>
            </a:r>
          </a:p>
          <a:p>
            <a:r>
              <a:rPr lang="de-CH" dirty="0" smtClean="0"/>
              <a:t>Dieses fliesst in Form von öffentlichen Abgaben zu.</a:t>
            </a:r>
            <a:endParaRPr lang="de-CH" dirty="0"/>
          </a:p>
        </p:txBody>
      </p:sp>
      <p:sp>
        <p:nvSpPr>
          <p:cNvPr id="9" name="Textfeld 8"/>
          <p:cNvSpPr txBox="1"/>
          <p:nvPr/>
        </p:nvSpPr>
        <p:spPr>
          <a:xfrm>
            <a:off x="539552" y="2699628"/>
            <a:ext cx="396044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261938" algn="l"/>
              </a:tabLst>
            </a:pPr>
            <a:r>
              <a:rPr lang="de-CH" b="1" dirty="0" smtClean="0"/>
              <a:t>Steuern</a:t>
            </a:r>
            <a:br>
              <a:rPr lang="de-CH" b="1" dirty="0" smtClean="0"/>
            </a:br>
            <a:endParaRPr lang="de-CH" b="1" dirty="0" smtClean="0"/>
          </a:p>
          <a:p>
            <a:pPr marL="285750" indent="-285750">
              <a:spcAft>
                <a:spcPts val="1200"/>
              </a:spcAft>
              <a:buFont typeface="Arial" pitchFamily="34" charset="0"/>
              <a:buChar char="•"/>
              <a:tabLst>
                <a:tab pos="261938" algn="l"/>
              </a:tabLst>
            </a:pPr>
            <a:r>
              <a:rPr lang="de-CH" dirty="0" smtClean="0"/>
              <a:t>sind Pflichtleistungen an das Gemeinwesen, welche voraussetzungslos geschuldet werden</a:t>
            </a:r>
          </a:p>
          <a:p>
            <a:pPr marL="285750" indent="-285750">
              <a:buFont typeface="Arial" pitchFamily="34" charset="0"/>
              <a:buChar char="•"/>
              <a:tabLst>
                <a:tab pos="261938" algn="l"/>
              </a:tabLst>
            </a:pPr>
            <a:r>
              <a:rPr lang="de-CH" dirty="0" smtClean="0"/>
              <a:t>sind kein Entgelt für eine spezifische staatliche Leistung oder einen besonderen Vorteil</a:t>
            </a:r>
            <a:br>
              <a:rPr lang="de-CH" dirty="0" smtClean="0"/>
            </a:br>
            <a:r>
              <a:rPr lang="de-CH" sz="800" dirty="0" smtClean="0"/>
              <a:t> </a:t>
            </a:r>
            <a:endParaRPr lang="de-CH" dirty="0"/>
          </a:p>
        </p:txBody>
      </p:sp>
      <p:sp>
        <p:nvSpPr>
          <p:cNvPr id="10" name="Textfeld 9"/>
          <p:cNvSpPr txBox="1"/>
          <p:nvPr/>
        </p:nvSpPr>
        <p:spPr>
          <a:xfrm>
            <a:off x="4860033" y="2699628"/>
            <a:ext cx="367240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b="1" dirty="0" smtClean="0"/>
              <a:t>Kausalabgaben</a:t>
            </a:r>
            <a:br>
              <a:rPr lang="de-CH" b="1" dirty="0" smtClean="0"/>
            </a:br>
            <a:endParaRPr lang="de-CH" b="1" dirty="0" smtClean="0"/>
          </a:p>
          <a:p>
            <a:pPr marL="285750" indent="-285750">
              <a:buFont typeface="Arial" panose="020B0604020202020204" pitchFamily="34" charset="0"/>
              <a:buChar char="•"/>
            </a:pPr>
            <a:r>
              <a:rPr lang="de-CH" dirty="0" smtClean="0"/>
              <a:t>sind Geldleistungen, welche für bestimmte staatliche Leistungen des Gemeinwesens oder für besondere Vorteile von den Leistungs-beziehern/Leistungsbestellern  bezahlt werden.</a:t>
            </a:r>
            <a:br>
              <a:rPr lang="de-CH" dirty="0" smtClean="0"/>
            </a:br>
            <a:endParaRPr lang="de-CH" dirty="0"/>
          </a:p>
        </p:txBody>
      </p:sp>
    </p:spTree>
    <p:extLst>
      <p:ext uri="{BB962C8B-B14F-4D97-AF65-F5344CB8AC3E}">
        <p14:creationId xmlns:p14="http://schemas.microsoft.com/office/powerpoint/2010/main" val="1443473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Steuerhoheit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44</a:t>
            </a:fld>
            <a:endParaRPr lang="de-CH"/>
          </a:p>
        </p:txBody>
      </p:sp>
      <p:sp>
        <p:nvSpPr>
          <p:cNvPr id="8" name="Textfeld 7"/>
          <p:cNvSpPr txBox="1"/>
          <p:nvPr/>
        </p:nvSpPr>
        <p:spPr>
          <a:xfrm>
            <a:off x="683568" y="1844824"/>
            <a:ext cx="7848872"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CH" dirty="0" smtClean="0"/>
              <a:t>Die </a:t>
            </a:r>
            <a:r>
              <a:rPr lang="de-CH" b="1" dirty="0" smtClean="0"/>
              <a:t>Steuerhoheit</a:t>
            </a:r>
            <a:r>
              <a:rPr lang="de-CH" dirty="0" smtClean="0"/>
              <a:t> steht in der Schweiz dem </a:t>
            </a:r>
            <a:r>
              <a:rPr lang="de-CH" b="1" dirty="0" smtClean="0"/>
              <a:t>Bund, den Kantonen den Gemeinden und den Landeskirchen </a:t>
            </a:r>
            <a:r>
              <a:rPr lang="de-CH" dirty="0" smtClean="0"/>
              <a:t>zu. Die Steuerhoheit muss durch einen entsprechenden Artikel in der Verfassung der entsprechenden Hoheitsträger begründet werden. </a:t>
            </a:r>
          </a:p>
          <a:p>
            <a:pPr marL="285750" indent="-285750">
              <a:spcAft>
                <a:spcPts val="1200"/>
              </a:spcAft>
              <a:buFont typeface="Arial" panose="020B0604020202020204" pitchFamily="34" charset="0"/>
              <a:buChar char="•"/>
            </a:pPr>
            <a:r>
              <a:rPr lang="de-CH" dirty="0" smtClean="0"/>
              <a:t>Es gibt Steuern, die werden von allen drei Ebenen (Bund, Kantone und Gemeinden) erhoben. So muss die </a:t>
            </a:r>
            <a:r>
              <a:rPr lang="de-CH" b="1" dirty="0" smtClean="0"/>
              <a:t>Einkommenssteuer</a:t>
            </a:r>
            <a:r>
              <a:rPr lang="de-CH" dirty="0" smtClean="0"/>
              <a:t> und die Gewinnsteuer an die Gemeinden, Kantone und den Bund bezahlt werden. </a:t>
            </a:r>
          </a:p>
          <a:p>
            <a:pPr marL="285750" indent="-285750">
              <a:spcAft>
                <a:spcPts val="1200"/>
              </a:spcAft>
              <a:buFont typeface="Arial" panose="020B0604020202020204" pitchFamily="34" charset="0"/>
              <a:buChar char="•"/>
            </a:pPr>
            <a:r>
              <a:rPr lang="de-CH" dirty="0" smtClean="0"/>
              <a:t>Andere Steuern nur durch den Bund erhoben, zum Beispiel die </a:t>
            </a:r>
            <a:r>
              <a:rPr lang="de-CH" b="1" dirty="0" smtClean="0"/>
              <a:t>Stempelabgabe</a:t>
            </a:r>
            <a:r>
              <a:rPr lang="de-CH" dirty="0" smtClean="0"/>
              <a:t> oder die </a:t>
            </a:r>
            <a:r>
              <a:rPr lang="de-CH" b="1" dirty="0" smtClean="0"/>
              <a:t>Mehrwertsteuer.</a:t>
            </a:r>
            <a:r>
              <a:rPr lang="de-CH" dirty="0" smtClean="0"/>
              <a:t> </a:t>
            </a:r>
          </a:p>
          <a:p>
            <a:pPr marL="285750" indent="-285750">
              <a:spcAft>
                <a:spcPts val="1200"/>
              </a:spcAft>
              <a:buFont typeface="Arial" panose="020B0604020202020204" pitchFamily="34" charset="0"/>
              <a:buChar char="•"/>
            </a:pPr>
            <a:r>
              <a:rPr lang="de-CH" dirty="0" smtClean="0"/>
              <a:t>Wiederum andere Steuern werden nur durch die Kantone und Gemeinden erhoben, zum Beispiel die </a:t>
            </a:r>
            <a:r>
              <a:rPr lang="de-CH" b="1" dirty="0" smtClean="0"/>
              <a:t>Vermögens- und Kapitalsteuer, Erbschaftssteuer, Grundstückgewinnsteuer oder Hundesteuer.</a:t>
            </a:r>
            <a:endParaRPr lang="de-CH" dirty="0" smtClean="0"/>
          </a:p>
        </p:txBody>
      </p:sp>
    </p:spTree>
    <p:extLst>
      <p:ext uri="{BB962C8B-B14F-4D97-AF65-F5344CB8AC3E}">
        <p14:creationId xmlns:p14="http://schemas.microsoft.com/office/powerpoint/2010/main" val="4093707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656" y="1630840"/>
            <a:ext cx="8532688" cy="646032"/>
          </a:xfrm>
        </p:spPr>
        <p:txBody>
          <a:bodyPr/>
          <a:lstStyle/>
          <a:p>
            <a:r>
              <a:rPr lang="de-CH" dirty="0" smtClean="0"/>
              <a:t>Steuern (Staats- und Gemeindesteuern)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45</a:t>
            </a:fld>
            <a:endParaRPr lang="de-CH" dirty="0"/>
          </a:p>
        </p:txBody>
      </p:sp>
      <p:sp>
        <p:nvSpPr>
          <p:cNvPr id="8" name="Textfeld 7"/>
          <p:cNvSpPr txBox="1"/>
          <p:nvPr/>
        </p:nvSpPr>
        <p:spPr>
          <a:xfrm>
            <a:off x="539552" y="2249883"/>
            <a:ext cx="7272808" cy="1754326"/>
          </a:xfrm>
          <a:prstGeom prst="rect">
            <a:avLst/>
          </a:prstGeom>
          <a:noFill/>
        </p:spPr>
        <p:txBody>
          <a:bodyPr wrap="square" rtlCol="0">
            <a:spAutoFit/>
          </a:bodyPr>
          <a:lstStyle/>
          <a:p>
            <a:r>
              <a:rPr lang="de-CH" b="1" dirty="0" smtClean="0"/>
              <a:t>Junge Erwachsene (ab 18 Jahren)</a:t>
            </a:r>
          </a:p>
          <a:p>
            <a:r>
              <a:rPr lang="de-CH" dirty="0" smtClean="0"/>
              <a:t>Ab Beginn des Jahres, in welchem die Kinder 18 Jahre alt werden, stehen sie nicht mehr unter elterlicher Sorge und sind unbeschränkt steuerpflichtig.</a:t>
            </a:r>
          </a:p>
          <a:p>
            <a:endParaRPr lang="de-CH" dirty="0" smtClean="0"/>
          </a:p>
          <a:p>
            <a:r>
              <a:rPr lang="de-CH" dirty="0" smtClean="0"/>
              <a:t>Steuererklärung ausfüllen			Steuern zahlen</a:t>
            </a:r>
          </a:p>
        </p:txBody>
      </p:sp>
      <p:pic>
        <p:nvPicPr>
          <p:cNvPr id="6" name="Grafik 5" descr="https://encrypted-tbn3.gstatic.com/images?q=tbn:ANd9GcSPxO6jS6eNReHOXum8l1ltWzmks9b6TClRWAFRSp5PIM6EhIaQeA">
            <a:hlinkClick r:id="rId3"/>
          </p:cNvPr>
          <p:cNvPicPr/>
          <p:nvPr/>
        </p:nvPicPr>
        <p:blipFill>
          <a:blip r:embed="rId4" cstate="print"/>
          <a:srcRect/>
          <a:stretch>
            <a:fillRect/>
          </a:stretch>
        </p:blipFill>
        <p:spPr bwMode="auto">
          <a:xfrm>
            <a:off x="660409" y="4023081"/>
            <a:ext cx="3278271" cy="1510747"/>
          </a:xfrm>
          <a:prstGeom prst="rect">
            <a:avLst/>
          </a:prstGeom>
          <a:noFill/>
          <a:ln w="9525">
            <a:noFill/>
            <a:miter lim="800000"/>
            <a:headEnd/>
            <a:tailEnd/>
          </a:ln>
        </p:spPr>
      </p:pic>
      <p:pic>
        <p:nvPicPr>
          <p:cNvPr id="7" name="Grafik 6" descr="http://www.jesus.ch/sites/default/files/media/cache/images/title/21596-Verantwortlicher-Umgang-mit-Geld.jpg"/>
          <p:cNvPicPr/>
          <p:nvPr/>
        </p:nvPicPr>
        <p:blipFill>
          <a:blip r:embed="rId5" cstate="print"/>
          <a:srcRect/>
          <a:stretch>
            <a:fillRect/>
          </a:stretch>
        </p:blipFill>
        <p:spPr bwMode="auto">
          <a:xfrm>
            <a:off x="5076056" y="4004209"/>
            <a:ext cx="2232248" cy="1512168"/>
          </a:xfrm>
          <a:prstGeom prst="rect">
            <a:avLst/>
          </a:prstGeom>
          <a:noFill/>
          <a:ln w="9525">
            <a:noFill/>
            <a:miter lim="800000"/>
            <a:headEnd/>
            <a:tailEnd/>
          </a:ln>
        </p:spPr>
      </p:pic>
      <p:sp>
        <p:nvSpPr>
          <p:cNvPr id="11" name="Rechteck 10"/>
          <p:cNvSpPr/>
          <p:nvPr/>
        </p:nvSpPr>
        <p:spPr>
          <a:xfrm rot="20228369">
            <a:off x="497556" y="5299617"/>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31.03.</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2" name="Rechteck 11"/>
          <p:cNvSpPr/>
          <p:nvPr/>
        </p:nvSpPr>
        <p:spPr>
          <a:xfrm rot="20228369">
            <a:off x="4818035" y="5155601"/>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31.10.</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3"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45</a:t>
            </a:fld>
            <a:endParaRPr lang="de-CH" dirty="0"/>
          </a:p>
        </p:txBody>
      </p:sp>
    </p:spTree>
    <p:extLst>
      <p:ext uri="{BB962C8B-B14F-4D97-AF65-F5344CB8AC3E}">
        <p14:creationId xmlns:p14="http://schemas.microsoft.com/office/powerpoint/2010/main" val="4096550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591238557"/>
              </p:ext>
            </p:extLst>
          </p:nvPr>
        </p:nvGraphicFramePr>
        <p:xfrm>
          <a:off x="1259632" y="2204864"/>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46</a:t>
            </a:fld>
            <a:endParaRPr lang="de-CH"/>
          </a:p>
        </p:txBody>
      </p:sp>
    </p:spTree>
    <p:extLst>
      <p:ext uri="{BB962C8B-B14F-4D97-AF65-F5344CB8AC3E}">
        <p14:creationId xmlns:p14="http://schemas.microsoft.com/office/powerpoint/2010/main" val="3929972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Gebühren</a:t>
            </a:r>
            <a:endParaRPr lang="de-CH" dirty="0"/>
          </a:p>
        </p:txBody>
      </p:sp>
      <p:sp>
        <p:nvSpPr>
          <p:cNvPr id="3" name="Inhaltsplatzhalter 2"/>
          <p:cNvSpPr>
            <a:spLocks noGrp="1"/>
          </p:cNvSpPr>
          <p:nvPr>
            <p:ph idx="1"/>
          </p:nvPr>
        </p:nvSpPr>
        <p:spPr>
          <a:xfrm>
            <a:off x="1079500" y="2025015"/>
            <a:ext cx="6985000" cy="2807970"/>
          </a:xfrm>
        </p:spPr>
        <p:txBody>
          <a:bodyPr/>
          <a:lstStyle/>
          <a:p>
            <a:pPr marL="0" indent="0">
              <a:buNone/>
            </a:pPr>
            <a:r>
              <a:rPr lang="de-CH" dirty="0" smtClean="0"/>
              <a:t>Gebühren sind Abgaben, die als Entgelt für bestimmte Dienstleistungen der öffentlichen Verwaltung oder für Beanspruchung von öffentlichen Einrichtungen erhoben werden.</a:t>
            </a:r>
          </a:p>
          <a:p>
            <a:pPr marL="0" indent="0">
              <a:buNone/>
            </a:pPr>
            <a:endParaRPr lang="de-CH" dirty="0"/>
          </a:p>
          <a:p>
            <a:r>
              <a:rPr lang="de-CH" dirty="0" smtClean="0"/>
              <a:t>Verwaltungsgebühren </a:t>
            </a:r>
          </a:p>
          <a:p>
            <a:r>
              <a:rPr lang="de-CH" dirty="0" smtClean="0"/>
              <a:t>Benützungsgebühren </a:t>
            </a:r>
          </a:p>
          <a:p>
            <a:r>
              <a:rPr lang="de-CH" dirty="0" smtClean="0"/>
              <a:t>Konzessionsgebühren</a:t>
            </a:r>
          </a:p>
          <a:p>
            <a:endParaRPr lang="de-CH" dirty="0"/>
          </a:p>
          <a:p>
            <a:pPr marL="0" indent="0">
              <a:buNone/>
            </a:pPr>
            <a:r>
              <a:rPr lang="de-CH" dirty="0" smtClean="0"/>
              <a:t>Werden Gebühren verlangt, braucht es eine rechtliche Grundlage (Gebührenreglement) dafür!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47</a:t>
            </a:fld>
            <a:endParaRPr lang="de-CH" dirty="0"/>
          </a:p>
        </p:txBody>
      </p:sp>
    </p:spTree>
    <p:extLst>
      <p:ext uri="{BB962C8B-B14F-4D97-AF65-F5344CB8AC3E}">
        <p14:creationId xmlns:p14="http://schemas.microsoft.com/office/powerpoint/2010/main" val="1726029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Vorzugslasten (Beiträge)</a:t>
            </a:r>
            <a:endParaRPr lang="de-CH" dirty="0"/>
          </a:p>
        </p:txBody>
      </p:sp>
      <p:sp>
        <p:nvSpPr>
          <p:cNvPr id="3" name="Inhaltsplatzhalter 2"/>
          <p:cNvSpPr>
            <a:spLocks noGrp="1"/>
          </p:cNvSpPr>
          <p:nvPr>
            <p:ph idx="1"/>
          </p:nvPr>
        </p:nvSpPr>
        <p:spPr>
          <a:xfrm>
            <a:off x="1079500" y="1988840"/>
            <a:ext cx="6985000" cy="2807970"/>
          </a:xfrm>
        </p:spPr>
        <p:txBody>
          <a:bodyPr/>
          <a:lstStyle/>
          <a:p>
            <a:pPr marL="0" indent="0">
              <a:buNone/>
            </a:pPr>
            <a:r>
              <a:rPr lang="de-CH" dirty="0" smtClean="0"/>
              <a:t>Vorzugslasten (Beiträge) sind Abgaben, die zur ganzen oder teilweisen Deckung von Kosten öffentlicher Anstalten oder Einrichtungen von jenen Personen erhoben werden, die besonders daran interessiert sind und/oder denen daraus ein wirtschaftlicher Sondervorteil erwächst:</a:t>
            </a:r>
            <a:endParaRPr lang="de-CH" dirty="0"/>
          </a:p>
          <a:p>
            <a:pPr marL="0" indent="0">
              <a:buNone/>
            </a:pPr>
            <a:endParaRPr lang="de-CH" dirty="0"/>
          </a:p>
          <a:p>
            <a:r>
              <a:rPr lang="de-CH" dirty="0" smtClean="0"/>
              <a:t>Beiträge für Strassenbau bei Baulanderschliessungen</a:t>
            </a:r>
          </a:p>
          <a:p>
            <a:r>
              <a:rPr lang="de-CH" dirty="0" smtClean="0"/>
              <a:t>Anschlussgebühren Wasserwerk</a:t>
            </a:r>
          </a:p>
          <a:p>
            <a:r>
              <a:rPr lang="de-CH" dirty="0" smtClean="0"/>
              <a:t>Anschlussgebühren Abwasserbeseitigung</a:t>
            </a:r>
          </a:p>
          <a:p>
            <a:r>
              <a:rPr lang="de-CH" dirty="0" smtClean="0"/>
              <a:t>…</a:t>
            </a:r>
          </a:p>
          <a:p>
            <a:pPr marL="0" indent="0">
              <a:buNone/>
            </a:pPr>
            <a:endParaRPr lang="de-CH" dirty="0" smtClean="0"/>
          </a:p>
        </p:txBody>
      </p:sp>
      <p:sp>
        <p:nvSpPr>
          <p:cNvPr id="4" name="Foliennummernplatzhalter 3"/>
          <p:cNvSpPr>
            <a:spLocks noGrp="1"/>
          </p:cNvSpPr>
          <p:nvPr>
            <p:ph type="sldNum" sz="quarter" idx="4"/>
          </p:nvPr>
        </p:nvSpPr>
        <p:spPr/>
        <p:txBody>
          <a:bodyPr/>
          <a:lstStyle/>
          <a:p>
            <a:fld id="{87674F0A-37BA-4CE3-B1FD-DE57A7E2F2C6}" type="slidenum">
              <a:rPr lang="de-CH" smtClean="0"/>
              <a:pPr/>
              <a:t>48</a:t>
            </a:fld>
            <a:endParaRPr lang="de-CH"/>
          </a:p>
        </p:txBody>
      </p:sp>
    </p:spTree>
    <p:extLst>
      <p:ext uri="{BB962C8B-B14F-4D97-AF65-F5344CB8AC3E}">
        <p14:creationId xmlns:p14="http://schemas.microsoft.com/office/powerpoint/2010/main" val="20967152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Ersatzabgaben</a:t>
            </a:r>
            <a:endParaRPr lang="de-CH" dirty="0"/>
          </a:p>
        </p:txBody>
      </p:sp>
      <p:sp>
        <p:nvSpPr>
          <p:cNvPr id="3" name="Inhaltsplatzhalter 2"/>
          <p:cNvSpPr>
            <a:spLocks noGrp="1"/>
          </p:cNvSpPr>
          <p:nvPr>
            <p:ph idx="1"/>
          </p:nvPr>
        </p:nvSpPr>
        <p:spPr>
          <a:xfrm>
            <a:off x="1043384" y="1988840"/>
            <a:ext cx="6985000" cy="2807970"/>
          </a:xfrm>
        </p:spPr>
        <p:txBody>
          <a:bodyPr/>
          <a:lstStyle/>
          <a:p>
            <a:pPr marL="0" indent="0">
              <a:buNone/>
            </a:pPr>
            <a:r>
              <a:rPr lang="de-CH" dirty="0" smtClean="0"/>
              <a:t>Eine Ersatzabgabe ist ein Entgelt für die Befreiung von einer öffentlichen Realleistungspflicht. Sie beruht auf dem Grundsatz der Rechtsgleichheit:</a:t>
            </a:r>
          </a:p>
          <a:p>
            <a:pPr marL="0" indent="0">
              <a:buNone/>
            </a:pPr>
            <a:endParaRPr lang="de-CH" dirty="0"/>
          </a:p>
          <a:p>
            <a:r>
              <a:rPr lang="de-CH" dirty="0" smtClean="0"/>
              <a:t>Ersatzabgaben für nichtgebaute Schutzräume</a:t>
            </a:r>
          </a:p>
          <a:p>
            <a:r>
              <a:rPr lang="de-CH" dirty="0" smtClean="0"/>
              <a:t>Ersatzabgaben für nichtgebaute Parkplätze</a:t>
            </a:r>
          </a:p>
          <a:p>
            <a:r>
              <a:rPr lang="de-CH" dirty="0" smtClean="0"/>
              <a:t>Militärpflichtersatz</a:t>
            </a:r>
          </a:p>
          <a:p>
            <a:r>
              <a:rPr lang="de-CH" dirty="0" smtClean="0"/>
              <a:t>Feuerwehrpflichtersatzabgabe</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49</a:t>
            </a:fld>
            <a:endParaRPr lang="de-CH"/>
          </a:p>
        </p:txBody>
      </p:sp>
    </p:spTree>
    <p:extLst>
      <p:ext uri="{BB962C8B-B14F-4D97-AF65-F5344CB8AC3E}">
        <p14:creationId xmlns:p14="http://schemas.microsoft.com/office/powerpoint/2010/main" val="164306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4114800" cy="652934"/>
          </a:xfrm>
        </p:spPr>
        <p:txBody>
          <a:bodyPr/>
          <a:lstStyle/>
          <a:p>
            <a:r>
              <a:rPr lang="de-CH" dirty="0" smtClean="0"/>
              <a:t>Rechtliche Grundlagen</a:t>
            </a:r>
            <a:endParaRPr lang="de-CH" dirty="0"/>
          </a:p>
        </p:txBody>
      </p:sp>
      <p:sp>
        <p:nvSpPr>
          <p:cNvPr id="4" name="Textfeld 3"/>
          <p:cNvSpPr txBox="1"/>
          <p:nvPr/>
        </p:nvSpPr>
        <p:spPr>
          <a:xfrm>
            <a:off x="4732146" y="1772816"/>
            <a:ext cx="4088326" cy="3885679"/>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de-CH" dirty="0" smtClean="0"/>
              <a:t>Kantonsverfassung </a:t>
            </a:r>
            <a:r>
              <a:rPr lang="de-CH" dirty="0">
                <a:hlinkClick r:id="rId3"/>
              </a:rPr>
              <a:t>(</a:t>
            </a:r>
            <a:r>
              <a:rPr lang="de-CH" dirty="0" smtClean="0">
                <a:hlinkClick r:id="rId3"/>
              </a:rPr>
              <a:t>KV, SAR 110.000)</a:t>
            </a:r>
            <a:endParaRPr lang="de-CH" dirty="0"/>
          </a:p>
          <a:p>
            <a:pPr marL="285750" indent="-285750">
              <a:spcAft>
                <a:spcPts val="300"/>
              </a:spcAft>
              <a:buFont typeface="Arial" panose="020B0604020202020204" pitchFamily="34" charset="0"/>
              <a:buChar char="•"/>
            </a:pPr>
            <a:r>
              <a:rPr lang="de-CH" dirty="0"/>
              <a:t>Gesetz über die Einwohnergemeinden </a:t>
            </a:r>
            <a:r>
              <a:rPr lang="de-CH" dirty="0">
                <a:hlinkClick r:id="rId4"/>
              </a:rPr>
              <a:t>(</a:t>
            </a:r>
            <a:r>
              <a:rPr lang="de-CH" dirty="0" smtClean="0">
                <a:hlinkClick r:id="rId4"/>
              </a:rPr>
              <a:t>GG, SAR 171.100)</a:t>
            </a:r>
            <a:endParaRPr lang="de-CH" dirty="0"/>
          </a:p>
          <a:p>
            <a:pPr marL="285750" indent="-285750">
              <a:spcAft>
                <a:spcPts val="300"/>
              </a:spcAft>
              <a:buFont typeface="Arial" panose="020B0604020202020204" pitchFamily="34" charset="0"/>
              <a:buChar char="•"/>
            </a:pPr>
            <a:r>
              <a:rPr lang="de-CH" dirty="0"/>
              <a:t>Verordnung über Finanzhaushalt der Gemeinden </a:t>
            </a:r>
            <a:r>
              <a:rPr lang="de-CH" dirty="0">
                <a:hlinkClick r:id="rId5"/>
              </a:rPr>
              <a:t>(</a:t>
            </a:r>
            <a:r>
              <a:rPr lang="de-CH" dirty="0" err="1">
                <a:hlinkClick r:id="rId5"/>
              </a:rPr>
              <a:t>FiV</a:t>
            </a:r>
            <a:r>
              <a:rPr lang="de-CH" dirty="0">
                <a:hlinkClick r:id="rId5"/>
              </a:rPr>
              <a:t>, SAR 617.113)</a:t>
            </a:r>
            <a:endParaRPr lang="de-CH" dirty="0"/>
          </a:p>
          <a:p>
            <a:pPr marL="285750" indent="-285750">
              <a:spcAft>
                <a:spcPts val="300"/>
              </a:spcAft>
              <a:buFont typeface="Arial" panose="020B0604020202020204" pitchFamily="34" charset="0"/>
              <a:buChar char="•"/>
            </a:pPr>
            <a:r>
              <a:rPr lang="de-CH" dirty="0" smtClean="0"/>
              <a:t>Gesetz </a:t>
            </a:r>
            <a:r>
              <a:rPr lang="de-CH" dirty="0"/>
              <a:t>über die Ortsbürgergemeinden </a:t>
            </a:r>
            <a:r>
              <a:rPr lang="de-CH" dirty="0">
                <a:hlinkClick r:id="rId6"/>
              </a:rPr>
              <a:t>(</a:t>
            </a:r>
            <a:r>
              <a:rPr lang="de-CH" dirty="0" smtClean="0">
                <a:hlinkClick r:id="rId6"/>
              </a:rPr>
              <a:t>OBGG, SAR 171.200)</a:t>
            </a:r>
            <a:endParaRPr lang="de-CH" dirty="0"/>
          </a:p>
          <a:p>
            <a:pPr marL="285750" indent="-285750">
              <a:spcAft>
                <a:spcPts val="300"/>
              </a:spcAft>
              <a:buFont typeface="Arial" panose="020B0604020202020204" pitchFamily="34" charset="0"/>
              <a:buChar char="•"/>
            </a:pPr>
            <a:r>
              <a:rPr lang="de-CH" dirty="0" smtClean="0"/>
              <a:t>Gesetz über </a:t>
            </a:r>
            <a:r>
              <a:rPr lang="de-CH" dirty="0"/>
              <a:t>den Finanz- und </a:t>
            </a:r>
            <a:r>
              <a:rPr lang="de-CH" dirty="0" smtClean="0"/>
              <a:t>Lastenausgleich </a:t>
            </a:r>
            <a:r>
              <a:rPr lang="de-CH" dirty="0" smtClean="0">
                <a:hlinkClick r:id="rId7"/>
              </a:rPr>
              <a:t>(</a:t>
            </a:r>
            <a:r>
              <a:rPr lang="de-CH" dirty="0" err="1" smtClean="0">
                <a:hlinkClick r:id="rId7"/>
              </a:rPr>
              <a:t>FiAG</a:t>
            </a:r>
            <a:r>
              <a:rPr lang="de-CH" dirty="0" smtClean="0">
                <a:hlinkClick r:id="rId7"/>
              </a:rPr>
              <a:t>, SAR 615.200) </a:t>
            </a:r>
            <a:r>
              <a:rPr lang="de-CH" dirty="0"/>
              <a:t> </a:t>
            </a:r>
            <a:r>
              <a:rPr lang="de-CH" dirty="0" smtClean="0"/>
              <a:t>sowie Dekret </a:t>
            </a:r>
            <a:r>
              <a:rPr lang="de-CH" dirty="0" smtClean="0">
                <a:hlinkClick r:id="rId8"/>
              </a:rPr>
              <a:t>(</a:t>
            </a:r>
            <a:r>
              <a:rPr lang="de-CH" dirty="0" err="1" smtClean="0">
                <a:hlinkClick r:id="rId8"/>
              </a:rPr>
              <a:t>FiAD</a:t>
            </a:r>
            <a:r>
              <a:rPr lang="de-CH" dirty="0">
                <a:hlinkClick r:id="rId8"/>
              </a:rPr>
              <a:t>, </a:t>
            </a:r>
            <a:r>
              <a:rPr lang="de-CH" dirty="0" smtClean="0">
                <a:hlinkClick r:id="rId8"/>
              </a:rPr>
              <a:t>SAR 615.210) </a:t>
            </a:r>
            <a:r>
              <a:rPr lang="de-CH" dirty="0" smtClean="0"/>
              <a:t>sowie Verordnung  </a:t>
            </a:r>
            <a:r>
              <a:rPr lang="de-CH" dirty="0" smtClean="0">
                <a:hlinkClick r:id="rId9"/>
              </a:rPr>
              <a:t>(</a:t>
            </a:r>
            <a:r>
              <a:rPr lang="de-CH" dirty="0" err="1" smtClean="0">
                <a:hlinkClick r:id="rId9"/>
              </a:rPr>
              <a:t>FiAV</a:t>
            </a:r>
            <a:r>
              <a:rPr lang="de-CH" dirty="0">
                <a:hlinkClick r:id="rId9"/>
              </a:rPr>
              <a:t>, SAR 615.211)</a:t>
            </a:r>
            <a:endParaRPr lang="de-CH" dirty="0"/>
          </a:p>
          <a:p>
            <a:pPr marL="285750" indent="-285750">
              <a:buFont typeface="Arial" panose="020B0604020202020204" pitchFamily="34" charset="0"/>
              <a:buChar char="•"/>
            </a:pPr>
            <a:r>
              <a:rPr lang="de-CH" dirty="0"/>
              <a:t>Handbuch des </a:t>
            </a:r>
            <a:r>
              <a:rPr lang="de-CH" dirty="0" smtClean="0"/>
              <a:t>DVI </a:t>
            </a:r>
            <a:r>
              <a:rPr lang="de-CH" dirty="0" smtClean="0">
                <a:hlinkClick r:id="rId10"/>
              </a:rPr>
              <a:t>«Rechnungswesen </a:t>
            </a:r>
            <a:r>
              <a:rPr lang="de-CH" dirty="0">
                <a:hlinkClick r:id="rId10"/>
              </a:rPr>
              <a:t>Gemeinden</a:t>
            </a:r>
            <a:r>
              <a:rPr lang="de-CH" dirty="0" smtClean="0">
                <a:hlinkClick r:id="rId10"/>
              </a:rPr>
              <a:t>»</a:t>
            </a:r>
            <a:endParaRPr lang="de-CH" dirty="0"/>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198" y="1628800"/>
            <a:ext cx="3766552" cy="5378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37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Kostendeckungsprinzip</a:t>
            </a:r>
            <a:endParaRPr lang="de-CH" dirty="0"/>
          </a:p>
        </p:txBody>
      </p:sp>
      <p:sp>
        <p:nvSpPr>
          <p:cNvPr id="3" name="Inhaltsplatzhalter 2"/>
          <p:cNvSpPr>
            <a:spLocks noGrp="1"/>
          </p:cNvSpPr>
          <p:nvPr>
            <p:ph idx="1"/>
          </p:nvPr>
        </p:nvSpPr>
        <p:spPr>
          <a:xfrm>
            <a:off x="467544" y="1988840"/>
            <a:ext cx="8424936" cy="720080"/>
          </a:xfrm>
        </p:spPr>
        <p:txBody>
          <a:bodyPr/>
          <a:lstStyle/>
          <a:p>
            <a:pPr marL="0" indent="0">
              <a:buNone/>
            </a:pPr>
            <a:r>
              <a:rPr lang="de-CH" dirty="0" smtClean="0"/>
              <a:t>Der Gesamtertrag der Gebühren eines Verwaltungszweiges darf dessen gesamte Kosten (inkl. Abschreibungen) nicht übersteigen.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50</a:t>
            </a:fld>
            <a:endParaRPr lang="de-CH"/>
          </a:p>
        </p:txBody>
      </p:sp>
      <p:pic>
        <p:nvPicPr>
          <p:cNvPr id="2051" name="Picture 3" descr="C:\Users\moe\AppData\Local\Microsoft\Windows\Temporary Internet Files\Content.IE5\3G2055K8\MC900437567[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28184" y="3429000"/>
            <a:ext cx="1936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txBox="1">
            <a:spLocks/>
          </p:cNvSpPr>
          <p:nvPr/>
        </p:nvSpPr>
        <p:spPr>
          <a:xfrm>
            <a:off x="560710" y="2780928"/>
            <a:ext cx="5328592" cy="3445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smtClean="0"/>
              <a:t>Diese Kosten sind </a:t>
            </a:r>
            <a:r>
              <a:rPr lang="de-CH" dirty="0" err="1" smtClean="0"/>
              <a:t>bezifferbar</a:t>
            </a:r>
            <a:r>
              <a:rPr lang="de-CH" dirty="0" smtClean="0"/>
              <a:t> und dem entsprechenden Verwaltungszweig zurechenbar.</a:t>
            </a:r>
          </a:p>
          <a:p>
            <a:r>
              <a:rPr lang="de-CH" dirty="0" smtClean="0"/>
              <a:t>Diese Kosten können den Leistungsbezügern klar zugewiesen (zugerechnet) werden.</a:t>
            </a:r>
            <a:endParaRPr lang="de-CH" dirty="0"/>
          </a:p>
        </p:txBody>
      </p:sp>
    </p:spTree>
    <p:extLst>
      <p:ext uri="{BB962C8B-B14F-4D97-AF65-F5344CB8AC3E}">
        <p14:creationId xmlns:p14="http://schemas.microsoft.com/office/powerpoint/2010/main" val="2394728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Äquivalenzprinzip</a:t>
            </a:r>
            <a:endParaRPr lang="de-CH" dirty="0"/>
          </a:p>
        </p:txBody>
      </p:sp>
      <p:sp>
        <p:nvSpPr>
          <p:cNvPr id="3" name="Inhaltsplatzhalter 2"/>
          <p:cNvSpPr>
            <a:spLocks noGrp="1"/>
          </p:cNvSpPr>
          <p:nvPr>
            <p:ph idx="1"/>
          </p:nvPr>
        </p:nvSpPr>
        <p:spPr>
          <a:xfrm>
            <a:off x="443272" y="2133766"/>
            <a:ext cx="6985000" cy="2807970"/>
          </a:xfrm>
        </p:spPr>
        <p:txBody>
          <a:bodyPr/>
          <a:lstStyle/>
          <a:p>
            <a:pPr marL="0" indent="0">
              <a:buNone/>
            </a:pPr>
            <a:r>
              <a:rPr lang="de-CH" dirty="0" smtClean="0"/>
              <a:t>Die Höhe einer Abgabe muss im Einzelfall in einem vernünftigen Verhältnis zum Wert, zu der vom Staat erbrachten Leistung stehen.</a:t>
            </a:r>
          </a:p>
          <a:p>
            <a:pPr marL="0" indent="0">
              <a:buNone/>
            </a:pPr>
            <a:endParaRPr lang="de-CH" dirty="0"/>
          </a:p>
          <a:p>
            <a:pPr marL="0" indent="0">
              <a:buNone/>
            </a:pPr>
            <a:r>
              <a:rPr lang="de-CH" dirty="0" smtClean="0"/>
              <a:t>Beispiele:</a:t>
            </a:r>
          </a:p>
          <a:p>
            <a:pPr marL="265113"/>
            <a:r>
              <a:rPr lang="de-CH" dirty="0" smtClean="0"/>
              <a:t>Führerprüfung CHF 125</a:t>
            </a:r>
          </a:p>
          <a:p>
            <a:pPr marL="265113"/>
            <a:r>
              <a:rPr lang="de-CH" dirty="0" smtClean="0"/>
              <a:t>Pass/ID-Kauf CHF 158</a:t>
            </a:r>
          </a:p>
          <a:p>
            <a:pPr marL="265113"/>
            <a:r>
              <a:rPr lang="de-CH" dirty="0" smtClean="0"/>
              <a:t>Wohnsitzbescheinigung CHF 20</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51</a:t>
            </a:fld>
            <a:endParaRPr lang="de-CH"/>
          </a:p>
        </p:txBody>
      </p:sp>
      <p:pic>
        <p:nvPicPr>
          <p:cNvPr id="3074" name="Picture 2" descr="C:\Users\moe\AppData\Local\Microsoft\Windows\Temporary Internet Files\Content.IE5\F3HNEE6Y\MC900437791[2].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2996952"/>
            <a:ext cx="1831975" cy="15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65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755576" y="2025015"/>
            <a:ext cx="6985000" cy="2807970"/>
          </a:xfrm>
        </p:spPr>
        <p:txBody>
          <a:bodyPr/>
          <a:lstStyle/>
          <a:p>
            <a:pPr marL="0" indent="0">
              <a:buNone/>
            </a:pPr>
            <a:r>
              <a:rPr lang="de-CH" dirty="0" smtClean="0"/>
              <a:t>Ich kenne die wichtigsten Spezialfinanzierungen einer Gemeinde und kann deren Gebühren und rechtlichen Grundlagen erklären.</a:t>
            </a:r>
          </a:p>
          <a:p>
            <a:pPr marL="0" indent="0">
              <a:buNone/>
            </a:pPr>
            <a:endParaRPr lang="de-CH" dirty="0"/>
          </a:p>
          <a:p>
            <a:pPr marL="0" indent="0">
              <a:buNone/>
            </a:pPr>
            <a:r>
              <a:rPr lang="de-CH" dirty="0" smtClean="0"/>
              <a:t>Ich kenne die Planungsinstrumente einer Gemeinde und kann deren Nutzen erklären. </a:t>
            </a:r>
          </a:p>
          <a:p>
            <a:pPr marL="0" indent="0">
              <a:buNone/>
            </a:pPr>
            <a:endParaRPr lang="de-CH" dirty="0"/>
          </a:p>
          <a:p>
            <a:pPr marL="0" indent="0">
              <a:buNone/>
            </a:pPr>
            <a:r>
              <a:rPr lang="de-CH" dirty="0" smtClean="0"/>
              <a:t>Ich kenne die verschiedenen Kreditarten und kann erklären wann diese zur Anwendung gelangen.</a:t>
            </a:r>
            <a:endParaRPr lang="de-CH" dirty="0"/>
          </a:p>
          <a:p>
            <a:pPr marL="0" indent="0">
              <a:buNone/>
            </a:pPr>
            <a:endParaRPr lang="de-CH" dirty="0" smtClean="0"/>
          </a:p>
        </p:txBody>
      </p:sp>
      <p:sp>
        <p:nvSpPr>
          <p:cNvPr id="8"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52</a:t>
            </a:fld>
            <a:endParaRPr lang="de-CH" dirty="0"/>
          </a:p>
        </p:txBody>
      </p:sp>
    </p:spTree>
    <p:extLst>
      <p:ext uri="{BB962C8B-B14F-4D97-AF65-F5344CB8AC3E}">
        <p14:creationId xmlns:p14="http://schemas.microsoft.com/office/powerpoint/2010/main" val="2891771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02016"/>
          </a:xfrm>
        </p:spPr>
        <p:txBody>
          <a:bodyPr/>
          <a:lstStyle/>
          <a:p>
            <a:r>
              <a:rPr lang="de-CH" dirty="0" smtClean="0"/>
              <a:t>Spezialfinanzierungen</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724838718"/>
              </p:ext>
            </p:extLst>
          </p:nvPr>
        </p:nvGraphicFramePr>
        <p:xfrm>
          <a:off x="470408" y="1916832"/>
          <a:ext cx="7632848" cy="4176465"/>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835293">
                <a:tc>
                  <a:txBody>
                    <a:bodyPr/>
                    <a:lstStyle/>
                    <a:p>
                      <a:r>
                        <a:rPr lang="de-CH" dirty="0" smtClean="0"/>
                        <a:t>Spezialfinanzierung</a:t>
                      </a:r>
                      <a:endParaRPr lang="de-CH" dirty="0"/>
                    </a:p>
                  </a:txBody>
                  <a:tcPr/>
                </a:tc>
                <a:tc>
                  <a:txBody>
                    <a:bodyPr/>
                    <a:lstStyle/>
                    <a:p>
                      <a:r>
                        <a:rPr lang="de-CH" dirty="0" smtClean="0"/>
                        <a:t>Gebühren</a:t>
                      </a:r>
                      <a:endParaRPr lang="de-CH" dirty="0"/>
                    </a:p>
                  </a:txBody>
                  <a:tcPr/>
                </a:tc>
                <a:tc>
                  <a:txBody>
                    <a:bodyPr/>
                    <a:lstStyle/>
                    <a:p>
                      <a:r>
                        <a:rPr lang="de-CH" dirty="0" smtClean="0"/>
                        <a:t>Rechtliche Grundlagen</a:t>
                      </a:r>
                      <a:endParaRPr lang="de-CH" dirty="0"/>
                    </a:p>
                  </a:txBody>
                  <a:tcPr/>
                </a:tc>
                <a:extLst>
                  <a:ext uri="{0D108BD9-81ED-4DB2-BD59-A6C34878D82A}">
                    <a16:rowId xmlns:a16="http://schemas.microsoft.com/office/drawing/2014/main" val="10000"/>
                  </a:ext>
                </a:extLst>
              </a:tr>
              <a:tr h="835293">
                <a:tc>
                  <a:txBody>
                    <a:bodyPr/>
                    <a:lstStyle/>
                    <a:p>
                      <a:r>
                        <a:rPr lang="de-CH" sz="1800" dirty="0" smtClean="0"/>
                        <a:t>Wasserwerk</a:t>
                      </a:r>
                      <a:endParaRPr lang="de-CH" sz="1800" dirty="0"/>
                    </a:p>
                  </a:txBody>
                  <a:tcPr/>
                </a:tc>
                <a:tc>
                  <a:txBody>
                    <a:bodyPr/>
                    <a:lstStyle/>
                    <a:p>
                      <a:r>
                        <a:rPr lang="de-CH" sz="1800" dirty="0" smtClean="0"/>
                        <a:t>Wassergebühren,</a:t>
                      </a:r>
                      <a:r>
                        <a:rPr lang="de-CH" sz="1800" baseline="0" dirty="0" smtClean="0"/>
                        <a:t> Anschlussgebühren</a:t>
                      </a:r>
                      <a:endParaRPr lang="de-CH" sz="1800" dirty="0"/>
                    </a:p>
                  </a:txBody>
                  <a:tcPr/>
                </a:tc>
                <a:tc rowSpan="4">
                  <a:txBody>
                    <a:bodyPr/>
                    <a:lstStyle/>
                    <a:p>
                      <a:pPr algn="ctr"/>
                      <a:r>
                        <a:rPr lang="de-CH" sz="2400" dirty="0" smtClean="0"/>
                        <a:t>Gebührenreglemente</a:t>
                      </a:r>
                      <a:endParaRPr lang="de-CH" sz="2400" dirty="0"/>
                    </a:p>
                  </a:txBody>
                  <a:tcPr vert="vert270" anchor="ctr"/>
                </a:tc>
                <a:extLst>
                  <a:ext uri="{0D108BD9-81ED-4DB2-BD59-A6C34878D82A}">
                    <a16:rowId xmlns:a16="http://schemas.microsoft.com/office/drawing/2014/main" val="10001"/>
                  </a:ext>
                </a:extLst>
              </a:tr>
              <a:tr h="835293">
                <a:tc>
                  <a:txBody>
                    <a:bodyPr/>
                    <a:lstStyle/>
                    <a:p>
                      <a:r>
                        <a:rPr lang="de-CH" sz="1800" dirty="0" smtClean="0"/>
                        <a:t>Abwasserbeseitigung</a:t>
                      </a:r>
                      <a:endParaRPr lang="de-CH" sz="1800" dirty="0"/>
                    </a:p>
                  </a:txBody>
                  <a:tcPr/>
                </a:tc>
                <a:tc>
                  <a:txBody>
                    <a:bodyPr/>
                    <a:lstStyle/>
                    <a:p>
                      <a:r>
                        <a:rPr lang="de-CH" sz="1800" dirty="0" smtClean="0"/>
                        <a:t>Abwassergebühren, Anschlussgebühren</a:t>
                      </a:r>
                      <a:endParaRPr lang="de-CH" sz="1800" dirty="0"/>
                    </a:p>
                  </a:txBody>
                  <a:tcPr/>
                </a:tc>
                <a:tc vMerge="1">
                  <a:txBody>
                    <a:bodyPr/>
                    <a:lstStyle/>
                    <a:p>
                      <a:endParaRPr lang="de-CH" dirty="0"/>
                    </a:p>
                  </a:txBody>
                  <a:tcPr/>
                </a:tc>
                <a:extLst>
                  <a:ext uri="{0D108BD9-81ED-4DB2-BD59-A6C34878D82A}">
                    <a16:rowId xmlns:a16="http://schemas.microsoft.com/office/drawing/2014/main" val="10002"/>
                  </a:ext>
                </a:extLst>
              </a:tr>
              <a:tr h="835293">
                <a:tc>
                  <a:txBody>
                    <a:bodyPr/>
                    <a:lstStyle/>
                    <a:p>
                      <a:r>
                        <a:rPr lang="de-CH" sz="1800" dirty="0" smtClean="0"/>
                        <a:t>Abfallwirtschaft</a:t>
                      </a:r>
                      <a:endParaRPr lang="de-CH" sz="1800" dirty="0"/>
                    </a:p>
                  </a:txBody>
                  <a:tcPr/>
                </a:tc>
                <a:tc>
                  <a:txBody>
                    <a:bodyPr/>
                    <a:lstStyle/>
                    <a:p>
                      <a:r>
                        <a:rPr lang="de-CH" sz="1800" dirty="0" smtClean="0"/>
                        <a:t>Kehrichtsackgebühren</a:t>
                      </a:r>
                      <a:r>
                        <a:rPr lang="de-CH" sz="1800" baseline="0" dirty="0" smtClean="0"/>
                        <a:t>, Grünabfuhrgebühren usw.</a:t>
                      </a:r>
                      <a:endParaRPr lang="de-CH" sz="1800" dirty="0"/>
                    </a:p>
                  </a:txBody>
                  <a:tcPr/>
                </a:tc>
                <a:tc vMerge="1">
                  <a:txBody>
                    <a:bodyPr/>
                    <a:lstStyle/>
                    <a:p>
                      <a:endParaRPr lang="de-CH" dirty="0"/>
                    </a:p>
                  </a:txBody>
                  <a:tcPr/>
                </a:tc>
                <a:extLst>
                  <a:ext uri="{0D108BD9-81ED-4DB2-BD59-A6C34878D82A}">
                    <a16:rowId xmlns:a16="http://schemas.microsoft.com/office/drawing/2014/main" val="10003"/>
                  </a:ext>
                </a:extLst>
              </a:tr>
              <a:tr h="835293">
                <a:tc>
                  <a:txBody>
                    <a:bodyPr/>
                    <a:lstStyle/>
                    <a:p>
                      <a:r>
                        <a:rPr lang="de-CH" sz="1800" dirty="0" smtClean="0"/>
                        <a:t>Elektrizitätswerk</a:t>
                      </a:r>
                      <a:endParaRPr lang="de-CH" sz="1800" dirty="0"/>
                    </a:p>
                  </a:txBody>
                  <a:tcPr/>
                </a:tc>
                <a:tc>
                  <a:txBody>
                    <a:bodyPr/>
                    <a:lstStyle/>
                    <a:p>
                      <a:r>
                        <a:rPr lang="de-CH" sz="1800" dirty="0" smtClean="0"/>
                        <a:t>Stromgebühren, Anschlussgebühren</a:t>
                      </a:r>
                      <a:endParaRPr lang="de-CH" sz="1800" dirty="0"/>
                    </a:p>
                  </a:txBody>
                  <a:tcPr/>
                </a:tc>
                <a:tc vMerge="1">
                  <a:txBody>
                    <a:bodyPr/>
                    <a:lstStyle/>
                    <a:p>
                      <a:endParaRPr lang="de-CH" dirty="0"/>
                    </a:p>
                  </a:txBody>
                  <a:tcPr/>
                </a:tc>
                <a:extLst>
                  <a:ext uri="{0D108BD9-81ED-4DB2-BD59-A6C34878D82A}">
                    <a16:rowId xmlns:a16="http://schemas.microsoft.com/office/drawing/2014/main" val="10004"/>
                  </a:ext>
                </a:extLst>
              </a:tr>
            </a:tbl>
          </a:graphicData>
        </a:graphic>
      </p:graphicFrame>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53</a:t>
            </a:fld>
            <a:endParaRPr lang="de-CH" dirty="0"/>
          </a:p>
        </p:txBody>
      </p:sp>
    </p:spTree>
    <p:extLst>
      <p:ext uri="{BB962C8B-B14F-4D97-AF65-F5344CB8AC3E}">
        <p14:creationId xmlns:p14="http://schemas.microsoft.com/office/powerpoint/2010/main" val="2325927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539552" y="1844824"/>
            <a:ext cx="8229600" cy="3744416"/>
          </a:xfrm>
        </p:spPr>
        <p:txBody>
          <a:bodyPr/>
          <a:lstStyle/>
          <a:p>
            <a:pPr marL="0" indent="0">
              <a:spcBef>
                <a:spcPct val="50000"/>
              </a:spcBef>
              <a:buNone/>
            </a:pPr>
            <a:r>
              <a:rPr lang="de-CH" altLang="de-DE" b="1" dirty="0" smtClean="0"/>
              <a:t>Die Aufgaben- und Finanzplanung…</a:t>
            </a:r>
          </a:p>
          <a:p>
            <a:pPr marL="265113">
              <a:spcBef>
                <a:spcPct val="50000"/>
              </a:spcBef>
              <a:buFont typeface="Times" pitchFamily="20" charset="0"/>
              <a:buChar char="•"/>
            </a:pPr>
            <a:r>
              <a:rPr lang="de-CH" altLang="de-DE" dirty="0" smtClean="0"/>
              <a:t>wird vom Gemeinderat für mindestens 4 Jahre erstellt,</a:t>
            </a:r>
          </a:p>
          <a:p>
            <a:pPr marL="265113">
              <a:spcBef>
                <a:spcPct val="50000"/>
              </a:spcBef>
              <a:buFont typeface="Times" pitchFamily="20" charset="0"/>
              <a:buChar char="•"/>
            </a:pPr>
            <a:r>
              <a:rPr lang="de-CH" altLang="de-DE" dirty="0" smtClean="0"/>
              <a:t>wird mindestens jährlich aktualisiert,</a:t>
            </a:r>
          </a:p>
          <a:p>
            <a:pPr marL="265113">
              <a:spcBef>
                <a:spcPct val="50000"/>
              </a:spcBef>
              <a:buFont typeface="Times" pitchFamily="20" charset="0"/>
              <a:buChar char="•"/>
            </a:pPr>
            <a:r>
              <a:rPr lang="de-CH" altLang="de-DE" dirty="0" smtClean="0"/>
              <a:t>ist öffentlich zugänglich,</a:t>
            </a:r>
          </a:p>
          <a:p>
            <a:pPr marL="265113">
              <a:spcBef>
                <a:spcPct val="50000"/>
              </a:spcBef>
              <a:buFont typeface="Times" pitchFamily="20" charset="0"/>
              <a:buChar char="•"/>
            </a:pPr>
            <a:r>
              <a:rPr lang="de-CH" altLang="de-DE" dirty="0" smtClean="0"/>
              <a:t>ist rechtlich nicht verbindlich.</a:t>
            </a:r>
          </a:p>
          <a:p>
            <a:pPr marL="93663" indent="0">
              <a:spcBef>
                <a:spcPct val="50000"/>
              </a:spcBef>
              <a:buNone/>
            </a:pPr>
            <a:endParaRPr lang="de-CH" altLang="de-DE" dirty="0" smtClean="0"/>
          </a:p>
          <a:p>
            <a:pPr marL="447675" indent="-354013">
              <a:spcBef>
                <a:spcPct val="50000"/>
              </a:spcBef>
              <a:buFont typeface="Wingdings" pitchFamily="2" charset="2"/>
              <a:buChar char="è"/>
            </a:pPr>
            <a:r>
              <a:rPr lang="de-CH" altLang="de-DE" dirty="0" smtClean="0">
                <a:sym typeface="Wingdings"/>
              </a:rPr>
              <a:t>Nicht </a:t>
            </a:r>
            <a:r>
              <a:rPr lang="de-CH" altLang="de-DE" dirty="0">
                <a:sym typeface="Wingdings"/>
              </a:rPr>
              <a:t>die Genauigkeit des Finanzplans ist </a:t>
            </a:r>
            <a:r>
              <a:rPr lang="de-CH" altLang="de-DE" dirty="0" smtClean="0">
                <a:sym typeface="Wingdings"/>
              </a:rPr>
              <a:t>am wichtigsten</a:t>
            </a:r>
            <a:r>
              <a:rPr lang="de-CH" altLang="de-DE" dirty="0">
                <a:sym typeface="Wingdings"/>
              </a:rPr>
              <a:t>, sondern </a:t>
            </a:r>
            <a:r>
              <a:rPr lang="de-CH" altLang="de-DE" dirty="0" smtClean="0">
                <a:sym typeface="Wingdings"/>
              </a:rPr>
              <a:t>der Prozess</a:t>
            </a:r>
            <a:r>
              <a:rPr lang="de-CH" altLang="de-DE" dirty="0">
                <a:sym typeface="Wingdings"/>
              </a:rPr>
              <a:t>, der zum </a:t>
            </a:r>
            <a:r>
              <a:rPr lang="de-CH" altLang="de-DE" dirty="0" smtClean="0">
                <a:sym typeface="Wingdings"/>
              </a:rPr>
              <a:t>Finanzplan </a:t>
            </a:r>
            <a:r>
              <a:rPr lang="de-CH" altLang="de-DE" dirty="0">
                <a:sym typeface="Wingdings"/>
              </a:rPr>
              <a:t>führt. </a:t>
            </a:r>
            <a:endParaRPr lang="de-CH" altLang="de-DE" dirty="0" smtClean="0">
              <a:sym typeface="Wingdings"/>
            </a:endParaRPr>
          </a:p>
          <a:p>
            <a:pPr marL="447675" indent="-354013">
              <a:spcBef>
                <a:spcPct val="50000"/>
              </a:spcBef>
              <a:buFont typeface="Wingdings" pitchFamily="2" charset="2"/>
              <a:buChar char="è"/>
            </a:pPr>
            <a:r>
              <a:rPr lang="de-CH" altLang="de-DE" dirty="0">
                <a:sym typeface="Wingdings"/>
              </a:rPr>
              <a:t>In der Erarbeitung sollten Ziele, Visionen </a:t>
            </a:r>
            <a:r>
              <a:rPr lang="de-CH" altLang="de-DE" dirty="0" smtClean="0">
                <a:sym typeface="Wingdings"/>
              </a:rPr>
              <a:t>und Zukunftsszenarien </a:t>
            </a:r>
            <a:r>
              <a:rPr lang="de-CH" altLang="de-DE" dirty="0">
                <a:sym typeface="Wingdings"/>
              </a:rPr>
              <a:t>der Verwaltung entwickelt </a:t>
            </a:r>
            <a:r>
              <a:rPr lang="de-CH" altLang="de-DE" dirty="0" smtClean="0">
                <a:sym typeface="Wingdings"/>
              </a:rPr>
              <a:t>werden.</a:t>
            </a: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54</a:t>
            </a:fld>
            <a:endParaRPr lang="de-CH" dirty="0"/>
          </a:p>
        </p:txBody>
      </p:sp>
    </p:spTree>
    <p:extLst>
      <p:ext uri="{BB962C8B-B14F-4D97-AF65-F5344CB8AC3E}">
        <p14:creationId xmlns:p14="http://schemas.microsoft.com/office/powerpoint/2010/main" val="922757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499592" y="1916832"/>
            <a:ext cx="8568952" cy="3528392"/>
          </a:xfrm>
        </p:spPr>
        <p:txBody>
          <a:bodyPr/>
          <a:lstStyle/>
          <a:p>
            <a:pPr marL="0" indent="0">
              <a:spcBef>
                <a:spcPct val="50000"/>
              </a:spcBef>
              <a:buNone/>
            </a:pPr>
            <a:r>
              <a:rPr lang="de-CH" altLang="de-DE" b="1" dirty="0" smtClean="0"/>
              <a:t>Die Aufgaben- und Finanzplanung enthält…</a:t>
            </a:r>
          </a:p>
          <a:p>
            <a:pPr>
              <a:spcBef>
                <a:spcPct val="50000"/>
              </a:spcBef>
              <a:buFont typeface="Times" pitchFamily="20" charset="0"/>
              <a:buChar char="•"/>
            </a:pPr>
            <a:r>
              <a:rPr lang="de-CH" altLang="de-DE" dirty="0" smtClean="0"/>
              <a:t>den Planaufwand und -ertrag </a:t>
            </a:r>
            <a:r>
              <a:rPr lang="de-CH" altLang="de-DE" dirty="0">
                <a:sym typeface="Wingdings"/>
              </a:rPr>
              <a:t>(</a:t>
            </a:r>
            <a:r>
              <a:rPr lang="de-CH" altLang="de-DE" dirty="0" smtClean="0">
                <a:sym typeface="Wingdings"/>
              </a:rPr>
              <a:t>beeinflussbar/gebunden)</a:t>
            </a:r>
            <a:r>
              <a:rPr lang="de-CH" altLang="de-DE" dirty="0" smtClean="0"/>
              <a:t>,</a:t>
            </a:r>
          </a:p>
          <a:p>
            <a:pPr>
              <a:spcBef>
                <a:spcPct val="50000"/>
              </a:spcBef>
              <a:buFont typeface="Times" pitchFamily="20" charset="0"/>
              <a:buChar char="•"/>
            </a:pPr>
            <a:r>
              <a:rPr lang="de-CH" altLang="de-DE" dirty="0" smtClean="0">
                <a:sym typeface="Wingdings"/>
              </a:rPr>
              <a:t>die Planinvestitionsausgaben und -einnahmen (beeinflussbar/gebunden),</a:t>
            </a:r>
          </a:p>
          <a:p>
            <a:pPr>
              <a:spcBef>
                <a:spcPct val="50000"/>
              </a:spcBef>
              <a:buFont typeface="Times" pitchFamily="20" charset="0"/>
              <a:buChar char="•"/>
            </a:pPr>
            <a:r>
              <a:rPr lang="de-CH" altLang="de-DE" dirty="0" smtClean="0">
                <a:sym typeface="Wingdings"/>
              </a:rPr>
              <a:t>die Schätzung des Finanzierungsbedarfs,</a:t>
            </a:r>
          </a:p>
          <a:p>
            <a:pPr>
              <a:spcBef>
                <a:spcPct val="50000"/>
              </a:spcBef>
              <a:buFont typeface="Times" pitchFamily="20" charset="0"/>
              <a:buChar char="•"/>
            </a:pPr>
            <a:r>
              <a:rPr lang="de-CH" altLang="de-DE" dirty="0" smtClean="0">
                <a:sym typeface="Wingdings"/>
              </a:rPr>
              <a:t>die Finanzierungsmöglichkeiten,</a:t>
            </a:r>
          </a:p>
          <a:p>
            <a:pPr>
              <a:spcBef>
                <a:spcPct val="50000"/>
              </a:spcBef>
              <a:buFont typeface="Times" pitchFamily="20" charset="0"/>
              <a:buChar char="•"/>
            </a:pPr>
            <a:r>
              <a:rPr lang="de-CH" altLang="de-DE" dirty="0" smtClean="0">
                <a:sym typeface="Wingdings"/>
              </a:rPr>
              <a:t>die Entwicklung der Kennzahlen:</a:t>
            </a:r>
            <a:br>
              <a:rPr lang="de-CH" altLang="de-DE" dirty="0" smtClean="0">
                <a:sym typeface="Wingdings"/>
              </a:rPr>
            </a:br>
            <a:r>
              <a:rPr lang="de-CH" altLang="de-DE" sz="1800" dirty="0" smtClean="0">
                <a:sym typeface="Wingdings"/>
              </a:rPr>
              <a:t>- Nettoschuld I je Einwohner</a:t>
            </a:r>
            <a:br>
              <a:rPr lang="de-CH" altLang="de-DE" sz="1800" dirty="0" smtClean="0">
                <a:sym typeface="Wingdings"/>
              </a:rPr>
            </a:br>
            <a:r>
              <a:rPr lang="de-CH" altLang="de-DE" sz="1800" dirty="0" smtClean="0">
                <a:sym typeface="Wingdings"/>
              </a:rPr>
              <a:t>- Selbstfinanzierungsgrad u.a.</a:t>
            </a:r>
          </a:p>
          <a:p>
            <a:pPr>
              <a:spcBef>
                <a:spcPct val="50000"/>
              </a:spcBef>
              <a:buFont typeface="Times" pitchFamily="20" charset="0"/>
              <a:buChar char="•"/>
            </a:pPr>
            <a:r>
              <a:rPr lang="de-CH" altLang="de-DE" dirty="0" smtClean="0">
                <a:sym typeface="Wingdings"/>
              </a:rPr>
              <a:t>mittelfristiges Haushaltgleichgewicht.</a:t>
            </a:r>
          </a:p>
          <a:p>
            <a:pPr marL="0" indent="0">
              <a:spcBef>
                <a:spcPct val="50000"/>
              </a:spcBef>
              <a:buNone/>
            </a:pPr>
            <a:endParaRPr lang="de-CH" altLang="de-DE" dirty="0" smtClean="0">
              <a:sym typeface="Wingdings"/>
            </a:endParaRPr>
          </a:p>
          <a:p>
            <a:pPr>
              <a:spcBef>
                <a:spcPct val="50000"/>
              </a:spcBef>
              <a:buFont typeface="Times" pitchFamily="20" charset="0"/>
              <a:buChar char="•"/>
            </a:pPr>
            <a:endParaRPr lang="de-CH" altLang="de-DE" dirty="0">
              <a:sym typeface="Wingdings"/>
            </a:endParaRPr>
          </a:p>
          <a:p>
            <a:pPr>
              <a:spcBef>
                <a:spcPct val="50000"/>
              </a:spcBef>
              <a:buFont typeface="Times" pitchFamily="20" charset="0"/>
              <a:buChar char="•"/>
            </a:pP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55</a:t>
            </a:fld>
            <a:endParaRPr lang="de-CH" dirty="0"/>
          </a:p>
        </p:txBody>
      </p:sp>
    </p:spTree>
    <p:extLst>
      <p:ext uri="{BB962C8B-B14F-4D97-AF65-F5344CB8AC3E}">
        <p14:creationId xmlns:p14="http://schemas.microsoft.com/office/powerpoint/2010/main" val="9083589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56</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extLst>
      <p:ext uri="{BB962C8B-B14F-4D97-AF65-F5344CB8AC3E}">
        <p14:creationId xmlns:p14="http://schemas.microsoft.com/office/powerpoint/2010/main" val="2542216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1890"/>
            <a:ext cx="8229600" cy="652934"/>
          </a:xfrm>
        </p:spPr>
        <p:txBody>
          <a:bodyPr/>
          <a:lstStyle/>
          <a:p>
            <a:r>
              <a:rPr lang="de-CH" dirty="0" smtClean="0"/>
              <a:t>Budgetkredit</a:t>
            </a:r>
            <a:endParaRPr lang="de-CH" dirty="0"/>
          </a:p>
        </p:txBody>
      </p:sp>
      <p:sp>
        <p:nvSpPr>
          <p:cNvPr id="3" name="Inhaltsplatzhalter 2"/>
          <p:cNvSpPr>
            <a:spLocks noGrp="1"/>
          </p:cNvSpPr>
          <p:nvPr>
            <p:ph idx="1"/>
          </p:nvPr>
        </p:nvSpPr>
        <p:spPr>
          <a:xfrm>
            <a:off x="611560" y="1916832"/>
            <a:ext cx="6985000" cy="2807970"/>
          </a:xfrm>
        </p:spPr>
        <p:txBody>
          <a:bodyPr/>
          <a:lstStyle/>
          <a:p>
            <a:pPr>
              <a:spcBef>
                <a:spcPct val="50000"/>
              </a:spcBef>
              <a:spcAft>
                <a:spcPts val="600"/>
              </a:spcAft>
              <a:buFont typeface="Times" pitchFamily="20" charset="0"/>
              <a:buChar char="•"/>
            </a:pPr>
            <a:r>
              <a:rPr lang="de-CH" altLang="de-DE" dirty="0" smtClean="0"/>
              <a:t>Ausgaben </a:t>
            </a:r>
            <a:r>
              <a:rPr lang="de-CH" altLang="de-DE" dirty="0"/>
              <a:t>/ Aufwendungen, die für das folgende Jahr mit dem </a:t>
            </a:r>
            <a:r>
              <a:rPr lang="de-CH" altLang="de-DE" dirty="0" smtClean="0"/>
              <a:t>Budget genehmigt </a:t>
            </a:r>
            <a:r>
              <a:rPr lang="de-CH" altLang="de-DE" dirty="0"/>
              <a:t>werden</a:t>
            </a:r>
          </a:p>
          <a:p>
            <a:pPr>
              <a:spcBef>
                <a:spcPct val="50000"/>
              </a:spcBef>
              <a:spcAft>
                <a:spcPts val="600"/>
              </a:spcAft>
              <a:buFont typeface="Times" pitchFamily="20" charset="0"/>
              <a:buChar char="•"/>
            </a:pPr>
            <a:r>
              <a:rPr lang="de-CH" altLang="de-DE" dirty="0"/>
              <a:t>bestehende Aufgabe</a:t>
            </a:r>
          </a:p>
          <a:p>
            <a:pPr>
              <a:spcBef>
                <a:spcPct val="50000"/>
              </a:spcBef>
              <a:spcAft>
                <a:spcPts val="600"/>
              </a:spcAft>
              <a:buFont typeface="Times" pitchFamily="20" charset="0"/>
              <a:buChar char="•"/>
            </a:pPr>
            <a:r>
              <a:rPr lang="de-CH" altLang="de-DE" dirty="0" smtClean="0"/>
              <a:t>kleiner </a:t>
            </a:r>
            <a:r>
              <a:rPr lang="de-CH" altLang="de-DE" dirty="0"/>
              <a:t>als 2% der budgetierten Steuererträge</a:t>
            </a:r>
          </a:p>
          <a:p>
            <a:pPr>
              <a:spcBef>
                <a:spcPct val="50000"/>
              </a:spcBef>
              <a:spcAft>
                <a:spcPts val="600"/>
              </a:spcAft>
              <a:buFont typeface="Times" pitchFamily="20" charset="0"/>
              <a:buChar char="•"/>
            </a:pPr>
            <a:r>
              <a:rPr lang="de-CH" altLang="de-DE" dirty="0"/>
              <a:t>Neue Aufgaben kleiner als </a:t>
            </a:r>
            <a:r>
              <a:rPr lang="de-CH" altLang="de-DE" dirty="0" smtClean="0"/>
              <a:t>0.4% oder CHF 5’000 </a:t>
            </a:r>
            <a:r>
              <a:rPr lang="de-CH" altLang="de-DE" dirty="0"/>
              <a:t>der budgetierten Steuererträge</a:t>
            </a:r>
          </a:p>
          <a:p>
            <a:pPr>
              <a:spcBef>
                <a:spcPct val="50000"/>
              </a:spcBef>
              <a:spcAft>
                <a:spcPts val="600"/>
              </a:spcAft>
              <a:buFont typeface="Times" pitchFamily="20" charset="0"/>
              <a:buChar char="•"/>
            </a:pPr>
            <a:r>
              <a:rPr lang="de-CH" altLang="de-DE" dirty="0"/>
              <a:t>Kreditverfall Ende </a:t>
            </a:r>
            <a:r>
              <a:rPr lang="de-CH" altLang="de-DE" dirty="0" smtClean="0"/>
              <a:t>Jahr</a:t>
            </a: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57</a:t>
            </a:fld>
            <a:endParaRPr lang="de-CH" dirty="0"/>
          </a:p>
        </p:txBody>
      </p:sp>
    </p:spTree>
    <p:extLst>
      <p:ext uri="{BB962C8B-B14F-4D97-AF65-F5344CB8AC3E}">
        <p14:creationId xmlns:p14="http://schemas.microsoft.com/office/powerpoint/2010/main" val="5862235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8229600" cy="652934"/>
          </a:xfrm>
        </p:spPr>
        <p:txBody>
          <a:bodyPr/>
          <a:lstStyle/>
          <a:p>
            <a:r>
              <a:rPr lang="de-CH" dirty="0" smtClean="0"/>
              <a:t>Nachtragskredit</a:t>
            </a:r>
            <a:endParaRPr lang="de-CH" dirty="0"/>
          </a:p>
        </p:txBody>
      </p:sp>
      <p:sp>
        <p:nvSpPr>
          <p:cNvPr id="3" name="Inhaltsplatzhalter 2"/>
          <p:cNvSpPr>
            <a:spLocks noGrp="1"/>
          </p:cNvSpPr>
          <p:nvPr>
            <p:ph idx="1"/>
          </p:nvPr>
        </p:nvSpPr>
        <p:spPr>
          <a:xfrm>
            <a:off x="457200" y="2132856"/>
            <a:ext cx="6985000" cy="2807970"/>
          </a:xfrm>
        </p:spPr>
        <p:txBody>
          <a:bodyPr/>
          <a:lstStyle/>
          <a:p>
            <a:pPr>
              <a:spcBef>
                <a:spcPct val="50000"/>
              </a:spcBef>
              <a:buFont typeface="Times" pitchFamily="20" charset="0"/>
              <a:buChar char="•"/>
            </a:pPr>
            <a:r>
              <a:rPr lang="de-CH" altLang="de-DE" dirty="0" smtClean="0"/>
              <a:t>Budgetkredit reicht </a:t>
            </a:r>
            <a:r>
              <a:rPr lang="de-CH" altLang="de-DE" dirty="0"/>
              <a:t>nicht aus</a:t>
            </a:r>
          </a:p>
          <a:p>
            <a:pPr>
              <a:spcBef>
                <a:spcPct val="50000"/>
              </a:spcBef>
              <a:buFont typeface="Times" pitchFamily="20" charset="0"/>
              <a:buChar char="•"/>
            </a:pPr>
            <a:r>
              <a:rPr lang="de-CH" altLang="de-DE" dirty="0" smtClean="0"/>
              <a:t>wird </a:t>
            </a:r>
            <a:r>
              <a:rPr lang="de-CH" altLang="de-DE" dirty="0"/>
              <a:t>von Legislative gesprochen, Gemeinderat nur in Ausnahmefällen</a:t>
            </a:r>
          </a:p>
          <a:p>
            <a:pPr>
              <a:spcBef>
                <a:spcPct val="50000"/>
              </a:spcBef>
              <a:buFont typeface="Times" pitchFamily="20" charset="0"/>
              <a:buChar char="•"/>
            </a:pPr>
            <a:r>
              <a:rPr lang="de-CH" altLang="de-DE" dirty="0" smtClean="0"/>
              <a:t>kleinere </a:t>
            </a:r>
            <a:r>
              <a:rPr lang="de-CH" altLang="de-DE" dirty="0"/>
              <a:t>Kreditüberschreitungen sind ausgenommen</a:t>
            </a:r>
          </a:p>
          <a:p>
            <a:pPr>
              <a:spcBef>
                <a:spcPct val="50000"/>
              </a:spcBef>
              <a:buFont typeface="Times" pitchFamily="20" charset="0"/>
              <a:buChar char="•"/>
            </a:pPr>
            <a:r>
              <a:rPr lang="de-CH" altLang="de-DE" dirty="0" smtClean="0"/>
              <a:t>nicht </a:t>
            </a:r>
            <a:r>
              <a:rPr lang="de-CH" altLang="de-DE" dirty="0"/>
              <a:t>nötig für gebundene Ausgaben oder wenn Ertrag gegenübersteht</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58</a:t>
            </a:fld>
            <a:endParaRPr lang="de-CH" dirty="0"/>
          </a:p>
        </p:txBody>
      </p:sp>
    </p:spTree>
    <p:extLst>
      <p:ext uri="{BB962C8B-B14F-4D97-AF65-F5344CB8AC3E}">
        <p14:creationId xmlns:p14="http://schemas.microsoft.com/office/powerpoint/2010/main" val="3297113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906"/>
            <a:ext cx="8229600" cy="652934"/>
          </a:xfrm>
        </p:spPr>
        <p:txBody>
          <a:bodyPr/>
          <a:lstStyle/>
          <a:p>
            <a:r>
              <a:rPr lang="de-CH" dirty="0" smtClean="0"/>
              <a:t>Verpflichtungskredit</a:t>
            </a:r>
            <a:endParaRPr lang="de-CH" dirty="0"/>
          </a:p>
        </p:txBody>
      </p:sp>
      <p:sp>
        <p:nvSpPr>
          <p:cNvPr id="3" name="Inhaltsplatzhalter 2"/>
          <p:cNvSpPr>
            <a:spLocks noGrp="1"/>
          </p:cNvSpPr>
          <p:nvPr>
            <p:ph idx="1"/>
          </p:nvPr>
        </p:nvSpPr>
        <p:spPr>
          <a:xfrm>
            <a:off x="457200" y="2132856"/>
            <a:ext cx="8229600" cy="2880320"/>
          </a:xfrm>
        </p:spPr>
        <p:txBody>
          <a:bodyPr/>
          <a:lstStyle/>
          <a:p>
            <a:pPr>
              <a:spcBef>
                <a:spcPct val="50000"/>
              </a:spcBef>
              <a:buFont typeface="Times" pitchFamily="20" charset="0"/>
              <a:buChar char="•"/>
            </a:pPr>
            <a:r>
              <a:rPr lang="de-CH" altLang="de-DE" dirty="0"/>
              <a:t>Investitionen, die sich über mehrere Rechnungsjahre erstrecken</a:t>
            </a:r>
          </a:p>
          <a:p>
            <a:pPr>
              <a:spcBef>
                <a:spcPct val="50000"/>
              </a:spcBef>
              <a:buFont typeface="Times" pitchFamily="20" charset="0"/>
              <a:buChar char="•"/>
            </a:pPr>
            <a:r>
              <a:rPr lang="de-CH" altLang="de-DE" dirty="0"/>
              <a:t>Investitionsbeiträge, die erst in späteren Rechnungsjahren auszuzahlen sind</a:t>
            </a:r>
          </a:p>
          <a:p>
            <a:pPr>
              <a:spcBef>
                <a:spcPct val="50000"/>
              </a:spcBef>
              <a:buFont typeface="Times" pitchFamily="20" charset="0"/>
              <a:buChar char="•"/>
            </a:pPr>
            <a:r>
              <a:rPr lang="de-CH" altLang="de-DE" dirty="0"/>
              <a:t>Ausgaben grösser als 2% der budgetierten Steuererträge</a:t>
            </a:r>
          </a:p>
          <a:p>
            <a:pPr>
              <a:spcBef>
                <a:spcPct val="50000"/>
              </a:spcBef>
              <a:buFont typeface="Times" pitchFamily="20" charset="0"/>
              <a:buChar char="•"/>
            </a:pPr>
            <a:r>
              <a:rPr lang="de-CH" altLang="de-DE" dirty="0"/>
              <a:t>Neue Aufgaben oder jährlich wiederkehrende Ausgaben (&gt; </a:t>
            </a:r>
            <a:r>
              <a:rPr lang="de-CH" altLang="de-DE" dirty="0" smtClean="0"/>
              <a:t>0.4% </a:t>
            </a:r>
            <a:r>
              <a:rPr lang="de-CH" altLang="de-DE" dirty="0"/>
              <a:t>des budgetierten Steuerertrages oder &gt; </a:t>
            </a:r>
            <a:r>
              <a:rPr lang="de-CH" altLang="de-DE" dirty="0" smtClean="0"/>
              <a:t>CHF 5’000</a:t>
            </a:r>
            <a:r>
              <a:rPr lang="de-CH" altLang="de-DE" dirty="0"/>
              <a:t>)</a:t>
            </a:r>
          </a:p>
          <a:p>
            <a:pPr>
              <a:spcBef>
                <a:spcPct val="50000"/>
              </a:spcBef>
              <a:buFont typeface="Times" pitchFamily="20" charset="0"/>
              <a:buChar char="•"/>
            </a:pPr>
            <a:r>
              <a:rPr lang="de-CH" altLang="de-DE" dirty="0" smtClean="0"/>
              <a:t>Eingehung </a:t>
            </a:r>
            <a:r>
              <a:rPr lang="de-CH" altLang="de-DE" dirty="0"/>
              <a:t>von Eventualverpflichtungen (Bürgschaften, Garantien)</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59</a:t>
            </a:fld>
            <a:endParaRPr lang="de-CH" dirty="0"/>
          </a:p>
        </p:txBody>
      </p:sp>
    </p:spTree>
    <p:extLst>
      <p:ext uri="{BB962C8B-B14F-4D97-AF65-F5344CB8AC3E}">
        <p14:creationId xmlns:p14="http://schemas.microsoft.com/office/powerpoint/2010/main" val="8848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84784"/>
            <a:ext cx="6985000" cy="862966"/>
          </a:xfrm>
        </p:spPr>
        <p:txBody>
          <a:bodyPr/>
          <a:lstStyle/>
          <a:p>
            <a:r>
              <a:rPr lang="de-CH" dirty="0" smtClean="0"/>
              <a:t>Haushaltsgrundsätze</a:t>
            </a:r>
            <a:endParaRPr lang="de-CH" dirty="0"/>
          </a:p>
        </p:txBody>
      </p:sp>
      <p:sp>
        <p:nvSpPr>
          <p:cNvPr id="3" name="Inhaltsplatzhalter 2"/>
          <p:cNvSpPr>
            <a:spLocks noGrp="1"/>
          </p:cNvSpPr>
          <p:nvPr>
            <p:ph idx="1"/>
          </p:nvPr>
        </p:nvSpPr>
        <p:spPr>
          <a:xfrm>
            <a:off x="1079500" y="2348880"/>
            <a:ext cx="6985000" cy="2807970"/>
          </a:xfrm>
        </p:spPr>
        <p:txBody>
          <a:bodyPr/>
          <a:lstStyle/>
          <a:p>
            <a:pPr>
              <a:spcAft>
                <a:spcPts val="300"/>
              </a:spcAft>
            </a:pPr>
            <a:r>
              <a:rPr lang="de-CH" dirty="0" smtClean="0"/>
              <a:t>Gesetzmässigkeit</a:t>
            </a:r>
          </a:p>
          <a:p>
            <a:pPr>
              <a:spcAft>
                <a:spcPts val="300"/>
              </a:spcAft>
            </a:pPr>
            <a:r>
              <a:rPr lang="de-CH" dirty="0" smtClean="0"/>
              <a:t>Haushaltsgleichgewicht</a:t>
            </a:r>
          </a:p>
          <a:p>
            <a:pPr>
              <a:spcAft>
                <a:spcPts val="300"/>
              </a:spcAft>
            </a:pPr>
            <a:r>
              <a:rPr lang="de-CH" dirty="0" smtClean="0"/>
              <a:t>Sparsamkeit</a:t>
            </a:r>
          </a:p>
          <a:p>
            <a:pPr>
              <a:spcAft>
                <a:spcPts val="300"/>
              </a:spcAft>
            </a:pPr>
            <a:r>
              <a:rPr lang="de-CH" dirty="0" smtClean="0"/>
              <a:t>Dringlichkeit</a:t>
            </a:r>
          </a:p>
          <a:p>
            <a:pPr>
              <a:spcAft>
                <a:spcPts val="300"/>
              </a:spcAft>
            </a:pPr>
            <a:r>
              <a:rPr lang="de-CH" dirty="0" smtClean="0"/>
              <a:t>Wirtschaftlichkeit</a:t>
            </a:r>
          </a:p>
          <a:p>
            <a:pPr>
              <a:spcAft>
                <a:spcPts val="300"/>
              </a:spcAft>
            </a:pPr>
            <a:r>
              <a:rPr lang="de-CH" dirty="0" smtClean="0"/>
              <a:t>Verursacherprinzip / Vorteilsabgeltung</a:t>
            </a:r>
          </a:p>
          <a:p>
            <a:pPr>
              <a:spcAft>
                <a:spcPts val="300"/>
              </a:spcAft>
            </a:pPr>
            <a:r>
              <a:rPr lang="de-CH" dirty="0" smtClean="0"/>
              <a:t>Zweckbindung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a:t>
            </a:fld>
            <a:endParaRPr lang="de-CH"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229600" cy="652934"/>
          </a:xfrm>
        </p:spPr>
        <p:txBody>
          <a:bodyPr/>
          <a:lstStyle/>
          <a:p>
            <a:r>
              <a:rPr lang="de-CH" dirty="0" smtClean="0"/>
              <a:t>Zusatzkredit</a:t>
            </a:r>
            <a:endParaRPr lang="de-CH" dirty="0"/>
          </a:p>
        </p:txBody>
      </p:sp>
      <p:sp>
        <p:nvSpPr>
          <p:cNvPr id="3" name="Inhaltsplatzhalter 2"/>
          <p:cNvSpPr>
            <a:spLocks noGrp="1"/>
          </p:cNvSpPr>
          <p:nvPr>
            <p:ph idx="1"/>
          </p:nvPr>
        </p:nvSpPr>
        <p:spPr>
          <a:xfrm>
            <a:off x="467544" y="2132856"/>
            <a:ext cx="6985000" cy="2448272"/>
          </a:xfrm>
        </p:spPr>
        <p:txBody>
          <a:bodyPr/>
          <a:lstStyle/>
          <a:p>
            <a:pPr>
              <a:spcBef>
                <a:spcPct val="50000"/>
              </a:spcBef>
              <a:buFont typeface="Times" pitchFamily="20" charset="0"/>
              <a:buChar char="•"/>
            </a:pPr>
            <a:r>
              <a:rPr lang="de-CH" altLang="de-DE" dirty="0"/>
              <a:t>Verpflichtungskredit reicht nicht aus</a:t>
            </a:r>
          </a:p>
          <a:p>
            <a:pPr>
              <a:spcBef>
                <a:spcPct val="50000"/>
              </a:spcBef>
              <a:buFont typeface="Times" pitchFamily="20" charset="0"/>
              <a:buChar char="•"/>
            </a:pPr>
            <a:r>
              <a:rPr lang="de-CH" altLang="de-DE" dirty="0"/>
              <a:t>Genehmigung durch zuständige Behörde (Einwohnerrat, Gemeindeversammlung)</a:t>
            </a:r>
          </a:p>
          <a:p>
            <a:pPr>
              <a:spcBef>
                <a:spcPct val="50000"/>
              </a:spcBef>
              <a:buFont typeface="Times" pitchFamily="20" charset="0"/>
              <a:buChar char="•"/>
            </a:pPr>
            <a:r>
              <a:rPr lang="de-CH" altLang="de-DE" dirty="0"/>
              <a:t>In Ausnahmen vom Gemeinderat zu bewilligen</a:t>
            </a:r>
          </a:p>
          <a:p>
            <a:pPr>
              <a:spcBef>
                <a:spcPct val="50000"/>
              </a:spcBef>
              <a:buFont typeface="Times" pitchFamily="20" charset="0"/>
              <a:buChar char="•"/>
            </a:pPr>
            <a:r>
              <a:rPr lang="de-CH" altLang="de-DE" dirty="0"/>
              <a:t>Sanktionierung allfällig nicht bewilligter Mehrausgaben mit der Genehmigung der Kreditabrechnung</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60</a:t>
            </a:fld>
            <a:endParaRPr lang="de-CH" dirty="0"/>
          </a:p>
        </p:txBody>
      </p:sp>
    </p:spTree>
    <p:extLst>
      <p:ext uri="{BB962C8B-B14F-4D97-AF65-F5344CB8AC3E}">
        <p14:creationId xmlns:p14="http://schemas.microsoft.com/office/powerpoint/2010/main" val="3221441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3356992"/>
            <a:ext cx="6985000" cy="502016"/>
          </a:xfrm>
          <a:solidFill>
            <a:schemeClr val="accent5">
              <a:lumMod val="20000"/>
              <a:lumOff val="80000"/>
            </a:schemeClr>
          </a:solidFill>
        </p:spPr>
        <p:txBody>
          <a:bodyPr/>
          <a:lstStyle/>
          <a:p>
            <a:pPr algn="ctr"/>
            <a:r>
              <a:rPr lang="de-CH" cap="none" dirty="0" smtClean="0">
                <a:solidFill>
                  <a:schemeClr val="tx1"/>
                </a:solidFill>
              </a:rPr>
              <a:t>Repetitionsaufgaben</a:t>
            </a:r>
            <a:endParaRPr lang="de-CH" cap="none" dirty="0">
              <a:solidFill>
                <a:schemeClr val="tx1"/>
              </a:solidFill>
            </a:endParaRPr>
          </a:p>
        </p:txBody>
      </p:sp>
      <p:sp>
        <p:nvSpPr>
          <p:cNvPr id="4" name="Foliennummernplatzhalter 3"/>
          <p:cNvSpPr>
            <a:spLocks noGrp="1"/>
          </p:cNvSpPr>
          <p:nvPr>
            <p:ph type="sldNum" sz="quarter" idx="4"/>
          </p:nvPr>
        </p:nvSpPr>
        <p:spPr/>
        <p:txBody>
          <a:bodyPr/>
          <a:lstStyle/>
          <a:p>
            <a:fld id="{87674F0A-37BA-4CE3-B1FD-DE57A7E2F2C6}" type="slidenum">
              <a:rPr lang="de-CH" smtClean="0"/>
              <a:pPr/>
              <a:t>61</a:t>
            </a:fld>
            <a:endParaRPr lang="de-CH"/>
          </a:p>
        </p:txBody>
      </p:sp>
    </p:spTree>
    <p:extLst>
      <p:ext uri="{BB962C8B-B14F-4D97-AF65-F5344CB8AC3E}">
        <p14:creationId xmlns:p14="http://schemas.microsoft.com/office/powerpoint/2010/main" val="101571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6985000" cy="862966"/>
          </a:xfrm>
        </p:spPr>
        <p:txBody>
          <a:bodyPr/>
          <a:lstStyle/>
          <a:p>
            <a:r>
              <a:rPr lang="de-CH" dirty="0" smtClean="0"/>
              <a:t>Grundsätze Rechnungslegung</a:t>
            </a:r>
            <a:endParaRPr lang="de-CH" dirty="0"/>
          </a:p>
        </p:txBody>
      </p:sp>
      <p:sp>
        <p:nvSpPr>
          <p:cNvPr id="3" name="Inhaltsplatzhalter 2"/>
          <p:cNvSpPr>
            <a:spLocks noGrp="1"/>
          </p:cNvSpPr>
          <p:nvPr>
            <p:ph idx="1"/>
          </p:nvPr>
        </p:nvSpPr>
        <p:spPr>
          <a:xfrm>
            <a:off x="1043608" y="2276872"/>
            <a:ext cx="6985000" cy="2807970"/>
          </a:xfrm>
        </p:spPr>
        <p:txBody>
          <a:bodyPr/>
          <a:lstStyle/>
          <a:p>
            <a:pPr>
              <a:spcAft>
                <a:spcPts val="300"/>
              </a:spcAft>
            </a:pPr>
            <a:r>
              <a:rPr lang="de-CH" dirty="0" err="1" smtClean="0"/>
              <a:t>Jährlichkeit</a:t>
            </a:r>
            <a:r>
              <a:rPr lang="de-CH" dirty="0" smtClean="0"/>
              <a:t> / Periodenabgrenzung</a:t>
            </a:r>
          </a:p>
          <a:p>
            <a:pPr>
              <a:spcAft>
                <a:spcPts val="300"/>
              </a:spcAft>
            </a:pPr>
            <a:r>
              <a:rPr lang="de-CH" dirty="0" smtClean="0"/>
              <a:t>Spezifikation</a:t>
            </a:r>
          </a:p>
          <a:p>
            <a:pPr>
              <a:spcAft>
                <a:spcPts val="300"/>
              </a:spcAft>
            </a:pPr>
            <a:r>
              <a:rPr lang="de-CH" dirty="0" smtClean="0"/>
              <a:t>Vollständigkeit</a:t>
            </a:r>
          </a:p>
          <a:p>
            <a:pPr>
              <a:spcAft>
                <a:spcPts val="300"/>
              </a:spcAft>
            </a:pPr>
            <a:r>
              <a:rPr lang="de-CH" dirty="0" smtClean="0"/>
              <a:t>Vergleichbarkeit</a:t>
            </a:r>
          </a:p>
          <a:p>
            <a:pPr>
              <a:spcAft>
                <a:spcPts val="300"/>
              </a:spcAft>
            </a:pPr>
            <a:r>
              <a:rPr lang="de-CH" dirty="0" smtClean="0"/>
              <a:t>Bruttodarstellung</a:t>
            </a:r>
          </a:p>
          <a:p>
            <a:pPr>
              <a:spcAft>
                <a:spcPts val="300"/>
              </a:spcAft>
            </a:pPr>
            <a:r>
              <a:rPr lang="de-CH" dirty="0" smtClean="0"/>
              <a:t>Wesentlichkeit</a:t>
            </a:r>
          </a:p>
          <a:p>
            <a:pPr>
              <a:spcAft>
                <a:spcPts val="300"/>
              </a:spcAft>
            </a:pPr>
            <a:r>
              <a:rPr lang="de-CH" dirty="0" smtClean="0"/>
              <a:t>Richtigkeit / Rechtzeitigkeit / Nachprüfbarkeit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a:t>
            </a:fld>
            <a:endParaRPr lang="de-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0506" y="1340768"/>
            <a:ext cx="8229600" cy="778793"/>
          </a:xfrm>
        </p:spPr>
        <p:txBody>
          <a:bodyPr/>
          <a:lstStyle/>
          <a:p>
            <a:r>
              <a:rPr lang="de-CH" dirty="0"/>
              <a:t>HRM2 – </a:t>
            </a:r>
            <a:r>
              <a:rPr lang="de-CH" dirty="0" smtClean="0"/>
              <a:t>Aufbau / Anforderungen</a:t>
            </a:r>
            <a:endParaRPr lang="de-DE" dirty="0"/>
          </a:p>
        </p:txBody>
      </p:sp>
      <p:sp>
        <p:nvSpPr>
          <p:cNvPr id="60419" name="Rectangle 3"/>
          <p:cNvSpPr>
            <a:spLocks noChangeArrowheads="1"/>
          </p:cNvSpPr>
          <p:nvPr/>
        </p:nvSpPr>
        <p:spPr bwMode="auto">
          <a:xfrm>
            <a:off x="287338" y="3221732"/>
            <a:ext cx="8135937" cy="2522537"/>
          </a:xfrm>
          <a:prstGeom prst="rect">
            <a:avLst/>
          </a:prstGeom>
          <a:solidFill>
            <a:schemeClr val="accent5">
              <a:lumMod val="40000"/>
              <a:lumOff val="60000"/>
            </a:schemeClr>
          </a:solidFill>
          <a:ln w="28575">
            <a:solidFill>
              <a:srgbClr val="000000"/>
            </a:solidFill>
            <a:miter lim="800000"/>
            <a:headEnd/>
            <a:tailEnd/>
          </a:ln>
          <a:effectLst/>
        </p:spPr>
        <p:txBody>
          <a:bodyPr wrap="none" lIns="91436" tIns="45718" rIns="91436" bIns="45718" anchor="ctr"/>
          <a:lstStyle/>
          <a:p>
            <a:pPr algn="ctr">
              <a:defRPr/>
            </a:pPr>
            <a:endParaRPr lang="de-DE" sz="1800" b="0">
              <a:solidFill>
                <a:schemeClr val="tx1"/>
              </a:solidFill>
              <a:latin typeface="Arial" pitchFamily="34" charset="0"/>
              <a:cs typeface="Arial" pitchFamily="34" charset="0"/>
            </a:endParaRPr>
          </a:p>
        </p:txBody>
      </p:sp>
      <p:sp>
        <p:nvSpPr>
          <p:cNvPr id="60420" name="Rectangle 4"/>
          <p:cNvSpPr>
            <a:spLocks noChangeArrowheads="1"/>
          </p:cNvSpPr>
          <p:nvPr/>
        </p:nvSpPr>
        <p:spPr bwMode="auto">
          <a:xfrm>
            <a:off x="357188" y="2288282"/>
            <a:ext cx="2540000" cy="646112"/>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Bilanz</a:t>
            </a:r>
            <a:endParaRPr lang="de-DE" sz="1800" b="0">
              <a:solidFill>
                <a:schemeClr val="tx1"/>
              </a:solidFill>
              <a:latin typeface="Arial" pitchFamily="34" charset="0"/>
              <a:cs typeface="Arial" pitchFamily="34" charset="0"/>
            </a:endParaRPr>
          </a:p>
        </p:txBody>
      </p:sp>
      <p:sp>
        <p:nvSpPr>
          <p:cNvPr id="60421" name="Rectangle 5"/>
          <p:cNvSpPr>
            <a:spLocks noChangeArrowheads="1"/>
          </p:cNvSpPr>
          <p:nvPr/>
        </p:nvSpPr>
        <p:spPr bwMode="auto">
          <a:xfrm>
            <a:off x="395288" y="3494782"/>
            <a:ext cx="2520950"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Eigenkapitalnachweis</a:t>
            </a:r>
            <a:endParaRPr lang="de-DE" sz="1800" b="0">
              <a:solidFill>
                <a:schemeClr val="tx1"/>
              </a:solidFill>
              <a:latin typeface="Arial" pitchFamily="34" charset="0"/>
              <a:cs typeface="Arial" pitchFamily="34" charset="0"/>
            </a:endParaRPr>
          </a:p>
        </p:txBody>
      </p:sp>
      <p:sp>
        <p:nvSpPr>
          <p:cNvPr id="60422" name="Rectangle 6"/>
          <p:cNvSpPr>
            <a:spLocks noChangeArrowheads="1"/>
          </p:cNvSpPr>
          <p:nvPr/>
        </p:nvSpPr>
        <p:spPr bwMode="auto">
          <a:xfrm>
            <a:off x="3167063" y="2288282"/>
            <a:ext cx="2590800" cy="646112"/>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Erfolgsrechnung </a:t>
            </a:r>
            <a:endParaRPr lang="de-DE" sz="1800" b="0">
              <a:solidFill>
                <a:schemeClr val="tx1"/>
              </a:solidFill>
              <a:latin typeface="Arial" pitchFamily="34" charset="0"/>
              <a:cs typeface="Arial" pitchFamily="34" charset="0"/>
            </a:endParaRPr>
          </a:p>
        </p:txBody>
      </p:sp>
      <p:sp>
        <p:nvSpPr>
          <p:cNvPr id="60423" name="Rectangle 7"/>
          <p:cNvSpPr>
            <a:spLocks noChangeArrowheads="1"/>
          </p:cNvSpPr>
          <p:nvPr/>
        </p:nvSpPr>
        <p:spPr bwMode="auto">
          <a:xfrm>
            <a:off x="5902325" y="2288282"/>
            <a:ext cx="2520950" cy="646112"/>
          </a:xfrm>
          <a:prstGeom prst="rect">
            <a:avLst/>
          </a:prstGeom>
          <a:solidFill>
            <a:srgbClr val="62CAE3"/>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Investitionsrechnung</a:t>
            </a:r>
            <a:endParaRPr lang="de-DE" sz="1800" b="0">
              <a:solidFill>
                <a:schemeClr val="tx1"/>
              </a:solidFill>
              <a:latin typeface="Arial" pitchFamily="34" charset="0"/>
              <a:cs typeface="Arial" pitchFamily="34" charset="0"/>
            </a:endParaRPr>
          </a:p>
        </p:txBody>
      </p:sp>
      <p:sp>
        <p:nvSpPr>
          <p:cNvPr id="60424" name="Rectangle 8"/>
          <p:cNvSpPr>
            <a:spLocks noChangeArrowheads="1"/>
          </p:cNvSpPr>
          <p:nvPr/>
        </p:nvSpPr>
        <p:spPr bwMode="auto">
          <a:xfrm>
            <a:off x="4676775" y="4736207"/>
            <a:ext cx="2519363" cy="647700"/>
          </a:xfrm>
          <a:prstGeom prst="rect">
            <a:avLst/>
          </a:prstGeom>
          <a:solidFill>
            <a:schemeClr val="hlink"/>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bg1"/>
                </a:solidFill>
                <a:latin typeface="Arial" pitchFamily="34" charset="0"/>
                <a:cs typeface="Arial" pitchFamily="34" charset="0"/>
              </a:rPr>
              <a:t>Geldflussrechnung</a:t>
            </a:r>
            <a:endParaRPr lang="de-DE" sz="1800" b="0" dirty="0">
              <a:solidFill>
                <a:schemeClr val="bg1"/>
              </a:solidFill>
              <a:latin typeface="Arial" pitchFamily="34" charset="0"/>
              <a:cs typeface="Arial" pitchFamily="34" charset="0"/>
            </a:endParaRPr>
          </a:p>
        </p:txBody>
      </p:sp>
      <p:sp>
        <p:nvSpPr>
          <p:cNvPr id="60425" name="Rectangle 9"/>
          <p:cNvSpPr>
            <a:spLocks noChangeArrowheads="1"/>
          </p:cNvSpPr>
          <p:nvPr/>
        </p:nvSpPr>
        <p:spPr bwMode="auto">
          <a:xfrm>
            <a:off x="404813" y="5002907"/>
            <a:ext cx="2517775"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tx1"/>
                </a:solidFill>
                <a:latin typeface="Arial" pitchFamily="34" charset="0"/>
                <a:cs typeface="Arial" pitchFamily="34" charset="0"/>
              </a:rPr>
              <a:t>Anhang zur </a:t>
            </a:r>
            <a:r>
              <a:rPr lang="de-CH" sz="1800" b="0" dirty="0" smtClean="0">
                <a:solidFill>
                  <a:schemeClr val="tx1"/>
                </a:solidFill>
                <a:latin typeface="Arial" pitchFamily="34" charset="0"/>
                <a:cs typeface="Arial" pitchFamily="34" charset="0"/>
              </a:rPr>
              <a:t>Jahres-</a:t>
            </a:r>
            <a:br>
              <a:rPr lang="de-CH" sz="1800" b="0" dirty="0" smtClean="0">
                <a:solidFill>
                  <a:schemeClr val="tx1"/>
                </a:solidFill>
                <a:latin typeface="Arial" pitchFamily="34" charset="0"/>
                <a:cs typeface="Arial" pitchFamily="34" charset="0"/>
              </a:rPr>
            </a:br>
            <a:r>
              <a:rPr lang="de-CH" sz="1800" b="0" dirty="0" err="1" smtClean="0">
                <a:solidFill>
                  <a:schemeClr val="tx1"/>
                </a:solidFill>
                <a:latin typeface="Arial" pitchFamily="34" charset="0"/>
                <a:cs typeface="Arial" pitchFamily="34" charset="0"/>
              </a:rPr>
              <a:t>rechnung</a:t>
            </a:r>
            <a:endParaRPr lang="de-DE" sz="1800" b="0" dirty="0">
              <a:solidFill>
                <a:schemeClr val="tx1"/>
              </a:solidFill>
              <a:latin typeface="Arial" pitchFamily="34" charset="0"/>
              <a:cs typeface="Arial" pitchFamily="34" charset="0"/>
            </a:endParaRPr>
          </a:p>
        </p:txBody>
      </p:sp>
      <p:sp>
        <p:nvSpPr>
          <p:cNvPr id="60426" name="Line 10"/>
          <p:cNvSpPr>
            <a:spLocks noChangeShapeType="1"/>
          </p:cNvSpPr>
          <p:nvPr/>
        </p:nvSpPr>
        <p:spPr bwMode="auto">
          <a:xfrm>
            <a:off x="1582738"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7" name="Line 11"/>
          <p:cNvSpPr>
            <a:spLocks noChangeShapeType="1"/>
          </p:cNvSpPr>
          <p:nvPr/>
        </p:nvSpPr>
        <p:spPr bwMode="auto">
          <a:xfrm flipH="1">
            <a:off x="5324475" y="4302819"/>
            <a:ext cx="1588"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8" name="Line 12"/>
          <p:cNvSpPr>
            <a:spLocks noChangeShapeType="1"/>
          </p:cNvSpPr>
          <p:nvPr/>
        </p:nvSpPr>
        <p:spPr bwMode="auto">
          <a:xfrm flipH="1">
            <a:off x="6621463" y="3080444"/>
            <a:ext cx="0" cy="1509713"/>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9" name="Rectangle 13"/>
          <p:cNvSpPr>
            <a:spLocks noChangeArrowheads="1"/>
          </p:cNvSpPr>
          <p:nvPr/>
        </p:nvSpPr>
        <p:spPr bwMode="auto">
          <a:xfrm>
            <a:off x="3155950" y="3512244"/>
            <a:ext cx="2643188" cy="647700"/>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Gestufter Erfolgsausweis</a:t>
            </a:r>
            <a:endParaRPr lang="de-DE" sz="1800" b="0">
              <a:solidFill>
                <a:schemeClr val="tx1"/>
              </a:solidFill>
              <a:latin typeface="Arial" pitchFamily="34" charset="0"/>
              <a:cs typeface="Arial" pitchFamily="34" charset="0"/>
            </a:endParaRPr>
          </a:p>
        </p:txBody>
      </p:sp>
      <p:sp>
        <p:nvSpPr>
          <p:cNvPr id="60430" name="Line 14"/>
          <p:cNvSpPr>
            <a:spLocks noChangeShapeType="1"/>
          </p:cNvSpPr>
          <p:nvPr/>
        </p:nvSpPr>
        <p:spPr bwMode="auto">
          <a:xfrm>
            <a:off x="4462463"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31" name="Rectangle 15"/>
          <p:cNvSpPr>
            <a:spLocks noChangeArrowheads="1"/>
          </p:cNvSpPr>
          <p:nvPr/>
        </p:nvSpPr>
        <p:spPr bwMode="auto">
          <a:xfrm>
            <a:off x="390525" y="4253607"/>
            <a:ext cx="2519363"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Anlagebuchhaltung</a:t>
            </a:r>
            <a:endParaRPr lang="de-DE" sz="1800" b="0">
              <a:solidFill>
                <a:schemeClr val="tx1"/>
              </a:solidFill>
              <a:latin typeface="Arial" pitchFamily="34" charset="0"/>
              <a:cs typeface="Arial" pitchFamily="34" charset="0"/>
            </a:endParaRPr>
          </a:p>
        </p:txBody>
      </p:sp>
      <p:sp>
        <p:nvSpPr>
          <p:cNvPr id="1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269257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smtClean="0"/>
              <a:t>Erfolgsrechnung</a:t>
            </a:r>
            <a:endParaRPr lang="de-CH" dirty="0"/>
          </a:p>
        </p:txBody>
      </p:sp>
      <p:sp>
        <p:nvSpPr>
          <p:cNvPr id="14341" name="Rectangle 5"/>
          <p:cNvSpPr>
            <a:spLocks noGrp="1" noChangeArrowheads="1"/>
          </p:cNvSpPr>
          <p:nvPr>
            <p:ph idx="1"/>
          </p:nvPr>
        </p:nvSpPr>
        <p:spPr>
          <a:xfrm>
            <a:off x="683568" y="2276872"/>
            <a:ext cx="7992888" cy="2807970"/>
          </a:xfrm>
        </p:spPr>
        <p:txBody>
          <a:bodyPr/>
          <a:lstStyle/>
          <a:p>
            <a:pPr>
              <a:spcAft>
                <a:spcPts val="600"/>
              </a:spcAft>
            </a:pPr>
            <a:r>
              <a:rPr lang="de-CH" sz="2400" dirty="0" smtClean="0"/>
              <a:t>Es </a:t>
            </a:r>
            <a:r>
              <a:rPr lang="de-CH" sz="2400" dirty="0"/>
              <a:t>werden sämtliche Aufwendungen und Erträge verbucht, die </a:t>
            </a:r>
            <a:r>
              <a:rPr lang="de-CH" sz="2400" b="1" dirty="0">
                <a:solidFill>
                  <a:schemeClr val="accent1"/>
                </a:solidFill>
              </a:rPr>
              <a:t>Konsumcharakter</a:t>
            </a:r>
            <a:r>
              <a:rPr lang="de-CH" sz="2400" dirty="0" smtClean="0">
                <a:solidFill>
                  <a:schemeClr val="accent1"/>
                </a:solidFill>
              </a:rPr>
              <a:t> </a:t>
            </a:r>
            <a:r>
              <a:rPr lang="de-CH" sz="2400" dirty="0"/>
              <a:t>haben, sowie </a:t>
            </a:r>
            <a:r>
              <a:rPr lang="de-CH" sz="2400" dirty="0" smtClean="0"/>
              <a:t>Folgekosten </a:t>
            </a:r>
            <a:r>
              <a:rPr lang="de-CH" sz="2400" dirty="0"/>
              <a:t>aus Investitionen (Abschreibungen, Zinsen, Unterhalt</a:t>
            </a:r>
            <a:r>
              <a:rPr lang="de-CH" sz="2400" dirty="0" smtClean="0"/>
              <a:t>)</a:t>
            </a:r>
          </a:p>
          <a:p>
            <a:pPr>
              <a:spcAft>
                <a:spcPts val="600"/>
              </a:spcAft>
            </a:pPr>
            <a:endParaRPr lang="de-CH" sz="2400" dirty="0"/>
          </a:p>
          <a:p>
            <a:r>
              <a:rPr lang="de-CH" sz="2400" dirty="0"/>
              <a:t>Grundsatz des </a:t>
            </a:r>
            <a:r>
              <a:rPr lang="de-CH" sz="2400" dirty="0" smtClean="0"/>
              <a:t>Haushaltsgleichgewichts</a:t>
            </a:r>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43143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411E25A99DA24BB3E9476FEC3D7572" ma:contentTypeVersion="0" ma:contentTypeDescription="Ein neues Dokument erstellen." ma:contentTypeScope="" ma:versionID="b57719e60849cb2503bce0210e3718ab">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581FD-E0AE-4C41-B100-1BAED8BE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773F09-86C6-49DA-9C6F-61D5E2D33B2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42F1BD6-CDB8-4528-A967-5215E3111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2583</Words>
  <Application>Microsoft Office PowerPoint</Application>
  <PresentationFormat>Bildschirmpräsentation (4:3)</PresentationFormat>
  <Paragraphs>700</Paragraphs>
  <Slides>61</Slides>
  <Notes>42</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61</vt:i4>
      </vt:variant>
    </vt:vector>
  </HeadingPairs>
  <TitlesOfParts>
    <vt:vector size="72" baseType="lpstr">
      <vt:lpstr>ＭＳ Ｐゴシック</vt:lpstr>
      <vt:lpstr>Arial</vt:lpstr>
      <vt:lpstr>Calibri</vt:lpstr>
      <vt:lpstr>Corbel</vt:lpstr>
      <vt:lpstr>HGｺﾞｼｯｸM</vt:lpstr>
      <vt:lpstr>Symbol</vt:lpstr>
      <vt:lpstr>Times</vt:lpstr>
      <vt:lpstr>Times New Roman</vt:lpstr>
      <vt:lpstr>Wingdings</vt:lpstr>
      <vt:lpstr>1_Office-Design</vt:lpstr>
      <vt:lpstr>2_Office-Design</vt:lpstr>
      <vt:lpstr>ÜK 4: Modul G-08 Leistungsziel 1.1.6.1.1 Stand August 2020</vt:lpstr>
      <vt:lpstr>Gliederung der Bilanz</vt:lpstr>
      <vt:lpstr>Die Erfolgsrechnung</vt:lpstr>
      <vt:lpstr>PowerPoint-Präsentation</vt:lpstr>
      <vt:lpstr>Rechtliche Grundlagen</vt:lpstr>
      <vt:lpstr>Haushaltsgrundsätze</vt:lpstr>
      <vt:lpstr>Grundsätze Rechnungslegung</vt:lpstr>
      <vt:lpstr>HRM2 – Aufbau / Anforderungen</vt:lpstr>
      <vt:lpstr>Erfolgsrechnung</vt:lpstr>
      <vt:lpstr>Investitionsrechnung</vt:lpstr>
      <vt:lpstr>Gliederung der Rechnung</vt:lpstr>
      <vt:lpstr>HRM2 Kontenplan: ER Artengliederung</vt:lpstr>
      <vt:lpstr>HRM2 Kontenplan: ER Artengliederung </vt:lpstr>
      <vt:lpstr>HRM2 Kontenplan: IR Artengliederung </vt:lpstr>
      <vt:lpstr>HRM2 Kontenplan: IR Artengliederung </vt:lpstr>
      <vt:lpstr>Kontenplan HRM2: Bilanz (Sachgruppen)</vt:lpstr>
      <vt:lpstr> Aktiven</vt:lpstr>
      <vt:lpstr>Spezialfinanzierungen (SF)</vt:lpstr>
      <vt:lpstr>Investitionsbegriff  (sachlich und finanziell)</vt:lpstr>
      <vt:lpstr>Aktivierungsgrenze</vt:lpstr>
      <vt:lpstr>Kreditarten</vt:lpstr>
      <vt:lpstr>Wichtiges Führungsinstrument</vt:lpstr>
      <vt:lpstr>Budgetzahlen</vt:lpstr>
      <vt:lpstr>Kreditbewilligung (§ 19 FiV)</vt:lpstr>
      <vt:lpstr>Ergebnis</vt:lpstr>
      <vt:lpstr>Dreistufiger Erfolgsausweis Budget</vt:lpstr>
      <vt:lpstr>Finanzierungsausweis Budget</vt:lpstr>
      <vt:lpstr>Zeitlicher Ablauf des Budgetprozesses</vt:lpstr>
      <vt:lpstr>Abschluss der Jahresrechnung, Ablauf</vt:lpstr>
      <vt:lpstr>«Mechanik» des Jahresabschlusses</vt:lpstr>
      <vt:lpstr>Ergebnis/Erfolgsausweis</vt:lpstr>
      <vt:lpstr>Dreistufiger Erfolgsausweis Rechnungsabschluss</vt:lpstr>
      <vt:lpstr>Finanzierungsausweis Rechnungsabschluss</vt:lpstr>
      <vt:lpstr>Was sagen uns Kennzahlen?</vt:lpstr>
      <vt:lpstr>Selbstfinanzierungsgrad</vt:lpstr>
      <vt:lpstr>Selbstfinanzierungsanteil</vt:lpstr>
      <vt:lpstr>PowerPoint-Präsentation</vt:lpstr>
      <vt:lpstr>Aufgabe Kennzahlen</vt:lpstr>
      <vt:lpstr>Kreditoren- und Debitorenverarbeitung</vt:lpstr>
      <vt:lpstr>Betriebliche Leistungsziele im Rechnungswesen (RW)</vt:lpstr>
      <vt:lpstr>Kreditoren-rechnung</vt:lpstr>
      <vt:lpstr>Debitoren-rechnung</vt:lpstr>
      <vt:lpstr>Öffentliche Abgaben</vt:lpstr>
      <vt:lpstr>Steuerhoheit</vt:lpstr>
      <vt:lpstr>Steuern (Staats- und Gemeindesteuern)</vt:lpstr>
      <vt:lpstr>Kausalabgaben</vt:lpstr>
      <vt:lpstr> Gebühren</vt:lpstr>
      <vt:lpstr>Vorzugslasten (Beiträge)</vt:lpstr>
      <vt:lpstr>Ersatzabgaben</vt:lpstr>
      <vt:lpstr>Kostendeckungsprinzip</vt:lpstr>
      <vt:lpstr>Äquivalenzprinzip</vt:lpstr>
      <vt:lpstr>Zielsetzung</vt:lpstr>
      <vt:lpstr>Spezialfinanzierungen</vt:lpstr>
      <vt:lpstr>Aufgaben- und  Finanzplanung</vt:lpstr>
      <vt:lpstr>Aufgaben- und  Finanzplanung</vt:lpstr>
      <vt:lpstr>Kreditarten</vt:lpstr>
      <vt:lpstr>Budgetkredit</vt:lpstr>
      <vt:lpstr>Nachtragskredit</vt:lpstr>
      <vt:lpstr>Verpflichtungskredit</vt:lpstr>
      <vt:lpstr>Zusatzkredit</vt:lpstr>
      <vt:lpstr>Repetitionsaufgaben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moe;richard.schraner@fislisbach.ch</dc:creator>
  <cp:lastModifiedBy>Bolliger Andrea</cp:lastModifiedBy>
  <cp:revision>1572</cp:revision>
  <cp:lastPrinted>2020-01-07T09:00:59Z</cp:lastPrinted>
  <dcterms:created xsi:type="dcterms:W3CDTF">2011-08-03T10:23:25Z</dcterms:created>
  <dcterms:modified xsi:type="dcterms:W3CDTF">2020-07-27T10:04:29Z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0x010100B1411E25A99DA24BB3E9476FEC3D7572</vt:lpwstr>
  </property>
</Properties>
</file>