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67_6BAAB01.xml" ContentType="application/vnd.ms-powerpoint.comments+xml"/>
  <Override PartName="/ppt/comments/modernComment_16A_15209C7A.xml" ContentType="application/vnd.ms-powerpoint.comments+xml"/>
  <Override PartName="/ppt/comments/modernComment_169_8DA32CDD.xml" ContentType="application/vnd.ms-powerpoint.comments+xml"/>
  <Override PartName="/ppt/comments/modernComment_16C_3FCEF177.xml" ContentType="application/vnd.ms-powerpoint.comments+xml"/>
  <Override PartName="/ppt/comments/modernComment_10F_17451BE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4" r:id="rId1"/>
    <p:sldMasterId id="2147483672" r:id="rId2"/>
    <p:sldMasterId id="2147483660" r:id="rId3"/>
  </p:sldMasterIdLst>
  <p:notesMasterIdLst>
    <p:notesMasterId r:id="rId87"/>
  </p:notesMasterIdLst>
  <p:sldIdLst>
    <p:sldId id="256" r:id="rId4"/>
    <p:sldId id="263" r:id="rId5"/>
    <p:sldId id="265" r:id="rId6"/>
    <p:sldId id="264" r:id="rId7"/>
    <p:sldId id="267" r:id="rId8"/>
    <p:sldId id="374" r:id="rId9"/>
    <p:sldId id="268" r:id="rId10"/>
    <p:sldId id="269" r:id="rId11"/>
    <p:sldId id="352" r:id="rId12"/>
    <p:sldId id="353" r:id="rId13"/>
    <p:sldId id="354" r:id="rId14"/>
    <p:sldId id="341" r:id="rId15"/>
    <p:sldId id="334" r:id="rId16"/>
    <p:sldId id="355" r:id="rId17"/>
    <p:sldId id="345" r:id="rId18"/>
    <p:sldId id="346" r:id="rId19"/>
    <p:sldId id="347" r:id="rId20"/>
    <p:sldId id="348" r:id="rId21"/>
    <p:sldId id="349" r:id="rId22"/>
    <p:sldId id="351" r:id="rId23"/>
    <p:sldId id="356" r:id="rId24"/>
    <p:sldId id="342" r:id="rId25"/>
    <p:sldId id="343" r:id="rId26"/>
    <p:sldId id="344" r:id="rId27"/>
    <p:sldId id="271"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75" r:id="rId42"/>
    <p:sldId id="357" r:id="rId43"/>
    <p:sldId id="358" r:id="rId44"/>
    <p:sldId id="294" r:id="rId45"/>
    <p:sldId id="295" r:id="rId46"/>
    <p:sldId id="296" r:id="rId47"/>
    <p:sldId id="297" r:id="rId48"/>
    <p:sldId id="298" r:id="rId49"/>
    <p:sldId id="300" r:id="rId50"/>
    <p:sldId id="284" r:id="rId51"/>
    <p:sldId id="304" r:id="rId52"/>
    <p:sldId id="275" r:id="rId53"/>
    <p:sldId id="303" r:id="rId54"/>
    <p:sldId id="277" r:id="rId55"/>
    <p:sldId id="302" r:id="rId56"/>
    <p:sldId id="301" r:id="rId57"/>
    <p:sldId id="376" r:id="rId58"/>
    <p:sldId id="359" r:id="rId59"/>
    <p:sldId id="360" r:id="rId60"/>
    <p:sldId id="361" r:id="rId61"/>
    <p:sldId id="362" r:id="rId62"/>
    <p:sldId id="280" r:id="rId63"/>
    <p:sldId id="285" r:id="rId64"/>
    <p:sldId id="282" r:id="rId65"/>
    <p:sldId id="363" r:id="rId66"/>
    <p:sldId id="390" r:id="rId67"/>
    <p:sldId id="364" r:id="rId68"/>
    <p:sldId id="286" r:id="rId69"/>
    <p:sldId id="287" r:id="rId70"/>
    <p:sldId id="288" r:id="rId71"/>
    <p:sldId id="289" r:id="rId72"/>
    <p:sldId id="270" r:id="rId73"/>
    <p:sldId id="272" r:id="rId74"/>
    <p:sldId id="391" r:id="rId75"/>
    <p:sldId id="365" r:id="rId76"/>
    <p:sldId id="366" r:id="rId77"/>
    <p:sldId id="367" r:id="rId78"/>
    <p:sldId id="368" r:id="rId79"/>
    <p:sldId id="369" r:id="rId80"/>
    <p:sldId id="274" r:id="rId81"/>
    <p:sldId id="276" r:id="rId82"/>
    <p:sldId id="370" r:id="rId83"/>
    <p:sldId id="371" r:id="rId84"/>
    <p:sldId id="372" r:id="rId85"/>
    <p:sldId id="373" r:id="rId8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0EE662-F9B5-5868-5047-A2963CCBC6F6}" name="Johanna Schönhöfer" initials="JS" userId="S::johanna.schoenhoefer@ectaveo.ch::17c3a78f-0d36-47e9-b920-a55ace117f6d" providerId="AD"/>
  <p188:author id="{117757B0-7D34-ED3F-83B1-5AC550894929}" name="Joëlle Clemen" initials="JC" userId="S::joelle.clemen@ectaveo.ch::76cfbdef-221a-4b59-aed8-05c496251aa8" providerId="AD"/>
  <p188:author id="{71EE7EDB-79DE-A50C-E22B-1EE5AE60FC11}" name="Carmen Ferri" initials="CF" userId="S::carmen.ferri@ectaveo.ch::d3a96a1a-5c55-4c2b-815c-caab095d9a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raina Andri" initials="SA" lastIdx="1" clrIdx="0">
    <p:extLst>
      <p:ext uri="{19B8F6BF-5375-455C-9EA6-DF929625EA0E}">
        <p15:presenceInfo xmlns:p15="http://schemas.microsoft.com/office/powerpoint/2012/main" userId="S-1-5-21-3883817101-2747747818-3007571765-1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913" autoAdjust="0"/>
  </p:normalViewPr>
  <p:slideViewPr>
    <p:cSldViewPr>
      <p:cViewPr varScale="1">
        <p:scale>
          <a:sx n="120" d="100"/>
          <a:sy n="120" d="100"/>
        </p:scale>
        <p:origin x="273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omments/modernComment_10F_17451BE8.xml><?xml version="1.0" encoding="utf-8"?>
<p188:cmLst xmlns:a="http://schemas.openxmlformats.org/drawingml/2006/main" xmlns:r="http://schemas.openxmlformats.org/officeDocument/2006/relationships" xmlns:p188="http://schemas.microsoft.com/office/powerpoint/2018/8/main">
  <p188:cm id="{7228C494-C1E8-497B-A1A4-95F138443C79}" authorId="{71EE7EDB-79DE-A50C-E22B-1EE5AE60FC11}" created="2022-01-18T08:37:32.185">
    <ac:deMkLst xmlns:ac="http://schemas.microsoft.com/office/drawing/2013/main/command">
      <pc:docMk xmlns:pc="http://schemas.microsoft.com/office/powerpoint/2013/main/command"/>
      <pc:sldMk xmlns:pc="http://schemas.microsoft.com/office/powerpoint/2013/main/command" cId="390405096" sldId="271"/>
      <ac:graphicFrameMk id="9" creationId="{A7B3E24E-BC63-4B74-839A-E0233DB8BD30}"/>
    </ac:deMkLst>
    <p188:txBody>
      <a:bodyPr/>
      <a:lstStyle/>
      <a:p>
        <a:r>
          <a:rPr lang="de-CH"/>
          <a:t>@EP: Danke für ansprechende Aufbereitung</a:t>
        </a:r>
      </a:p>
    </p188:txBody>
  </p188:cm>
</p188:cmLst>
</file>

<file path=ppt/comments/modernComment_167_6BAAB01.xml><?xml version="1.0" encoding="utf-8"?>
<p188:cmLst xmlns:a="http://schemas.openxmlformats.org/drawingml/2006/main" xmlns:r="http://schemas.openxmlformats.org/officeDocument/2006/relationships" xmlns:p188="http://schemas.microsoft.com/office/powerpoint/2018/8/main">
  <p188:cm id="{382EBC0D-0878-4900-9BA5-7028CCC4C4C6}" authorId="{71EE7EDB-79DE-A50C-E22B-1EE5AE60FC11}" created="2022-08-16T06:05:13.526">
    <ac:deMkLst xmlns:ac="http://schemas.microsoft.com/office/drawing/2013/main/command">
      <pc:docMk xmlns:pc="http://schemas.microsoft.com/office/powerpoint/2013/main/command"/>
      <pc:sldMk xmlns:pc="http://schemas.microsoft.com/office/powerpoint/2013/main/command" cId="112896769" sldId="359"/>
      <ac:picMk id="7" creationId="{FF00D676-40E8-71E7-8A0C-3284E045F785}"/>
    </ac:deMkLst>
    <p188:txBody>
      <a:bodyPr/>
      <a:lstStyle/>
      <a:p>
        <a:r>
          <a:rPr lang="de-CH"/>
          <a:t>@EP 504733588
Abbildung: E-Test lösen
Quelle: Adobe Stock</a:t>
        </a:r>
      </a:p>
    </p188:txBody>
  </p188:cm>
</p188:cmLst>
</file>

<file path=ppt/comments/modernComment_169_8DA32CDD.xml><?xml version="1.0" encoding="utf-8"?>
<p188:cmLst xmlns:a="http://schemas.openxmlformats.org/drawingml/2006/main" xmlns:r="http://schemas.openxmlformats.org/officeDocument/2006/relationships" xmlns:p188="http://schemas.microsoft.com/office/powerpoint/2018/8/main">
  <p188:cm id="{ED1B7259-F43C-440B-95B6-01C8612414C5}" authorId="{71EE7EDB-79DE-A50C-E22B-1EE5AE60FC11}" created="2022-08-16T06:09:49.924">
    <ac:deMkLst xmlns:ac="http://schemas.microsoft.com/office/drawing/2013/main/command">
      <pc:docMk xmlns:pc="http://schemas.microsoft.com/office/powerpoint/2013/main/command"/>
      <pc:sldMk xmlns:pc="http://schemas.microsoft.com/office/powerpoint/2013/main/command" cId="2376281309" sldId="361"/>
      <ac:picMk id="7" creationId="{4A851A10-3F0C-2409-F9EE-3D28C25A1584}"/>
    </ac:deMkLst>
    <p188:txBody>
      <a:bodyPr/>
      <a:lstStyle/>
      <a:p>
        <a:r>
          <a:rPr lang="de-CH"/>
          <a:t>@EP: 306332808
Abbildung: Im Betrieb
Quelle: Adobe Stock</a:t>
        </a:r>
      </a:p>
    </p188:txBody>
  </p188:cm>
</p188:cmLst>
</file>

<file path=ppt/comments/modernComment_16A_15209C7A.xml><?xml version="1.0" encoding="utf-8"?>
<p188:cmLst xmlns:a="http://schemas.openxmlformats.org/drawingml/2006/main" xmlns:r="http://schemas.openxmlformats.org/officeDocument/2006/relationships" xmlns:p188="http://schemas.microsoft.com/office/powerpoint/2018/8/main">
  <p188:cm id="{11E0490D-D700-47BD-93EB-821EAA41C0D9}" authorId="{71EE7EDB-79DE-A50C-E22B-1EE5AE60FC11}" created="2022-08-16T06:05:13.526">
    <ac:deMkLst xmlns:ac="http://schemas.microsoft.com/office/drawing/2013/main/command">
      <pc:docMk xmlns:pc="http://schemas.microsoft.com/office/powerpoint/2013/main/command"/>
      <pc:sldMk xmlns:pc="http://schemas.microsoft.com/office/powerpoint/2013/main/command" cId="354458746" sldId="362"/>
      <ac:picMk id="7" creationId="{FF00D676-40E8-71E7-8A0C-3284E045F785}"/>
    </ac:deMkLst>
    <p188:txBody>
      <a:bodyPr/>
      <a:lstStyle/>
      <a:p>
        <a:r>
          <a:rPr lang="de-CH"/>
          <a:t>@EP 504733588
Abbildung: E-Test lösen
Quelle: Adobe Stock</a:t>
        </a:r>
      </a:p>
    </p188:txBody>
  </p188:cm>
</p188:cmLst>
</file>

<file path=ppt/comments/modernComment_16C_3FCEF177.xml><?xml version="1.0" encoding="utf-8"?>
<p188:cmLst xmlns:a="http://schemas.openxmlformats.org/drawingml/2006/main" xmlns:r="http://schemas.openxmlformats.org/officeDocument/2006/relationships" xmlns:p188="http://schemas.microsoft.com/office/powerpoint/2018/8/main">
  <p188:cm id="{3F784119-4B1A-4361-A707-76897885EDEF}" authorId="{71EE7EDB-79DE-A50C-E22B-1EE5AE60FC11}" created="2022-07-11T11:41:57.174">
    <ac:txMkLst xmlns:ac="http://schemas.microsoft.com/office/drawing/2013/main/command">
      <pc:docMk xmlns:pc="http://schemas.microsoft.com/office/powerpoint/2013/main/command"/>
      <pc:sldMk xmlns:pc="http://schemas.microsoft.com/office/powerpoint/2013/main/command" cId="1070526839" sldId="364"/>
      <ac:spMk id="5" creationId="{A46C2B3F-4BCB-DDC4-83E4-2535BE378B96}"/>
      <ac:txMk cp="0" len="10">
        <ac:context len="11" hash="3957427227"/>
      </ac:txMk>
    </ac:txMkLst>
    <p188:pos x="6533478" y="332576"/>
    <p188:txBody>
      <a:bodyPr/>
      <a:lstStyle/>
      <a:p>
        <a:r>
          <a:rPr lang="de-CH"/>
          <a:t>@EP Bitte noch schön machen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7EF80-E53B-40D8-85F2-4C5324E849B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CH"/>
        </a:p>
      </dgm:t>
    </dgm:pt>
    <dgm:pt modelId="{ADB7FEF1-9452-49E4-B3AC-B8FC90549ACD}">
      <dgm:prSet phldrT="[Text]" custT="1"/>
      <dgm:spPr>
        <a:solidFill>
          <a:srgbClr val="0082CA"/>
        </a:solidFill>
      </dgm:spPr>
      <dgm:t>
        <a:bodyPr/>
        <a:lstStyle/>
        <a:p>
          <a:r>
            <a:rPr lang="de-CH" sz="2500" dirty="0">
              <a:latin typeface="Calibri" panose="020F0502020204030204" pitchFamily="34" charset="0"/>
              <a:cs typeface="Calibri" panose="020F0502020204030204" pitchFamily="34" charset="0"/>
            </a:rPr>
            <a:t>Die überbetrieblichen Kurse</a:t>
          </a:r>
          <a:endParaRPr lang="de-CH" sz="2500" dirty="0">
            <a:solidFill>
              <a:schemeClr val="bg1"/>
            </a:solidFill>
            <a:latin typeface="Calibri" panose="020F0502020204030204" pitchFamily="34" charset="0"/>
            <a:cs typeface="Calibri" panose="020F0502020204030204" pitchFamily="34" charset="0"/>
          </a:endParaRPr>
        </a:p>
      </dgm:t>
    </dgm:pt>
    <dgm:pt modelId="{49CC380C-CEBF-4280-BF54-DF39A075A94C}" type="parTrans" cxnId="{C0CE9174-90D6-4E9C-9E23-C179232979DD}">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ED7CAB83-4088-4C66-8509-891B81F60BE0}" type="sibTrans" cxnId="{C0CE9174-90D6-4E9C-9E23-C179232979DD}">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D14AE9E-A432-4805-92B6-5FAFCD7E6421}">
      <dgm:prSet phldrT="[Text]" custT="1"/>
      <dgm:spPr>
        <a:noFill/>
        <a:ln>
          <a:noFill/>
        </a:ln>
      </dgm:spPr>
      <dgm:t>
        <a:bodyPr anchor="b"/>
        <a:lstStyle/>
        <a:p>
          <a:pPr algn="l">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Arbeitsweise</a:t>
          </a:r>
        </a:p>
      </dgm:t>
    </dgm:pt>
    <dgm:pt modelId="{EC5E317B-B991-446C-A7D9-FDB8A59A7311}" type="sibTrans" cxnId="{EBCD5D63-440A-4027-8492-3098AE7B56E9}">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8F8026D-C0E3-4F58-AF84-EDDC893F5E98}" type="parTrans" cxnId="{EBCD5D63-440A-4027-8492-3098AE7B56E9}">
      <dgm:prSet custT="1"/>
      <dgm:spPr>
        <a:ln>
          <a:solidFill>
            <a:srgbClr val="0082CA"/>
          </a:solidFill>
        </a:ln>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F61AD20D-ACA1-4676-AF67-B7B42A3A16A6}">
      <dgm:prSet phldrT="[Text]" custT="1"/>
      <dgm:spPr>
        <a:noFill/>
        <a:ln>
          <a:noFill/>
        </a:ln>
      </dgm:spPr>
      <dgm:t>
        <a:bodyPr/>
        <a:lstStyle/>
        <a:p>
          <a:pPr algn="l">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Spielregeln</a:t>
          </a:r>
        </a:p>
      </dgm:t>
    </dgm:pt>
    <dgm:pt modelId="{DDE697F6-41AA-4E03-8E00-C0657A40B38D}" type="sibTrans" cxnId="{25765C91-5AFE-4D73-AE28-29C73906531A}">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AF96A774-8C38-4B64-AF4F-66D083270A32}" type="parTrans" cxnId="{25765C91-5AFE-4D73-AE28-29C73906531A}">
      <dgm:prSet custT="1"/>
      <dgm:spPr>
        <a:ln>
          <a:solidFill>
            <a:srgbClr val="0082CA"/>
          </a:solidFill>
        </a:ln>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795DE77-D169-4306-B132-2E489B2E10A1}">
      <dgm:prSet phldrT="[Text]" custT="1"/>
      <dgm:spPr>
        <a:noFill/>
        <a:ln>
          <a:noFill/>
        </a:ln>
      </dgm:spPr>
      <dgm:t>
        <a:bodyPr/>
        <a:lstStyle/>
        <a:p>
          <a:pPr algn="l">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Aufbau und Inhalte</a:t>
          </a:r>
        </a:p>
      </dgm:t>
    </dgm:pt>
    <dgm:pt modelId="{50F71BAB-92E0-4ECF-85E0-163D7EEE5424}" type="sibTrans" cxnId="{92FACED1-179F-4A31-8477-4077D3EDE576}">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6EE52AA-7045-45FB-BBBB-967F6A46C831}" type="parTrans" cxnId="{92FACED1-179F-4A31-8477-4077D3EDE576}">
      <dgm:prSet custT="1"/>
      <dgm:spPr>
        <a:ln>
          <a:solidFill>
            <a:srgbClr val="0082CA"/>
          </a:solidFill>
        </a:ln>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DAEC76F4-4445-4279-83CE-A3B01057EA06}">
      <dgm:prSet custT="1"/>
      <dgm:spPr/>
      <dgm:t>
        <a:bodyPr/>
        <a:lstStyle/>
        <a:p>
          <a:pPr>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5 üK-Blöcke</a:t>
          </a:r>
        </a:p>
      </dgm:t>
    </dgm:pt>
    <dgm:pt modelId="{F1086703-B1AC-4BC3-9967-095EC9A7D708}" type="parTrans" cxnId="{B276A4FF-35EB-434A-A7B0-B8230BA37195}">
      <dgm:prSet/>
      <dgm:spPr/>
      <dgm:t>
        <a:bodyPr/>
        <a:lstStyle/>
        <a:p>
          <a:endParaRPr lang="de-CH"/>
        </a:p>
      </dgm:t>
    </dgm:pt>
    <dgm:pt modelId="{F7CC8CE5-7F68-45E4-8BD7-D7C1B0A84251}" type="sibTrans" cxnId="{B276A4FF-35EB-434A-A7B0-B8230BA37195}">
      <dgm:prSet/>
      <dgm:spPr/>
      <dgm:t>
        <a:bodyPr/>
        <a:lstStyle/>
        <a:p>
          <a:endParaRPr lang="de-CH"/>
        </a:p>
      </dgm:t>
    </dgm:pt>
    <dgm:pt modelId="{889E43C2-9E1F-41A7-AFEB-928D8F0A9A96}">
      <dgm:prSet custT="1"/>
      <dgm:spPr/>
      <dgm:t>
        <a:bodyPr/>
        <a:lstStyle/>
        <a:p>
          <a:pPr>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haben wir gemeinsam definiert und sind verbindlich</a:t>
          </a:r>
        </a:p>
      </dgm:t>
    </dgm:pt>
    <dgm:pt modelId="{C71F7A1F-5583-46AC-BE42-02D1AE3C4759}" type="parTrans" cxnId="{8F395172-098E-4EB4-86DB-76B11DD35FA1}">
      <dgm:prSet/>
      <dgm:spPr/>
      <dgm:t>
        <a:bodyPr/>
        <a:lstStyle/>
        <a:p>
          <a:endParaRPr lang="de-CH"/>
        </a:p>
      </dgm:t>
    </dgm:pt>
    <dgm:pt modelId="{C54012AB-20F1-405F-887A-BA69856C4D8B}" type="sibTrans" cxnId="{8F395172-098E-4EB4-86DB-76B11DD35FA1}">
      <dgm:prSet/>
      <dgm:spPr/>
      <dgm:t>
        <a:bodyPr/>
        <a:lstStyle/>
        <a:p>
          <a:endParaRPr lang="de-CH"/>
        </a:p>
      </dgm:t>
    </dgm:pt>
    <dgm:pt modelId="{6ABAF7AB-DA02-4FC2-9A39-E95094DDC74B}">
      <dgm:prSet custT="1"/>
      <dgm:spPr/>
      <dgm:t>
        <a:bodyPr/>
        <a:lstStyle/>
        <a:p>
          <a:pPr>
            <a:buFont typeface="Arial" panose="020B0604020202020204" pitchFamily="34" charset="0"/>
            <a:buChar char="•"/>
          </a:pPr>
          <a:endParaRPr lang="de-CH" sz="2000" dirty="0">
            <a:solidFill>
              <a:schemeClr val="tx1"/>
            </a:solidFill>
            <a:latin typeface="Calibri" panose="020F0502020204030204" pitchFamily="34" charset="0"/>
            <a:cs typeface="Calibri" panose="020F0502020204030204" pitchFamily="34" charset="0"/>
          </a:endParaRPr>
        </a:p>
      </dgm:t>
    </dgm:pt>
    <dgm:pt modelId="{37B092F2-6541-4C84-9287-1646126C6E8A}" type="parTrans" cxnId="{264E26FC-80C3-46FC-9058-2120A90B8C16}">
      <dgm:prSet/>
      <dgm:spPr/>
      <dgm:t>
        <a:bodyPr/>
        <a:lstStyle/>
        <a:p>
          <a:endParaRPr lang="de-CH"/>
        </a:p>
      </dgm:t>
    </dgm:pt>
    <dgm:pt modelId="{5631F404-AA15-431F-A354-3C438B9A8078}" type="sibTrans" cxnId="{264E26FC-80C3-46FC-9058-2120A90B8C16}">
      <dgm:prSet/>
      <dgm:spPr/>
      <dgm:t>
        <a:bodyPr/>
        <a:lstStyle/>
        <a:p>
          <a:endParaRPr lang="de-CH"/>
        </a:p>
      </dgm:t>
    </dgm:pt>
    <dgm:pt modelId="{6D831539-6C6C-46ED-AD4B-7B3E4314D3F3}">
      <dgm:prSet custT="1"/>
      <dgm:spPr/>
      <dgm:t>
        <a:bodyPr anchor="b"/>
        <a:lstStyle/>
        <a:p>
          <a:pPr>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Wir arbeiten im Extranet</a:t>
          </a:r>
          <a:endParaRPr lang="de-CH" sz="2000" strike="sngStrike" dirty="0">
            <a:solidFill>
              <a:schemeClr val="tx1"/>
            </a:solidFill>
            <a:latin typeface="Calibri" panose="020F0502020204030204" pitchFamily="34" charset="0"/>
            <a:cs typeface="Calibri" panose="020F0502020204030204" pitchFamily="34" charset="0"/>
          </a:endParaRPr>
        </a:p>
      </dgm:t>
    </dgm:pt>
    <dgm:pt modelId="{A56D6996-FF7D-41F9-9C77-4D6946E7CDB2}" type="parTrans" cxnId="{3DF4B111-503A-4A18-ADAE-EA75F6387DC1}">
      <dgm:prSet/>
      <dgm:spPr/>
      <dgm:t>
        <a:bodyPr/>
        <a:lstStyle/>
        <a:p>
          <a:endParaRPr lang="de-CH"/>
        </a:p>
      </dgm:t>
    </dgm:pt>
    <dgm:pt modelId="{91A04C18-49D4-4151-87C3-4875D3C7B070}" type="sibTrans" cxnId="{3DF4B111-503A-4A18-ADAE-EA75F6387DC1}">
      <dgm:prSet/>
      <dgm:spPr/>
      <dgm:t>
        <a:bodyPr/>
        <a:lstStyle/>
        <a:p>
          <a:endParaRPr lang="de-CH"/>
        </a:p>
      </dgm:t>
    </dgm:pt>
    <dgm:pt modelId="{AC534F79-92CA-472D-B50F-9E499F5581F1}">
      <dgm:prSet custT="1"/>
      <dgm:spPr/>
      <dgm:t>
        <a:bodyPr/>
        <a:lstStyle/>
        <a:p>
          <a:pPr>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Absenz- und Disziplinarordnung der OVAP</a:t>
          </a:r>
        </a:p>
      </dgm:t>
    </dgm:pt>
    <dgm:pt modelId="{19F18D99-707D-43AE-8038-F9E8448A26C8}" type="parTrans" cxnId="{7A78B257-8023-441A-9923-1A081FC9BCFD}">
      <dgm:prSet/>
      <dgm:spPr/>
      <dgm:t>
        <a:bodyPr/>
        <a:lstStyle/>
        <a:p>
          <a:endParaRPr lang="de-CH"/>
        </a:p>
      </dgm:t>
    </dgm:pt>
    <dgm:pt modelId="{FE2BC3FB-B95C-46D7-9E02-6D7F780FF1DA}" type="sibTrans" cxnId="{7A78B257-8023-441A-9923-1A081FC9BCFD}">
      <dgm:prSet/>
      <dgm:spPr/>
      <dgm:t>
        <a:bodyPr/>
        <a:lstStyle/>
        <a:p>
          <a:endParaRPr lang="de-CH"/>
        </a:p>
      </dgm:t>
    </dgm:pt>
    <dgm:pt modelId="{963BC10D-0813-4CFE-BE67-D4CD39CC1D02}">
      <dgm:prSet custT="1"/>
      <dgm:spPr/>
      <dgm:t>
        <a:bodyPr/>
        <a:lstStyle/>
        <a:p>
          <a:pPr>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5 Tage selbstorganisierte Vor- und Nachbereitungsaufträge</a:t>
          </a:r>
        </a:p>
      </dgm:t>
    </dgm:pt>
    <dgm:pt modelId="{521BA6CF-EA50-4C72-9FB8-FAA080D35922}" type="parTrans" cxnId="{67A7F815-C03D-4A95-877B-ADA85FF77549}">
      <dgm:prSet/>
      <dgm:spPr/>
      <dgm:t>
        <a:bodyPr/>
        <a:lstStyle/>
        <a:p>
          <a:endParaRPr lang="de-CH"/>
        </a:p>
      </dgm:t>
    </dgm:pt>
    <dgm:pt modelId="{FF340778-9F7A-4EEC-8729-60528A62AB65}" type="sibTrans" cxnId="{67A7F815-C03D-4A95-877B-ADA85FF77549}">
      <dgm:prSet/>
      <dgm:spPr/>
      <dgm:t>
        <a:bodyPr/>
        <a:lstStyle/>
        <a:p>
          <a:endParaRPr lang="de-CH"/>
        </a:p>
      </dgm:t>
    </dgm:pt>
    <dgm:pt modelId="{3E0F702A-719A-4633-8643-01248240AFF3}">
      <dgm:prSet custT="1"/>
      <dgm:spPr/>
      <dgm:t>
        <a:bodyPr/>
        <a:lstStyle/>
        <a:p>
          <a:pPr>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11 Tage Präsenzunterricht</a:t>
          </a:r>
        </a:p>
      </dgm:t>
    </dgm:pt>
    <dgm:pt modelId="{0EA42BC9-5F95-4CC8-950B-E98FC5468576}" type="parTrans" cxnId="{3874CB7D-0904-4144-AE60-C6E38018C982}">
      <dgm:prSet/>
      <dgm:spPr/>
      <dgm:t>
        <a:bodyPr/>
        <a:lstStyle/>
        <a:p>
          <a:endParaRPr lang="de-CH"/>
        </a:p>
      </dgm:t>
    </dgm:pt>
    <dgm:pt modelId="{B3EF06BC-7577-4C7F-AA79-F0E85113118C}" type="sibTrans" cxnId="{3874CB7D-0904-4144-AE60-C6E38018C982}">
      <dgm:prSet/>
      <dgm:spPr/>
      <dgm:t>
        <a:bodyPr/>
        <a:lstStyle/>
        <a:p>
          <a:endParaRPr lang="de-CH"/>
        </a:p>
      </dgm:t>
    </dgm:pt>
    <dgm:pt modelId="{B3B81CD3-C021-4F1E-A1CE-5140ACD25B3F}" type="pres">
      <dgm:prSet presAssocID="{6097EF80-E53B-40D8-85F2-4C5324E849B4}" presName="cycle" presStyleCnt="0">
        <dgm:presLayoutVars>
          <dgm:chMax val="1"/>
          <dgm:dir/>
          <dgm:animLvl val="ctr"/>
          <dgm:resizeHandles val="exact"/>
        </dgm:presLayoutVars>
      </dgm:prSet>
      <dgm:spPr/>
      <dgm:t>
        <a:bodyPr/>
        <a:lstStyle/>
        <a:p>
          <a:endParaRPr lang="de-DE"/>
        </a:p>
      </dgm:t>
    </dgm:pt>
    <dgm:pt modelId="{2CD5A414-FC3C-4186-A59F-3D495EA4887B}" type="pres">
      <dgm:prSet presAssocID="{ADB7FEF1-9452-49E4-B3AC-B8FC90549ACD}" presName="centerShape" presStyleLbl="node0" presStyleIdx="0" presStyleCnt="1" custScaleX="394696"/>
      <dgm:spPr/>
      <dgm:t>
        <a:bodyPr/>
        <a:lstStyle/>
        <a:p>
          <a:endParaRPr lang="de-DE"/>
        </a:p>
      </dgm:t>
    </dgm:pt>
    <dgm:pt modelId="{1A195170-3E4B-49DB-80B2-D4297FA2929F}" type="pres">
      <dgm:prSet presAssocID="{18F8026D-C0E3-4F58-AF84-EDDC893F5E98}" presName="Name9" presStyleLbl="parChTrans1D2" presStyleIdx="0" presStyleCnt="3"/>
      <dgm:spPr/>
      <dgm:t>
        <a:bodyPr/>
        <a:lstStyle/>
        <a:p>
          <a:endParaRPr lang="de-DE"/>
        </a:p>
      </dgm:t>
    </dgm:pt>
    <dgm:pt modelId="{29D12A83-D07F-43E6-9CD7-DEC145ACD4D9}" type="pres">
      <dgm:prSet presAssocID="{18F8026D-C0E3-4F58-AF84-EDDC893F5E98}" presName="connTx" presStyleLbl="parChTrans1D2" presStyleIdx="0" presStyleCnt="3"/>
      <dgm:spPr/>
      <dgm:t>
        <a:bodyPr/>
        <a:lstStyle/>
        <a:p>
          <a:endParaRPr lang="de-DE"/>
        </a:p>
      </dgm:t>
    </dgm:pt>
    <dgm:pt modelId="{CBEC7678-151F-4D0F-899C-4451DC0C23B7}" type="pres">
      <dgm:prSet presAssocID="{1D14AE9E-A432-4805-92B6-5FAFCD7E6421}" presName="node" presStyleLbl="node1" presStyleIdx="0" presStyleCnt="3" custScaleX="236682" custRadScaleRad="109433" custRadScaleInc="-70847">
        <dgm:presLayoutVars>
          <dgm:bulletEnabled val="1"/>
        </dgm:presLayoutVars>
      </dgm:prSet>
      <dgm:spPr>
        <a:prstGeom prst="rect">
          <a:avLst/>
        </a:prstGeom>
      </dgm:spPr>
      <dgm:t>
        <a:bodyPr/>
        <a:lstStyle/>
        <a:p>
          <a:endParaRPr lang="de-DE"/>
        </a:p>
      </dgm:t>
    </dgm:pt>
    <dgm:pt modelId="{8AFDF6DD-897F-4404-9F32-8CAAD7F32E1F}" type="pres">
      <dgm:prSet presAssocID="{AF96A774-8C38-4B64-AF4F-66D083270A32}" presName="Name9" presStyleLbl="parChTrans1D2" presStyleIdx="1" presStyleCnt="3"/>
      <dgm:spPr/>
      <dgm:t>
        <a:bodyPr/>
        <a:lstStyle/>
        <a:p>
          <a:endParaRPr lang="de-DE"/>
        </a:p>
      </dgm:t>
    </dgm:pt>
    <dgm:pt modelId="{1AC1A4EC-1D97-4EDF-89D8-8689EABC102B}" type="pres">
      <dgm:prSet presAssocID="{AF96A774-8C38-4B64-AF4F-66D083270A32}" presName="connTx" presStyleLbl="parChTrans1D2" presStyleIdx="1" presStyleCnt="3"/>
      <dgm:spPr/>
      <dgm:t>
        <a:bodyPr/>
        <a:lstStyle/>
        <a:p>
          <a:endParaRPr lang="de-DE"/>
        </a:p>
      </dgm:t>
    </dgm:pt>
    <dgm:pt modelId="{93D90687-800B-4F68-81AD-3F23E64599E2}" type="pres">
      <dgm:prSet presAssocID="{F61AD20D-ACA1-4676-AF67-B7B42A3A16A6}" presName="node" presStyleLbl="node1" presStyleIdx="1" presStyleCnt="3" custScaleX="381924" custScaleY="42936" custRadScaleRad="160657" custRadScaleInc="-1808">
        <dgm:presLayoutVars>
          <dgm:bulletEnabled val="1"/>
        </dgm:presLayoutVars>
      </dgm:prSet>
      <dgm:spPr>
        <a:prstGeom prst="rect">
          <a:avLst/>
        </a:prstGeom>
      </dgm:spPr>
      <dgm:t>
        <a:bodyPr/>
        <a:lstStyle/>
        <a:p>
          <a:endParaRPr lang="de-DE"/>
        </a:p>
      </dgm:t>
    </dgm:pt>
    <dgm:pt modelId="{52AF17ED-0D1E-499F-89E3-A56740890927}" type="pres">
      <dgm:prSet presAssocID="{16EE52AA-7045-45FB-BBBB-967F6A46C831}" presName="Name9" presStyleLbl="parChTrans1D2" presStyleIdx="2" presStyleCnt="3"/>
      <dgm:spPr/>
      <dgm:t>
        <a:bodyPr/>
        <a:lstStyle/>
        <a:p>
          <a:endParaRPr lang="de-DE"/>
        </a:p>
      </dgm:t>
    </dgm:pt>
    <dgm:pt modelId="{25DAAE54-972E-4EA0-A46E-5FAB30D828EF}" type="pres">
      <dgm:prSet presAssocID="{16EE52AA-7045-45FB-BBBB-967F6A46C831}" presName="connTx" presStyleLbl="parChTrans1D2" presStyleIdx="2" presStyleCnt="3"/>
      <dgm:spPr/>
      <dgm:t>
        <a:bodyPr/>
        <a:lstStyle/>
        <a:p>
          <a:endParaRPr lang="de-DE"/>
        </a:p>
      </dgm:t>
    </dgm:pt>
    <dgm:pt modelId="{63CFD4C2-01AE-426F-8D4E-C4534C76F2E9}" type="pres">
      <dgm:prSet presAssocID="{1795DE77-D169-4306-B132-2E489B2E10A1}" presName="node" presStyleLbl="node1" presStyleIdx="2" presStyleCnt="3" custScaleX="245175" custRadScaleRad="171352" custRadScaleInc="294328">
        <dgm:presLayoutVars>
          <dgm:bulletEnabled val="1"/>
        </dgm:presLayoutVars>
      </dgm:prSet>
      <dgm:spPr>
        <a:prstGeom prst="rect">
          <a:avLst/>
        </a:prstGeom>
      </dgm:spPr>
      <dgm:t>
        <a:bodyPr/>
        <a:lstStyle/>
        <a:p>
          <a:endParaRPr lang="de-DE"/>
        </a:p>
      </dgm:t>
    </dgm:pt>
  </dgm:ptLst>
  <dgm:cxnLst>
    <dgm:cxn modelId="{B4616864-D65B-42AD-8868-EE74A0BFF684}" type="presOf" srcId="{16EE52AA-7045-45FB-BBBB-967F6A46C831}" destId="{25DAAE54-972E-4EA0-A46E-5FAB30D828EF}" srcOrd="1" destOrd="0" presId="urn:microsoft.com/office/officeart/2005/8/layout/radial1"/>
    <dgm:cxn modelId="{3F547DA3-1440-4BE3-9F77-4FE52B0ACBB0}" type="presOf" srcId="{AF96A774-8C38-4B64-AF4F-66D083270A32}" destId="{8AFDF6DD-897F-4404-9F32-8CAAD7F32E1F}" srcOrd="0" destOrd="0" presId="urn:microsoft.com/office/officeart/2005/8/layout/radial1"/>
    <dgm:cxn modelId="{F861AC8A-E6CC-4F63-8259-C9A43F33E229}" type="presOf" srcId="{1795DE77-D169-4306-B132-2E489B2E10A1}" destId="{63CFD4C2-01AE-426F-8D4E-C4534C76F2E9}" srcOrd="0" destOrd="0" presId="urn:microsoft.com/office/officeart/2005/8/layout/radial1"/>
    <dgm:cxn modelId="{B276A4FF-35EB-434A-A7B0-B8230BA37195}" srcId="{1795DE77-D169-4306-B132-2E489B2E10A1}" destId="{DAEC76F4-4445-4279-83CE-A3B01057EA06}" srcOrd="0" destOrd="0" parTransId="{F1086703-B1AC-4BC3-9967-095EC9A7D708}" sibTransId="{F7CC8CE5-7F68-45E4-8BD7-D7C1B0A84251}"/>
    <dgm:cxn modelId="{59749A2F-8D43-481F-827B-7C9715A6F205}" type="presOf" srcId="{6ABAF7AB-DA02-4FC2-9A39-E95094DDC74B}" destId="{93D90687-800B-4F68-81AD-3F23E64599E2}" srcOrd="0" destOrd="3" presId="urn:microsoft.com/office/officeart/2005/8/layout/radial1"/>
    <dgm:cxn modelId="{CE392F91-2C24-42BD-9696-D003C2EA61C9}" type="presOf" srcId="{6097EF80-E53B-40D8-85F2-4C5324E849B4}" destId="{B3B81CD3-C021-4F1E-A1CE-5140ACD25B3F}" srcOrd="0" destOrd="0" presId="urn:microsoft.com/office/officeart/2005/8/layout/radial1"/>
    <dgm:cxn modelId="{25765C91-5AFE-4D73-AE28-29C73906531A}" srcId="{ADB7FEF1-9452-49E4-B3AC-B8FC90549ACD}" destId="{F61AD20D-ACA1-4676-AF67-B7B42A3A16A6}" srcOrd="1" destOrd="0" parTransId="{AF96A774-8C38-4B64-AF4F-66D083270A32}" sibTransId="{DDE697F6-41AA-4E03-8E00-C0657A40B38D}"/>
    <dgm:cxn modelId="{7A23D0BA-0D21-44FD-B6D5-F543ED41B607}" type="presOf" srcId="{6D831539-6C6C-46ED-AD4B-7B3E4314D3F3}" destId="{CBEC7678-151F-4D0F-899C-4451DC0C23B7}" srcOrd="0" destOrd="1" presId="urn:microsoft.com/office/officeart/2005/8/layout/radial1"/>
    <dgm:cxn modelId="{7A78B257-8023-441A-9923-1A081FC9BCFD}" srcId="{F61AD20D-ACA1-4676-AF67-B7B42A3A16A6}" destId="{AC534F79-92CA-472D-B50F-9E499F5581F1}" srcOrd="1" destOrd="0" parTransId="{19F18D99-707D-43AE-8038-F9E8448A26C8}" sibTransId="{FE2BC3FB-B95C-46D7-9E02-6D7F780FF1DA}"/>
    <dgm:cxn modelId="{264E26FC-80C3-46FC-9058-2120A90B8C16}" srcId="{F61AD20D-ACA1-4676-AF67-B7B42A3A16A6}" destId="{6ABAF7AB-DA02-4FC2-9A39-E95094DDC74B}" srcOrd="2" destOrd="0" parTransId="{37B092F2-6541-4C84-9287-1646126C6E8A}" sibTransId="{5631F404-AA15-431F-A354-3C438B9A8078}"/>
    <dgm:cxn modelId="{EBCD5D63-440A-4027-8492-3098AE7B56E9}" srcId="{ADB7FEF1-9452-49E4-B3AC-B8FC90549ACD}" destId="{1D14AE9E-A432-4805-92B6-5FAFCD7E6421}" srcOrd="0" destOrd="0" parTransId="{18F8026D-C0E3-4F58-AF84-EDDC893F5E98}" sibTransId="{EC5E317B-B991-446C-A7D9-FDB8A59A7311}"/>
    <dgm:cxn modelId="{67A7F815-C03D-4A95-877B-ADA85FF77549}" srcId="{1795DE77-D169-4306-B132-2E489B2E10A1}" destId="{963BC10D-0813-4CFE-BE67-D4CD39CC1D02}" srcOrd="2" destOrd="0" parTransId="{521BA6CF-EA50-4C72-9FB8-FAA080D35922}" sibTransId="{FF340778-9F7A-4EEC-8729-60528A62AB65}"/>
    <dgm:cxn modelId="{92FACED1-179F-4A31-8477-4077D3EDE576}" srcId="{ADB7FEF1-9452-49E4-B3AC-B8FC90549ACD}" destId="{1795DE77-D169-4306-B132-2E489B2E10A1}" srcOrd="2" destOrd="0" parTransId="{16EE52AA-7045-45FB-BBBB-967F6A46C831}" sibTransId="{50F71BAB-92E0-4ECF-85E0-163D7EEE5424}"/>
    <dgm:cxn modelId="{C0CE9174-90D6-4E9C-9E23-C179232979DD}" srcId="{6097EF80-E53B-40D8-85F2-4C5324E849B4}" destId="{ADB7FEF1-9452-49E4-B3AC-B8FC90549ACD}" srcOrd="0" destOrd="0" parTransId="{49CC380C-CEBF-4280-BF54-DF39A075A94C}" sibTransId="{ED7CAB83-4088-4C66-8509-891B81F60BE0}"/>
    <dgm:cxn modelId="{3EB67DA5-4C9C-4539-B9C1-665C39B850C5}" type="presOf" srcId="{1D14AE9E-A432-4805-92B6-5FAFCD7E6421}" destId="{CBEC7678-151F-4D0F-899C-4451DC0C23B7}" srcOrd="0" destOrd="0" presId="urn:microsoft.com/office/officeart/2005/8/layout/radial1"/>
    <dgm:cxn modelId="{C6A60707-750D-47F9-96FF-1A8AC6455A40}" type="presOf" srcId="{AF96A774-8C38-4B64-AF4F-66D083270A32}" destId="{1AC1A4EC-1D97-4EDF-89D8-8689EABC102B}" srcOrd="1" destOrd="0" presId="urn:microsoft.com/office/officeart/2005/8/layout/radial1"/>
    <dgm:cxn modelId="{251F15C0-95DD-4B80-A9CB-77A23837B48B}" type="presOf" srcId="{889E43C2-9E1F-41A7-AFEB-928D8F0A9A96}" destId="{93D90687-800B-4F68-81AD-3F23E64599E2}" srcOrd="0" destOrd="1" presId="urn:microsoft.com/office/officeart/2005/8/layout/radial1"/>
    <dgm:cxn modelId="{3DF4B111-503A-4A18-ADAE-EA75F6387DC1}" srcId="{1D14AE9E-A432-4805-92B6-5FAFCD7E6421}" destId="{6D831539-6C6C-46ED-AD4B-7B3E4314D3F3}" srcOrd="0" destOrd="0" parTransId="{A56D6996-FF7D-41F9-9C77-4D6946E7CDB2}" sibTransId="{91A04C18-49D4-4151-87C3-4875D3C7B070}"/>
    <dgm:cxn modelId="{2DBAE1AE-3163-40F8-8F23-2D61141EBEDE}" type="presOf" srcId="{16EE52AA-7045-45FB-BBBB-967F6A46C831}" destId="{52AF17ED-0D1E-499F-89E3-A56740890927}" srcOrd="0" destOrd="0" presId="urn:microsoft.com/office/officeart/2005/8/layout/radial1"/>
    <dgm:cxn modelId="{B7E4E14F-C4E4-4A98-9DEA-4EE8979BFE8C}" type="presOf" srcId="{ADB7FEF1-9452-49E4-B3AC-B8FC90549ACD}" destId="{2CD5A414-FC3C-4186-A59F-3D495EA4887B}" srcOrd="0" destOrd="0" presId="urn:microsoft.com/office/officeart/2005/8/layout/radial1"/>
    <dgm:cxn modelId="{8F395172-098E-4EB4-86DB-76B11DD35FA1}" srcId="{F61AD20D-ACA1-4676-AF67-B7B42A3A16A6}" destId="{889E43C2-9E1F-41A7-AFEB-928D8F0A9A96}" srcOrd="0" destOrd="0" parTransId="{C71F7A1F-5583-46AC-BE42-02D1AE3C4759}" sibTransId="{C54012AB-20F1-405F-887A-BA69856C4D8B}"/>
    <dgm:cxn modelId="{ADFC5ECD-7550-4D71-B658-50025A08C90E}" type="presOf" srcId="{AC534F79-92CA-472D-B50F-9E499F5581F1}" destId="{93D90687-800B-4F68-81AD-3F23E64599E2}" srcOrd="0" destOrd="2" presId="urn:microsoft.com/office/officeart/2005/8/layout/radial1"/>
    <dgm:cxn modelId="{3EF485CA-914E-49F8-890F-30CEF29D464E}" type="presOf" srcId="{F61AD20D-ACA1-4676-AF67-B7B42A3A16A6}" destId="{93D90687-800B-4F68-81AD-3F23E64599E2}" srcOrd="0" destOrd="0" presId="urn:microsoft.com/office/officeart/2005/8/layout/radial1"/>
    <dgm:cxn modelId="{E72DF0F2-8CB0-48B8-83B0-D778950EC306}" type="presOf" srcId="{3E0F702A-719A-4633-8643-01248240AFF3}" destId="{63CFD4C2-01AE-426F-8D4E-C4534C76F2E9}" srcOrd="0" destOrd="2" presId="urn:microsoft.com/office/officeart/2005/8/layout/radial1"/>
    <dgm:cxn modelId="{E4B2ACEE-6B22-4AB6-B506-E92A24DDF6CA}" type="presOf" srcId="{DAEC76F4-4445-4279-83CE-A3B01057EA06}" destId="{63CFD4C2-01AE-426F-8D4E-C4534C76F2E9}" srcOrd="0" destOrd="1" presId="urn:microsoft.com/office/officeart/2005/8/layout/radial1"/>
    <dgm:cxn modelId="{4BEC7AE9-8455-4106-BA11-8F3912CB1C39}" type="presOf" srcId="{18F8026D-C0E3-4F58-AF84-EDDC893F5E98}" destId="{29D12A83-D07F-43E6-9CD7-DEC145ACD4D9}" srcOrd="1" destOrd="0" presId="urn:microsoft.com/office/officeart/2005/8/layout/radial1"/>
    <dgm:cxn modelId="{DA483EC2-5B7D-45CD-A0F2-D1830698132B}" type="presOf" srcId="{963BC10D-0813-4CFE-BE67-D4CD39CC1D02}" destId="{63CFD4C2-01AE-426F-8D4E-C4534C76F2E9}" srcOrd="0" destOrd="3" presId="urn:microsoft.com/office/officeart/2005/8/layout/radial1"/>
    <dgm:cxn modelId="{3874CB7D-0904-4144-AE60-C6E38018C982}" srcId="{1795DE77-D169-4306-B132-2E489B2E10A1}" destId="{3E0F702A-719A-4633-8643-01248240AFF3}" srcOrd="1" destOrd="0" parTransId="{0EA42BC9-5F95-4CC8-950B-E98FC5468576}" sibTransId="{B3EF06BC-7577-4C7F-AA79-F0E85113118C}"/>
    <dgm:cxn modelId="{70EE8A5A-7C18-4E1A-94A3-1502FE4F01C0}" type="presOf" srcId="{18F8026D-C0E3-4F58-AF84-EDDC893F5E98}" destId="{1A195170-3E4B-49DB-80B2-D4297FA2929F}" srcOrd="0" destOrd="0" presId="urn:microsoft.com/office/officeart/2005/8/layout/radial1"/>
    <dgm:cxn modelId="{CEBA2262-A9D1-41E1-8BB3-6B774805A24A}" type="presParOf" srcId="{B3B81CD3-C021-4F1E-A1CE-5140ACD25B3F}" destId="{2CD5A414-FC3C-4186-A59F-3D495EA4887B}" srcOrd="0" destOrd="0" presId="urn:microsoft.com/office/officeart/2005/8/layout/radial1"/>
    <dgm:cxn modelId="{C89E662E-3CD6-45E8-ADCC-8EE545D60756}" type="presParOf" srcId="{B3B81CD3-C021-4F1E-A1CE-5140ACD25B3F}" destId="{1A195170-3E4B-49DB-80B2-D4297FA2929F}" srcOrd="1" destOrd="0" presId="urn:microsoft.com/office/officeart/2005/8/layout/radial1"/>
    <dgm:cxn modelId="{23262350-D277-4C08-9118-9CCDEA4BD8CD}" type="presParOf" srcId="{1A195170-3E4B-49DB-80B2-D4297FA2929F}" destId="{29D12A83-D07F-43E6-9CD7-DEC145ACD4D9}" srcOrd="0" destOrd="0" presId="urn:microsoft.com/office/officeart/2005/8/layout/radial1"/>
    <dgm:cxn modelId="{6ED00C42-532D-4B3C-8D56-77B4B853D84F}" type="presParOf" srcId="{B3B81CD3-C021-4F1E-A1CE-5140ACD25B3F}" destId="{CBEC7678-151F-4D0F-899C-4451DC0C23B7}" srcOrd="2" destOrd="0" presId="urn:microsoft.com/office/officeart/2005/8/layout/radial1"/>
    <dgm:cxn modelId="{BB323BF9-5338-4466-AF80-4492F54059A2}" type="presParOf" srcId="{B3B81CD3-C021-4F1E-A1CE-5140ACD25B3F}" destId="{8AFDF6DD-897F-4404-9F32-8CAAD7F32E1F}" srcOrd="3" destOrd="0" presId="urn:microsoft.com/office/officeart/2005/8/layout/radial1"/>
    <dgm:cxn modelId="{968BC439-2A7D-441C-B25D-1405BF30013C}" type="presParOf" srcId="{8AFDF6DD-897F-4404-9F32-8CAAD7F32E1F}" destId="{1AC1A4EC-1D97-4EDF-89D8-8689EABC102B}" srcOrd="0" destOrd="0" presId="urn:microsoft.com/office/officeart/2005/8/layout/radial1"/>
    <dgm:cxn modelId="{58AAA608-0271-495A-A9B1-C98418D1D4E1}" type="presParOf" srcId="{B3B81CD3-C021-4F1E-A1CE-5140ACD25B3F}" destId="{93D90687-800B-4F68-81AD-3F23E64599E2}" srcOrd="4" destOrd="0" presId="urn:microsoft.com/office/officeart/2005/8/layout/radial1"/>
    <dgm:cxn modelId="{93015AE2-6C7F-4385-B0A9-FA7F13ADD56A}" type="presParOf" srcId="{B3B81CD3-C021-4F1E-A1CE-5140ACD25B3F}" destId="{52AF17ED-0D1E-499F-89E3-A56740890927}" srcOrd="5" destOrd="0" presId="urn:microsoft.com/office/officeart/2005/8/layout/radial1"/>
    <dgm:cxn modelId="{8AD4FE70-9759-4F4F-B3E3-50A4A47D7C0A}" type="presParOf" srcId="{52AF17ED-0D1E-499F-89E3-A56740890927}" destId="{25DAAE54-972E-4EA0-A46E-5FAB30D828EF}" srcOrd="0" destOrd="0" presId="urn:microsoft.com/office/officeart/2005/8/layout/radial1"/>
    <dgm:cxn modelId="{6B83DD60-DC1C-46DD-9B19-12346300FDB4}" type="presParOf" srcId="{B3B81CD3-C021-4F1E-A1CE-5140ACD25B3F}" destId="{63CFD4C2-01AE-426F-8D4E-C4534C76F2E9}"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88E3E-5347-4F1B-9E5C-F57A57E13C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CH"/>
        </a:p>
      </dgm:t>
    </dgm:pt>
    <dgm:pt modelId="{602021B0-537E-4CC1-861D-18CB22EF4037}">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de-CH" dirty="0"/>
            <a:t>E-Test 1</a:t>
          </a:r>
        </a:p>
      </dgm:t>
    </dgm:pt>
    <dgm:pt modelId="{D987086B-51E3-4521-8F3A-CB58C4F21D04}" type="parTrans" cxnId="{AF59209D-72B0-4933-95CF-1E486135AF13}">
      <dgm:prSet/>
      <dgm:spPr/>
      <dgm:t>
        <a:bodyPr/>
        <a:lstStyle/>
        <a:p>
          <a:endParaRPr lang="de-CH"/>
        </a:p>
      </dgm:t>
    </dgm:pt>
    <dgm:pt modelId="{76BD8B98-5DAE-45E9-AEA9-FCCABB443DB1}" type="sibTrans" cxnId="{AF59209D-72B0-4933-95CF-1E486135AF13}">
      <dgm:prSet/>
      <dgm:spPr/>
      <dgm:t>
        <a:bodyPr/>
        <a:lstStyle/>
        <a:p>
          <a:endParaRPr lang="de-CH"/>
        </a:p>
      </dgm:t>
    </dgm:pt>
    <dgm:pt modelId="{80C08DAD-E74E-49F3-8092-93725E441EC3}">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de-CH" dirty="0"/>
            <a:t>E-Test 2</a:t>
          </a:r>
        </a:p>
      </dgm:t>
    </dgm:pt>
    <dgm:pt modelId="{CBC8EC6E-B364-405A-A9BD-8259C08AFC11}" type="parTrans" cxnId="{E54DE6E6-C13E-4E51-A006-D6A36CCBC312}">
      <dgm:prSet/>
      <dgm:spPr/>
      <dgm:t>
        <a:bodyPr/>
        <a:lstStyle/>
        <a:p>
          <a:endParaRPr lang="de-CH"/>
        </a:p>
      </dgm:t>
    </dgm:pt>
    <dgm:pt modelId="{7DCB77E9-560B-43C4-B050-F89775708C34}" type="sibTrans" cxnId="{E54DE6E6-C13E-4E51-A006-D6A36CCBC312}">
      <dgm:prSet/>
      <dgm:spPr/>
      <dgm:t>
        <a:bodyPr/>
        <a:lstStyle/>
        <a:p>
          <a:endParaRPr lang="de-CH"/>
        </a:p>
      </dgm:t>
    </dgm:pt>
    <dgm:pt modelId="{67C46A53-9518-4CFF-A6B5-E0AFB3142183}">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de-CH" dirty="0">
              <a:solidFill>
                <a:schemeClr val="bg1"/>
              </a:solidFill>
            </a:rPr>
            <a:t>Transferauftrag zu üK-Block 1</a:t>
          </a:r>
        </a:p>
      </dgm:t>
    </dgm:pt>
    <dgm:pt modelId="{CF6B263B-221B-4D60-8A3F-FC9A2D6F1E73}" type="parTrans" cxnId="{1219CD59-751D-4C4D-89C7-B28699B16436}">
      <dgm:prSet/>
      <dgm:spPr/>
      <dgm:t>
        <a:bodyPr/>
        <a:lstStyle/>
        <a:p>
          <a:endParaRPr lang="de-CH"/>
        </a:p>
      </dgm:t>
    </dgm:pt>
    <dgm:pt modelId="{38F30E87-DD23-4F92-A2B1-F57FBA04A324}" type="sibTrans" cxnId="{1219CD59-751D-4C4D-89C7-B28699B16436}">
      <dgm:prSet/>
      <dgm:spPr/>
      <dgm:t>
        <a:bodyPr/>
        <a:lstStyle/>
        <a:p>
          <a:endParaRPr lang="de-CH"/>
        </a:p>
      </dgm:t>
    </dgm:pt>
    <dgm:pt modelId="{B43DC484-1993-44BF-86F2-D822C158B311}" type="pres">
      <dgm:prSet presAssocID="{3F388E3E-5347-4F1B-9E5C-F57A57E13C7E}" presName="diagram" presStyleCnt="0">
        <dgm:presLayoutVars>
          <dgm:dir/>
          <dgm:resizeHandles val="exact"/>
        </dgm:presLayoutVars>
      </dgm:prSet>
      <dgm:spPr/>
      <dgm:t>
        <a:bodyPr/>
        <a:lstStyle/>
        <a:p>
          <a:endParaRPr lang="de-DE"/>
        </a:p>
      </dgm:t>
    </dgm:pt>
    <dgm:pt modelId="{3452ECF3-38B7-4792-813A-BACC4D2AEC4C}" type="pres">
      <dgm:prSet presAssocID="{602021B0-537E-4CC1-861D-18CB22EF4037}" presName="node" presStyleLbl="node1" presStyleIdx="0" presStyleCnt="3">
        <dgm:presLayoutVars>
          <dgm:bulletEnabled val="1"/>
        </dgm:presLayoutVars>
      </dgm:prSet>
      <dgm:spPr/>
      <dgm:t>
        <a:bodyPr/>
        <a:lstStyle/>
        <a:p>
          <a:endParaRPr lang="de-DE"/>
        </a:p>
      </dgm:t>
    </dgm:pt>
    <dgm:pt modelId="{1637318B-D7B1-472E-873F-2B3F0A50D41D}" type="pres">
      <dgm:prSet presAssocID="{76BD8B98-5DAE-45E9-AEA9-FCCABB443DB1}" presName="sibTrans" presStyleCnt="0"/>
      <dgm:spPr/>
    </dgm:pt>
    <dgm:pt modelId="{C0D801DB-F159-4364-A08D-DDBE3A04B13E}" type="pres">
      <dgm:prSet presAssocID="{80C08DAD-E74E-49F3-8092-93725E441EC3}" presName="node" presStyleLbl="node1" presStyleIdx="1" presStyleCnt="3">
        <dgm:presLayoutVars>
          <dgm:bulletEnabled val="1"/>
        </dgm:presLayoutVars>
      </dgm:prSet>
      <dgm:spPr/>
      <dgm:t>
        <a:bodyPr/>
        <a:lstStyle/>
        <a:p>
          <a:endParaRPr lang="de-DE"/>
        </a:p>
      </dgm:t>
    </dgm:pt>
    <dgm:pt modelId="{563C62B0-DB2E-46F4-8FAA-D22E4771BCCB}" type="pres">
      <dgm:prSet presAssocID="{7DCB77E9-560B-43C4-B050-F89775708C34}" presName="sibTrans" presStyleCnt="0"/>
      <dgm:spPr/>
    </dgm:pt>
    <dgm:pt modelId="{09A47BD3-43EA-49CD-9BC2-048921027A15}" type="pres">
      <dgm:prSet presAssocID="{67C46A53-9518-4CFF-A6B5-E0AFB3142183}" presName="node" presStyleLbl="node1" presStyleIdx="2" presStyleCnt="3">
        <dgm:presLayoutVars>
          <dgm:bulletEnabled val="1"/>
        </dgm:presLayoutVars>
      </dgm:prSet>
      <dgm:spPr/>
      <dgm:t>
        <a:bodyPr/>
        <a:lstStyle/>
        <a:p>
          <a:endParaRPr lang="de-DE"/>
        </a:p>
      </dgm:t>
    </dgm:pt>
  </dgm:ptLst>
  <dgm:cxnLst>
    <dgm:cxn modelId="{CBEE46EB-3F19-43B9-AB8D-BEB5F1B3DEDD}" type="presOf" srcId="{3F388E3E-5347-4F1B-9E5C-F57A57E13C7E}" destId="{B43DC484-1993-44BF-86F2-D822C158B311}" srcOrd="0" destOrd="0" presId="urn:microsoft.com/office/officeart/2005/8/layout/default"/>
    <dgm:cxn modelId="{AF59209D-72B0-4933-95CF-1E486135AF13}" srcId="{3F388E3E-5347-4F1B-9E5C-F57A57E13C7E}" destId="{602021B0-537E-4CC1-861D-18CB22EF4037}" srcOrd="0" destOrd="0" parTransId="{D987086B-51E3-4521-8F3A-CB58C4F21D04}" sibTransId="{76BD8B98-5DAE-45E9-AEA9-FCCABB443DB1}"/>
    <dgm:cxn modelId="{8F401525-16A4-4BEF-82C6-E528B488346E}" type="presOf" srcId="{80C08DAD-E74E-49F3-8092-93725E441EC3}" destId="{C0D801DB-F159-4364-A08D-DDBE3A04B13E}" srcOrd="0" destOrd="0" presId="urn:microsoft.com/office/officeart/2005/8/layout/default"/>
    <dgm:cxn modelId="{E54DE6E6-C13E-4E51-A006-D6A36CCBC312}" srcId="{3F388E3E-5347-4F1B-9E5C-F57A57E13C7E}" destId="{80C08DAD-E74E-49F3-8092-93725E441EC3}" srcOrd="1" destOrd="0" parTransId="{CBC8EC6E-B364-405A-A9BD-8259C08AFC11}" sibTransId="{7DCB77E9-560B-43C4-B050-F89775708C34}"/>
    <dgm:cxn modelId="{8BC23FB8-74EF-4BC5-850F-5DC98BDEF36A}" type="presOf" srcId="{602021B0-537E-4CC1-861D-18CB22EF4037}" destId="{3452ECF3-38B7-4792-813A-BACC4D2AEC4C}" srcOrd="0" destOrd="0" presId="urn:microsoft.com/office/officeart/2005/8/layout/default"/>
    <dgm:cxn modelId="{1219CD59-751D-4C4D-89C7-B28699B16436}" srcId="{3F388E3E-5347-4F1B-9E5C-F57A57E13C7E}" destId="{67C46A53-9518-4CFF-A6B5-E0AFB3142183}" srcOrd="2" destOrd="0" parTransId="{CF6B263B-221B-4D60-8A3F-FC9A2D6F1E73}" sibTransId="{38F30E87-DD23-4F92-A2B1-F57FBA04A324}"/>
    <dgm:cxn modelId="{2B02279A-BEAD-440B-868C-C546F6DDDDC0}" type="presOf" srcId="{67C46A53-9518-4CFF-A6B5-E0AFB3142183}" destId="{09A47BD3-43EA-49CD-9BC2-048921027A15}" srcOrd="0" destOrd="0" presId="urn:microsoft.com/office/officeart/2005/8/layout/default"/>
    <dgm:cxn modelId="{F5DBC885-E084-4AF2-AA40-65AEE8338023}" type="presParOf" srcId="{B43DC484-1993-44BF-86F2-D822C158B311}" destId="{3452ECF3-38B7-4792-813A-BACC4D2AEC4C}" srcOrd="0" destOrd="0" presId="urn:microsoft.com/office/officeart/2005/8/layout/default"/>
    <dgm:cxn modelId="{9086C0A2-1D0E-401C-B08E-2207ED483665}" type="presParOf" srcId="{B43DC484-1993-44BF-86F2-D822C158B311}" destId="{1637318B-D7B1-472E-873F-2B3F0A50D41D}" srcOrd="1" destOrd="0" presId="urn:microsoft.com/office/officeart/2005/8/layout/default"/>
    <dgm:cxn modelId="{BAF7BA97-F490-4AFD-8D63-914D47415140}" type="presParOf" srcId="{B43DC484-1993-44BF-86F2-D822C158B311}" destId="{C0D801DB-F159-4364-A08D-DDBE3A04B13E}" srcOrd="2" destOrd="0" presId="urn:microsoft.com/office/officeart/2005/8/layout/default"/>
    <dgm:cxn modelId="{D07287B7-862F-4439-B921-39CB03C49A35}" type="presParOf" srcId="{B43DC484-1993-44BF-86F2-D822C158B311}" destId="{563C62B0-DB2E-46F4-8FAA-D22E4771BCCB}" srcOrd="3" destOrd="0" presId="urn:microsoft.com/office/officeart/2005/8/layout/default"/>
    <dgm:cxn modelId="{97E3C14A-82B9-45A4-B715-B4D8963C6D11}" type="presParOf" srcId="{B43DC484-1993-44BF-86F2-D822C158B311}" destId="{09A47BD3-43EA-49CD-9BC2-048921027A1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388E3E-5347-4F1B-9E5C-F57A57E13C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CH"/>
        </a:p>
      </dgm:t>
    </dgm:pt>
    <dgm:pt modelId="{602021B0-537E-4CC1-861D-18CB22EF4037}">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de-CH" dirty="0"/>
            <a:t>E-Test 3</a:t>
          </a:r>
        </a:p>
      </dgm:t>
    </dgm:pt>
    <dgm:pt modelId="{D987086B-51E3-4521-8F3A-CB58C4F21D04}" type="parTrans" cxnId="{AF59209D-72B0-4933-95CF-1E486135AF13}">
      <dgm:prSet/>
      <dgm:spPr/>
      <dgm:t>
        <a:bodyPr/>
        <a:lstStyle/>
        <a:p>
          <a:endParaRPr lang="de-CH"/>
        </a:p>
      </dgm:t>
    </dgm:pt>
    <dgm:pt modelId="{76BD8B98-5DAE-45E9-AEA9-FCCABB443DB1}" type="sibTrans" cxnId="{AF59209D-72B0-4933-95CF-1E486135AF13}">
      <dgm:prSet/>
      <dgm:spPr/>
      <dgm:t>
        <a:bodyPr/>
        <a:lstStyle/>
        <a:p>
          <a:endParaRPr lang="de-CH"/>
        </a:p>
      </dgm:t>
    </dgm:pt>
    <dgm:pt modelId="{80C08DAD-E74E-49F3-8092-93725E441EC3}">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de-CH" dirty="0"/>
            <a:t>E-Test 4</a:t>
          </a:r>
        </a:p>
      </dgm:t>
    </dgm:pt>
    <dgm:pt modelId="{CBC8EC6E-B364-405A-A9BD-8259C08AFC11}" type="parTrans" cxnId="{E54DE6E6-C13E-4E51-A006-D6A36CCBC312}">
      <dgm:prSet/>
      <dgm:spPr/>
      <dgm:t>
        <a:bodyPr/>
        <a:lstStyle/>
        <a:p>
          <a:endParaRPr lang="de-CH"/>
        </a:p>
      </dgm:t>
    </dgm:pt>
    <dgm:pt modelId="{7DCB77E9-560B-43C4-B050-F89775708C34}" type="sibTrans" cxnId="{E54DE6E6-C13E-4E51-A006-D6A36CCBC312}">
      <dgm:prSet/>
      <dgm:spPr/>
      <dgm:t>
        <a:bodyPr/>
        <a:lstStyle/>
        <a:p>
          <a:endParaRPr lang="de-CH"/>
        </a:p>
      </dgm:t>
    </dgm:pt>
    <dgm:pt modelId="{67C46A53-9518-4CFF-A6B5-E0AFB3142183}">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de-CH" dirty="0">
              <a:solidFill>
                <a:schemeClr val="bg1"/>
              </a:solidFill>
            </a:rPr>
            <a:t>Transferauftrag zu üK-Block 3</a:t>
          </a:r>
        </a:p>
      </dgm:t>
    </dgm:pt>
    <dgm:pt modelId="{CF6B263B-221B-4D60-8A3F-FC9A2D6F1E73}" type="parTrans" cxnId="{1219CD59-751D-4C4D-89C7-B28699B16436}">
      <dgm:prSet/>
      <dgm:spPr/>
      <dgm:t>
        <a:bodyPr/>
        <a:lstStyle/>
        <a:p>
          <a:endParaRPr lang="de-CH"/>
        </a:p>
      </dgm:t>
    </dgm:pt>
    <dgm:pt modelId="{38F30E87-DD23-4F92-A2B1-F57FBA04A324}" type="sibTrans" cxnId="{1219CD59-751D-4C4D-89C7-B28699B16436}">
      <dgm:prSet/>
      <dgm:spPr/>
      <dgm:t>
        <a:bodyPr/>
        <a:lstStyle/>
        <a:p>
          <a:endParaRPr lang="de-CH"/>
        </a:p>
      </dgm:t>
    </dgm:pt>
    <dgm:pt modelId="{B43DC484-1993-44BF-86F2-D822C158B311}" type="pres">
      <dgm:prSet presAssocID="{3F388E3E-5347-4F1B-9E5C-F57A57E13C7E}" presName="diagram" presStyleCnt="0">
        <dgm:presLayoutVars>
          <dgm:dir/>
          <dgm:resizeHandles val="exact"/>
        </dgm:presLayoutVars>
      </dgm:prSet>
      <dgm:spPr/>
      <dgm:t>
        <a:bodyPr/>
        <a:lstStyle/>
        <a:p>
          <a:endParaRPr lang="de-DE"/>
        </a:p>
      </dgm:t>
    </dgm:pt>
    <dgm:pt modelId="{3452ECF3-38B7-4792-813A-BACC4D2AEC4C}" type="pres">
      <dgm:prSet presAssocID="{602021B0-537E-4CC1-861D-18CB22EF4037}" presName="node" presStyleLbl="node1" presStyleIdx="0" presStyleCnt="3">
        <dgm:presLayoutVars>
          <dgm:bulletEnabled val="1"/>
        </dgm:presLayoutVars>
      </dgm:prSet>
      <dgm:spPr/>
      <dgm:t>
        <a:bodyPr/>
        <a:lstStyle/>
        <a:p>
          <a:endParaRPr lang="de-DE"/>
        </a:p>
      </dgm:t>
    </dgm:pt>
    <dgm:pt modelId="{1637318B-D7B1-472E-873F-2B3F0A50D41D}" type="pres">
      <dgm:prSet presAssocID="{76BD8B98-5DAE-45E9-AEA9-FCCABB443DB1}" presName="sibTrans" presStyleCnt="0"/>
      <dgm:spPr/>
    </dgm:pt>
    <dgm:pt modelId="{C0D801DB-F159-4364-A08D-DDBE3A04B13E}" type="pres">
      <dgm:prSet presAssocID="{80C08DAD-E74E-49F3-8092-93725E441EC3}" presName="node" presStyleLbl="node1" presStyleIdx="1" presStyleCnt="3">
        <dgm:presLayoutVars>
          <dgm:bulletEnabled val="1"/>
        </dgm:presLayoutVars>
      </dgm:prSet>
      <dgm:spPr/>
      <dgm:t>
        <a:bodyPr/>
        <a:lstStyle/>
        <a:p>
          <a:endParaRPr lang="de-DE"/>
        </a:p>
      </dgm:t>
    </dgm:pt>
    <dgm:pt modelId="{563C62B0-DB2E-46F4-8FAA-D22E4771BCCB}" type="pres">
      <dgm:prSet presAssocID="{7DCB77E9-560B-43C4-B050-F89775708C34}" presName="sibTrans" presStyleCnt="0"/>
      <dgm:spPr/>
    </dgm:pt>
    <dgm:pt modelId="{09A47BD3-43EA-49CD-9BC2-048921027A15}" type="pres">
      <dgm:prSet presAssocID="{67C46A53-9518-4CFF-A6B5-E0AFB3142183}" presName="node" presStyleLbl="node1" presStyleIdx="2" presStyleCnt="3">
        <dgm:presLayoutVars>
          <dgm:bulletEnabled val="1"/>
        </dgm:presLayoutVars>
      </dgm:prSet>
      <dgm:spPr/>
      <dgm:t>
        <a:bodyPr/>
        <a:lstStyle/>
        <a:p>
          <a:endParaRPr lang="de-DE"/>
        </a:p>
      </dgm:t>
    </dgm:pt>
  </dgm:ptLst>
  <dgm:cxnLst>
    <dgm:cxn modelId="{CBEE46EB-3F19-43B9-AB8D-BEB5F1B3DEDD}" type="presOf" srcId="{3F388E3E-5347-4F1B-9E5C-F57A57E13C7E}" destId="{B43DC484-1993-44BF-86F2-D822C158B311}" srcOrd="0" destOrd="0" presId="urn:microsoft.com/office/officeart/2005/8/layout/default"/>
    <dgm:cxn modelId="{AF59209D-72B0-4933-95CF-1E486135AF13}" srcId="{3F388E3E-5347-4F1B-9E5C-F57A57E13C7E}" destId="{602021B0-537E-4CC1-861D-18CB22EF4037}" srcOrd="0" destOrd="0" parTransId="{D987086B-51E3-4521-8F3A-CB58C4F21D04}" sibTransId="{76BD8B98-5DAE-45E9-AEA9-FCCABB443DB1}"/>
    <dgm:cxn modelId="{8F401525-16A4-4BEF-82C6-E528B488346E}" type="presOf" srcId="{80C08DAD-E74E-49F3-8092-93725E441EC3}" destId="{C0D801DB-F159-4364-A08D-DDBE3A04B13E}" srcOrd="0" destOrd="0" presId="urn:microsoft.com/office/officeart/2005/8/layout/default"/>
    <dgm:cxn modelId="{E54DE6E6-C13E-4E51-A006-D6A36CCBC312}" srcId="{3F388E3E-5347-4F1B-9E5C-F57A57E13C7E}" destId="{80C08DAD-E74E-49F3-8092-93725E441EC3}" srcOrd="1" destOrd="0" parTransId="{CBC8EC6E-B364-405A-A9BD-8259C08AFC11}" sibTransId="{7DCB77E9-560B-43C4-B050-F89775708C34}"/>
    <dgm:cxn modelId="{8BC23FB8-74EF-4BC5-850F-5DC98BDEF36A}" type="presOf" srcId="{602021B0-537E-4CC1-861D-18CB22EF4037}" destId="{3452ECF3-38B7-4792-813A-BACC4D2AEC4C}" srcOrd="0" destOrd="0" presId="urn:microsoft.com/office/officeart/2005/8/layout/default"/>
    <dgm:cxn modelId="{1219CD59-751D-4C4D-89C7-B28699B16436}" srcId="{3F388E3E-5347-4F1B-9E5C-F57A57E13C7E}" destId="{67C46A53-9518-4CFF-A6B5-E0AFB3142183}" srcOrd="2" destOrd="0" parTransId="{CF6B263B-221B-4D60-8A3F-FC9A2D6F1E73}" sibTransId="{38F30E87-DD23-4F92-A2B1-F57FBA04A324}"/>
    <dgm:cxn modelId="{2B02279A-BEAD-440B-868C-C546F6DDDDC0}" type="presOf" srcId="{67C46A53-9518-4CFF-A6B5-E0AFB3142183}" destId="{09A47BD3-43EA-49CD-9BC2-048921027A15}" srcOrd="0" destOrd="0" presId="urn:microsoft.com/office/officeart/2005/8/layout/default"/>
    <dgm:cxn modelId="{F5DBC885-E084-4AF2-AA40-65AEE8338023}" type="presParOf" srcId="{B43DC484-1993-44BF-86F2-D822C158B311}" destId="{3452ECF3-38B7-4792-813A-BACC4D2AEC4C}" srcOrd="0" destOrd="0" presId="urn:microsoft.com/office/officeart/2005/8/layout/default"/>
    <dgm:cxn modelId="{9086C0A2-1D0E-401C-B08E-2207ED483665}" type="presParOf" srcId="{B43DC484-1993-44BF-86F2-D822C158B311}" destId="{1637318B-D7B1-472E-873F-2B3F0A50D41D}" srcOrd="1" destOrd="0" presId="urn:microsoft.com/office/officeart/2005/8/layout/default"/>
    <dgm:cxn modelId="{BAF7BA97-F490-4AFD-8D63-914D47415140}" type="presParOf" srcId="{B43DC484-1993-44BF-86F2-D822C158B311}" destId="{C0D801DB-F159-4364-A08D-DDBE3A04B13E}" srcOrd="2" destOrd="0" presId="urn:microsoft.com/office/officeart/2005/8/layout/default"/>
    <dgm:cxn modelId="{D07287B7-862F-4439-B921-39CB03C49A35}" type="presParOf" srcId="{B43DC484-1993-44BF-86F2-D822C158B311}" destId="{563C62B0-DB2E-46F4-8FAA-D22E4771BCCB}" srcOrd="3" destOrd="0" presId="urn:microsoft.com/office/officeart/2005/8/layout/default"/>
    <dgm:cxn modelId="{97E3C14A-82B9-45A4-B715-B4D8963C6D11}" type="presParOf" srcId="{B43DC484-1993-44BF-86F2-D822C158B311}" destId="{09A47BD3-43EA-49CD-9BC2-048921027A15}"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97EF80-E53B-40D8-85F2-4C5324E849B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CH"/>
        </a:p>
      </dgm:t>
    </dgm:pt>
    <dgm:pt modelId="{ADB7FEF1-9452-49E4-B3AC-B8FC90549ACD}">
      <dgm:prSet phldrT="[Text]" custT="1"/>
      <dgm:spPr>
        <a:solidFill>
          <a:srgbClr val="0082CA"/>
        </a:solidFill>
      </dgm:spPr>
      <dgm:t>
        <a:bodyPr/>
        <a:lstStyle/>
        <a:p>
          <a:r>
            <a:rPr lang="de-CH" sz="2500" dirty="0">
              <a:latin typeface="Calibri" panose="020F0502020204030204" pitchFamily="34" charset="0"/>
              <a:cs typeface="Calibri" panose="020F0502020204030204" pitchFamily="34" charset="0"/>
            </a:rPr>
            <a:t>Die üK-Kompetenznachweise</a:t>
          </a:r>
          <a:endParaRPr lang="de-CH" sz="2500" dirty="0">
            <a:solidFill>
              <a:schemeClr val="bg1"/>
            </a:solidFill>
            <a:latin typeface="Calibri" panose="020F0502020204030204" pitchFamily="34" charset="0"/>
            <a:cs typeface="Calibri" panose="020F0502020204030204" pitchFamily="34" charset="0"/>
          </a:endParaRPr>
        </a:p>
      </dgm:t>
    </dgm:pt>
    <dgm:pt modelId="{49CC380C-CEBF-4280-BF54-DF39A075A94C}" type="parTrans" cxnId="{C0CE9174-90D6-4E9C-9E23-C179232979DD}">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ED7CAB83-4088-4C66-8509-891B81F60BE0}" type="sibTrans" cxnId="{C0CE9174-90D6-4E9C-9E23-C179232979DD}">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D14AE9E-A432-4805-92B6-5FAFCD7E6421}">
      <dgm:prSet phldrT="[Text]" custT="1"/>
      <dgm:spPr>
        <a:noFill/>
        <a:ln>
          <a:noFill/>
        </a:ln>
      </dgm:spPr>
      <dgm:t>
        <a:bodyPr anchor="b"/>
        <a:lstStyle/>
        <a:p>
          <a:pPr algn="l">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E-Tests</a:t>
          </a:r>
        </a:p>
      </dgm:t>
    </dgm:pt>
    <dgm:pt modelId="{EC5E317B-B991-446C-A7D9-FDB8A59A7311}" type="sibTrans" cxnId="{EBCD5D63-440A-4027-8492-3098AE7B56E9}">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8F8026D-C0E3-4F58-AF84-EDDC893F5E98}" type="parTrans" cxnId="{EBCD5D63-440A-4027-8492-3098AE7B56E9}">
      <dgm:prSet custT="1"/>
      <dgm:spPr>
        <a:ln>
          <a:solidFill>
            <a:srgbClr val="0082CA"/>
          </a:solidFill>
        </a:ln>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795DE77-D169-4306-B132-2E489B2E10A1}">
      <dgm:prSet phldrT="[Text]" custT="1"/>
      <dgm:spPr>
        <a:noFill/>
        <a:ln>
          <a:noFill/>
        </a:ln>
      </dgm:spPr>
      <dgm:t>
        <a:bodyPr/>
        <a:lstStyle/>
        <a:p>
          <a:pPr algn="l">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Transferaufträge</a:t>
          </a:r>
        </a:p>
      </dgm:t>
    </dgm:pt>
    <dgm:pt modelId="{50F71BAB-92E0-4ECF-85E0-163D7EEE5424}" type="sibTrans" cxnId="{92FACED1-179F-4A31-8477-4077D3EDE576}">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6EE52AA-7045-45FB-BBBB-967F6A46C831}" type="parTrans" cxnId="{92FACED1-179F-4A31-8477-4077D3EDE576}">
      <dgm:prSet custT="1"/>
      <dgm:spPr>
        <a:ln>
          <a:solidFill>
            <a:srgbClr val="0082CA"/>
          </a:solidFill>
        </a:ln>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DAEC76F4-4445-4279-83CE-A3B01057EA06}">
      <dgm:prSet custT="1"/>
      <dgm:spPr/>
      <dgm:t>
        <a:bodyPr/>
        <a:lstStyle/>
        <a:p>
          <a:pPr>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Umsetzung der üK-Inhalte im Betrieb und Vorgehen dokumentieren</a:t>
          </a:r>
        </a:p>
      </dgm:t>
    </dgm:pt>
    <dgm:pt modelId="{F1086703-B1AC-4BC3-9967-095EC9A7D708}" type="parTrans" cxnId="{B276A4FF-35EB-434A-A7B0-B8230BA37195}">
      <dgm:prSet/>
      <dgm:spPr/>
      <dgm:t>
        <a:bodyPr/>
        <a:lstStyle/>
        <a:p>
          <a:endParaRPr lang="de-CH"/>
        </a:p>
      </dgm:t>
    </dgm:pt>
    <dgm:pt modelId="{F7CC8CE5-7F68-45E4-8BD7-D7C1B0A84251}" type="sibTrans" cxnId="{B276A4FF-35EB-434A-A7B0-B8230BA37195}">
      <dgm:prSet/>
      <dgm:spPr/>
      <dgm:t>
        <a:bodyPr/>
        <a:lstStyle/>
        <a:p>
          <a:endParaRPr lang="de-CH"/>
        </a:p>
      </dgm:t>
    </dgm:pt>
    <dgm:pt modelId="{6D831539-6C6C-46ED-AD4B-7B3E4314D3F3}">
      <dgm:prSet custT="1"/>
      <dgm:spPr/>
      <dgm:t>
        <a:bodyPr anchor="b"/>
        <a:lstStyle/>
        <a:p>
          <a:pPr>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Inhalte des jeweiligen üK-Blocks</a:t>
          </a:r>
          <a:endParaRPr lang="de-CH" sz="2000" strike="sngStrike" dirty="0">
            <a:solidFill>
              <a:schemeClr val="tx1"/>
            </a:solidFill>
            <a:latin typeface="Calibri" panose="020F0502020204030204" pitchFamily="34" charset="0"/>
            <a:cs typeface="Calibri" panose="020F0502020204030204" pitchFamily="34" charset="0"/>
          </a:endParaRPr>
        </a:p>
      </dgm:t>
    </dgm:pt>
    <dgm:pt modelId="{A56D6996-FF7D-41F9-9C77-4D6946E7CDB2}" type="parTrans" cxnId="{3DF4B111-503A-4A18-ADAE-EA75F6387DC1}">
      <dgm:prSet/>
      <dgm:spPr/>
      <dgm:t>
        <a:bodyPr/>
        <a:lstStyle/>
        <a:p>
          <a:endParaRPr lang="de-CH"/>
        </a:p>
      </dgm:t>
    </dgm:pt>
    <dgm:pt modelId="{91A04C18-49D4-4151-87C3-4875D3C7B070}" type="sibTrans" cxnId="{3DF4B111-503A-4A18-ADAE-EA75F6387DC1}">
      <dgm:prSet/>
      <dgm:spPr/>
      <dgm:t>
        <a:bodyPr/>
        <a:lstStyle/>
        <a:p>
          <a:endParaRPr lang="de-CH"/>
        </a:p>
      </dgm:t>
    </dgm:pt>
    <dgm:pt modelId="{E1D9044F-B8C2-4AF3-8E86-4D25359BEC49}">
      <dgm:prSet custT="1"/>
      <dgm:spPr/>
      <dgm:t>
        <a:bodyPr anchor="b"/>
        <a:lstStyle/>
        <a:p>
          <a:pPr>
            <a:buFont typeface="Arial" panose="020B0604020202020204" pitchFamily="34" charset="0"/>
            <a:buChar char="•"/>
          </a:pPr>
          <a:r>
            <a:rPr lang="de-CH" sz="2000" strike="noStrike" dirty="0">
              <a:solidFill>
                <a:schemeClr val="tx1"/>
              </a:solidFill>
              <a:latin typeface="Calibri" panose="020F0502020204030204" pitchFamily="34" charset="0"/>
              <a:cs typeface="Calibri" panose="020F0502020204030204" pitchFamily="34" charset="0"/>
            </a:rPr>
            <a:t>Insgesamt 4 E-Tests à 20 Minuten</a:t>
          </a:r>
        </a:p>
      </dgm:t>
    </dgm:pt>
    <dgm:pt modelId="{848807E0-4C8D-47C1-A3D7-807953117EEC}" type="parTrans" cxnId="{6742636E-8336-4015-A77E-3DE794D83EF4}">
      <dgm:prSet/>
      <dgm:spPr/>
      <dgm:t>
        <a:bodyPr/>
        <a:lstStyle/>
        <a:p>
          <a:endParaRPr lang="de-CH"/>
        </a:p>
      </dgm:t>
    </dgm:pt>
    <dgm:pt modelId="{1157CEC5-BB86-481C-9CAE-4E6E3B44C0CC}" type="sibTrans" cxnId="{6742636E-8336-4015-A77E-3DE794D83EF4}">
      <dgm:prSet/>
      <dgm:spPr/>
      <dgm:t>
        <a:bodyPr/>
        <a:lstStyle/>
        <a:p>
          <a:endParaRPr lang="de-CH"/>
        </a:p>
      </dgm:t>
    </dgm:pt>
    <dgm:pt modelId="{92CF6E5D-B066-4A19-AEC3-516654C193C9}">
      <dgm:prSet custT="1"/>
      <dgm:spPr/>
      <dgm:t>
        <a:bodyPr anchor="b"/>
        <a:lstStyle/>
        <a:p>
          <a:pPr>
            <a:buFont typeface="Arial" panose="020B0604020202020204" pitchFamily="34" charset="0"/>
            <a:buChar char="•"/>
          </a:pPr>
          <a:endParaRPr lang="de-CH" sz="2000" strike="noStrike" dirty="0">
            <a:solidFill>
              <a:schemeClr val="tx1"/>
            </a:solidFill>
            <a:latin typeface="Calibri" panose="020F0502020204030204" pitchFamily="34" charset="0"/>
            <a:cs typeface="Calibri" panose="020F0502020204030204" pitchFamily="34" charset="0"/>
          </a:endParaRPr>
        </a:p>
      </dgm:t>
    </dgm:pt>
    <dgm:pt modelId="{78296A37-4E85-44AC-BD37-19413D33D77E}" type="parTrans" cxnId="{540FACF0-9027-4DC9-8C78-E9121BF4A34A}">
      <dgm:prSet/>
      <dgm:spPr/>
      <dgm:t>
        <a:bodyPr/>
        <a:lstStyle/>
        <a:p>
          <a:endParaRPr lang="de-CH"/>
        </a:p>
      </dgm:t>
    </dgm:pt>
    <dgm:pt modelId="{C9F18C64-1619-4D1D-B7A2-04A2B8E72C12}" type="sibTrans" cxnId="{540FACF0-9027-4DC9-8C78-E9121BF4A34A}">
      <dgm:prSet/>
      <dgm:spPr/>
      <dgm:t>
        <a:bodyPr/>
        <a:lstStyle/>
        <a:p>
          <a:endParaRPr lang="de-CH"/>
        </a:p>
      </dgm:t>
    </dgm:pt>
    <dgm:pt modelId="{0AD97DCF-7E26-4F2E-8B45-426023C4487B}">
      <dgm:prSet custT="1"/>
      <dgm:spPr/>
      <dgm:t>
        <a:bodyPr anchor="b"/>
        <a:lstStyle/>
        <a:p>
          <a:pPr>
            <a:buFont typeface="Arial" panose="020B0604020202020204" pitchFamily="34" charset="0"/>
            <a:buChar char="•"/>
          </a:pPr>
          <a:r>
            <a:rPr lang="de-CH" sz="2000" strike="noStrike" dirty="0">
              <a:solidFill>
                <a:schemeClr val="tx1"/>
              </a:solidFill>
              <a:latin typeface="Calibri" panose="020F0502020204030204" pitchFamily="34" charset="0"/>
              <a:cs typeface="Calibri" panose="020F0502020204030204" pitchFamily="34" charset="0"/>
            </a:rPr>
            <a:t>6 Punkte pro E-Test</a:t>
          </a:r>
        </a:p>
      </dgm:t>
    </dgm:pt>
    <dgm:pt modelId="{756AF7A2-BDBE-48A7-AA7C-E1FCE851C722}" type="parTrans" cxnId="{8310CB7C-07C4-48A4-A3E1-01B8185A29C0}">
      <dgm:prSet/>
      <dgm:spPr/>
      <dgm:t>
        <a:bodyPr/>
        <a:lstStyle/>
        <a:p>
          <a:endParaRPr lang="de-CH"/>
        </a:p>
      </dgm:t>
    </dgm:pt>
    <dgm:pt modelId="{C642CAFD-11C6-4EF2-AD92-E2114AEE01B4}" type="sibTrans" cxnId="{8310CB7C-07C4-48A4-A3E1-01B8185A29C0}">
      <dgm:prSet/>
      <dgm:spPr/>
      <dgm:t>
        <a:bodyPr/>
        <a:lstStyle/>
        <a:p>
          <a:endParaRPr lang="de-CH"/>
        </a:p>
      </dgm:t>
    </dgm:pt>
    <dgm:pt modelId="{8C544F29-E63F-44D7-872E-5B7CED1CFEE2}">
      <dgm:prSet custT="1"/>
      <dgm:spPr/>
      <dgm:t>
        <a:bodyPr/>
        <a:lstStyle/>
        <a:p>
          <a:pPr>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Insgesamt 2 Transferaufträge</a:t>
          </a:r>
        </a:p>
      </dgm:t>
    </dgm:pt>
    <dgm:pt modelId="{82C9476B-0B9B-441E-97E7-75DCD83DF291}" type="parTrans" cxnId="{BF09A35F-847C-4BA2-8A50-EE61D1ABA7BB}">
      <dgm:prSet/>
      <dgm:spPr/>
      <dgm:t>
        <a:bodyPr/>
        <a:lstStyle/>
        <a:p>
          <a:endParaRPr lang="de-CH"/>
        </a:p>
      </dgm:t>
    </dgm:pt>
    <dgm:pt modelId="{77014844-0EB2-4E0A-932A-EB6065867F38}" type="sibTrans" cxnId="{BF09A35F-847C-4BA2-8A50-EE61D1ABA7BB}">
      <dgm:prSet/>
      <dgm:spPr/>
      <dgm:t>
        <a:bodyPr/>
        <a:lstStyle/>
        <a:p>
          <a:endParaRPr lang="de-CH"/>
        </a:p>
      </dgm:t>
    </dgm:pt>
    <dgm:pt modelId="{AB3C914E-8480-4E42-9615-9AC3B9C2473D}">
      <dgm:prSet custT="1"/>
      <dgm:spPr/>
      <dgm:t>
        <a:bodyPr/>
        <a:lstStyle/>
        <a:p>
          <a:pPr>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Zwischenstand im üK besprechen</a:t>
          </a:r>
        </a:p>
      </dgm:t>
    </dgm:pt>
    <dgm:pt modelId="{16D783FF-2AC9-4045-B74B-5ABF4B7DA25B}" type="parTrans" cxnId="{1D7E95B0-A280-435A-9A97-87403402486F}">
      <dgm:prSet/>
      <dgm:spPr/>
      <dgm:t>
        <a:bodyPr/>
        <a:lstStyle/>
        <a:p>
          <a:endParaRPr lang="de-CH"/>
        </a:p>
      </dgm:t>
    </dgm:pt>
    <dgm:pt modelId="{3983E813-836B-4381-BD6B-9D3132E48F92}" type="sibTrans" cxnId="{1D7E95B0-A280-435A-9A97-87403402486F}">
      <dgm:prSet/>
      <dgm:spPr/>
      <dgm:t>
        <a:bodyPr/>
        <a:lstStyle/>
        <a:p>
          <a:endParaRPr lang="de-CH"/>
        </a:p>
      </dgm:t>
    </dgm:pt>
    <dgm:pt modelId="{B3B81CD3-C021-4F1E-A1CE-5140ACD25B3F}" type="pres">
      <dgm:prSet presAssocID="{6097EF80-E53B-40D8-85F2-4C5324E849B4}" presName="cycle" presStyleCnt="0">
        <dgm:presLayoutVars>
          <dgm:chMax val="1"/>
          <dgm:dir/>
          <dgm:animLvl val="ctr"/>
          <dgm:resizeHandles val="exact"/>
        </dgm:presLayoutVars>
      </dgm:prSet>
      <dgm:spPr/>
      <dgm:t>
        <a:bodyPr/>
        <a:lstStyle/>
        <a:p>
          <a:endParaRPr lang="de-DE"/>
        </a:p>
      </dgm:t>
    </dgm:pt>
    <dgm:pt modelId="{2CD5A414-FC3C-4186-A59F-3D495EA4887B}" type="pres">
      <dgm:prSet presAssocID="{ADB7FEF1-9452-49E4-B3AC-B8FC90549ACD}" presName="centerShape" presStyleLbl="node0" presStyleIdx="0" presStyleCnt="1" custScaleX="394696"/>
      <dgm:spPr/>
      <dgm:t>
        <a:bodyPr/>
        <a:lstStyle/>
        <a:p>
          <a:endParaRPr lang="de-DE"/>
        </a:p>
      </dgm:t>
    </dgm:pt>
    <dgm:pt modelId="{1A195170-3E4B-49DB-80B2-D4297FA2929F}" type="pres">
      <dgm:prSet presAssocID="{18F8026D-C0E3-4F58-AF84-EDDC893F5E98}" presName="Name9" presStyleLbl="parChTrans1D2" presStyleIdx="0" presStyleCnt="2"/>
      <dgm:spPr/>
      <dgm:t>
        <a:bodyPr/>
        <a:lstStyle/>
        <a:p>
          <a:endParaRPr lang="de-DE"/>
        </a:p>
      </dgm:t>
    </dgm:pt>
    <dgm:pt modelId="{29D12A83-D07F-43E6-9CD7-DEC145ACD4D9}" type="pres">
      <dgm:prSet presAssocID="{18F8026D-C0E3-4F58-AF84-EDDC893F5E98}" presName="connTx" presStyleLbl="parChTrans1D2" presStyleIdx="0" presStyleCnt="2"/>
      <dgm:spPr/>
      <dgm:t>
        <a:bodyPr/>
        <a:lstStyle/>
        <a:p>
          <a:endParaRPr lang="de-DE"/>
        </a:p>
      </dgm:t>
    </dgm:pt>
    <dgm:pt modelId="{CBEC7678-151F-4D0F-899C-4451DC0C23B7}" type="pres">
      <dgm:prSet presAssocID="{1D14AE9E-A432-4805-92B6-5FAFCD7E6421}" presName="node" presStyleLbl="node1" presStyleIdx="0" presStyleCnt="2" custScaleX="236682" custRadScaleRad="211136" custRadScaleInc="-89618">
        <dgm:presLayoutVars>
          <dgm:bulletEnabled val="1"/>
        </dgm:presLayoutVars>
      </dgm:prSet>
      <dgm:spPr>
        <a:prstGeom prst="rect">
          <a:avLst/>
        </a:prstGeom>
      </dgm:spPr>
      <dgm:t>
        <a:bodyPr/>
        <a:lstStyle/>
        <a:p>
          <a:endParaRPr lang="de-DE"/>
        </a:p>
      </dgm:t>
    </dgm:pt>
    <dgm:pt modelId="{52AF17ED-0D1E-499F-89E3-A56740890927}" type="pres">
      <dgm:prSet presAssocID="{16EE52AA-7045-45FB-BBBB-967F6A46C831}" presName="Name9" presStyleLbl="parChTrans1D2" presStyleIdx="1" presStyleCnt="2"/>
      <dgm:spPr/>
      <dgm:t>
        <a:bodyPr/>
        <a:lstStyle/>
        <a:p>
          <a:endParaRPr lang="de-DE"/>
        </a:p>
      </dgm:t>
    </dgm:pt>
    <dgm:pt modelId="{25DAAE54-972E-4EA0-A46E-5FAB30D828EF}" type="pres">
      <dgm:prSet presAssocID="{16EE52AA-7045-45FB-BBBB-967F6A46C831}" presName="connTx" presStyleLbl="parChTrans1D2" presStyleIdx="1" presStyleCnt="2"/>
      <dgm:spPr/>
      <dgm:t>
        <a:bodyPr/>
        <a:lstStyle/>
        <a:p>
          <a:endParaRPr lang="de-DE"/>
        </a:p>
      </dgm:t>
    </dgm:pt>
    <dgm:pt modelId="{63CFD4C2-01AE-426F-8D4E-C4534C76F2E9}" type="pres">
      <dgm:prSet presAssocID="{1795DE77-D169-4306-B132-2E489B2E10A1}" presName="node" presStyleLbl="node1" presStyleIdx="1" presStyleCnt="2" custScaleX="245175" custRadScaleRad="233746" custRadScaleInc="-84109">
        <dgm:presLayoutVars>
          <dgm:bulletEnabled val="1"/>
        </dgm:presLayoutVars>
      </dgm:prSet>
      <dgm:spPr>
        <a:prstGeom prst="rect">
          <a:avLst/>
        </a:prstGeom>
      </dgm:spPr>
      <dgm:t>
        <a:bodyPr/>
        <a:lstStyle/>
        <a:p>
          <a:endParaRPr lang="de-DE"/>
        </a:p>
      </dgm:t>
    </dgm:pt>
  </dgm:ptLst>
  <dgm:cxnLst>
    <dgm:cxn modelId="{852485F0-DB92-4A8D-852D-E35FC4553E9D}" type="presOf" srcId="{92CF6E5D-B066-4A19-AEC3-516654C193C9}" destId="{CBEC7678-151F-4D0F-899C-4451DC0C23B7}" srcOrd="0" destOrd="4" presId="urn:microsoft.com/office/officeart/2005/8/layout/radial1"/>
    <dgm:cxn modelId="{B4616864-D65B-42AD-8868-EE74A0BFF684}" type="presOf" srcId="{16EE52AA-7045-45FB-BBBB-967F6A46C831}" destId="{25DAAE54-972E-4EA0-A46E-5FAB30D828EF}" srcOrd="1" destOrd="0" presId="urn:microsoft.com/office/officeart/2005/8/layout/radial1"/>
    <dgm:cxn modelId="{F861AC8A-E6CC-4F63-8259-C9A43F33E229}" type="presOf" srcId="{1795DE77-D169-4306-B132-2E489B2E10A1}" destId="{63CFD4C2-01AE-426F-8D4E-C4534C76F2E9}" srcOrd="0" destOrd="0" presId="urn:microsoft.com/office/officeart/2005/8/layout/radial1"/>
    <dgm:cxn modelId="{AFBF50C8-D595-457F-B7C3-4B629BE74D88}" type="presOf" srcId="{E1D9044F-B8C2-4AF3-8E86-4D25359BEC49}" destId="{CBEC7678-151F-4D0F-899C-4451DC0C23B7}" srcOrd="0" destOrd="2" presId="urn:microsoft.com/office/officeart/2005/8/layout/radial1"/>
    <dgm:cxn modelId="{B276A4FF-35EB-434A-A7B0-B8230BA37195}" srcId="{1795DE77-D169-4306-B132-2E489B2E10A1}" destId="{DAEC76F4-4445-4279-83CE-A3B01057EA06}" srcOrd="0" destOrd="0" parTransId="{F1086703-B1AC-4BC3-9967-095EC9A7D708}" sibTransId="{F7CC8CE5-7F68-45E4-8BD7-D7C1B0A84251}"/>
    <dgm:cxn modelId="{CE392F91-2C24-42BD-9696-D003C2EA61C9}" type="presOf" srcId="{6097EF80-E53B-40D8-85F2-4C5324E849B4}" destId="{B3B81CD3-C021-4F1E-A1CE-5140ACD25B3F}" srcOrd="0" destOrd="0" presId="urn:microsoft.com/office/officeart/2005/8/layout/radial1"/>
    <dgm:cxn modelId="{7A23D0BA-0D21-44FD-B6D5-F543ED41B607}" type="presOf" srcId="{6D831539-6C6C-46ED-AD4B-7B3E4314D3F3}" destId="{CBEC7678-151F-4D0F-899C-4451DC0C23B7}" srcOrd="0" destOrd="1" presId="urn:microsoft.com/office/officeart/2005/8/layout/radial1"/>
    <dgm:cxn modelId="{EBCD5D63-440A-4027-8492-3098AE7B56E9}" srcId="{ADB7FEF1-9452-49E4-B3AC-B8FC90549ACD}" destId="{1D14AE9E-A432-4805-92B6-5FAFCD7E6421}" srcOrd="0" destOrd="0" parTransId="{18F8026D-C0E3-4F58-AF84-EDDC893F5E98}" sibTransId="{EC5E317B-B991-446C-A7D9-FDB8A59A7311}"/>
    <dgm:cxn modelId="{540FACF0-9027-4DC9-8C78-E9121BF4A34A}" srcId="{1D14AE9E-A432-4805-92B6-5FAFCD7E6421}" destId="{92CF6E5D-B066-4A19-AEC3-516654C193C9}" srcOrd="3" destOrd="0" parTransId="{78296A37-4E85-44AC-BD37-19413D33D77E}" sibTransId="{C9F18C64-1619-4D1D-B7A2-04A2B8E72C12}"/>
    <dgm:cxn modelId="{92FACED1-179F-4A31-8477-4077D3EDE576}" srcId="{ADB7FEF1-9452-49E4-B3AC-B8FC90549ACD}" destId="{1795DE77-D169-4306-B132-2E489B2E10A1}" srcOrd="1" destOrd="0" parTransId="{16EE52AA-7045-45FB-BBBB-967F6A46C831}" sibTransId="{50F71BAB-92E0-4ECF-85E0-163D7EEE5424}"/>
    <dgm:cxn modelId="{C0CE9174-90D6-4E9C-9E23-C179232979DD}" srcId="{6097EF80-E53B-40D8-85F2-4C5324E849B4}" destId="{ADB7FEF1-9452-49E4-B3AC-B8FC90549ACD}" srcOrd="0" destOrd="0" parTransId="{49CC380C-CEBF-4280-BF54-DF39A075A94C}" sibTransId="{ED7CAB83-4088-4C66-8509-891B81F60BE0}"/>
    <dgm:cxn modelId="{3EB67DA5-4C9C-4539-B9C1-665C39B850C5}" type="presOf" srcId="{1D14AE9E-A432-4805-92B6-5FAFCD7E6421}" destId="{CBEC7678-151F-4D0F-899C-4451DC0C23B7}" srcOrd="0" destOrd="0" presId="urn:microsoft.com/office/officeart/2005/8/layout/radial1"/>
    <dgm:cxn modelId="{1D7E95B0-A280-435A-9A97-87403402486F}" srcId="{1795DE77-D169-4306-B132-2E489B2E10A1}" destId="{AB3C914E-8480-4E42-9615-9AC3B9C2473D}" srcOrd="2" destOrd="0" parTransId="{16D783FF-2AC9-4045-B74B-5ABF4B7DA25B}" sibTransId="{3983E813-836B-4381-BD6B-9D3132E48F92}"/>
    <dgm:cxn modelId="{3DF4B111-503A-4A18-ADAE-EA75F6387DC1}" srcId="{1D14AE9E-A432-4805-92B6-5FAFCD7E6421}" destId="{6D831539-6C6C-46ED-AD4B-7B3E4314D3F3}" srcOrd="0" destOrd="0" parTransId="{A56D6996-FF7D-41F9-9C77-4D6946E7CDB2}" sibTransId="{91A04C18-49D4-4151-87C3-4875D3C7B070}"/>
    <dgm:cxn modelId="{2DBAE1AE-3163-40F8-8F23-2D61141EBEDE}" type="presOf" srcId="{16EE52AA-7045-45FB-BBBB-967F6A46C831}" destId="{52AF17ED-0D1E-499F-89E3-A56740890927}" srcOrd="0" destOrd="0" presId="urn:microsoft.com/office/officeart/2005/8/layout/radial1"/>
    <dgm:cxn modelId="{B7E4E14F-C4E4-4A98-9DEA-4EE8979BFE8C}" type="presOf" srcId="{ADB7FEF1-9452-49E4-B3AC-B8FC90549ACD}" destId="{2CD5A414-FC3C-4186-A59F-3D495EA4887B}" srcOrd="0" destOrd="0" presId="urn:microsoft.com/office/officeart/2005/8/layout/radial1"/>
    <dgm:cxn modelId="{8310CB7C-07C4-48A4-A3E1-01B8185A29C0}" srcId="{1D14AE9E-A432-4805-92B6-5FAFCD7E6421}" destId="{0AD97DCF-7E26-4F2E-8B45-426023C4487B}" srcOrd="2" destOrd="0" parTransId="{756AF7A2-BDBE-48A7-AA7C-E1FCE851C722}" sibTransId="{C642CAFD-11C6-4EF2-AD92-E2114AEE01B4}"/>
    <dgm:cxn modelId="{E4B2ACEE-6B22-4AB6-B506-E92A24DDF6CA}" type="presOf" srcId="{DAEC76F4-4445-4279-83CE-A3B01057EA06}" destId="{63CFD4C2-01AE-426F-8D4E-C4534C76F2E9}" srcOrd="0" destOrd="1" presId="urn:microsoft.com/office/officeart/2005/8/layout/radial1"/>
    <dgm:cxn modelId="{4BEC7AE9-8455-4106-BA11-8F3912CB1C39}" type="presOf" srcId="{18F8026D-C0E3-4F58-AF84-EDDC893F5E98}" destId="{29D12A83-D07F-43E6-9CD7-DEC145ACD4D9}" srcOrd="1" destOrd="0" presId="urn:microsoft.com/office/officeart/2005/8/layout/radial1"/>
    <dgm:cxn modelId="{1A14CAB4-56A7-4FAC-BB3B-CEEF7C3C8C1E}" type="presOf" srcId="{8C544F29-E63F-44D7-872E-5B7CED1CFEE2}" destId="{63CFD4C2-01AE-426F-8D4E-C4534C76F2E9}" srcOrd="0" destOrd="2" presId="urn:microsoft.com/office/officeart/2005/8/layout/radial1"/>
    <dgm:cxn modelId="{FA70D67F-4007-4BDC-AA53-B546FC5E21A6}" type="presOf" srcId="{0AD97DCF-7E26-4F2E-8B45-426023C4487B}" destId="{CBEC7678-151F-4D0F-899C-4451DC0C23B7}" srcOrd="0" destOrd="3" presId="urn:microsoft.com/office/officeart/2005/8/layout/radial1"/>
    <dgm:cxn modelId="{BF09A35F-847C-4BA2-8A50-EE61D1ABA7BB}" srcId="{1795DE77-D169-4306-B132-2E489B2E10A1}" destId="{8C544F29-E63F-44D7-872E-5B7CED1CFEE2}" srcOrd="1" destOrd="0" parTransId="{82C9476B-0B9B-441E-97E7-75DCD83DF291}" sibTransId="{77014844-0EB2-4E0A-932A-EB6065867F38}"/>
    <dgm:cxn modelId="{F867283A-4BB0-4DB6-9166-30B676A21F3E}" type="presOf" srcId="{AB3C914E-8480-4E42-9615-9AC3B9C2473D}" destId="{63CFD4C2-01AE-426F-8D4E-C4534C76F2E9}" srcOrd="0" destOrd="3" presId="urn:microsoft.com/office/officeart/2005/8/layout/radial1"/>
    <dgm:cxn modelId="{6742636E-8336-4015-A77E-3DE794D83EF4}" srcId="{1D14AE9E-A432-4805-92B6-5FAFCD7E6421}" destId="{E1D9044F-B8C2-4AF3-8E86-4D25359BEC49}" srcOrd="1" destOrd="0" parTransId="{848807E0-4C8D-47C1-A3D7-807953117EEC}" sibTransId="{1157CEC5-BB86-481C-9CAE-4E6E3B44C0CC}"/>
    <dgm:cxn modelId="{70EE8A5A-7C18-4E1A-94A3-1502FE4F01C0}" type="presOf" srcId="{18F8026D-C0E3-4F58-AF84-EDDC893F5E98}" destId="{1A195170-3E4B-49DB-80B2-D4297FA2929F}" srcOrd="0" destOrd="0" presId="urn:microsoft.com/office/officeart/2005/8/layout/radial1"/>
    <dgm:cxn modelId="{CEBA2262-A9D1-41E1-8BB3-6B774805A24A}" type="presParOf" srcId="{B3B81CD3-C021-4F1E-A1CE-5140ACD25B3F}" destId="{2CD5A414-FC3C-4186-A59F-3D495EA4887B}" srcOrd="0" destOrd="0" presId="urn:microsoft.com/office/officeart/2005/8/layout/radial1"/>
    <dgm:cxn modelId="{C89E662E-3CD6-45E8-ADCC-8EE545D60756}" type="presParOf" srcId="{B3B81CD3-C021-4F1E-A1CE-5140ACD25B3F}" destId="{1A195170-3E4B-49DB-80B2-D4297FA2929F}" srcOrd="1" destOrd="0" presId="urn:microsoft.com/office/officeart/2005/8/layout/radial1"/>
    <dgm:cxn modelId="{23262350-D277-4C08-9118-9CCDEA4BD8CD}" type="presParOf" srcId="{1A195170-3E4B-49DB-80B2-D4297FA2929F}" destId="{29D12A83-D07F-43E6-9CD7-DEC145ACD4D9}" srcOrd="0" destOrd="0" presId="urn:microsoft.com/office/officeart/2005/8/layout/radial1"/>
    <dgm:cxn modelId="{6ED00C42-532D-4B3C-8D56-77B4B853D84F}" type="presParOf" srcId="{B3B81CD3-C021-4F1E-A1CE-5140ACD25B3F}" destId="{CBEC7678-151F-4D0F-899C-4451DC0C23B7}" srcOrd="2" destOrd="0" presId="urn:microsoft.com/office/officeart/2005/8/layout/radial1"/>
    <dgm:cxn modelId="{93015AE2-6C7F-4385-B0A9-FA7F13ADD56A}" type="presParOf" srcId="{B3B81CD3-C021-4F1E-A1CE-5140ACD25B3F}" destId="{52AF17ED-0D1E-499F-89E3-A56740890927}" srcOrd="3" destOrd="0" presId="urn:microsoft.com/office/officeart/2005/8/layout/radial1"/>
    <dgm:cxn modelId="{8AD4FE70-9759-4F4F-B3E3-50A4A47D7C0A}" type="presParOf" srcId="{52AF17ED-0D1E-499F-89E3-A56740890927}" destId="{25DAAE54-972E-4EA0-A46E-5FAB30D828EF}" srcOrd="0" destOrd="0" presId="urn:microsoft.com/office/officeart/2005/8/layout/radial1"/>
    <dgm:cxn modelId="{6B83DD60-DC1C-46DD-9B19-12346300FDB4}" type="presParOf" srcId="{B3B81CD3-C021-4F1E-A1CE-5140ACD25B3F}" destId="{63CFD4C2-01AE-426F-8D4E-C4534C76F2E9}"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C6CF19-0934-4CF9-9493-6CDFF7571732}" type="doc">
      <dgm:prSet loTypeId="urn:microsoft.com/office/officeart/2005/8/layout/arrow1" loCatId="relationship" qsTypeId="urn:microsoft.com/office/officeart/2005/8/quickstyle/simple1" qsCatId="simple" csTypeId="urn:microsoft.com/office/officeart/2005/8/colors/colorful3" csCatId="colorful" phldr="1"/>
      <dgm:spPr/>
    </dgm:pt>
    <dgm:pt modelId="{AC7CCCB5-B027-46B6-8230-8A8F395796E6}">
      <dgm:prSet phldrT="[Text]" custT="1"/>
      <dgm:spPr/>
      <dgm:t>
        <a:bodyPr/>
        <a:lstStyle/>
        <a:p>
          <a:r>
            <a:rPr lang="de-CH" sz="2400" dirty="0">
              <a:latin typeface="Calibri" panose="020F0502020204030204" pitchFamily="34" charset="0"/>
              <a:cs typeface="Calibri" panose="020F0502020204030204" pitchFamily="34" charset="0"/>
            </a:rPr>
            <a:t>ÖFFENTLICHKEITSPRINZIP</a:t>
          </a:r>
        </a:p>
      </dgm:t>
    </dgm:pt>
    <dgm:pt modelId="{679F2B9C-B808-4903-82CA-EF94C85BB61B}" type="parTrans" cxnId="{D3F05AE7-FB43-472C-806D-1D830A76FC32}">
      <dgm:prSet/>
      <dgm:spPr/>
      <dgm:t>
        <a:bodyPr/>
        <a:lstStyle/>
        <a:p>
          <a:endParaRPr lang="de-CH"/>
        </a:p>
      </dgm:t>
    </dgm:pt>
    <dgm:pt modelId="{09D19F62-BB8B-4E2C-98B9-EFDEC12ECA4F}" type="sibTrans" cxnId="{D3F05AE7-FB43-472C-806D-1D830A76FC32}">
      <dgm:prSet/>
      <dgm:spPr/>
      <dgm:t>
        <a:bodyPr/>
        <a:lstStyle/>
        <a:p>
          <a:endParaRPr lang="de-CH"/>
        </a:p>
      </dgm:t>
    </dgm:pt>
    <dgm:pt modelId="{5AB25769-7B7F-4122-A278-E1C70140C60C}">
      <dgm:prSet phldrT="[Text]" custT="1"/>
      <dgm:spPr/>
      <dgm:t>
        <a:bodyPr/>
        <a:lstStyle/>
        <a:p>
          <a:r>
            <a:rPr lang="de-CH" sz="2400" dirty="0">
              <a:latin typeface="Calibri" panose="020F0502020204030204" pitchFamily="34" charset="0"/>
              <a:cs typeface="Calibri" panose="020F0502020204030204" pitchFamily="34" charset="0"/>
            </a:rPr>
            <a:t>GEHEIMHALTUNG</a:t>
          </a:r>
        </a:p>
      </dgm:t>
    </dgm:pt>
    <dgm:pt modelId="{32F8DFD8-7B86-4475-B6F1-B9CC8E79C312}" type="parTrans" cxnId="{FA342DF2-F401-4E7F-AE9F-135CA3D0718C}">
      <dgm:prSet/>
      <dgm:spPr/>
      <dgm:t>
        <a:bodyPr/>
        <a:lstStyle/>
        <a:p>
          <a:endParaRPr lang="de-CH"/>
        </a:p>
      </dgm:t>
    </dgm:pt>
    <dgm:pt modelId="{209722DE-54C3-438D-9402-B795EFD8401A}" type="sibTrans" cxnId="{FA342DF2-F401-4E7F-AE9F-135CA3D0718C}">
      <dgm:prSet/>
      <dgm:spPr/>
      <dgm:t>
        <a:bodyPr/>
        <a:lstStyle/>
        <a:p>
          <a:endParaRPr lang="de-CH"/>
        </a:p>
      </dgm:t>
    </dgm:pt>
    <dgm:pt modelId="{230BD560-1B7D-49E0-B09D-13ED2504767C}" type="pres">
      <dgm:prSet presAssocID="{CCC6CF19-0934-4CF9-9493-6CDFF7571732}" presName="cycle" presStyleCnt="0">
        <dgm:presLayoutVars>
          <dgm:dir/>
          <dgm:resizeHandles val="exact"/>
        </dgm:presLayoutVars>
      </dgm:prSet>
      <dgm:spPr/>
    </dgm:pt>
    <dgm:pt modelId="{94DA0F6B-3352-4994-82F5-70BA24E714E5}" type="pres">
      <dgm:prSet presAssocID="{AC7CCCB5-B027-46B6-8230-8A8F395796E6}" presName="arrow" presStyleLbl="node1" presStyleIdx="0" presStyleCnt="2">
        <dgm:presLayoutVars>
          <dgm:bulletEnabled val="1"/>
        </dgm:presLayoutVars>
      </dgm:prSet>
      <dgm:spPr/>
      <dgm:t>
        <a:bodyPr/>
        <a:lstStyle/>
        <a:p>
          <a:endParaRPr lang="de-DE"/>
        </a:p>
      </dgm:t>
    </dgm:pt>
    <dgm:pt modelId="{FA4C7054-2873-4FA0-A920-FC590F47AE92}" type="pres">
      <dgm:prSet presAssocID="{5AB25769-7B7F-4122-A278-E1C70140C60C}" presName="arrow" presStyleLbl="node1" presStyleIdx="1" presStyleCnt="2">
        <dgm:presLayoutVars>
          <dgm:bulletEnabled val="1"/>
        </dgm:presLayoutVars>
      </dgm:prSet>
      <dgm:spPr/>
      <dgm:t>
        <a:bodyPr/>
        <a:lstStyle/>
        <a:p>
          <a:endParaRPr lang="de-DE"/>
        </a:p>
      </dgm:t>
    </dgm:pt>
  </dgm:ptLst>
  <dgm:cxnLst>
    <dgm:cxn modelId="{622A165F-E335-453E-B9F6-9845502794D8}" type="presOf" srcId="{AC7CCCB5-B027-46B6-8230-8A8F395796E6}" destId="{94DA0F6B-3352-4994-82F5-70BA24E714E5}" srcOrd="0" destOrd="0" presId="urn:microsoft.com/office/officeart/2005/8/layout/arrow1"/>
    <dgm:cxn modelId="{D3F05AE7-FB43-472C-806D-1D830A76FC32}" srcId="{CCC6CF19-0934-4CF9-9493-6CDFF7571732}" destId="{AC7CCCB5-B027-46B6-8230-8A8F395796E6}" srcOrd="0" destOrd="0" parTransId="{679F2B9C-B808-4903-82CA-EF94C85BB61B}" sibTransId="{09D19F62-BB8B-4E2C-98B9-EFDEC12ECA4F}"/>
    <dgm:cxn modelId="{4E21941E-8691-4793-AABA-83056146A7EE}" type="presOf" srcId="{CCC6CF19-0934-4CF9-9493-6CDFF7571732}" destId="{230BD560-1B7D-49E0-B09D-13ED2504767C}" srcOrd="0" destOrd="0" presId="urn:microsoft.com/office/officeart/2005/8/layout/arrow1"/>
    <dgm:cxn modelId="{3F7DCE24-BC16-4DED-B8BF-58C15643232E}" type="presOf" srcId="{5AB25769-7B7F-4122-A278-E1C70140C60C}" destId="{FA4C7054-2873-4FA0-A920-FC590F47AE92}" srcOrd="0" destOrd="0" presId="urn:microsoft.com/office/officeart/2005/8/layout/arrow1"/>
    <dgm:cxn modelId="{FA342DF2-F401-4E7F-AE9F-135CA3D0718C}" srcId="{CCC6CF19-0934-4CF9-9493-6CDFF7571732}" destId="{5AB25769-7B7F-4122-A278-E1C70140C60C}" srcOrd="1" destOrd="0" parTransId="{32F8DFD8-7B86-4475-B6F1-B9CC8E79C312}" sibTransId="{209722DE-54C3-438D-9402-B795EFD8401A}"/>
    <dgm:cxn modelId="{D62C294A-08F5-477B-AA46-D5DAA9E8911D}" type="presParOf" srcId="{230BD560-1B7D-49E0-B09D-13ED2504767C}" destId="{94DA0F6B-3352-4994-82F5-70BA24E714E5}" srcOrd="0" destOrd="0" presId="urn:microsoft.com/office/officeart/2005/8/layout/arrow1"/>
    <dgm:cxn modelId="{66A94FC4-E70E-49A3-817C-23DCDD767190}" type="presParOf" srcId="{230BD560-1B7D-49E0-B09D-13ED2504767C}" destId="{FA4C7054-2873-4FA0-A920-FC590F47AE92}"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5A414-FC3C-4186-A59F-3D495EA4887B}">
      <dsp:nvSpPr>
        <dsp:cNvPr id="0" name=""/>
        <dsp:cNvSpPr/>
      </dsp:nvSpPr>
      <dsp:spPr>
        <a:xfrm>
          <a:off x="1641855" y="2117725"/>
          <a:ext cx="6357876" cy="1610828"/>
        </a:xfrm>
        <a:prstGeom prst="ellipse">
          <a:avLst/>
        </a:prstGeom>
        <a:solidFill>
          <a:srgbClr val="0082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CH" sz="2500" kern="1200" dirty="0">
              <a:latin typeface="Calibri" panose="020F0502020204030204" pitchFamily="34" charset="0"/>
              <a:cs typeface="Calibri" panose="020F0502020204030204" pitchFamily="34" charset="0"/>
            </a:rPr>
            <a:t>Die überbetrieblichen Kurse</a:t>
          </a:r>
          <a:endParaRPr lang="de-CH" sz="2500" kern="1200" dirty="0">
            <a:solidFill>
              <a:schemeClr val="bg1"/>
            </a:solidFill>
            <a:latin typeface="Calibri" panose="020F0502020204030204" pitchFamily="34" charset="0"/>
            <a:cs typeface="Calibri" panose="020F0502020204030204" pitchFamily="34" charset="0"/>
          </a:endParaRPr>
        </a:p>
      </dsp:txBody>
      <dsp:txXfrm>
        <a:off x="2572944" y="2353625"/>
        <a:ext cx="4495698" cy="1139028"/>
      </dsp:txXfrm>
    </dsp:sp>
    <dsp:sp modelId="{1A195170-3E4B-49DB-80B2-D4297FA2929F}">
      <dsp:nvSpPr>
        <dsp:cNvPr id="0" name=""/>
        <dsp:cNvSpPr/>
      </dsp:nvSpPr>
      <dsp:spPr>
        <a:xfrm rot="13649508">
          <a:off x="3923891" y="2046888"/>
          <a:ext cx="212210" cy="26989"/>
        </a:xfrm>
        <a:custGeom>
          <a:avLst/>
          <a:gdLst/>
          <a:ahLst/>
          <a:cxnLst/>
          <a:rect l="0" t="0" r="0" b="0"/>
          <a:pathLst>
            <a:path>
              <a:moveTo>
                <a:pt x="0" y="13494"/>
              </a:moveTo>
              <a:lnTo>
                <a:pt x="212210" y="13494"/>
              </a:lnTo>
            </a:path>
          </a:pathLst>
        </a:custGeom>
        <a:noFill/>
        <a:ln w="25400" cap="flat" cmpd="sng" algn="ctr">
          <a:solidFill>
            <a:srgbClr val="0082C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de-CH" sz="2000" kern="1200">
            <a:solidFill>
              <a:schemeClr val="tx1"/>
            </a:solidFill>
            <a:latin typeface="Calibri" panose="020F0502020204030204" pitchFamily="34" charset="0"/>
            <a:cs typeface="Calibri" panose="020F0502020204030204" pitchFamily="34" charset="0"/>
          </a:endParaRPr>
        </a:p>
      </dsp:txBody>
      <dsp:txXfrm rot="10800000">
        <a:off x="4024691" y="2055078"/>
        <a:ext cx="10610" cy="10610"/>
      </dsp:txXfrm>
    </dsp:sp>
    <dsp:sp modelId="{CBEC7678-151F-4D0F-899C-4451DC0C23B7}">
      <dsp:nvSpPr>
        <dsp:cNvPr id="0" name=""/>
        <dsp:cNvSpPr/>
      </dsp:nvSpPr>
      <dsp:spPr>
        <a:xfrm>
          <a:off x="1363613" y="425690"/>
          <a:ext cx="3812541" cy="161082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b" anchorCtr="0">
          <a:noAutofit/>
        </a:bodyPr>
        <a:lstStyle/>
        <a:p>
          <a:pPr lvl="0" algn="l" defTabSz="889000">
            <a:lnSpc>
              <a:spcPct val="90000"/>
            </a:lnSpc>
            <a:spcBef>
              <a:spcPct val="0"/>
            </a:spcBef>
            <a:spcAft>
              <a:spcPct val="3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Arbeitsweise</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Wir arbeiten im Extranet</a:t>
          </a:r>
          <a:endParaRPr lang="de-CH" sz="2000" strike="sngStrike" kern="1200" dirty="0">
            <a:solidFill>
              <a:schemeClr val="tx1"/>
            </a:solidFill>
            <a:latin typeface="Calibri" panose="020F0502020204030204" pitchFamily="34" charset="0"/>
            <a:cs typeface="Calibri" panose="020F0502020204030204" pitchFamily="34" charset="0"/>
          </a:endParaRPr>
        </a:p>
      </dsp:txBody>
      <dsp:txXfrm>
        <a:off x="1363613" y="425690"/>
        <a:ext cx="3812541" cy="1610828"/>
      </dsp:txXfrm>
    </dsp:sp>
    <dsp:sp modelId="{8AFDF6DD-897F-4404-9F32-8CAAD7F32E1F}">
      <dsp:nvSpPr>
        <dsp:cNvPr id="0" name=""/>
        <dsp:cNvSpPr/>
      </dsp:nvSpPr>
      <dsp:spPr>
        <a:xfrm rot="1694379">
          <a:off x="6118991" y="3868929"/>
          <a:ext cx="975782" cy="26989"/>
        </a:xfrm>
        <a:custGeom>
          <a:avLst/>
          <a:gdLst/>
          <a:ahLst/>
          <a:cxnLst/>
          <a:rect l="0" t="0" r="0" b="0"/>
          <a:pathLst>
            <a:path>
              <a:moveTo>
                <a:pt x="0" y="13494"/>
              </a:moveTo>
              <a:lnTo>
                <a:pt x="975782" y="13494"/>
              </a:lnTo>
            </a:path>
          </a:pathLst>
        </a:custGeom>
        <a:noFill/>
        <a:ln w="25400" cap="flat" cmpd="sng" algn="ctr">
          <a:solidFill>
            <a:srgbClr val="0082C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de-CH" sz="2000" kern="1200">
            <a:solidFill>
              <a:schemeClr val="tx1"/>
            </a:solidFill>
            <a:latin typeface="Calibri" panose="020F0502020204030204" pitchFamily="34" charset="0"/>
            <a:cs typeface="Calibri" panose="020F0502020204030204" pitchFamily="34" charset="0"/>
          </a:endParaRPr>
        </a:p>
      </dsp:txBody>
      <dsp:txXfrm>
        <a:off x="6582487" y="3858029"/>
        <a:ext cx="48789" cy="48789"/>
      </dsp:txXfrm>
    </dsp:sp>
    <dsp:sp modelId="{93D90687-800B-4F68-81AD-3F23E64599E2}">
      <dsp:nvSpPr>
        <dsp:cNvPr id="0" name=""/>
        <dsp:cNvSpPr/>
      </dsp:nvSpPr>
      <dsp:spPr>
        <a:xfrm>
          <a:off x="4590842" y="4105939"/>
          <a:ext cx="6152141" cy="691625"/>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Spielregeln</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haben wir gemeinsam definiert und sind verbindlich</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Absenz- und Disziplinarordnung der OVAP</a:t>
          </a:r>
        </a:p>
        <a:p>
          <a:pPr marL="228600" lvl="1" indent="-228600" algn="l" defTabSz="889000">
            <a:lnSpc>
              <a:spcPct val="90000"/>
            </a:lnSpc>
            <a:spcBef>
              <a:spcPct val="0"/>
            </a:spcBef>
            <a:spcAft>
              <a:spcPct val="15000"/>
            </a:spcAft>
            <a:buFont typeface="Arial" panose="020B0604020202020204" pitchFamily="34" charset="0"/>
            <a:buChar char="••"/>
          </a:pPr>
          <a:endParaRPr lang="de-CH" sz="2000" kern="1200" dirty="0">
            <a:solidFill>
              <a:schemeClr val="tx1"/>
            </a:solidFill>
            <a:latin typeface="Calibri" panose="020F0502020204030204" pitchFamily="34" charset="0"/>
            <a:cs typeface="Calibri" panose="020F0502020204030204" pitchFamily="34" charset="0"/>
          </a:endParaRPr>
        </a:p>
      </dsp:txBody>
      <dsp:txXfrm>
        <a:off x="4590842" y="4105939"/>
        <a:ext cx="6152141" cy="691625"/>
      </dsp:txXfrm>
    </dsp:sp>
    <dsp:sp modelId="{52AF17ED-0D1E-499F-89E3-A56740890927}">
      <dsp:nvSpPr>
        <dsp:cNvPr id="0" name=""/>
        <dsp:cNvSpPr/>
      </dsp:nvSpPr>
      <dsp:spPr>
        <a:xfrm rot="19595808">
          <a:off x="5879597" y="1886925"/>
          <a:ext cx="984084" cy="26989"/>
        </a:xfrm>
        <a:custGeom>
          <a:avLst/>
          <a:gdLst/>
          <a:ahLst/>
          <a:cxnLst/>
          <a:rect l="0" t="0" r="0" b="0"/>
          <a:pathLst>
            <a:path>
              <a:moveTo>
                <a:pt x="0" y="13494"/>
              </a:moveTo>
              <a:lnTo>
                <a:pt x="984084" y="13494"/>
              </a:lnTo>
            </a:path>
          </a:pathLst>
        </a:custGeom>
        <a:noFill/>
        <a:ln w="25400" cap="flat" cmpd="sng" algn="ctr">
          <a:solidFill>
            <a:srgbClr val="0082C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de-CH" sz="2000" kern="1200">
            <a:solidFill>
              <a:schemeClr val="tx1"/>
            </a:solidFill>
            <a:latin typeface="Calibri" panose="020F0502020204030204" pitchFamily="34" charset="0"/>
            <a:cs typeface="Calibri" panose="020F0502020204030204" pitchFamily="34" charset="0"/>
          </a:endParaRPr>
        </a:p>
      </dsp:txBody>
      <dsp:txXfrm>
        <a:off x="6347038" y="1875818"/>
        <a:ext cx="49204" cy="49204"/>
      </dsp:txXfrm>
    </dsp:sp>
    <dsp:sp modelId="{63CFD4C2-01AE-426F-8D4E-C4534C76F2E9}">
      <dsp:nvSpPr>
        <dsp:cNvPr id="0" name=""/>
        <dsp:cNvSpPr/>
      </dsp:nvSpPr>
      <dsp:spPr>
        <a:xfrm>
          <a:off x="5846439" y="139138"/>
          <a:ext cx="3949349" cy="161082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Aufbau und Inhalte</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5 üK-Blöcke</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11 Tage Präsenzunterricht</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5 Tage selbstorganisierte Vor- und Nachbereitungsaufträge</a:t>
          </a:r>
        </a:p>
      </dsp:txBody>
      <dsp:txXfrm>
        <a:off x="5846439" y="139138"/>
        <a:ext cx="3949349" cy="1610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2ECF3-38B7-4792-813A-BACC4D2AEC4C}">
      <dsp:nvSpPr>
        <dsp:cNvPr id="0" name=""/>
        <dsp:cNvSpPr/>
      </dsp:nvSpPr>
      <dsp:spPr>
        <a:xfrm>
          <a:off x="1631359" y="322"/>
          <a:ext cx="1775020" cy="1065012"/>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a:t>E-Test 1</a:t>
          </a:r>
        </a:p>
      </dsp:txBody>
      <dsp:txXfrm>
        <a:off x="1631359" y="322"/>
        <a:ext cx="1775020" cy="1065012"/>
      </dsp:txXfrm>
    </dsp:sp>
    <dsp:sp modelId="{C0D801DB-F159-4364-A08D-DDBE3A04B13E}">
      <dsp:nvSpPr>
        <dsp:cNvPr id="0" name=""/>
        <dsp:cNvSpPr/>
      </dsp:nvSpPr>
      <dsp:spPr>
        <a:xfrm>
          <a:off x="3583881" y="322"/>
          <a:ext cx="1775020" cy="1065012"/>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a:t>E-Test 2</a:t>
          </a:r>
        </a:p>
      </dsp:txBody>
      <dsp:txXfrm>
        <a:off x="3583881" y="322"/>
        <a:ext cx="1775020" cy="1065012"/>
      </dsp:txXfrm>
    </dsp:sp>
    <dsp:sp modelId="{09A47BD3-43EA-49CD-9BC2-048921027A15}">
      <dsp:nvSpPr>
        <dsp:cNvPr id="0" name=""/>
        <dsp:cNvSpPr/>
      </dsp:nvSpPr>
      <dsp:spPr>
        <a:xfrm>
          <a:off x="5536404" y="322"/>
          <a:ext cx="1775020" cy="1065012"/>
        </a:xfrm>
        <a:prstGeom prst="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a:solidFill>
                <a:schemeClr val="bg1"/>
              </a:solidFill>
            </a:rPr>
            <a:t>Transferauftrag zu üK-Block 1</a:t>
          </a:r>
        </a:p>
      </dsp:txBody>
      <dsp:txXfrm>
        <a:off x="5536404" y="322"/>
        <a:ext cx="1775020" cy="1065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2ECF3-38B7-4792-813A-BACC4D2AEC4C}">
      <dsp:nvSpPr>
        <dsp:cNvPr id="0" name=""/>
        <dsp:cNvSpPr/>
      </dsp:nvSpPr>
      <dsp:spPr>
        <a:xfrm>
          <a:off x="1631359" y="322"/>
          <a:ext cx="1775020" cy="1065012"/>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a:t>E-Test 3</a:t>
          </a:r>
        </a:p>
      </dsp:txBody>
      <dsp:txXfrm>
        <a:off x="1631359" y="322"/>
        <a:ext cx="1775020" cy="1065012"/>
      </dsp:txXfrm>
    </dsp:sp>
    <dsp:sp modelId="{C0D801DB-F159-4364-A08D-DDBE3A04B13E}">
      <dsp:nvSpPr>
        <dsp:cNvPr id="0" name=""/>
        <dsp:cNvSpPr/>
      </dsp:nvSpPr>
      <dsp:spPr>
        <a:xfrm>
          <a:off x="3583881" y="322"/>
          <a:ext cx="1775020" cy="1065012"/>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a:t>E-Test 4</a:t>
          </a:r>
        </a:p>
      </dsp:txBody>
      <dsp:txXfrm>
        <a:off x="3583881" y="322"/>
        <a:ext cx="1775020" cy="1065012"/>
      </dsp:txXfrm>
    </dsp:sp>
    <dsp:sp modelId="{09A47BD3-43EA-49CD-9BC2-048921027A15}">
      <dsp:nvSpPr>
        <dsp:cNvPr id="0" name=""/>
        <dsp:cNvSpPr/>
      </dsp:nvSpPr>
      <dsp:spPr>
        <a:xfrm>
          <a:off x="5536404" y="322"/>
          <a:ext cx="1775020" cy="1065012"/>
        </a:xfrm>
        <a:prstGeom prst="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a:solidFill>
                <a:schemeClr val="bg1"/>
              </a:solidFill>
            </a:rPr>
            <a:t>Transferauftrag zu üK-Block 3</a:t>
          </a:r>
        </a:p>
      </dsp:txBody>
      <dsp:txXfrm>
        <a:off x="5536404" y="322"/>
        <a:ext cx="1775020" cy="1065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5A414-FC3C-4186-A59F-3D495EA4887B}">
      <dsp:nvSpPr>
        <dsp:cNvPr id="0" name=""/>
        <dsp:cNvSpPr/>
      </dsp:nvSpPr>
      <dsp:spPr>
        <a:xfrm>
          <a:off x="2767741" y="1739097"/>
          <a:ext cx="5207501" cy="1319370"/>
        </a:xfrm>
        <a:prstGeom prst="ellipse">
          <a:avLst/>
        </a:prstGeom>
        <a:solidFill>
          <a:srgbClr val="0082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CH" sz="2500" kern="1200" dirty="0">
              <a:latin typeface="Calibri" panose="020F0502020204030204" pitchFamily="34" charset="0"/>
              <a:cs typeface="Calibri" panose="020F0502020204030204" pitchFamily="34" charset="0"/>
            </a:rPr>
            <a:t>Die üK-Kompetenznachweise</a:t>
          </a:r>
          <a:endParaRPr lang="de-CH" sz="2500" kern="1200" dirty="0">
            <a:solidFill>
              <a:schemeClr val="bg1"/>
            </a:solidFill>
            <a:latin typeface="Calibri" panose="020F0502020204030204" pitchFamily="34" charset="0"/>
            <a:cs typeface="Calibri" panose="020F0502020204030204" pitchFamily="34" charset="0"/>
          </a:endParaRPr>
        </a:p>
      </dsp:txBody>
      <dsp:txXfrm>
        <a:off x="3530362" y="1932314"/>
        <a:ext cx="3682259" cy="932936"/>
      </dsp:txXfrm>
    </dsp:sp>
    <dsp:sp modelId="{1A195170-3E4B-49DB-80B2-D4297FA2929F}">
      <dsp:nvSpPr>
        <dsp:cNvPr id="0" name=""/>
        <dsp:cNvSpPr/>
      </dsp:nvSpPr>
      <dsp:spPr>
        <a:xfrm rot="560628">
          <a:off x="3187441" y="2033220"/>
          <a:ext cx="59040" cy="22106"/>
        </a:xfrm>
        <a:custGeom>
          <a:avLst/>
          <a:gdLst/>
          <a:ahLst/>
          <a:cxnLst/>
          <a:rect l="0" t="0" r="0" b="0"/>
          <a:pathLst>
            <a:path>
              <a:moveTo>
                <a:pt x="0" y="11053"/>
              </a:moveTo>
              <a:lnTo>
                <a:pt x="59040" y="11053"/>
              </a:lnTo>
            </a:path>
          </a:pathLst>
        </a:custGeom>
        <a:noFill/>
        <a:ln w="25400" cap="flat" cmpd="sng" algn="ctr">
          <a:solidFill>
            <a:srgbClr val="0082C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de-CH" sz="2000" kern="1200">
            <a:solidFill>
              <a:schemeClr val="tx1"/>
            </a:solidFill>
            <a:latin typeface="Calibri" panose="020F0502020204030204" pitchFamily="34" charset="0"/>
            <a:cs typeface="Calibri" panose="020F0502020204030204" pitchFamily="34" charset="0"/>
          </a:endParaRPr>
        </a:p>
      </dsp:txBody>
      <dsp:txXfrm>
        <a:off x="3215485" y="2042797"/>
        <a:ext cx="2952" cy="2952"/>
      </dsp:txXfrm>
    </dsp:sp>
    <dsp:sp modelId="{CBEC7678-151F-4D0F-899C-4451DC0C23B7}">
      <dsp:nvSpPr>
        <dsp:cNvPr id="0" name=""/>
        <dsp:cNvSpPr/>
      </dsp:nvSpPr>
      <dsp:spPr>
        <a:xfrm>
          <a:off x="229814" y="1149986"/>
          <a:ext cx="3122711" cy="131937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b" anchorCtr="0">
          <a:noAutofit/>
        </a:bodyPr>
        <a:lstStyle/>
        <a:p>
          <a:pPr lvl="0" algn="l" defTabSz="889000">
            <a:lnSpc>
              <a:spcPct val="90000"/>
            </a:lnSpc>
            <a:spcBef>
              <a:spcPct val="0"/>
            </a:spcBef>
            <a:spcAft>
              <a:spcPct val="3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E-Tests</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Inhalte des jeweiligen üK-Blocks</a:t>
          </a:r>
          <a:endParaRPr lang="de-CH" sz="2000" strike="sngStrike" kern="1200" dirty="0">
            <a:solidFill>
              <a:schemeClr val="tx1"/>
            </a:solidFill>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Font typeface="Arial" panose="020B0604020202020204" pitchFamily="34" charset="0"/>
            <a:buChar char="••"/>
          </a:pPr>
          <a:r>
            <a:rPr lang="de-CH" sz="2000" strike="noStrike" kern="1200" dirty="0">
              <a:solidFill>
                <a:schemeClr val="tx1"/>
              </a:solidFill>
              <a:latin typeface="Calibri" panose="020F0502020204030204" pitchFamily="34" charset="0"/>
              <a:cs typeface="Calibri" panose="020F0502020204030204" pitchFamily="34" charset="0"/>
            </a:rPr>
            <a:t>Insgesamt 4 E-Tests à 20 Minuten</a:t>
          </a:r>
        </a:p>
        <a:p>
          <a:pPr marL="228600" lvl="1" indent="-228600" algn="l" defTabSz="889000">
            <a:lnSpc>
              <a:spcPct val="90000"/>
            </a:lnSpc>
            <a:spcBef>
              <a:spcPct val="0"/>
            </a:spcBef>
            <a:spcAft>
              <a:spcPct val="15000"/>
            </a:spcAft>
            <a:buFont typeface="Arial" panose="020B0604020202020204" pitchFamily="34" charset="0"/>
            <a:buChar char="••"/>
          </a:pPr>
          <a:r>
            <a:rPr lang="de-CH" sz="2000" strike="noStrike" kern="1200" dirty="0">
              <a:solidFill>
                <a:schemeClr val="tx1"/>
              </a:solidFill>
              <a:latin typeface="Calibri" panose="020F0502020204030204" pitchFamily="34" charset="0"/>
              <a:cs typeface="Calibri" panose="020F0502020204030204" pitchFamily="34" charset="0"/>
            </a:rPr>
            <a:t>6 Punkte pro E-Test</a:t>
          </a:r>
        </a:p>
        <a:p>
          <a:pPr marL="228600" lvl="1" indent="-228600" algn="l" defTabSz="889000">
            <a:lnSpc>
              <a:spcPct val="90000"/>
            </a:lnSpc>
            <a:spcBef>
              <a:spcPct val="0"/>
            </a:spcBef>
            <a:spcAft>
              <a:spcPct val="15000"/>
            </a:spcAft>
            <a:buFont typeface="Arial" panose="020B0604020202020204" pitchFamily="34" charset="0"/>
            <a:buChar char="••"/>
          </a:pPr>
          <a:endParaRPr lang="de-CH" sz="2000" strike="noStrike" kern="1200" dirty="0">
            <a:solidFill>
              <a:schemeClr val="tx1"/>
            </a:solidFill>
            <a:latin typeface="Calibri" panose="020F0502020204030204" pitchFamily="34" charset="0"/>
            <a:cs typeface="Calibri" panose="020F0502020204030204" pitchFamily="34" charset="0"/>
          </a:endParaRPr>
        </a:p>
      </dsp:txBody>
      <dsp:txXfrm>
        <a:off x="229814" y="1149986"/>
        <a:ext cx="3122711" cy="1319370"/>
      </dsp:txXfrm>
    </dsp:sp>
    <dsp:sp modelId="{52AF17ED-0D1E-499F-89E3-A56740890927}">
      <dsp:nvSpPr>
        <dsp:cNvPr id="0" name=""/>
        <dsp:cNvSpPr/>
      </dsp:nvSpPr>
      <dsp:spPr>
        <a:xfrm rot="888387">
          <a:off x="7162974" y="2942632"/>
          <a:ext cx="615569" cy="22106"/>
        </a:xfrm>
        <a:custGeom>
          <a:avLst/>
          <a:gdLst/>
          <a:ahLst/>
          <a:cxnLst/>
          <a:rect l="0" t="0" r="0" b="0"/>
          <a:pathLst>
            <a:path>
              <a:moveTo>
                <a:pt x="0" y="11053"/>
              </a:moveTo>
              <a:lnTo>
                <a:pt x="615569" y="11053"/>
              </a:lnTo>
            </a:path>
          </a:pathLst>
        </a:custGeom>
        <a:noFill/>
        <a:ln w="25400" cap="flat" cmpd="sng" algn="ctr">
          <a:solidFill>
            <a:srgbClr val="0082C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de-CH" sz="2000" kern="1200">
            <a:solidFill>
              <a:schemeClr val="tx1"/>
            </a:solidFill>
            <a:latin typeface="Calibri" panose="020F0502020204030204" pitchFamily="34" charset="0"/>
            <a:cs typeface="Calibri" panose="020F0502020204030204" pitchFamily="34" charset="0"/>
          </a:endParaRPr>
        </a:p>
      </dsp:txBody>
      <dsp:txXfrm>
        <a:off x="7455370" y="2938296"/>
        <a:ext cx="30778" cy="30778"/>
      </dsp:txXfrm>
    </dsp:sp>
    <dsp:sp modelId="{63CFD4C2-01AE-426F-8D4E-C4534C76F2E9}">
      <dsp:nvSpPr>
        <dsp:cNvPr id="0" name=""/>
        <dsp:cNvSpPr/>
      </dsp:nvSpPr>
      <dsp:spPr>
        <a:xfrm>
          <a:off x="7508217" y="2731428"/>
          <a:ext cx="3234766" cy="131937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Transferaufträge</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Umsetzung der üK-Inhalte im Betrieb und Vorgehen dokumentieren</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Insgesamt 2 Transferaufträge</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Zwischenstand im üK besprechen</a:t>
          </a:r>
        </a:p>
      </dsp:txBody>
      <dsp:txXfrm>
        <a:off x="7508217" y="2731428"/>
        <a:ext cx="3234766" cy="1319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A0F6B-3352-4994-82F5-70BA24E714E5}">
      <dsp:nvSpPr>
        <dsp:cNvPr id="0" name=""/>
        <dsp:cNvSpPr/>
      </dsp:nvSpPr>
      <dsp:spPr>
        <a:xfrm rot="16200000">
          <a:off x="1036" y="1984"/>
          <a:ext cx="4521993" cy="4521993"/>
        </a:xfrm>
        <a:prstGeom prst="up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e-CH" sz="2400" kern="1200" dirty="0">
              <a:latin typeface="Calibri" panose="020F0502020204030204" pitchFamily="34" charset="0"/>
              <a:cs typeface="Calibri" panose="020F0502020204030204" pitchFamily="34" charset="0"/>
            </a:rPr>
            <a:t>ÖFFENTLICHKEITSPRINZIP</a:t>
          </a:r>
        </a:p>
      </dsp:txBody>
      <dsp:txXfrm rot="5400000">
        <a:off x="792386" y="1132481"/>
        <a:ext cx="3730644" cy="2260997"/>
      </dsp:txXfrm>
    </dsp:sp>
    <dsp:sp modelId="{FA4C7054-2873-4FA0-A920-FC590F47AE92}">
      <dsp:nvSpPr>
        <dsp:cNvPr id="0" name=""/>
        <dsp:cNvSpPr/>
      </dsp:nvSpPr>
      <dsp:spPr>
        <a:xfrm rot="5400000">
          <a:off x="6449769" y="1984"/>
          <a:ext cx="4521993" cy="4521993"/>
        </a:xfrm>
        <a:prstGeom prst="upArrow">
          <a:avLst>
            <a:gd name="adj1" fmla="val 50000"/>
            <a:gd name="adj2" fmla="val 35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e-CH" sz="2400" kern="1200" dirty="0">
              <a:latin typeface="Calibri" panose="020F0502020204030204" pitchFamily="34" charset="0"/>
              <a:cs typeface="Calibri" panose="020F0502020204030204" pitchFamily="34" charset="0"/>
            </a:rPr>
            <a:t>GEHEIMHALTUNG</a:t>
          </a:r>
        </a:p>
      </dsp:txBody>
      <dsp:txXfrm rot="-5400000">
        <a:off x="6449770" y="1132482"/>
        <a:ext cx="3730644" cy="22609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6823F-8271-4E40-8173-30F60AD3F097}" type="datetimeFigureOut">
              <a:rPr lang="de-DE" smtClean="0"/>
              <a:pPr/>
              <a:t>14.09.2023</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dirty="0"/>
              <a:t>Machen Sie 1-2 Beispiele, um die Arbeitssituation konkret darzustellen.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a:p>
        </p:txBody>
      </p:sp>
    </p:spTree>
    <p:extLst>
      <p:ext uri="{BB962C8B-B14F-4D97-AF65-F5344CB8AC3E}">
        <p14:creationId xmlns:p14="http://schemas.microsoft.com/office/powerpoint/2010/main" val="50260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pPr marL="171450" indent="-171450">
              <a:buFont typeface="Arial" panose="020B0604020202020204" pitchFamily="34" charset="0"/>
              <a:buChar char="•"/>
            </a:pPr>
            <a:r>
              <a:rPr lang="de-CH" dirty="0"/>
              <a:t>Weitere Ausführungen zu den Inhalten (= Arbeitssituationen) finden Sie im Bildungsplan in den Branchenspezifika.</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306178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21</a:t>
            </a:fld>
            <a:endParaRPr lang="de-CH"/>
          </a:p>
        </p:txBody>
      </p:sp>
    </p:spTree>
    <p:extLst>
      <p:ext uri="{BB962C8B-B14F-4D97-AF65-F5344CB8AC3E}">
        <p14:creationId xmlns:p14="http://schemas.microsoft.com/office/powerpoint/2010/main" val="167898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Absenz- und Disziplinarordnung: Thematisieren Sie Aspekte wie </a:t>
            </a:r>
            <a:r>
              <a:rPr lang="de-CH" dirty="0" err="1"/>
              <a:t>Absenzregelung</a:t>
            </a:r>
            <a:r>
              <a:rPr lang="de-CH" dirty="0"/>
              <a:t>, verspätetes Erscheinen usw.</a:t>
            </a:r>
          </a:p>
          <a:p>
            <a:r>
              <a:rPr lang="de-CH" dirty="0"/>
              <a:t>Halten Sie gemeinsam mit Ihren Lernenden mindestens 5 Spielregen für die Zusammenarbeit auf einem Flipchart fest, z.B. indem Sie Grundsätze der Zusammenarbeit, gegenseitige Erwartungen und Ziele festlegen.</a:t>
            </a:r>
          </a:p>
          <a:p>
            <a:endParaRPr lang="de-CH" dirty="0"/>
          </a:p>
          <a:p>
            <a:r>
              <a:rPr lang="de-CH" dirty="0"/>
              <a:t>Machen Sie ein Foto davon und laden Sie dieses später auf Ihr digitales Kollaborationstool hoch.</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23</a:t>
            </a:fld>
            <a:endParaRPr lang="de-CH"/>
          </a:p>
        </p:txBody>
      </p:sp>
    </p:spTree>
    <p:extLst>
      <p:ext uri="{BB962C8B-B14F-4D97-AF65-F5344CB8AC3E}">
        <p14:creationId xmlns:p14="http://schemas.microsoft.com/office/powerpoint/2010/main" val="1096746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Im Extranet unter «FAQ» finden Sie die Anleitungen und Anleitungsvideos</a:t>
            </a:r>
          </a:p>
        </p:txBody>
      </p:sp>
      <p:sp>
        <p:nvSpPr>
          <p:cNvPr id="4" name="Foliennummernplatzhalter 3"/>
          <p:cNvSpPr>
            <a:spLocks noGrp="1"/>
          </p:cNvSpPr>
          <p:nvPr>
            <p:ph type="sldNum" sz="quarter" idx="5"/>
          </p:nvPr>
        </p:nvSpPr>
        <p:spPr/>
        <p:txBody>
          <a:bodyPr/>
          <a:lstStyle/>
          <a:p>
            <a:fld id="{B4A389DC-B868-4A76-93F1-E20505CB5D10}" type="slidenum">
              <a:rPr lang="de-CH" smtClean="0"/>
              <a:pPr/>
              <a:t>24</a:t>
            </a:fld>
            <a:endParaRPr lang="de-CH"/>
          </a:p>
        </p:txBody>
      </p:sp>
    </p:spTree>
    <p:extLst>
      <p:ext uri="{BB962C8B-B14F-4D97-AF65-F5344CB8AC3E}">
        <p14:creationId xmlns:p14="http://schemas.microsoft.com/office/powerpoint/2010/main" val="358775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25</a:t>
            </a:fld>
            <a:endParaRPr lang="de-CH"/>
          </a:p>
        </p:txBody>
      </p:sp>
    </p:spTree>
    <p:extLst>
      <p:ext uri="{BB962C8B-B14F-4D97-AF65-F5344CB8AC3E}">
        <p14:creationId xmlns:p14="http://schemas.microsoft.com/office/powerpoint/2010/main" val="582650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1" dirty="0"/>
              <a:t>Hinweis üK-Leitung:</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Es gibt zwei Kompetenznachweise. Diese bestehen jeweils aus einem Transferauftrag und je zwei benoteten E-Tests.</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Die E-Tests finden nach jedem üK-Block statt. Zum üK-Block 5 findet jedoch kein E-Test statt.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Transferauftrag 1 wird nach dem üK 1 ausgelöst.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Transferauftrag 2 wird nach dem üK 3 ausgelöst.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endParaRPr lang="de-CH" dirty="0"/>
          </a:p>
          <a:p>
            <a:pPr marL="171450" indent="-171450">
              <a:buFont typeface="Arial" panose="020B0604020202020204" pitchFamily="34" charset="0"/>
              <a:buChar cha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31</a:t>
            </a:fld>
            <a:endParaRPr lang="de-CH"/>
          </a:p>
        </p:txBody>
      </p:sp>
    </p:spTree>
    <p:extLst>
      <p:ext uri="{BB962C8B-B14F-4D97-AF65-F5344CB8AC3E}">
        <p14:creationId xmlns:p14="http://schemas.microsoft.com/office/powerpoint/2010/main" val="4170668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b="0" dirty="0"/>
              <a:t>Nach Möglichkeit können Sie den Lernenden auf dem Extranet aufzeigen, wo die E-Tests zu finden sind.</a:t>
            </a:r>
          </a:p>
          <a:p>
            <a:r>
              <a:rPr lang="de-CH" b="0" dirty="0"/>
              <a:t>Teilen Sie ebenfalls die Termine mit, falls diese bereits bekannt sind.</a:t>
            </a:r>
          </a:p>
        </p:txBody>
      </p:sp>
      <p:sp>
        <p:nvSpPr>
          <p:cNvPr id="4" name="Foliennummernplatzhalter 3"/>
          <p:cNvSpPr>
            <a:spLocks noGrp="1"/>
          </p:cNvSpPr>
          <p:nvPr>
            <p:ph type="sldNum" sz="quarter" idx="5"/>
          </p:nvPr>
        </p:nvSpPr>
        <p:spPr/>
        <p:txBody>
          <a:bodyPr/>
          <a:lstStyle/>
          <a:p>
            <a:fld id="{B4A389DC-B868-4A76-93F1-E20505CB5D10}" type="slidenum">
              <a:rPr lang="de-CH" smtClean="0"/>
              <a:pPr/>
              <a:t>32</a:t>
            </a:fld>
            <a:endParaRPr lang="de-CH"/>
          </a:p>
        </p:txBody>
      </p:sp>
    </p:spTree>
    <p:extLst>
      <p:ext uri="{BB962C8B-B14F-4D97-AF65-F5344CB8AC3E}">
        <p14:creationId xmlns:p14="http://schemas.microsoft.com/office/powerpoint/2010/main" val="1071224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b="0" dirty="0"/>
              <a:t>Nach Möglichkeit können Sie den Lernenden auf dem Extranet aufzeigen, wo die E-Tests zu finden sind.</a:t>
            </a:r>
          </a:p>
          <a:p>
            <a:r>
              <a:rPr lang="de-CH" b="0" dirty="0"/>
              <a:t>Teilen Sie ebenfalls die Termine mit, falls diese bereits bekannt sind.</a:t>
            </a:r>
          </a:p>
        </p:txBody>
      </p:sp>
      <p:sp>
        <p:nvSpPr>
          <p:cNvPr id="4" name="Foliennummernplatzhalter 3"/>
          <p:cNvSpPr>
            <a:spLocks noGrp="1"/>
          </p:cNvSpPr>
          <p:nvPr>
            <p:ph type="sldNum" sz="quarter" idx="5"/>
          </p:nvPr>
        </p:nvSpPr>
        <p:spPr/>
        <p:txBody>
          <a:bodyPr/>
          <a:lstStyle/>
          <a:p>
            <a:fld id="{B4A389DC-B868-4A76-93F1-E20505CB5D10}" type="slidenum">
              <a:rPr lang="de-CH" smtClean="0"/>
              <a:pPr/>
              <a:t>33</a:t>
            </a:fld>
            <a:endParaRPr lang="de-CH"/>
          </a:p>
        </p:txBody>
      </p:sp>
    </p:spTree>
    <p:extLst>
      <p:ext uri="{BB962C8B-B14F-4D97-AF65-F5344CB8AC3E}">
        <p14:creationId xmlns:p14="http://schemas.microsoft.com/office/powerpoint/2010/main" val="297096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 </a:t>
            </a:r>
            <a:r>
              <a:rPr lang="en-US" dirty="0" err="1"/>
              <a:t>gibt</a:t>
            </a:r>
            <a:r>
              <a:rPr lang="en-US" dirty="0"/>
              <a:t> </a:t>
            </a:r>
            <a:r>
              <a:rPr lang="en-US" dirty="0" err="1"/>
              <a:t>zwei</a:t>
            </a:r>
            <a:r>
              <a:rPr lang="en-US" dirty="0"/>
              <a:t> </a:t>
            </a:r>
            <a:r>
              <a:rPr lang="en-US" dirty="0" err="1"/>
              <a:t>Transferaufträge</a:t>
            </a:r>
            <a:r>
              <a:rPr lang="en-US" dirty="0"/>
              <a:t>; </a:t>
            </a:r>
            <a:r>
              <a:rPr lang="en-US" dirty="0">
                <a:solidFill>
                  <a:srgbClr val="FF0000"/>
                </a:solidFill>
              </a:rPr>
              <a:t>die </a:t>
            </a:r>
            <a:r>
              <a:rPr lang="en-US" dirty="0" err="1">
                <a:solidFill>
                  <a:srgbClr val="FF0000"/>
                </a:solidFill>
              </a:rPr>
              <a:t>jeweils</a:t>
            </a:r>
            <a:r>
              <a:rPr lang="en-US" dirty="0">
                <a:solidFill>
                  <a:srgbClr val="FF0000"/>
                </a:solidFill>
              </a:rPr>
              <a:t> </a:t>
            </a:r>
            <a:r>
              <a:rPr lang="en-US" dirty="0" err="1">
                <a:solidFill>
                  <a:srgbClr val="FF0000"/>
                </a:solidFill>
              </a:rPr>
              <a:t>mehrere</a:t>
            </a:r>
            <a:r>
              <a:rPr lang="en-US" dirty="0">
                <a:solidFill>
                  <a:srgbClr val="FF0000"/>
                </a:solidFill>
              </a:rPr>
              <a:t> </a:t>
            </a:r>
            <a:r>
              <a:rPr lang="en-US" dirty="0" err="1">
                <a:solidFill>
                  <a:srgbClr val="FF0000"/>
                </a:solidFill>
              </a:rPr>
              <a:t>üK-Blöcke</a:t>
            </a:r>
            <a:r>
              <a:rPr lang="en-US" dirty="0">
                <a:solidFill>
                  <a:srgbClr val="FF0000"/>
                </a:solidFill>
              </a:rPr>
              <a:t> </a:t>
            </a:r>
            <a:r>
              <a:rPr lang="en-US" dirty="0" err="1">
                <a:solidFill>
                  <a:srgbClr val="FF0000"/>
                </a:solidFill>
              </a:rPr>
              <a:t>umfassen</a:t>
            </a:r>
            <a:r>
              <a:rPr lang="en-US" dirty="0"/>
              <a:t>. </a:t>
            </a:r>
            <a:r>
              <a:rPr lang="en-US" dirty="0" err="1"/>
              <a:t>Zum</a:t>
            </a:r>
            <a:r>
              <a:rPr lang="en-US" dirty="0"/>
              <a:t> </a:t>
            </a:r>
            <a:r>
              <a:rPr lang="en-US" dirty="0" err="1"/>
              <a:t>üK</a:t>
            </a:r>
            <a:r>
              <a:rPr lang="en-US" dirty="0"/>
              <a:t>-Block 5 </a:t>
            </a:r>
            <a:r>
              <a:rPr lang="en-US" dirty="0" err="1"/>
              <a:t>gibt</a:t>
            </a:r>
            <a:r>
              <a:rPr lang="en-US" dirty="0"/>
              <a:t> es </a:t>
            </a:r>
            <a:r>
              <a:rPr lang="en-US" dirty="0" err="1"/>
              <a:t>keinen</a:t>
            </a:r>
            <a:r>
              <a:rPr lang="en-US" dirty="0"/>
              <a:t> </a:t>
            </a:r>
            <a:r>
              <a:rPr lang="en-US" dirty="0" err="1"/>
              <a:t>Transferauftrag</a:t>
            </a:r>
            <a:r>
              <a:rPr lang="en-US" dirty="0"/>
              <a:t>.</a:t>
            </a:r>
          </a:p>
          <a:p>
            <a:r>
              <a:rPr lang="de-CH" b="0" dirty="0"/>
              <a:t>Nach Möglichkeit können Sie den Lernenden auf dem Extranet aufzeigen, wo die Transferaufträge zu finden sind.</a:t>
            </a:r>
          </a:p>
          <a:p>
            <a:r>
              <a:rPr lang="de-CH" b="0" dirty="0"/>
              <a:t>Teilen Sie ebenfalls die Termine mit, falls diese bereits bekannt sind.</a:t>
            </a:r>
          </a:p>
          <a:p>
            <a:endParaRPr lang="de-CH" dirty="0"/>
          </a:p>
          <a:p>
            <a:r>
              <a:rPr lang="de-CH" dirty="0"/>
              <a:t>Den Lernenden stehen für die </a:t>
            </a:r>
            <a:r>
              <a:rPr lang="de-CH" dirty="0" err="1"/>
              <a:t>Transferauträge</a:t>
            </a:r>
            <a:r>
              <a:rPr lang="de-CH" dirty="0"/>
              <a:t> vier Stunden ausserhalb der üK-Präsenztage zur Verfügung.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Die </a:t>
            </a:r>
            <a:r>
              <a:rPr lang="en-US" dirty="0" err="1"/>
              <a:t>genauen</a:t>
            </a:r>
            <a:r>
              <a:rPr lang="en-US" dirty="0"/>
              <a:t> </a:t>
            </a:r>
            <a:r>
              <a:rPr lang="en-US" dirty="0" err="1"/>
              <a:t>Aufgabenstellungen</a:t>
            </a:r>
            <a:r>
              <a:rPr lang="en-US" dirty="0"/>
              <a:t> </a:t>
            </a:r>
            <a:r>
              <a:rPr lang="en-US" dirty="0" err="1"/>
              <a:t>erhalten</a:t>
            </a:r>
            <a:r>
              <a:rPr lang="en-US" dirty="0"/>
              <a:t> die </a:t>
            </a:r>
            <a:r>
              <a:rPr lang="en-US" dirty="0" err="1"/>
              <a:t>Lernenden</a:t>
            </a:r>
            <a:r>
              <a:rPr lang="en-US" dirty="0"/>
              <a:t> am </a:t>
            </a:r>
            <a:r>
              <a:rPr lang="en-US" dirty="0" err="1"/>
              <a:t>letzten</a:t>
            </a:r>
            <a:r>
              <a:rPr lang="en-US" dirty="0"/>
              <a:t> Tag des </a:t>
            </a:r>
            <a:r>
              <a:rPr lang="en-US" dirty="0" err="1"/>
              <a:t>üK</a:t>
            </a:r>
            <a:r>
              <a:rPr lang="en-US" dirty="0"/>
              <a:t>-Block 1.</a:t>
            </a:r>
          </a:p>
          <a:p>
            <a:endParaRPr lang="de-CH" b="0"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34</a:t>
            </a:fld>
            <a:endParaRPr lang="de-CH"/>
          </a:p>
        </p:txBody>
      </p:sp>
    </p:spTree>
    <p:extLst>
      <p:ext uri="{BB962C8B-B14F-4D97-AF65-F5344CB8AC3E}">
        <p14:creationId xmlns:p14="http://schemas.microsoft.com/office/powerpoint/2010/main" val="11464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Die vier E-Tests und die zwei Transferaufträge ergeben zusammen die üK-Erfahrungsnote.</a:t>
            </a:r>
          </a:p>
          <a:p>
            <a:r>
              <a:rPr lang="de-CH" dirty="0"/>
              <a:t>Die Punkte aus Zertifikatstests (je 6) und Transferaufträgen (je 12) werden addiert und in eine Note umgerechnet (= üK-Kompetenznachweis, angegeben in ganzen und halben Noten).</a:t>
            </a:r>
          </a:p>
          <a:p>
            <a:r>
              <a:rPr lang="de-CH" dirty="0"/>
              <a:t>Das Mittel aus den beiden Noten der üK-Kompetenznachweise ergibt schliesslich die Erfahrungsnote (angegeben in ganzen und halben Noten).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36</a:t>
            </a:fld>
            <a:endParaRPr lang="de-CH"/>
          </a:p>
        </p:txBody>
      </p:sp>
    </p:spTree>
    <p:extLst>
      <p:ext uri="{BB962C8B-B14F-4D97-AF65-F5344CB8AC3E}">
        <p14:creationId xmlns:p14="http://schemas.microsoft.com/office/powerpoint/2010/main" val="340626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2086282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Holen Sie offene Fragen ab.</a:t>
            </a:r>
          </a:p>
        </p:txBody>
      </p:sp>
      <p:sp>
        <p:nvSpPr>
          <p:cNvPr id="4" name="Foliennummernplatzhalter 3"/>
          <p:cNvSpPr>
            <a:spLocks noGrp="1"/>
          </p:cNvSpPr>
          <p:nvPr>
            <p:ph type="sldNum" sz="quarter" idx="5"/>
          </p:nvPr>
        </p:nvSpPr>
        <p:spPr/>
        <p:txBody>
          <a:bodyPr/>
          <a:lstStyle/>
          <a:p>
            <a:fld id="{B4A389DC-B868-4A76-93F1-E20505CB5D10}" type="slidenum">
              <a:rPr lang="de-CH" smtClean="0"/>
              <a:pPr/>
              <a:t>38</a:t>
            </a:fld>
            <a:endParaRPr lang="de-CH"/>
          </a:p>
        </p:txBody>
      </p:sp>
    </p:spTree>
    <p:extLst>
      <p:ext uri="{BB962C8B-B14F-4D97-AF65-F5344CB8AC3E}">
        <p14:creationId xmlns:p14="http://schemas.microsoft.com/office/powerpoint/2010/main" val="1346196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 </a:t>
            </a:r>
          </a:p>
          <a:p>
            <a:endParaRPr lang="de-CH" b="1" dirty="0"/>
          </a:p>
          <a:p>
            <a:r>
              <a:rPr lang="de-CH" dirty="0"/>
              <a:t>Erklären Sie allenfalls das Foto der Justitia (= Gerechtigkeitsbrunnen in Bern) in dem Zusammenhang: Justitia ist die Göttin der Gerechtigkeit. </a:t>
            </a:r>
          </a:p>
        </p:txBody>
      </p:sp>
      <p:sp>
        <p:nvSpPr>
          <p:cNvPr id="4" name="Foliennummernplatzhalter 3"/>
          <p:cNvSpPr>
            <a:spLocks noGrp="1"/>
          </p:cNvSpPr>
          <p:nvPr>
            <p:ph type="sldNum" sz="quarter" idx="5"/>
          </p:nvPr>
        </p:nvSpPr>
        <p:spPr/>
        <p:txBody>
          <a:bodyPr/>
          <a:lstStyle/>
          <a:p>
            <a:fld id="{B4A389DC-B868-4A76-93F1-E20505CB5D10}" type="slidenum">
              <a:rPr lang="de-CH" smtClean="0"/>
              <a:pPr/>
              <a:t>41</a:t>
            </a:fld>
            <a:endParaRPr lang="de-CH"/>
          </a:p>
        </p:txBody>
      </p:sp>
    </p:spTree>
    <p:extLst>
      <p:ext uri="{BB962C8B-B14F-4D97-AF65-F5344CB8AC3E}">
        <p14:creationId xmlns:p14="http://schemas.microsoft.com/office/powerpoint/2010/main" val="2443953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 </a:t>
            </a:r>
          </a:p>
          <a:p>
            <a:endParaRPr lang="de-CH" b="1" dirty="0"/>
          </a:p>
          <a:p>
            <a:r>
              <a:rPr lang="de-CH" b="0" dirty="0"/>
              <a:t>Holen Sie die Wortmeldungen Ihrer Lernenden ab.</a:t>
            </a:r>
          </a:p>
        </p:txBody>
      </p:sp>
      <p:sp>
        <p:nvSpPr>
          <p:cNvPr id="4" name="Foliennummernplatzhalter 3"/>
          <p:cNvSpPr>
            <a:spLocks noGrp="1"/>
          </p:cNvSpPr>
          <p:nvPr>
            <p:ph type="sldNum" sz="quarter" idx="5"/>
          </p:nvPr>
        </p:nvSpPr>
        <p:spPr/>
        <p:txBody>
          <a:bodyPr/>
          <a:lstStyle/>
          <a:p>
            <a:fld id="{B4A389DC-B868-4A76-93F1-E20505CB5D10}" type="slidenum">
              <a:rPr lang="de-CH" smtClean="0"/>
              <a:pPr/>
              <a:t>42</a:t>
            </a:fld>
            <a:endParaRPr lang="de-CH"/>
          </a:p>
        </p:txBody>
      </p:sp>
    </p:spTree>
    <p:extLst>
      <p:ext uri="{BB962C8B-B14F-4D97-AF65-F5344CB8AC3E}">
        <p14:creationId xmlns:p14="http://schemas.microsoft.com/office/powerpoint/2010/main" val="2080784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43</a:t>
            </a:fld>
            <a:endParaRPr lang="de-CH"/>
          </a:p>
        </p:txBody>
      </p:sp>
    </p:spTree>
    <p:extLst>
      <p:ext uri="{BB962C8B-B14F-4D97-AF65-F5344CB8AC3E}">
        <p14:creationId xmlns:p14="http://schemas.microsoft.com/office/powerpoint/2010/main" val="1278312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CH" b="1" dirty="0"/>
              <a:t>Hinweis </a:t>
            </a:r>
            <a:r>
              <a:rPr lang="de-CH" b="1" dirty="0" err="1"/>
              <a:t>üK</a:t>
            </a:r>
            <a:r>
              <a:rPr lang="de-CH" b="1" dirty="0"/>
              <a:t>-Leitung:</a:t>
            </a:r>
          </a:p>
          <a:p>
            <a:endParaRPr lang="de-CH" b="1" dirty="0"/>
          </a:p>
          <a:p>
            <a:r>
              <a:rPr lang="de-CH" dirty="0"/>
              <a:t>Erklären Sie das Prinzip der Subsidiarität, indem Sie von den Lernenden Wortmeldungen dazu einholen, welche Zuständigkeiten auf welcher Ebene gelten, z.B. gemäss https://www.ch.ch/de/politisches-system/funktionsweise-und-organisation/foderalismus/ (aufgerufen am 20.01.2022)</a:t>
            </a:r>
          </a:p>
          <a:p>
            <a:endParaRPr lang="de-CH" dirty="0"/>
          </a:p>
          <a:p>
            <a:r>
              <a:rPr lang="de-CH" dirty="0"/>
              <a:t>Bund:</a:t>
            </a:r>
          </a:p>
          <a:p>
            <a:pPr marL="171450" indent="-171450">
              <a:buFont typeface="Arial" panose="020B0604020202020204" pitchFamily="34" charset="0"/>
              <a:buChar char="•"/>
            </a:pPr>
            <a:r>
              <a:rPr lang="de-CH" dirty="0"/>
              <a:t>Aussen- und Sicherheitspolitik</a:t>
            </a:r>
          </a:p>
          <a:p>
            <a:pPr marL="171450" indent="-171450">
              <a:buFont typeface="Arial" panose="020B0604020202020204" pitchFamily="34" charset="0"/>
              <a:buChar char="•"/>
            </a:pPr>
            <a:r>
              <a:rPr lang="de-CH" dirty="0"/>
              <a:t>Zoll- und Geldwesen</a:t>
            </a:r>
          </a:p>
          <a:p>
            <a:pPr marL="171450" indent="-171450">
              <a:buFont typeface="Arial" panose="020B0604020202020204" pitchFamily="34" charset="0"/>
              <a:buChar char="•"/>
            </a:pPr>
            <a:r>
              <a:rPr lang="de-CH" dirty="0"/>
              <a:t>landesweit gültige Rechtsetzung</a:t>
            </a:r>
          </a:p>
          <a:p>
            <a:pPr marL="171450" indent="-171450">
              <a:buFont typeface="Arial" panose="020B0604020202020204" pitchFamily="34" charset="0"/>
              <a:buChar char="•"/>
            </a:pPr>
            <a:r>
              <a:rPr lang="de-CH" dirty="0"/>
              <a:t>Verteidigung</a:t>
            </a:r>
          </a:p>
          <a:p>
            <a:pPr>
              <a:buFont typeface="Arial" panose="020B0604020202020204" pitchFamily="34" charset="0"/>
              <a:buChar char="•"/>
            </a:pPr>
            <a:endParaRPr lang="de-CH" dirty="0"/>
          </a:p>
          <a:p>
            <a:pPr>
              <a:buFont typeface="Arial" panose="020B0604020202020204" pitchFamily="34" charset="0"/>
              <a:buNone/>
            </a:pPr>
            <a:r>
              <a:rPr lang="de-CH" dirty="0"/>
              <a:t>Kantone</a:t>
            </a:r>
          </a:p>
          <a:p>
            <a:r>
              <a:rPr lang="de-CH" dirty="0"/>
              <a:t>Laut Bundesverfassung sind alle Kantone gleichberechtigt. </a:t>
            </a:r>
          </a:p>
          <a:p>
            <a:pPr marL="171450" indent="-171450">
              <a:buFont typeface="Arial" panose="020B0604020202020204" pitchFamily="34" charset="0"/>
              <a:buChar char="•"/>
            </a:pPr>
            <a:r>
              <a:rPr lang="de-CH" dirty="0"/>
              <a:t>Finanzen</a:t>
            </a:r>
          </a:p>
          <a:p>
            <a:pPr marL="171450" indent="-171450">
              <a:buFont typeface="Arial" panose="020B0604020202020204" pitchFamily="34" charset="0"/>
              <a:buChar char="•"/>
            </a:pPr>
            <a:r>
              <a:rPr lang="de-CH" dirty="0"/>
              <a:t>politisches System</a:t>
            </a:r>
          </a:p>
          <a:p>
            <a:pPr marL="171450" indent="-171450">
              <a:buFont typeface="Arial" panose="020B0604020202020204" pitchFamily="34" charset="0"/>
              <a:buChar char="•"/>
            </a:pPr>
            <a:r>
              <a:rPr lang="de-CH" dirty="0"/>
              <a:t>Steuern (Erhebung der Steuern)</a:t>
            </a:r>
          </a:p>
          <a:p>
            <a:pPr>
              <a:buFont typeface="Arial" panose="020B0604020202020204" pitchFamily="34" charset="0"/>
              <a:buNone/>
            </a:pPr>
            <a:endParaRPr lang="de-CH" dirty="0"/>
          </a:p>
          <a:p>
            <a:r>
              <a:rPr lang="de-CH" dirty="0"/>
              <a:t>Gemeinde</a:t>
            </a:r>
          </a:p>
          <a:p>
            <a:pPr marL="171450" indent="-171450">
              <a:buFont typeface="Arial" panose="020B0604020202020204" pitchFamily="34" charset="0"/>
              <a:buChar char="•"/>
            </a:pPr>
            <a:r>
              <a:rPr lang="de-CH" dirty="0"/>
              <a:t>Schul- und Sozialwesen</a:t>
            </a:r>
          </a:p>
          <a:p>
            <a:pPr marL="171450" indent="-171450">
              <a:buFont typeface="Arial" panose="020B0604020202020204" pitchFamily="34" charset="0"/>
              <a:buChar char="•"/>
            </a:pPr>
            <a:r>
              <a:rPr lang="de-CH" dirty="0"/>
              <a:t>Energieversorgung</a:t>
            </a:r>
          </a:p>
          <a:p>
            <a:pPr marL="171450" indent="-171450">
              <a:buFont typeface="Arial" panose="020B0604020202020204" pitchFamily="34" charset="0"/>
              <a:buChar char="•"/>
            </a:pPr>
            <a:r>
              <a:rPr lang="de-CH" dirty="0"/>
              <a:t>Strassenbau</a:t>
            </a:r>
          </a:p>
          <a:p>
            <a:pPr marL="171450" indent="-171450">
              <a:buFont typeface="Arial" panose="020B0604020202020204" pitchFamily="34" charset="0"/>
              <a:buChar char="•"/>
            </a:pPr>
            <a:r>
              <a:rPr lang="de-CH" dirty="0"/>
              <a:t>Ortsplanung</a:t>
            </a:r>
          </a:p>
          <a:p>
            <a:pPr marL="171450" indent="-171450">
              <a:buFont typeface="Arial" panose="020B0604020202020204" pitchFamily="34" charset="0"/>
              <a:buChar char="•"/>
            </a:pPr>
            <a:r>
              <a:rPr lang="de-CH" dirty="0"/>
              <a:t>Steuern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46</a:t>
            </a:fld>
            <a:endParaRPr lang="de-CH"/>
          </a:p>
        </p:txBody>
      </p:sp>
    </p:spTree>
    <p:extLst>
      <p:ext uri="{BB962C8B-B14F-4D97-AF65-F5344CB8AC3E}">
        <p14:creationId xmlns:p14="http://schemas.microsoft.com/office/powerpoint/2010/main" val="3707346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dirty="0"/>
              <a:t>-Leitung:</a:t>
            </a:r>
          </a:p>
          <a:p>
            <a:endParaRPr lang="de-CH" b="1" dirty="0"/>
          </a:p>
          <a:p>
            <a:r>
              <a:rPr lang="de-CH" b="0" dirty="0"/>
              <a:t>Holen Sie einige Antworten Ihrer Lernenden ein. Fassen Sie die Antworten zusammen. </a:t>
            </a:r>
          </a:p>
          <a:p>
            <a:r>
              <a:rPr lang="de-CH" dirty="0"/>
              <a:t>Nach dem Einholen der Antworten schaffen Sie den thematischen Bogen zur Bedeutung der Verwaltungsgrundsätze. Danach teilen Sie die nächste AA aus.</a:t>
            </a:r>
          </a:p>
          <a:p>
            <a:r>
              <a:rPr lang="de-CH" dirty="0"/>
              <a:t>Optional stehen Ihnen zur Wiederholung des Grundlagenstudiums Folien 9 bis 15 zur Verfügung.</a:t>
            </a:r>
          </a:p>
        </p:txBody>
      </p:sp>
      <p:sp>
        <p:nvSpPr>
          <p:cNvPr id="4" name="Foliennummernplatzhalter 3"/>
          <p:cNvSpPr>
            <a:spLocks noGrp="1"/>
          </p:cNvSpPr>
          <p:nvPr>
            <p:ph type="sldNum" sz="quarter" idx="5"/>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1861333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dirty="0"/>
              <a:t>-Leitung:</a:t>
            </a:r>
          </a:p>
          <a:p>
            <a:endParaRPr lang="de-CH" b="1" dirty="0"/>
          </a:p>
          <a:p>
            <a:r>
              <a:rPr lang="de-CH" dirty="0"/>
              <a:t>Diese Folien sind optional.</a:t>
            </a:r>
            <a:r>
              <a:rPr lang="de-CH" sz="1200" dirty="0">
                <a:effectLst/>
                <a:latin typeface="+mn-lt"/>
              </a:rPr>
              <a:t> </a:t>
            </a:r>
            <a:r>
              <a:rPr lang="de-CH" sz="1800" dirty="0">
                <a:effectLst/>
                <a:latin typeface="Segoe UI" panose="020B0502040204020203" pitchFamily="34" charset="0"/>
              </a:rPr>
              <a:t>Sie dienen als zusätzliches </a:t>
            </a:r>
            <a:r>
              <a:rPr lang="de-CH" sz="1800" dirty="0" err="1">
                <a:effectLst/>
                <a:latin typeface="Segoe UI" panose="020B0502040204020203" pitchFamily="34" charset="0"/>
              </a:rPr>
              <a:t>Erklärmaterial</a:t>
            </a:r>
            <a:r>
              <a:rPr lang="de-CH" sz="1800" dirty="0">
                <a:effectLst/>
                <a:latin typeface="Segoe UI" panose="020B0502040204020203" pitchFamily="34" charset="0"/>
              </a:rPr>
              <a:t>, um die Ausführungen der Lernenden zu ergänzen.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800" dirty="0">
                <a:effectLst/>
                <a:latin typeface="Segoe UI" panose="020B0502040204020203" pitchFamily="34" charset="0"/>
              </a:rPr>
              <a:t>Sie können z.B. von den Lernenden jeweils konkrete Beispiele zu den einzelnen Verwaltungsgrundsätzen einholen.</a:t>
            </a:r>
            <a:endParaRPr lang="de-CH" sz="1800" dirty="0">
              <a:effectLst/>
              <a:latin typeface="Arial" panose="020B0604020202020204" pitchFamily="34" charset="0"/>
            </a:endParaRP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48</a:t>
            </a:fld>
            <a:endParaRPr lang="de-CH"/>
          </a:p>
        </p:txBody>
      </p:sp>
    </p:spTree>
    <p:extLst>
      <p:ext uri="{BB962C8B-B14F-4D97-AF65-F5344CB8AC3E}">
        <p14:creationId xmlns:p14="http://schemas.microsoft.com/office/powerpoint/2010/main" val="1183383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sz="1200" b="0" dirty="0">
                <a:effectLst/>
                <a:latin typeface="Segoe UI" panose="020B0502040204020203" pitchFamily="34" charset="0"/>
              </a:rPr>
              <a:t>Holen Sie von </a:t>
            </a:r>
            <a:r>
              <a:rPr lang="de-CH" sz="1200" dirty="0">
                <a:effectLst/>
                <a:latin typeface="Segoe UI" panose="020B0502040204020203" pitchFamily="34" charset="0"/>
              </a:rPr>
              <a:t>den Lernenden jeweils konkrete Beispiele ein.</a:t>
            </a:r>
          </a:p>
          <a:p>
            <a:r>
              <a:rPr lang="de-CH" sz="1200" dirty="0">
                <a:effectLst/>
                <a:latin typeface="Segoe UI" panose="020B0502040204020203" pitchFamily="34" charset="0"/>
              </a:rPr>
              <a:t>Machen Sie selber konkrete Beispiele.</a:t>
            </a:r>
            <a:endParaRPr lang="de-CH" sz="1200" dirty="0">
              <a:effectLst/>
              <a:latin typeface="Arial" panose="020B0604020202020204" pitchFamily="34" charset="0"/>
            </a:endParaRP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49</a:t>
            </a:fld>
            <a:endParaRPr lang="de-CH"/>
          </a:p>
        </p:txBody>
      </p:sp>
    </p:spTree>
    <p:extLst>
      <p:ext uri="{BB962C8B-B14F-4D97-AF65-F5344CB8AC3E}">
        <p14:creationId xmlns:p14="http://schemas.microsoft.com/office/powerpoint/2010/main" val="4197750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dirty="0"/>
              <a:t>-Leitung:</a:t>
            </a:r>
          </a:p>
          <a:p>
            <a:endParaRPr lang="de-CH" b="1" dirty="0"/>
          </a:p>
          <a:p>
            <a:pPr marL="171450" indent="-171450">
              <a:buFont typeface="Arial" panose="020B0604020202020204" pitchFamily="34" charset="0"/>
              <a:buChar char="•"/>
            </a:pPr>
            <a:r>
              <a:rPr lang="de-CH" dirty="0"/>
              <a:t>Fall der Interessenskonflikte mündlich erwähnen.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Segoe UI" panose="020B0502040204020203" pitchFamily="34" charset="0"/>
              </a:rPr>
              <a:t>Von den Lernenden jeweils konkrete Beispiele abholen.</a:t>
            </a:r>
            <a:endParaRPr lang="de-CH" sz="1200" dirty="0">
              <a:effectLst/>
              <a:latin typeface="Arial" panose="020B0604020202020204" pitchFamily="34" charset="0"/>
            </a:endParaRP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50</a:t>
            </a:fld>
            <a:endParaRPr lang="de-CH"/>
          </a:p>
        </p:txBody>
      </p:sp>
    </p:spTree>
    <p:extLst>
      <p:ext uri="{BB962C8B-B14F-4D97-AF65-F5344CB8AC3E}">
        <p14:creationId xmlns:p14="http://schemas.microsoft.com/office/powerpoint/2010/main" val="2838067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sz="1200" b="0" dirty="0">
                <a:effectLst/>
                <a:latin typeface="Segoe UI" panose="020B0502040204020203" pitchFamily="34" charset="0"/>
              </a:rPr>
              <a:t>Holen Sie von </a:t>
            </a:r>
            <a:r>
              <a:rPr lang="de-CH" sz="1200" dirty="0">
                <a:effectLst/>
                <a:latin typeface="Segoe UI" panose="020B0502040204020203" pitchFamily="34" charset="0"/>
              </a:rPr>
              <a:t>den Lernenden jeweils konkrete Beispiele ein.</a:t>
            </a:r>
          </a:p>
          <a:p>
            <a:r>
              <a:rPr lang="de-CH" sz="1200" dirty="0">
                <a:effectLst/>
                <a:latin typeface="Segoe UI" panose="020B0502040204020203" pitchFamily="34" charset="0"/>
              </a:rPr>
              <a:t>Machen Sie selber konkrete Beispiele.</a:t>
            </a:r>
            <a:endParaRPr lang="de-CH" sz="1200" dirty="0">
              <a:effectLst/>
              <a:latin typeface="Arial" panose="020B0604020202020204" pitchFamily="34" charset="0"/>
            </a:endParaRP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51</a:t>
            </a:fld>
            <a:endParaRPr lang="de-CH"/>
          </a:p>
        </p:txBody>
      </p:sp>
    </p:spTree>
    <p:extLst>
      <p:ext uri="{BB962C8B-B14F-4D97-AF65-F5344CB8AC3E}">
        <p14:creationId xmlns:p14="http://schemas.microsoft.com/office/powerpoint/2010/main" val="95003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dirty="0"/>
              <a:t>-Leitung:</a:t>
            </a:r>
          </a:p>
          <a:p>
            <a:endParaRPr lang="de-CH" b="1" dirty="0"/>
          </a:p>
          <a:p>
            <a:r>
              <a:rPr lang="de-CH" dirty="0"/>
              <a:t>Erklären Sie die Lernortkooperation und die Rolle der üK darin: Vermittlung von branchenspezifischem Know-how und Kompetenzen.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12</a:t>
            </a:fld>
            <a:endParaRPr lang="de-CH"/>
          </a:p>
        </p:txBody>
      </p:sp>
    </p:spTree>
    <p:extLst>
      <p:ext uri="{BB962C8B-B14F-4D97-AF65-F5344CB8AC3E}">
        <p14:creationId xmlns:p14="http://schemas.microsoft.com/office/powerpoint/2010/main" val="981592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sz="1200" b="0" dirty="0">
                <a:effectLst/>
                <a:latin typeface="Segoe UI" panose="020B0502040204020203" pitchFamily="34" charset="0"/>
              </a:rPr>
              <a:t>Holen Sie von </a:t>
            </a:r>
            <a:r>
              <a:rPr lang="de-CH" sz="1200" dirty="0">
                <a:effectLst/>
                <a:latin typeface="Segoe UI" panose="020B0502040204020203" pitchFamily="34" charset="0"/>
              </a:rPr>
              <a:t>den Lernenden jeweils konkrete Beispiele ein.</a:t>
            </a:r>
          </a:p>
          <a:p>
            <a:r>
              <a:rPr lang="de-CH" sz="1200" dirty="0">
                <a:effectLst/>
                <a:latin typeface="Segoe UI" panose="020B0502040204020203" pitchFamily="34" charset="0"/>
              </a:rPr>
              <a:t>Machen Sie selber konkrete Beispiele.</a:t>
            </a:r>
            <a:endParaRPr lang="de-CH" sz="1200" dirty="0">
              <a:effectLst/>
              <a:latin typeface="Arial" panose="020B0604020202020204" pitchFamily="34" charset="0"/>
            </a:endParaRP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52</a:t>
            </a:fld>
            <a:endParaRPr lang="de-CH"/>
          </a:p>
        </p:txBody>
      </p:sp>
    </p:spTree>
    <p:extLst>
      <p:ext uri="{BB962C8B-B14F-4D97-AF65-F5344CB8AC3E}">
        <p14:creationId xmlns:p14="http://schemas.microsoft.com/office/powerpoint/2010/main" val="943758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54</a:t>
            </a:fld>
            <a:endParaRPr lang="de-CH"/>
          </a:p>
        </p:txBody>
      </p:sp>
    </p:spTree>
    <p:extLst>
      <p:ext uri="{BB962C8B-B14F-4D97-AF65-F5344CB8AC3E}">
        <p14:creationId xmlns:p14="http://schemas.microsoft.com/office/powerpoint/2010/main" val="577191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Bereiten Sie Flipcharts/Pinnwände mit folgenden Begriffen vor: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b="0" dirty="0">
                <a:effectLst/>
                <a:latin typeface="Calibri" panose="020F0502020204030204" pitchFamily="34" charset="0"/>
                <a:ea typeface="Times New Roman" panose="02020603050405020304" pitchFamily="18" charset="0"/>
                <a:cs typeface="Times New Roman" panose="02020603050405020304" pitchFamily="18" charset="0"/>
              </a:rPr>
              <a:t>Verfassung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b="0" dirty="0">
                <a:effectLst/>
                <a:latin typeface="Calibri" panose="020F0502020204030204" pitchFamily="34" charset="0"/>
                <a:ea typeface="Times New Roman" panose="02020603050405020304" pitchFamily="18" charset="0"/>
                <a:cs typeface="Times New Roman" panose="02020603050405020304" pitchFamily="18" charset="0"/>
              </a:rPr>
              <a:t>Staatszweck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b="0" dirty="0">
                <a:effectLst/>
                <a:latin typeface="Calibri" panose="020F0502020204030204" pitchFamily="34" charset="0"/>
                <a:ea typeface="Times New Roman" panose="02020603050405020304" pitchFamily="18" charset="0"/>
                <a:cs typeface="Times New Roman" panose="02020603050405020304" pitchFamily="18" charset="0"/>
              </a:rPr>
              <a:t>Aufgaben und Zuständigkeiten (Subsidiaritätsprinzip)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b="0" dirty="0">
                <a:effectLst/>
                <a:latin typeface="Calibri" panose="020F0502020204030204" pitchFamily="34" charset="0"/>
                <a:ea typeface="Times New Roman" panose="02020603050405020304" pitchFamily="18" charset="0"/>
                <a:cs typeface="Times New Roman" panose="02020603050405020304" pitchFamily="18" charset="0"/>
              </a:rPr>
              <a:t>Verwaltungsgrundsätze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800" b="0" dirty="0">
                <a:effectLst/>
                <a:latin typeface="Calibri" panose="020F0502020204030204" pitchFamily="34" charset="0"/>
                <a:ea typeface="Times New Roman" panose="02020603050405020304" pitchFamily="18" charset="0"/>
                <a:cs typeface="Times New Roman" panose="02020603050405020304" pitchFamily="18" charset="0"/>
              </a:rPr>
              <a:t>Teilen Sie die farbigen Klebepunkte aus.</a:t>
            </a:r>
          </a:p>
        </p:txBody>
      </p:sp>
      <p:sp>
        <p:nvSpPr>
          <p:cNvPr id="4" name="Foliennummernplatzhalter 3"/>
          <p:cNvSpPr>
            <a:spLocks noGrp="1"/>
          </p:cNvSpPr>
          <p:nvPr>
            <p:ph type="sldNum" sz="quarter" idx="5"/>
          </p:nvPr>
        </p:nvSpPr>
        <p:spPr/>
        <p:txBody>
          <a:bodyPr/>
          <a:lstStyle/>
          <a:p>
            <a:fld id="{B4A389DC-B868-4A76-93F1-E20505CB5D10}" type="slidenum">
              <a:rPr lang="de-CH" smtClean="0"/>
              <a:pPr/>
              <a:t>56</a:t>
            </a:fld>
            <a:endParaRPr lang="de-CH"/>
          </a:p>
        </p:txBody>
      </p:sp>
    </p:spTree>
    <p:extLst>
      <p:ext uri="{BB962C8B-B14F-4D97-AF65-F5344CB8AC3E}">
        <p14:creationId xmlns:p14="http://schemas.microsoft.com/office/powerpoint/2010/main" val="235290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59</a:t>
            </a:fld>
            <a:endParaRPr lang="de-CH"/>
          </a:p>
        </p:txBody>
      </p:sp>
    </p:spTree>
    <p:extLst>
      <p:ext uri="{BB962C8B-B14F-4D97-AF65-F5344CB8AC3E}">
        <p14:creationId xmlns:p14="http://schemas.microsoft.com/office/powerpoint/2010/main" val="1290726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dirty="0"/>
              <a:t>-Leitung:</a:t>
            </a:r>
          </a:p>
          <a:p>
            <a:r>
              <a:rPr lang="de-CH" dirty="0"/>
              <a:t/>
            </a:r>
            <a:br>
              <a:rPr lang="de-CH" dirty="0"/>
            </a:br>
            <a:r>
              <a:rPr lang="de-CH" dirty="0"/>
              <a:t>Weisen Sie darauf hin, dass es ein Bundesgesetz gibt. Dieses gilt jedoch nicht für die Kantone.</a:t>
            </a:r>
          </a:p>
          <a:p>
            <a:r>
              <a:rPr lang="de-CH" dirty="0"/>
              <a:t>Wegweisend sind daher vor allem die kantonalen Bestimmungen (festgehalten in der entsprechenden Kantonsverfassung). Das Öffentlichkeitsprinzip dient also dazu, Transparenz und Vertrauen in den Staat herzustellen.</a:t>
            </a:r>
          </a:p>
          <a:p>
            <a:endParaRPr lang="de-CH" dirty="0"/>
          </a:p>
          <a:p>
            <a:r>
              <a:rPr lang="de-CH" dirty="0"/>
              <a:t>Führen Sie die beiden Aspekte mit Beispielen aus.</a:t>
            </a:r>
          </a:p>
          <a:p>
            <a:endParaRPr lang="de-CH" dirty="0"/>
          </a:p>
          <a:p>
            <a:r>
              <a:rPr lang="de-CH" dirty="0">
                <a:effectLst/>
                <a:latin typeface="Calibri" panose="020F0502020204030204" pitchFamily="34" charset="0"/>
              </a:rPr>
              <a:t>Das Öffentlichkeitsprinzip gewährt also das Recht auf Zugang zu Dokumenten der Verwaltung, wenn keine überwiegenden privaten oder öffentlichen Interessen gegenüberstehen.</a:t>
            </a:r>
          </a:p>
          <a:p>
            <a:endParaRPr lang="de-CH"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61</a:t>
            </a:fld>
            <a:endParaRPr lang="de-CH"/>
          </a:p>
        </p:txBody>
      </p:sp>
    </p:spTree>
    <p:extLst>
      <p:ext uri="{BB962C8B-B14F-4D97-AF65-F5344CB8AC3E}">
        <p14:creationId xmlns:p14="http://schemas.microsoft.com/office/powerpoint/2010/main" val="838843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a:t>
            </a:r>
            <a:r>
              <a:rPr lang="de-CH" b="1" dirty="0" err="1"/>
              <a:t>üK</a:t>
            </a:r>
            <a:r>
              <a:rPr lang="de-CH" b="1" dirty="0"/>
              <a:t>-Leitung: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r>
              <a:rPr lang="de-CH" dirty="0"/>
              <a:t>Zeigen Sie den Lernenden anhand konkreter Beispiele auf, wie dieses Spannungsfeld zwischen Öffentlichkeitsprinzip und Geheimhaltung (Datenschutz, Amtsgeheimnis) in der Praxis zutage tritt. </a:t>
            </a:r>
          </a:p>
          <a:p>
            <a:endParaRPr lang="de-CH" dirty="0"/>
          </a:p>
          <a:p>
            <a:r>
              <a:rPr lang="de-CH" dirty="0"/>
              <a:t>Beispiele:</a:t>
            </a:r>
          </a:p>
          <a:p>
            <a:r>
              <a:rPr lang="de-CH" dirty="0"/>
              <a:t>Teilen von (öffentlich zugänglichen) Statistiken</a:t>
            </a:r>
          </a:p>
          <a:p>
            <a:r>
              <a:rPr lang="de-CH" dirty="0"/>
              <a:t>Teilen von Informationen zum Wahlausgang</a:t>
            </a:r>
          </a:p>
          <a:p>
            <a:r>
              <a:rPr lang="de-CH" dirty="0"/>
              <a:t>Eine interne E-Mail weiterleiten</a:t>
            </a:r>
          </a:p>
          <a:p>
            <a:r>
              <a:rPr lang="de-CH" dirty="0"/>
              <a:t>Gesuch eines Bürgers oder einer Einwohnerin weiterleiten</a:t>
            </a:r>
          </a:p>
          <a:p>
            <a:endParaRPr lang="de-CH" dirty="0"/>
          </a:p>
          <a:p>
            <a:r>
              <a:rPr lang="de-CH" dirty="0"/>
              <a:t>Ergänzen Sie die Ausführungen der Lernenden.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62</a:t>
            </a:fld>
            <a:endParaRPr lang="de-CH"/>
          </a:p>
        </p:txBody>
      </p:sp>
    </p:spTree>
    <p:extLst>
      <p:ext uri="{BB962C8B-B14F-4D97-AF65-F5344CB8AC3E}">
        <p14:creationId xmlns:p14="http://schemas.microsoft.com/office/powerpoint/2010/main" val="686252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dirty="0"/>
              <a:t>-Leitung:</a:t>
            </a:r>
          </a:p>
          <a:p>
            <a:endParaRPr lang="de-CH" b="1" dirty="0"/>
          </a:p>
          <a:p>
            <a:r>
              <a:rPr lang="de-CH" dirty="0"/>
              <a:t>Die nachfolgenden Folien sind optional für den Austausch im Plenum.</a:t>
            </a:r>
          </a:p>
        </p:txBody>
      </p:sp>
      <p:sp>
        <p:nvSpPr>
          <p:cNvPr id="4" name="Foliennummernplatzhalter 3"/>
          <p:cNvSpPr>
            <a:spLocks noGrp="1"/>
          </p:cNvSpPr>
          <p:nvPr>
            <p:ph type="sldNum" sz="quarter" idx="5"/>
          </p:nvPr>
        </p:nvSpPr>
        <p:spPr/>
        <p:txBody>
          <a:bodyPr/>
          <a:lstStyle/>
          <a:p>
            <a:fld id="{B4A389DC-B868-4A76-93F1-E20505CB5D10}" type="slidenum">
              <a:rPr lang="de-CH" smtClean="0"/>
              <a:pPr/>
              <a:t>65</a:t>
            </a:fld>
            <a:endParaRPr lang="de-CH"/>
          </a:p>
        </p:txBody>
      </p:sp>
    </p:spTree>
    <p:extLst>
      <p:ext uri="{BB962C8B-B14F-4D97-AF65-F5344CB8AC3E}">
        <p14:creationId xmlns:p14="http://schemas.microsoft.com/office/powerpoint/2010/main" val="1421628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dirty="0"/>
              <a:t>-Leitung:</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dirty="0"/>
              <a:t>= Schutz der Persönlichkeit und der Privatsphäre</a:t>
            </a:r>
            <a:endParaRPr lang="de-CH" sz="1100" b="0" dirty="0"/>
          </a:p>
          <a:p>
            <a:r>
              <a:rPr lang="de-CH" sz="1200" dirty="0">
                <a:latin typeface="Calibri" panose="020F0502020204030204" pitchFamily="34" charset="0"/>
              </a:rPr>
              <a:t>Daten dürfen nur:</a:t>
            </a:r>
          </a:p>
          <a:p>
            <a:pPr>
              <a:buFont typeface="Arial" pitchFamily="34" charset="0"/>
              <a:buChar char="•"/>
            </a:pPr>
            <a:r>
              <a:rPr lang="de-CH" sz="1200" dirty="0">
                <a:latin typeface="Calibri" panose="020F0502020204030204" pitchFamily="34" charset="0"/>
              </a:rPr>
              <a:t> aufgrund einer rechtlichen Grundlage,</a:t>
            </a:r>
          </a:p>
          <a:p>
            <a:pPr>
              <a:buFont typeface="Arial" pitchFamily="34" charset="0"/>
              <a:buChar char="•"/>
            </a:pPr>
            <a:r>
              <a:rPr lang="de-CH" sz="1200" dirty="0">
                <a:latin typeface="Calibri" panose="020F0502020204030204" pitchFamily="34" charset="0"/>
              </a:rPr>
              <a:t> für den angegebenen Zweck,</a:t>
            </a:r>
          </a:p>
          <a:p>
            <a:pPr>
              <a:buFont typeface="Arial" pitchFamily="34" charset="0"/>
              <a:buChar char="•"/>
            </a:pPr>
            <a:r>
              <a:rPr lang="de-CH" sz="1200" dirty="0">
                <a:latin typeface="Calibri" panose="020F0502020204030204" pitchFamily="34" charset="0"/>
              </a:rPr>
              <a:t> soweit erforderlich bearbeitet werden.</a:t>
            </a:r>
          </a:p>
          <a:p>
            <a:pPr>
              <a:buFont typeface="Arial" pitchFamily="34" charset="0"/>
              <a:buChar char="•"/>
            </a:pPr>
            <a:endParaRPr lang="de-CH" sz="1200" dirty="0">
              <a:latin typeface="Calibri" panose="020F0502020204030204" pitchFamily="34" charset="0"/>
            </a:endParaRPr>
          </a:p>
          <a:p>
            <a:r>
              <a:rPr lang="de-CH" b="1" dirty="0">
                <a:effectLst/>
                <a:latin typeface="Calibri" panose="020F0502020204030204" pitchFamily="34" charset="0"/>
              </a:rPr>
              <a:t>Recht auf Einsicht in die eigene Akte</a:t>
            </a:r>
            <a:endParaRPr lang="de-CH" b="1"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66</a:t>
            </a:fld>
            <a:endParaRPr lang="de-CH"/>
          </a:p>
        </p:txBody>
      </p:sp>
    </p:spTree>
    <p:extLst>
      <p:ext uri="{BB962C8B-B14F-4D97-AF65-F5344CB8AC3E}">
        <p14:creationId xmlns:p14="http://schemas.microsoft.com/office/powerpoint/2010/main" val="4269075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pPr marL="457200" indent="-457200">
              <a:buNone/>
              <a:tabLst>
                <a:tab pos="365125" algn="l"/>
              </a:tabLst>
            </a:pPr>
            <a:r>
              <a:rPr lang="de-CH" dirty="0"/>
              <a:t>Voraussetzung: Es muss ein Geheimnis vorliegen.</a:t>
            </a:r>
          </a:p>
          <a:p>
            <a:pPr marL="457200" indent="-457200">
              <a:buNone/>
              <a:tabLst>
                <a:tab pos="365125" algn="l"/>
              </a:tabLst>
            </a:pPr>
            <a:r>
              <a:rPr lang="de-CH" dirty="0"/>
              <a:t>Eine Tatsache also,</a:t>
            </a:r>
          </a:p>
          <a:p>
            <a:pPr marL="266700" indent="-266700">
              <a:buFont typeface="Arial" panose="020B0604020202020204" pitchFamily="34" charset="0"/>
              <a:buChar char="•"/>
              <a:tabLst>
                <a:tab pos="266700" algn="l"/>
              </a:tabLst>
            </a:pPr>
            <a:r>
              <a:rPr lang="de-CH" dirty="0"/>
              <a:t>die nicht öffentlich bekannt ist und</a:t>
            </a:r>
          </a:p>
          <a:p>
            <a:pPr marL="266700" indent="-266700">
              <a:buFont typeface="Arial" panose="020B0604020202020204" pitchFamily="34" charset="0"/>
              <a:buChar char="•"/>
              <a:tabLst>
                <a:tab pos="365125" algn="l"/>
              </a:tabLst>
            </a:pPr>
            <a:r>
              <a:rPr lang="de-CH" dirty="0"/>
              <a:t>die nicht öffentlich zugänglich ist.</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68</a:t>
            </a:fld>
            <a:endParaRPr lang="de-CH"/>
          </a:p>
        </p:txBody>
      </p:sp>
    </p:spTree>
    <p:extLst>
      <p:ext uri="{BB962C8B-B14F-4D97-AF65-F5344CB8AC3E}">
        <p14:creationId xmlns:p14="http://schemas.microsoft.com/office/powerpoint/2010/main" val="2717212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dirty="0"/>
              <a:t>Bitte hier unterscheiden, dass es nicht mehr nur um Daten, sondern auch um amtliche Dokumente geht.</a:t>
            </a:r>
          </a:p>
          <a:p>
            <a:r>
              <a:rPr lang="de-CH" dirty="0"/>
              <a:t>Auch Ausnahmen thematisieren (siehe Art. 7 BV)</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69</a:t>
            </a:fld>
            <a:endParaRPr lang="de-CH"/>
          </a:p>
        </p:txBody>
      </p:sp>
    </p:spTree>
    <p:extLst>
      <p:ext uri="{BB962C8B-B14F-4D97-AF65-F5344CB8AC3E}">
        <p14:creationId xmlns:p14="http://schemas.microsoft.com/office/powerpoint/2010/main" val="15312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1" dirty="0"/>
              <a:t>Hinweis </a:t>
            </a:r>
            <a:r>
              <a:rPr lang="de-CH" b="1" dirty="0" err="1"/>
              <a:t>üK</a:t>
            </a:r>
            <a:r>
              <a:rPr lang="de-CH" b="1" dirty="0"/>
              <a:t>-Leitung:</a:t>
            </a:r>
          </a:p>
          <a:p>
            <a:endParaRPr lang="de-CH" b="1" dirty="0"/>
          </a:p>
          <a:p>
            <a:pPr marL="171450" indent="-171450">
              <a:buFont typeface="Arial" panose="020B0604020202020204" pitchFamily="34" charset="0"/>
              <a:buChar char="•"/>
            </a:pPr>
            <a:r>
              <a:rPr lang="de-CH" dirty="0"/>
              <a:t>Blau umrandet = hier stehen die Lernenden gerade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Es gibt 5 üK-Blöcke über 5 Semester verteilt. Im letzten Semester der beruflichen Grundbildung finden ab Beginn des Qualifikationsverfahrens keine überbetrieblichen Kurse mehr statt.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Thematisieren Sie auch die Organisation des Selbststudiums = orts- und zeitunabhängig (= Vorbereitungsaufträge wie Grundlagenstudium und Recherche sowie Nachbereitungsaufträge E-Test und Praxisaufträge)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4111858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b="0" dirty="0"/>
              <a:t>Sammeln Sie abschliessend einige Antworten </a:t>
            </a:r>
            <a:r>
              <a:rPr lang="de-CH" b="0"/>
              <a:t>der Lernenden.</a:t>
            </a:r>
            <a:endParaRPr lang="de-CH" b="0"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70</a:t>
            </a:fld>
            <a:endParaRPr lang="de-CH"/>
          </a:p>
        </p:txBody>
      </p:sp>
    </p:spTree>
    <p:extLst>
      <p:ext uri="{BB962C8B-B14F-4D97-AF65-F5344CB8AC3E}">
        <p14:creationId xmlns:p14="http://schemas.microsoft.com/office/powerpoint/2010/main" val="2001103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73</a:t>
            </a:fld>
            <a:endParaRPr lang="de-CH"/>
          </a:p>
        </p:txBody>
      </p:sp>
    </p:spTree>
    <p:extLst>
      <p:ext uri="{BB962C8B-B14F-4D97-AF65-F5344CB8AC3E}">
        <p14:creationId xmlns:p14="http://schemas.microsoft.com/office/powerpoint/2010/main" val="3828879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76</a:t>
            </a:fld>
            <a:endParaRPr lang="de-CH"/>
          </a:p>
        </p:txBody>
      </p:sp>
    </p:spTree>
    <p:extLst>
      <p:ext uri="{BB962C8B-B14F-4D97-AF65-F5344CB8AC3E}">
        <p14:creationId xmlns:p14="http://schemas.microsoft.com/office/powerpoint/2010/main" val="2929763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77</a:t>
            </a:fld>
            <a:endParaRPr lang="de-CH"/>
          </a:p>
        </p:txBody>
      </p:sp>
    </p:spTree>
    <p:extLst>
      <p:ext uri="{BB962C8B-B14F-4D97-AF65-F5344CB8AC3E}">
        <p14:creationId xmlns:p14="http://schemas.microsoft.com/office/powerpoint/2010/main" val="3477679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Bereiten Sie je eine Pinnwand oder je einen Flipchart vor, mit der entsprechenden Frage beschriftet.</a:t>
            </a:r>
          </a:p>
          <a:p>
            <a:r>
              <a:rPr lang="de-CH" dirty="0"/>
              <a:t>Die Lernenden erhalten Kärtchen oder Post-</a:t>
            </a:r>
            <a:r>
              <a:rPr lang="de-CH" dirty="0" err="1"/>
              <a:t>its</a:t>
            </a:r>
            <a:r>
              <a:rPr lang="de-CH" dirty="0"/>
              <a:t>, um ihre Überlegungen festzuhalten. </a:t>
            </a:r>
          </a:p>
          <a:p>
            <a:endParaRPr lang="de-CH" dirty="0"/>
          </a:p>
          <a:p>
            <a:r>
              <a:rPr lang="de-CH" dirty="0"/>
              <a:t>Konsolidieren Sie nach 20 Minuten die Ergebnisse und nehmen Sie Bezug auf die heutigen Inhalte.</a:t>
            </a:r>
          </a:p>
          <a:p>
            <a:endParaRPr lang="de-CH" dirty="0"/>
          </a:p>
          <a:p>
            <a:r>
              <a:rPr lang="de-CH" dirty="0"/>
              <a:t>Abschliessend informieren Sie die Lernenden nochmals, dass die üK-Familien ab dem nächsten üK ein integraler Bestandteil des Programms sind und sie jeweils komplexe Praxisfälle mit ihnen lösen werden.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79</a:t>
            </a:fld>
            <a:endParaRPr lang="de-CH"/>
          </a:p>
        </p:txBody>
      </p:sp>
    </p:spTree>
    <p:extLst>
      <p:ext uri="{BB962C8B-B14F-4D97-AF65-F5344CB8AC3E}">
        <p14:creationId xmlns:p14="http://schemas.microsoft.com/office/powerpoint/2010/main" val="3166285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dirty="0"/>
              <a:t>-Leitung:</a:t>
            </a:r>
          </a:p>
          <a:p>
            <a:endParaRPr lang="de-CH" b="1" dirty="0"/>
          </a:p>
          <a:p>
            <a:r>
              <a:rPr lang="de-CH" dirty="0"/>
              <a:t>Rote, gelbe, grüne Kärtchen verteilen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80</a:t>
            </a:fld>
            <a:endParaRPr lang="de-CH"/>
          </a:p>
        </p:txBody>
      </p:sp>
    </p:spTree>
    <p:extLst>
      <p:ext uri="{BB962C8B-B14F-4D97-AF65-F5344CB8AC3E}">
        <p14:creationId xmlns:p14="http://schemas.microsoft.com/office/powerpoint/2010/main" val="4169033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a:t>-Leitung:</a:t>
            </a:r>
          </a:p>
          <a:p>
            <a:endParaRPr lang="de-CH" b="1" dirty="0"/>
          </a:p>
          <a:p>
            <a:r>
              <a:rPr lang="de-CH" dirty="0"/>
              <a:t>Bitte Vorbereitungsauftrag austeilen.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83</a:t>
            </a:fld>
            <a:endParaRPr lang="de-CH"/>
          </a:p>
        </p:txBody>
      </p:sp>
    </p:spTree>
    <p:extLst>
      <p:ext uri="{BB962C8B-B14F-4D97-AF65-F5344CB8AC3E}">
        <p14:creationId xmlns:p14="http://schemas.microsoft.com/office/powerpoint/2010/main" val="189272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pPr marL="171450" indent="-171450">
              <a:buFont typeface="Arial" panose="020B0604020202020204" pitchFamily="34" charset="0"/>
              <a:buChar char="•"/>
            </a:pPr>
            <a:r>
              <a:rPr lang="de-CH" dirty="0"/>
              <a:t>Weitere Ausführungen zu den Inhalten (= Arbeitssituationen) finden Sie im Bildungsplan in den Branchenspezifika.</a:t>
            </a:r>
          </a:p>
        </p:txBody>
      </p:sp>
      <p:sp>
        <p:nvSpPr>
          <p:cNvPr id="4" name="Foliennummernplatzhalter 3"/>
          <p:cNvSpPr>
            <a:spLocks noGrp="1"/>
          </p:cNvSpPr>
          <p:nvPr>
            <p:ph type="sldNum" sz="quarter" idx="5"/>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328329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171450" indent="-171450">
              <a:buFont typeface="Arial" panose="020B0604020202020204" pitchFamily="34" charset="0"/>
              <a:buChar char="•"/>
            </a:pPr>
            <a:r>
              <a:rPr lang="de-CH" dirty="0"/>
              <a:t>Weitere Ausführungen zu den Inhalten (= Arbeitssituationen) finden Sie im Bildungsplan in den Branchenspezifika.</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175341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171450" indent="-171450">
              <a:buFont typeface="Arial" panose="020B0604020202020204" pitchFamily="34" charset="0"/>
              <a:buChar char="•"/>
            </a:pPr>
            <a:r>
              <a:rPr lang="de-CH" dirty="0"/>
              <a:t>Weitere Ausführungen zu den Inhalten (= Arbeitssituationen) finden Sie im Bildungsplan in den Branchenspezifika.</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10010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i="0"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i="0" dirty="0"/>
          </a:p>
          <a:p>
            <a:pPr marL="171450" indent="-171450">
              <a:buFont typeface="Arial" panose="020B0604020202020204" pitchFamily="34" charset="0"/>
              <a:buChar char="•"/>
            </a:pPr>
            <a:r>
              <a:rPr lang="de-CH" dirty="0"/>
              <a:t>Weitere Ausführungen zu den Inhalten (= Arbeitssituationen) finden Sie im Bildungsplan in den Branchenspezifika.</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315033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pPr marL="171450" indent="-171450">
              <a:buFont typeface="Arial" panose="020B0604020202020204" pitchFamily="34" charset="0"/>
              <a:buChar char="•"/>
            </a:pPr>
            <a:r>
              <a:rPr lang="de-CH" dirty="0"/>
              <a:t>Weitere Ausführungen zu den Inhalten (= Arbeitssituationen) finden Sie im Bildungsplan in den Branchenspezifika.</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19</a:t>
            </a:fld>
            <a:endParaRPr lang="de-CH"/>
          </a:p>
        </p:txBody>
      </p:sp>
    </p:spTree>
    <p:extLst>
      <p:ext uri="{BB962C8B-B14F-4D97-AF65-F5344CB8AC3E}">
        <p14:creationId xmlns:p14="http://schemas.microsoft.com/office/powerpoint/2010/main" val="3826856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0376" y="213897"/>
            <a:ext cx="2484706" cy="72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1AF17A30-67A6-4918-9835-728C1798B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384" y="174517"/>
            <a:ext cx="2484706" cy="72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18/10/relationships/comments"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18/10/relationships/comments" Target="NUL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NUL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NUL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NUL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microsoft.com/office/2018/10/relationships/comments" Target="NUL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gemeinden-ag.ch/public/upload/assets/19071/30_13_20230228_d_richtlinien_ueK_def.pdf?fp=169467989625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8" Type="http://schemas.microsoft.com/office/2018/10/relationships/comments" Target="NUL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18/10/relationships/comments" Target="../comments/modernComment_167_6BAAB0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18/10/relationships/comments" Target="../comments/modernComment_16A_15209C7A.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18/10/relationships/comments" Target="../comments/modernComment_169_8DA32CDD.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xml"/><Relationship Id="rId13" Type="http://schemas.microsoft.com/office/2018/10/relationships/comments" Target="../comments/modernComment_16C_3FCEF177.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18/10/relationships/comments" Target="../comments/modernComment_10F_17451BE8.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emeinden-ag.ch/public/upload/assets/19072/%C3%BCK1%20Tag%201%20MiniCase%20Verwaltungsgrunds%C3%A4tze%20Formular.pdf?fp=1694679896402"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gemeinden-ag.ch/public/upload/assets/19073/%C3%BCK1%20Tag%201%20Critical%20Incident%20Amtsgeheimnis%20Datenschutz%20Formular.pdf?fp=1694679896547"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Rechts- und vorgabenkonform agieren</a:t>
            </a:r>
            <a:r>
              <a:rPr lang="de-CH" dirty="0">
                <a:highlight>
                  <a:srgbClr val="C0C0C0"/>
                </a:highlight>
              </a:rPr>
              <a:t/>
            </a:r>
            <a:br>
              <a:rPr lang="de-CH" dirty="0">
                <a:highlight>
                  <a:srgbClr val="C0C0C0"/>
                </a:highlight>
              </a:rPr>
            </a:br>
            <a:r>
              <a:rPr lang="de-CH" dirty="0"/>
              <a:t>Einstieg</a:t>
            </a:r>
          </a:p>
        </p:txBody>
      </p:sp>
      <p:sp>
        <p:nvSpPr>
          <p:cNvPr id="6" name="Untertitel 5"/>
          <p:cNvSpPr>
            <a:spLocks noGrp="1"/>
          </p:cNvSpPr>
          <p:nvPr>
            <p:ph type="subTitle" idx="1"/>
          </p:nvPr>
        </p:nvSpPr>
        <p:spPr/>
        <p:txBody>
          <a:bodyPr>
            <a:normAutofit/>
          </a:bodyPr>
          <a:lstStyle/>
          <a:p>
            <a:r>
              <a:rPr lang="de-CH" dirty="0"/>
              <a:t>Präsenztag 1</a:t>
            </a:r>
            <a:br>
              <a:rPr lang="de-CH" dirty="0"/>
            </a:br>
            <a:r>
              <a:rPr lang="de-CH" dirty="0"/>
              <a:t>Überbetriebliche Kurse Block 1</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2.: «Rechts- und vorgabenkonform agieren»</a:t>
            </a:r>
          </a:p>
          <a:p>
            <a:endParaRPr lang="de-CH" dirty="0">
              <a:highlight>
                <a:srgbClr val="C0C0C0"/>
              </a:highlight>
            </a:endParaRPr>
          </a:p>
          <a:p>
            <a:endParaRPr lang="de-CH" dirty="0">
              <a:highlight>
                <a:srgbClr val="C0C0C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Das Wichtigste in Kürze</a:t>
            </a:r>
            <a:endParaRPr lang="de-CH" dirty="0"/>
          </a:p>
        </p:txBody>
      </p:sp>
      <p:sp>
        <p:nvSpPr>
          <p:cNvPr id="6" name="Inhaltsplatzhalter 5"/>
          <p:cNvSpPr>
            <a:spLocks noGrp="1"/>
          </p:cNvSpPr>
          <p:nvPr>
            <p:ph idx="1"/>
          </p:nvPr>
        </p:nvSpPr>
        <p:spPr/>
        <p:txBody>
          <a:bodyPr/>
          <a:lstStyle/>
          <a:p>
            <a:r>
              <a:rPr lang="de-CH" dirty="0"/>
              <a:t>Die </a:t>
            </a:r>
            <a:r>
              <a:rPr lang="de-CH" dirty="0" err="1"/>
              <a:t>üK</a:t>
            </a:r>
            <a:r>
              <a:rPr lang="de-CH" dirty="0"/>
              <a:t> sind einer der drei Lernorte Ihrer beruflichen Grundbildung.</a:t>
            </a:r>
          </a:p>
          <a:p>
            <a:r>
              <a:rPr lang="de-CH" dirty="0"/>
              <a:t>Sie dienen vor allem der Vermittlung von branchenspezifischem Wissen und Know-how. </a:t>
            </a:r>
          </a:p>
          <a:p>
            <a:r>
              <a:rPr lang="de-CH" dirty="0"/>
              <a:t>Nutzen Sie die Gelegenheit, um sich mit Lernenden Ihrer Branche auszutauschen, zusammenzuarbeiten und voneinander zu lernen.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10</a:t>
            </a:fld>
            <a:endParaRPr lang="de-CH"/>
          </a:p>
        </p:txBody>
      </p:sp>
    </p:spTree>
    <p:extLst>
      <p:ext uri="{BB962C8B-B14F-4D97-AF65-F5344CB8AC3E}">
        <p14:creationId xmlns:p14="http://schemas.microsoft.com/office/powerpoint/2010/main" val="64241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ctrTitle"/>
          </p:nvPr>
        </p:nvSpPr>
        <p:spPr/>
        <p:txBody>
          <a:bodyPr>
            <a:normAutofit fontScale="90000"/>
          </a:bodyPr>
          <a:lstStyle/>
          <a:p>
            <a:r>
              <a:rPr lang="de-CH" dirty="0"/>
              <a:t>Aufbau der ük</a:t>
            </a:r>
            <a:br>
              <a:rPr lang="de-CH" dirty="0"/>
            </a:br>
            <a:endParaRPr lang="de-CH" dirty="0"/>
          </a:p>
        </p:txBody>
      </p:sp>
      <p:sp>
        <p:nvSpPr>
          <p:cNvPr id="6" name="Untertitel 5">
            <a:extLst>
              <a:ext uri="{FF2B5EF4-FFF2-40B4-BE49-F238E27FC236}">
                <a16:creationId xmlns:a16="http://schemas.microsoft.com/office/drawing/2014/main" id="{35D0B42C-0909-4F04-8EA2-71BCC3B0AD1B}"/>
              </a:ext>
            </a:extLst>
          </p:cNvPr>
          <p:cNvSpPr>
            <a:spLocks noGrp="1"/>
          </p:cNvSpPr>
          <p:nvPr>
            <p:ph type="subTitle"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11</a:t>
            </a:fld>
            <a:endParaRPr lang="de-CH"/>
          </a:p>
        </p:txBody>
      </p:sp>
    </p:spTree>
    <p:extLst>
      <p:ext uri="{BB962C8B-B14F-4D97-AF65-F5344CB8AC3E}">
        <p14:creationId xmlns:p14="http://schemas.microsoft.com/office/powerpoint/2010/main" val="250693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AE10DFC-CBD6-454F-9C7D-76F224749E4C}"/>
              </a:ext>
            </a:extLst>
          </p:cNvPr>
          <p:cNvSpPr>
            <a:spLocks noGrp="1"/>
          </p:cNvSpPr>
          <p:nvPr>
            <p:ph type="title"/>
          </p:nvPr>
        </p:nvSpPr>
        <p:spPr/>
        <p:txBody>
          <a:bodyPr/>
          <a:lstStyle/>
          <a:p>
            <a:r>
              <a:rPr lang="de-CH" dirty="0">
                <a:cs typeface="Calibri" panose="020F0502020204030204" pitchFamily="34" charset="0"/>
              </a:rPr>
              <a:t>Die üK als Teil der beruflichen Grundbildung</a:t>
            </a:r>
          </a:p>
        </p:txBody>
      </p:sp>
      <p:sp>
        <p:nvSpPr>
          <p:cNvPr id="4" name="Foliennummernplatzhalter 3">
            <a:extLst>
              <a:ext uri="{FF2B5EF4-FFF2-40B4-BE49-F238E27FC236}">
                <a16:creationId xmlns:a16="http://schemas.microsoft.com/office/drawing/2014/main" id="{38F97ABB-BA5D-4165-8CCB-3526C3A69AEA}"/>
              </a:ext>
            </a:extLst>
          </p:cNvPr>
          <p:cNvSpPr>
            <a:spLocks noGrp="1"/>
          </p:cNvSpPr>
          <p:nvPr>
            <p:ph type="sldNum" sz="quarter" idx="12"/>
          </p:nvPr>
        </p:nvSpPr>
        <p:spPr/>
        <p:txBody>
          <a:bodyPr/>
          <a:lstStyle/>
          <a:p>
            <a:fld id="{87674F0A-37BA-4CE3-B1FD-DE57A7E2F2C6}" type="slidenum">
              <a:rPr lang="de-CH" smtClean="0">
                <a:cs typeface="Calibri" panose="020F0502020204030204" pitchFamily="34" charset="0"/>
              </a:rPr>
              <a:pPr/>
              <a:t>12</a:t>
            </a:fld>
            <a:endParaRPr lang="de-CH">
              <a:cs typeface="Calibri" panose="020F0502020204030204" pitchFamily="34" charset="0"/>
            </a:endParaRPr>
          </a:p>
        </p:txBody>
      </p:sp>
      <p:sp>
        <p:nvSpPr>
          <p:cNvPr id="8" name="Rechteck: abgerundete Ecken 7">
            <a:extLst>
              <a:ext uri="{FF2B5EF4-FFF2-40B4-BE49-F238E27FC236}">
                <a16:creationId xmlns:a16="http://schemas.microsoft.com/office/drawing/2014/main" id="{E6871279-4C67-47C5-A5FE-DBBADB41F892}"/>
              </a:ext>
            </a:extLst>
          </p:cNvPr>
          <p:cNvSpPr/>
          <p:nvPr/>
        </p:nvSpPr>
        <p:spPr>
          <a:xfrm>
            <a:off x="610849" y="4138066"/>
            <a:ext cx="2354030" cy="444157"/>
          </a:xfrm>
          <a:prstGeom prst="roundRect">
            <a:avLst>
              <a:gd name="adj" fmla="val 8217"/>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Calibri" panose="020F0502020204030204" pitchFamily="34" charset="0"/>
                <a:cs typeface="Calibri" panose="020F0502020204030204" pitchFamily="34" charset="0"/>
              </a:rPr>
              <a:t>Lernort:</a:t>
            </a:r>
          </a:p>
          <a:p>
            <a:pPr algn="ctr"/>
            <a:r>
              <a:rPr lang="de-DE" sz="1400" b="1" dirty="0">
                <a:solidFill>
                  <a:schemeClr val="bg1"/>
                </a:solidFill>
                <a:latin typeface="Calibri" panose="020F0502020204030204" pitchFamily="34" charset="0"/>
                <a:cs typeface="Calibri" panose="020F0502020204030204" pitchFamily="34" charset="0"/>
              </a:rPr>
              <a:t>BFS</a:t>
            </a:r>
          </a:p>
        </p:txBody>
      </p:sp>
      <p:sp>
        <p:nvSpPr>
          <p:cNvPr id="9" name="Rechteck: abgerundete Ecken 8">
            <a:extLst>
              <a:ext uri="{FF2B5EF4-FFF2-40B4-BE49-F238E27FC236}">
                <a16:creationId xmlns:a16="http://schemas.microsoft.com/office/drawing/2014/main" id="{5C0FB197-36B8-4D35-8EA1-781F67AA05C6}"/>
              </a:ext>
            </a:extLst>
          </p:cNvPr>
          <p:cNvSpPr/>
          <p:nvPr/>
        </p:nvSpPr>
        <p:spPr>
          <a:xfrm>
            <a:off x="602730" y="4608797"/>
            <a:ext cx="2354030" cy="576000"/>
          </a:xfrm>
          <a:prstGeom prst="roundRect">
            <a:avLst>
              <a:gd name="adj" fmla="val 69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indent="-171450">
              <a:buFont typeface="Symbol" panose="05050102010706020507" pitchFamily="18" charset="2"/>
              <a:buChar char="-"/>
            </a:pPr>
            <a:r>
              <a:rPr lang="de-DE" sz="1400" dirty="0">
                <a:solidFill>
                  <a:srgbClr val="5F5F5F"/>
                </a:solidFill>
                <a:latin typeface="Calibri" panose="020F0502020204030204" pitchFamily="34" charset="0"/>
                <a:cs typeface="Calibri" panose="020F0502020204030204" pitchFamily="34" charset="0"/>
              </a:rPr>
              <a:t>Grundlagenwissen</a:t>
            </a:r>
          </a:p>
          <a:p>
            <a:pPr marL="171450" indent="-171450">
              <a:buFont typeface="Symbol" panose="05050102010706020507" pitchFamily="18" charset="2"/>
              <a:buChar char="-"/>
            </a:pPr>
            <a:r>
              <a:rPr lang="de-DE" sz="1400" dirty="0">
                <a:solidFill>
                  <a:srgbClr val="5F5F5F"/>
                </a:solidFill>
                <a:latin typeface="Calibri" panose="020F0502020204030204" pitchFamily="34" charset="0"/>
                <a:cs typeface="Calibri" panose="020F0502020204030204" pitchFamily="34" charset="0"/>
              </a:rPr>
              <a:t>Anwendungswissen</a:t>
            </a:r>
          </a:p>
        </p:txBody>
      </p:sp>
      <p:sp>
        <p:nvSpPr>
          <p:cNvPr id="10" name="Rechteck: abgerundete Ecken 9">
            <a:extLst>
              <a:ext uri="{FF2B5EF4-FFF2-40B4-BE49-F238E27FC236}">
                <a16:creationId xmlns:a16="http://schemas.microsoft.com/office/drawing/2014/main" id="{5704422F-FCA7-4C69-ACB2-29528A3BBE58}"/>
              </a:ext>
            </a:extLst>
          </p:cNvPr>
          <p:cNvSpPr/>
          <p:nvPr/>
        </p:nvSpPr>
        <p:spPr>
          <a:xfrm>
            <a:off x="5680899" y="4138066"/>
            <a:ext cx="2354030" cy="444157"/>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Calibri" panose="020F0502020204030204" pitchFamily="34" charset="0"/>
                <a:cs typeface="Calibri" panose="020F0502020204030204" pitchFamily="34" charset="0"/>
              </a:rPr>
              <a:t>Lernort:</a:t>
            </a:r>
          </a:p>
          <a:p>
            <a:pPr algn="ctr"/>
            <a:r>
              <a:rPr lang="de-DE" sz="1400" b="1" dirty="0">
                <a:solidFill>
                  <a:schemeClr val="bg1"/>
                </a:solidFill>
                <a:latin typeface="Calibri" panose="020F0502020204030204" pitchFamily="34" charset="0"/>
                <a:cs typeface="Calibri" panose="020F0502020204030204" pitchFamily="34" charset="0"/>
              </a:rPr>
              <a:t>Betrieb / Arbeitsalltag</a:t>
            </a:r>
          </a:p>
        </p:txBody>
      </p:sp>
      <p:sp>
        <p:nvSpPr>
          <p:cNvPr id="11" name="Rechteck: abgerundete Ecken 10">
            <a:extLst>
              <a:ext uri="{FF2B5EF4-FFF2-40B4-BE49-F238E27FC236}">
                <a16:creationId xmlns:a16="http://schemas.microsoft.com/office/drawing/2014/main" id="{7C1B7137-5E8C-4F71-8966-93F9FDC94A81}"/>
              </a:ext>
            </a:extLst>
          </p:cNvPr>
          <p:cNvSpPr/>
          <p:nvPr/>
        </p:nvSpPr>
        <p:spPr>
          <a:xfrm>
            <a:off x="5680899" y="4608797"/>
            <a:ext cx="2354030" cy="792000"/>
          </a:xfrm>
          <a:prstGeom prst="roundRect">
            <a:avLst>
              <a:gd name="adj" fmla="val 59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indent="-171450">
              <a:buFont typeface="Symbol" panose="05050102010706020507" pitchFamily="18" charset="2"/>
              <a:buChar char="-"/>
            </a:pPr>
            <a:r>
              <a:rPr lang="de-DE" sz="1400" dirty="0">
                <a:solidFill>
                  <a:srgbClr val="5F5F5F"/>
                </a:solidFill>
                <a:latin typeface="Calibri" panose="020F0502020204030204" pitchFamily="34" charset="0"/>
                <a:cs typeface="Calibri" panose="020F0502020204030204" pitchFamily="34" charset="0"/>
              </a:rPr>
              <a:t>Fertigkeiten</a:t>
            </a:r>
          </a:p>
          <a:p>
            <a:pPr marL="171450" indent="-171450">
              <a:buFont typeface="Symbol" panose="05050102010706020507" pitchFamily="18" charset="2"/>
              <a:buChar char="-"/>
            </a:pPr>
            <a:r>
              <a:rPr lang="de-DE" sz="1400" dirty="0">
                <a:solidFill>
                  <a:srgbClr val="5F5F5F"/>
                </a:solidFill>
                <a:latin typeface="Calibri" panose="020F0502020204030204" pitchFamily="34" charset="0"/>
                <a:cs typeface="Calibri" panose="020F0502020204030204" pitchFamily="34" charset="0"/>
              </a:rPr>
              <a:t>Handlungsabläufe</a:t>
            </a:r>
          </a:p>
          <a:p>
            <a:pPr marL="171450" indent="-171450">
              <a:buFont typeface="Symbol" panose="05050102010706020507" pitchFamily="18" charset="2"/>
              <a:buChar char="-"/>
            </a:pPr>
            <a:r>
              <a:rPr lang="de-DE" sz="1400" dirty="0">
                <a:solidFill>
                  <a:srgbClr val="5F5F5F"/>
                </a:solidFill>
                <a:latin typeface="Calibri" panose="020F0502020204030204" pitchFamily="34" charset="0"/>
                <a:cs typeface="Calibri" panose="020F0502020204030204" pitchFamily="34" charset="0"/>
              </a:rPr>
              <a:t>Einstellung / Werthaltung</a:t>
            </a:r>
          </a:p>
        </p:txBody>
      </p:sp>
      <p:sp>
        <p:nvSpPr>
          <p:cNvPr id="12" name="Rechteck: abgerundete Ecken 11">
            <a:extLst>
              <a:ext uri="{FF2B5EF4-FFF2-40B4-BE49-F238E27FC236}">
                <a16:creationId xmlns:a16="http://schemas.microsoft.com/office/drawing/2014/main" id="{0E1D97B8-552F-444C-9217-E4CE1E6E886F}"/>
              </a:ext>
            </a:extLst>
          </p:cNvPr>
          <p:cNvSpPr/>
          <p:nvPr/>
        </p:nvSpPr>
        <p:spPr>
          <a:xfrm>
            <a:off x="8617233" y="4138066"/>
            <a:ext cx="2354030" cy="444157"/>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Calibri" panose="020F0502020204030204" pitchFamily="34" charset="0"/>
                <a:cs typeface="Calibri" panose="020F0502020204030204" pitchFamily="34" charset="0"/>
              </a:rPr>
              <a:t>Lernort:</a:t>
            </a:r>
          </a:p>
          <a:p>
            <a:pPr algn="ctr"/>
            <a:r>
              <a:rPr lang="de-DE" sz="1400" b="1" dirty="0" err="1">
                <a:solidFill>
                  <a:schemeClr val="bg1"/>
                </a:solidFill>
                <a:latin typeface="Calibri" panose="020F0502020204030204" pitchFamily="34" charset="0"/>
                <a:cs typeface="Calibri" panose="020F0502020204030204" pitchFamily="34" charset="0"/>
              </a:rPr>
              <a:t>üK</a:t>
            </a:r>
            <a:endParaRPr lang="de-DE" sz="1400" b="1" dirty="0">
              <a:solidFill>
                <a:schemeClr val="bg1"/>
              </a:solidFill>
              <a:latin typeface="Calibri" panose="020F0502020204030204" pitchFamily="34" charset="0"/>
              <a:cs typeface="Calibri" panose="020F0502020204030204" pitchFamily="34" charset="0"/>
            </a:endParaRPr>
          </a:p>
        </p:txBody>
      </p:sp>
      <p:sp>
        <p:nvSpPr>
          <p:cNvPr id="13" name="Rechteck: abgerundete Ecken 12">
            <a:extLst>
              <a:ext uri="{FF2B5EF4-FFF2-40B4-BE49-F238E27FC236}">
                <a16:creationId xmlns:a16="http://schemas.microsoft.com/office/drawing/2014/main" id="{B0A56340-AB12-49B9-A64E-B8D512B8B0B9}"/>
              </a:ext>
            </a:extLst>
          </p:cNvPr>
          <p:cNvSpPr/>
          <p:nvPr/>
        </p:nvSpPr>
        <p:spPr>
          <a:xfrm>
            <a:off x="8617233" y="4608796"/>
            <a:ext cx="2354030" cy="792000"/>
          </a:xfrm>
          <a:prstGeom prst="roundRect">
            <a:avLst>
              <a:gd name="adj" fmla="val 7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indent="-171450">
              <a:buFont typeface="Symbol" panose="05050102010706020507" pitchFamily="18" charset="2"/>
              <a:buChar char="-"/>
            </a:pPr>
            <a:r>
              <a:rPr lang="de-DE" sz="1400" dirty="0">
                <a:solidFill>
                  <a:srgbClr val="5F5F5F"/>
                </a:solidFill>
                <a:latin typeface="Calibri" panose="020F0502020204030204" pitchFamily="34" charset="0"/>
                <a:cs typeface="Calibri" panose="020F0502020204030204" pitchFamily="34" charset="0"/>
              </a:rPr>
              <a:t>Fertigkeiten</a:t>
            </a:r>
          </a:p>
          <a:p>
            <a:pPr marL="171450" indent="-171450">
              <a:buFont typeface="Symbol" panose="05050102010706020507" pitchFamily="18" charset="2"/>
              <a:buChar char="-"/>
            </a:pPr>
            <a:r>
              <a:rPr lang="de-DE" sz="1400" dirty="0">
                <a:solidFill>
                  <a:srgbClr val="5F5F5F"/>
                </a:solidFill>
                <a:latin typeface="Calibri" panose="020F0502020204030204" pitchFamily="34" charset="0"/>
                <a:cs typeface="Calibri" panose="020F0502020204030204" pitchFamily="34" charset="0"/>
              </a:rPr>
              <a:t>Reflexion der Praxis</a:t>
            </a:r>
          </a:p>
        </p:txBody>
      </p:sp>
      <p:sp>
        <p:nvSpPr>
          <p:cNvPr id="14" name="Rechteck: abgerundete Ecken 13">
            <a:extLst>
              <a:ext uri="{FF2B5EF4-FFF2-40B4-BE49-F238E27FC236}">
                <a16:creationId xmlns:a16="http://schemas.microsoft.com/office/drawing/2014/main" id="{0703C2C0-32DE-4706-849D-23F01BA21CD6}"/>
              </a:ext>
            </a:extLst>
          </p:cNvPr>
          <p:cNvSpPr/>
          <p:nvPr/>
        </p:nvSpPr>
        <p:spPr>
          <a:xfrm>
            <a:off x="2996901" y="5722578"/>
            <a:ext cx="2354030" cy="310910"/>
          </a:xfrm>
          <a:prstGeom prst="round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Calibri" panose="020F0502020204030204" pitchFamily="34" charset="0"/>
                <a:cs typeface="Calibri" panose="020F0502020204030204" pitchFamily="34" charset="0"/>
              </a:rPr>
              <a:t>Lernende</a:t>
            </a:r>
            <a:r>
              <a:rPr lang="de-DE" sz="1400" b="1">
                <a:solidFill>
                  <a:schemeClr val="bg1"/>
                </a:solidFill>
                <a:latin typeface="Calibri" panose="020F0502020204030204" pitchFamily="34" charset="0"/>
                <a:cs typeface="Calibri" panose="020F0502020204030204" pitchFamily="34" charset="0"/>
              </a:rPr>
              <a:t>/r</a:t>
            </a:r>
            <a:endParaRPr lang="de-DE" sz="1400" b="1" dirty="0">
              <a:solidFill>
                <a:schemeClr val="bg1"/>
              </a:solidFill>
              <a:latin typeface="Calibri" panose="020F0502020204030204" pitchFamily="34" charset="0"/>
              <a:cs typeface="Calibri" panose="020F0502020204030204" pitchFamily="34" charset="0"/>
            </a:endParaRPr>
          </a:p>
        </p:txBody>
      </p:sp>
      <p:sp>
        <p:nvSpPr>
          <p:cNvPr id="15" name="Rechteck: abgerundete Ecken 14">
            <a:extLst>
              <a:ext uri="{FF2B5EF4-FFF2-40B4-BE49-F238E27FC236}">
                <a16:creationId xmlns:a16="http://schemas.microsoft.com/office/drawing/2014/main" id="{AFFABB69-D359-4B31-9349-152471E1BDC7}"/>
              </a:ext>
            </a:extLst>
          </p:cNvPr>
          <p:cNvSpPr/>
          <p:nvPr/>
        </p:nvSpPr>
        <p:spPr>
          <a:xfrm>
            <a:off x="2996901" y="6064744"/>
            <a:ext cx="2354030" cy="31091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indent="-171450">
              <a:buFont typeface="Symbol" panose="05050102010706020507" pitchFamily="18" charset="2"/>
              <a:buChar char="-"/>
            </a:pPr>
            <a:r>
              <a:rPr lang="de-DE" sz="1400" dirty="0">
                <a:solidFill>
                  <a:srgbClr val="5F5F5F"/>
                </a:solidFill>
                <a:latin typeface="Calibri" panose="020F0502020204030204" pitchFamily="34" charset="0"/>
                <a:cs typeface="Calibri" panose="020F0502020204030204" pitchFamily="34" charset="0"/>
              </a:rPr>
              <a:t>Lerndokumentation</a:t>
            </a:r>
          </a:p>
        </p:txBody>
      </p:sp>
      <p:cxnSp>
        <p:nvCxnSpPr>
          <p:cNvPr id="16" name="Verbinder: gewinkelt 15">
            <a:extLst>
              <a:ext uri="{FF2B5EF4-FFF2-40B4-BE49-F238E27FC236}">
                <a16:creationId xmlns:a16="http://schemas.microsoft.com/office/drawing/2014/main" id="{B1B94218-4942-4631-8091-11DCF6F3D3B1}"/>
              </a:ext>
            </a:extLst>
          </p:cNvPr>
          <p:cNvCxnSpPr>
            <a:cxnSpLocks/>
            <a:stCxn id="13" idx="2"/>
            <a:endCxn id="15" idx="3"/>
          </p:cNvCxnSpPr>
          <p:nvPr/>
        </p:nvCxnSpPr>
        <p:spPr>
          <a:xfrm rot="5400000">
            <a:off x="7162889" y="3588839"/>
            <a:ext cx="819403" cy="4443317"/>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F1FA4AEB-CABE-47F5-A203-8AAE57818FD8}"/>
              </a:ext>
            </a:extLst>
          </p:cNvPr>
          <p:cNvCxnSpPr>
            <a:cxnSpLocks/>
          </p:cNvCxnSpPr>
          <p:nvPr/>
        </p:nvCxnSpPr>
        <p:spPr>
          <a:xfrm flipH="1">
            <a:off x="2816371" y="3338495"/>
            <a:ext cx="3024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53F45323-57E7-4695-B831-7DBEF9F8E3E8}"/>
              </a:ext>
            </a:extLst>
          </p:cNvPr>
          <p:cNvCxnSpPr>
            <a:cxnSpLocks/>
          </p:cNvCxnSpPr>
          <p:nvPr/>
        </p:nvCxnSpPr>
        <p:spPr>
          <a:xfrm>
            <a:off x="7877021" y="3338495"/>
            <a:ext cx="828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Verbinder: gewinkelt 18">
            <a:extLst>
              <a:ext uri="{FF2B5EF4-FFF2-40B4-BE49-F238E27FC236}">
                <a16:creationId xmlns:a16="http://schemas.microsoft.com/office/drawing/2014/main" id="{860C8C74-5824-4983-AF55-AC58D52937C5}"/>
              </a:ext>
            </a:extLst>
          </p:cNvPr>
          <p:cNvCxnSpPr>
            <a:cxnSpLocks/>
            <a:stCxn id="15" idx="1"/>
            <a:endCxn id="9" idx="2"/>
          </p:cNvCxnSpPr>
          <p:nvPr/>
        </p:nvCxnSpPr>
        <p:spPr>
          <a:xfrm rot="10800000">
            <a:off x="1779745" y="5184797"/>
            <a:ext cx="1217156" cy="1035402"/>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02EFC457-7CBA-44C3-9F9B-F9E6036222FA}"/>
              </a:ext>
            </a:extLst>
          </p:cNvPr>
          <p:cNvSpPr txBox="1"/>
          <p:nvPr/>
        </p:nvSpPr>
        <p:spPr>
          <a:xfrm>
            <a:off x="7636776" y="2247677"/>
            <a:ext cx="1606914" cy="569588"/>
          </a:xfrm>
          <a:prstGeom prst="rect">
            <a:avLst/>
          </a:prstGeom>
          <a:noFill/>
        </p:spPr>
        <p:txBody>
          <a:bodyPr wrap="square" lIns="0" tIns="0" rIns="0" bIns="0" rtlCol="0">
            <a:spAutoFit/>
          </a:bodyPr>
          <a:lstStyle/>
          <a:p>
            <a:r>
              <a:rPr lang="de-CH" sz="1200" dirty="0">
                <a:solidFill>
                  <a:srgbClr val="4A5466"/>
                </a:solidFill>
                <a:latin typeface="Calibri" panose="020F0502020204030204" pitchFamily="34" charset="0"/>
                <a:cs typeface="Calibri" panose="020F0502020204030204" pitchFamily="34" charset="0"/>
              </a:rPr>
              <a:t>Anleiten</a:t>
            </a:r>
          </a:p>
          <a:p>
            <a:r>
              <a:rPr lang="de-CH" sz="1200" dirty="0">
                <a:solidFill>
                  <a:srgbClr val="4A5466"/>
                </a:solidFill>
                <a:latin typeface="Calibri" panose="020F0502020204030204" pitchFamily="34" charset="0"/>
                <a:cs typeface="Calibri" panose="020F0502020204030204" pitchFamily="34" charset="0"/>
              </a:rPr>
              <a:t>Handlung vorzeigen</a:t>
            </a:r>
          </a:p>
          <a:p>
            <a:r>
              <a:rPr lang="de-CH" sz="1200" dirty="0">
                <a:solidFill>
                  <a:srgbClr val="4A5466"/>
                </a:solidFill>
                <a:latin typeface="Calibri" panose="020F0502020204030204" pitchFamily="34" charset="0"/>
                <a:cs typeface="Calibri" panose="020F0502020204030204" pitchFamily="34" charset="0"/>
              </a:rPr>
              <a:t>Rückmelden</a:t>
            </a:r>
          </a:p>
        </p:txBody>
      </p:sp>
      <p:sp>
        <p:nvSpPr>
          <p:cNvPr id="21" name="Textfeld 20">
            <a:extLst>
              <a:ext uri="{FF2B5EF4-FFF2-40B4-BE49-F238E27FC236}">
                <a16:creationId xmlns:a16="http://schemas.microsoft.com/office/drawing/2014/main" id="{39836A15-9175-4C5A-B828-86FE3DCF0C3B}"/>
              </a:ext>
            </a:extLst>
          </p:cNvPr>
          <p:cNvSpPr txBox="1"/>
          <p:nvPr/>
        </p:nvSpPr>
        <p:spPr>
          <a:xfrm>
            <a:off x="4563170" y="2247677"/>
            <a:ext cx="1510300" cy="553998"/>
          </a:xfrm>
          <a:prstGeom prst="rect">
            <a:avLst/>
          </a:prstGeom>
          <a:noFill/>
        </p:spPr>
        <p:txBody>
          <a:bodyPr wrap="square" lIns="0" tIns="0" rIns="0" bIns="0" rtlCol="0">
            <a:spAutoFit/>
          </a:bodyPr>
          <a:lstStyle/>
          <a:p>
            <a:r>
              <a:rPr lang="de-CH" sz="1200" dirty="0">
                <a:solidFill>
                  <a:srgbClr val="4A5466"/>
                </a:solidFill>
                <a:latin typeface="Calibri" panose="020F0502020204030204" pitchFamily="34" charset="0"/>
                <a:cs typeface="Calibri" panose="020F0502020204030204" pitchFamily="34" charset="0"/>
              </a:rPr>
              <a:t>Umsetzung</a:t>
            </a:r>
          </a:p>
          <a:p>
            <a:r>
              <a:rPr lang="de-CH" sz="1200" dirty="0">
                <a:solidFill>
                  <a:srgbClr val="4A5466"/>
                </a:solidFill>
                <a:latin typeface="Calibri" panose="020F0502020204030204" pitchFamily="34" charset="0"/>
                <a:cs typeface="Calibri" panose="020F0502020204030204" pitchFamily="34" charset="0"/>
              </a:rPr>
              <a:t>Dokumentation</a:t>
            </a:r>
          </a:p>
          <a:p>
            <a:r>
              <a:rPr lang="de-CH" sz="1200" dirty="0">
                <a:solidFill>
                  <a:srgbClr val="4A5466"/>
                </a:solidFill>
                <a:latin typeface="Calibri" panose="020F0502020204030204" pitchFamily="34" charset="0"/>
                <a:cs typeface="Calibri" panose="020F0502020204030204" pitchFamily="34" charset="0"/>
              </a:rPr>
              <a:t>Reflexion</a:t>
            </a:r>
          </a:p>
        </p:txBody>
      </p:sp>
      <p:sp>
        <p:nvSpPr>
          <p:cNvPr id="22" name="Textfeld 21">
            <a:extLst>
              <a:ext uri="{FF2B5EF4-FFF2-40B4-BE49-F238E27FC236}">
                <a16:creationId xmlns:a16="http://schemas.microsoft.com/office/drawing/2014/main" id="{AE17920E-3158-4188-9F62-D72DECFDDF6D}"/>
              </a:ext>
            </a:extLst>
          </p:cNvPr>
          <p:cNvSpPr txBox="1"/>
          <p:nvPr/>
        </p:nvSpPr>
        <p:spPr>
          <a:xfrm>
            <a:off x="10605943" y="2247677"/>
            <a:ext cx="1158027" cy="553998"/>
          </a:xfrm>
          <a:prstGeom prst="rect">
            <a:avLst/>
          </a:prstGeom>
          <a:noFill/>
        </p:spPr>
        <p:txBody>
          <a:bodyPr wrap="square" lIns="0" tIns="0" rIns="0" bIns="0" rtlCol="0">
            <a:spAutoFit/>
          </a:bodyPr>
          <a:lstStyle/>
          <a:p>
            <a:r>
              <a:rPr lang="de-CH" sz="1200" dirty="0">
                <a:solidFill>
                  <a:srgbClr val="4A5466"/>
                </a:solidFill>
                <a:latin typeface="Calibri" panose="020F0502020204030204" pitchFamily="34" charset="0"/>
                <a:cs typeface="Calibri" panose="020F0502020204030204" pitchFamily="34" charset="0"/>
              </a:rPr>
              <a:t>Training</a:t>
            </a:r>
          </a:p>
          <a:p>
            <a:r>
              <a:rPr lang="de-CH" sz="1200" dirty="0">
                <a:solidFill>
                  <a:srgbClr val="4A5466"/>
                </a:solidFill>
                <a:latin typeface="Calibri" panose="020F0502020204030204" pitchFamily="34" charset="0"/>
                <a:cs typeface="Calibri" panose="020F0502020204030204" pitchFamily="34" charset="0"/>
              </a:rPr>
              <a:t>Austausch</a:t>
            </a:r>
          </a:p>
          <a:p>
            <a:r>
              <a:rPr lang="de-CH" sz="1200" dirty="0">
                <a:solidFill>
                  <a:srgbClr val="4A5466"/>
                </a:solidFill>
                <a:latin typeface="Calibri" panose="020F0502020204030204" pitchFamily="34" charset="0"/>
                <a:cs typeface="Calibri" panose="020F0502020204030204" pitchFamily="34" charset="0"/>
              </a:rPr>
              <a:t>Reflexion</a:t>
            </a:r>
          </a:p>
        </p:txBody>
      </p:sp>
      <p:sp>
        <p:nvSpPr>
          <p:cNvPr id="23" name="Textfeld 22">
            <a:extLst>
              <a:ext uri="{FF2B5EF4-FFF2-40B4-BE49-F238E27FC236}">
                <a16:creationId xmlns:a16="http://schemas.microsoft.com/office/drawing/2014/main" id="{FFDC1426-C925-4EE1-9DB8-AAD82895676F}"/>
              </a:ext>
            </a:extLst>
          </p:cNvPr>
          <p:cNvSpPr txBox="1"/>
          <p:nvPr/>
        </p:nvSpPr>
        <p:spPr>
          <a:xfrm>
            <a:off x="3971307" y="2983130"/>
            <a:ext cx="533047" cy="215444"/>
          </a:xfrm>
          <a:prstGeom prst="rect">
            <a:avLst/>
          </a:prstGeom>
          <a:noFill/>
        </p:spPr>
        <p:txBody>
          <a:bodyPr wrap="square" lIns="0" tIns="0" rIns="0" bIns="0" rtlCol="0">
            <a:spAutoFit/>
          </a:bodyPr>
          <a:lstStyle/>
          <a:p>
            <a:r>
              <a:rPr lang="de-CH" sz="1400" dirty="0">
                <a:solidFill>
                  <a:srgbClr val="96C11F"/>
                </a:solidFill>
                <a:latin typeface="Calibri" panose="020F0502020204030204" pitchFamily="34" charset="0"/>
                <a:cs typeface="Calibri" panose="020F0502020204030204" pitchFamily="34" charset="0"/>
              </a:rPr>
              <a:t>Basis</a:t>
            </a:r>
          </a:p>
        </p:txBody>
      </p:sp>
      <p:pic>
        <p:nvPicPr>
          <p:cNvPr id="24" name="Inhaltsplatzhalter 14">
            <a:extLst>
              <a:ext uri="{FF2B5EF4-FFF2-40B4-BE49-F238E27FC236}">
                <a16:creationId xmlns:a16="http://schemas.microsoft.com/office/drawing/2014/main" id="{FD7AFF8A-3947-4667-BD8B-5994323598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057272" y="3969111"/>
            <a:ext cx="2070698" cy="17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Grafik 24">
            <a:extLst>
              <a:ext uri="{FF2B5EF4-FFF2-40B4-BE49-F238E27FC236}">
                <a16:creationId xmlns:a16="http://schemas.microsoft.com/office/drawing/2014/main" id="{E2F54D78-1A1C-4741-A219-01E844FF37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5608" y="2450969"/>
            <a:ext cx="1933989" cy="1687097"/>
          </a:xfrm>
          <a:prstGeom prst="rect">
            <a:avLst/>
          </a:prstGeom>
        </p:spPr>
      </p:pic>
      <p:pic>
        <p:nvPicPr>
          <p:cNvPr id="26" name="Grafik 25">
            <a:extLst>
              <a:ext uri="{FF2B5EF4-FFF2-40B4-BE49-F238E27FC236}">
                <a16:creationId xmlns:a16="http://schemas.microsoft.com/office/drawing/2014/main" id="{3AD2DA87-368E-4162-9271-01CC414881A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41771" y="2450378"/>
            <a:ext cx="1848283" cy="1687096"/>
          </a:xfrm>
          <a:prstGeom prst="rect">
            <a:avLst/>
          </a:prstGeom>
        </p:spPr>
      </p:pic>
      <p:pic>
        <p:nvPicPr>
          <p:cNvPr id="27" name="Grafik 26">
            <a:extLst>
              <a:ext uri="{FF2B5EF4-FFF2-40B4-BE49-F238E27FC236}">
                <a16:creationId xmlns:a16="http://schemas.microsoft.com/office/drawing/2014/main" id="{1E583C6B-5DD6-4E58-9826-4EB3588FB20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697322" y="2450377"/>
            <a:ext cx="2146659" cy="1687097"/>
          </a:xfrm>
          <a:prstGeom prst="rect">
            <a:avLst/>
          </a:prstGeom>
        </p:spPr>
      </p:pic>
      <p:sp>
        <p:nvSpPr>
          <p:cNvPr id="28" name="Textfeld 27">
            <a:extLst>
              <a:ext uri="{FF2B5EF4-FFF2-40B4-BE49-F238E27FC236}">
                <a16:creationId xmlns:a16="http://schemas.microsoft.com/office/drawing/2014/main" id="{9D3CBDD5-6C79-4AFA-91A0-2F91FFF49220}"/>
              </a:ext>
            </a:extLst>
          </p:cNvPr>
          <p:cNvSpPr txBox="1"/>
          <p:nvPr/>
        </p:nvSpPr>
        <p:spPr>
          <a:xfrm>
            <a:off x="8206587" y="2983130"/>
            <a:ext cx="533047" cy="215444"/>
          </a:xfrm>
          <a:prstGeom prst="rect">
            <a:avLst/>
          </a:prstGeom>
          <a:noFill/>
        </p:spPr>
        <p:txBody>
          <a:bodyPr wrap="square" lIns="0" tIns="0" rIns="0" bIns="0" rtlCol="0">
            <a:spAutoFit/>
          </a:bodyPr>
          <a:lstStyle/>
          <a:p>
            <a:r>
              <a:rPr lang="de-CH" sz="1400" dirty="0">
                <a:solidFill>
                  <a:srgbClr val="96C11F"/>
                </a:solidFill>
                <a:latin typeface="Calibri" panose="020F0502020204030204" pitchFamily="34" charset="0"/>
                <a:cs typeface="Calibri" panose="020F0502020204030204" pitchFamily="34" charset="0"/>
              </a:rPr>
              <a:t>Basis</a:t>
            </a:r>
          </a:p>
        </p:txBody>
      </p:sp>
      <p:cxnSp>
        <p:nvCxnSpPr>
          <p:cNvPr id="29" name="Verbinder: gewinkelt 28">
            <a:extLst>
              <a:ext uri="{FF2B5EF4-FFF2-40B4-BE49-F238E27FC236}">
                <a16:creationId xmlns:a16="http://schemas.microsoft.com/office/drawing/2014/main" id="{166ECCA3-AD16-4423-B334-190E3AB53B01}"/>
              </a:ext>
            </a:extLst>
          </p:cNvPr>
          <p:cNvCxnSpPr>
            <a:cxnSpLocks/>
          </p:cNvCxnSpPr>
          <p:nvPr/>
        </p:nvCxnSpPr>
        <p:spPr>
          <a:xfrm rot="5400000">
            <a:off x="5810600" y="4887216"/>
            <a:ext cx="576000" cy="1548000"/>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223321"/>
      </p:ext>
    </p:extLst>
  </p:cSld>
  <p:clrMapOvr>
    <a:masterClrMapping/>
  </p:clrMapOvr>
  <p:extLst mod="1">
    <p:ext uri="{6950BFC3-D8DA-4A85-94F7-54DA5524770B}">
      <p188:commentRel xmlns:p188="http://schemas.microsoft.com/office/powerpoint/2018/8/main" xmlns="" r:id="rId7"/>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B402F-A1BC-491A-B410-DF6F6C4CCAA3}"/>
              </a:ext>
            </a:extLst>
          </p:cNvPr>
          <p:cNvSpPr>
            <a:spLocks noGrp="1"/>
          </p:cNvSpPr>
          <p:nvPr>
            <p:ph type="title"/>
          </p:nvPr>
        </p:nvSpPr>
        <p:spPr>
          <a:xfrm>
            <a:off x="1016000" y="740701"/>
            <a:ext cx="10261600" cy="533400"/>
          </a:xfrm>
        </p:spPr>
        <p:txBody>
          <a:bodyPr/>
          <a:lstStyle/>
          <a:p>
            <a:r>
              <a:rPr lang="de-CH" dirty="0">
                <a:cs typeface="Calibri" panose="020F0502020204030204" pitchFamily="34" charset="0"/>
              </a:rPr>
              <a:t>Die üK im Überblick</a:t>
            </a:r>
          </a:p>
        </p:txBody>
      </p:sp>
      <p:sp>
        <p:nvSpPr>
          <p:cNvPr id="3" name="Inhaltsplatzhalter 2">
            <a:extLst>
              <a:ext uri="{FF2B5EF4-FFF2-40B4-BE49-F238E27FC236}">
                <a16:creationId xmlns:a16="http://schemas.microsoft.com/office/drawing/2014/main" id="{7695F7B5-26CD-4507-86B5-44E2CD8376F1}"/>
              </a:ext>
            </a:extLst>
          </p:cNvPr>
          <p:cNvSpPr>
            <a:spLocks noGrp="1"/>
          </p:cNvSpPr>
          <p:nvPr>
            <p:ph idx="1"/>
          </p:nvPr>
        </p:nvSpPr>
        <p:spPr>
          <a:xfrm>
            <a:off x="288032" y="1304760"/>
            <a:ext cx="623392" cy="1065605"/>
          </a:xfrm>
        </p:spPr>
        <p:txBody>
          <a:bodyPr vert="vert270"/>
          <a:lstStyle/>
          <a:p>
            <a:pPr marL="0" indent="0">
              <a:buNone/>
            </a:pPr>
            <a:r>
              <a:rPr lang="de-CH" sz="1067" b="1" dirty="0">
                <a:solidFill>
                  <a:schemeClr val="accent4"/>
                </a:solidFill>
                <a:cs typeface="Calibri" panose="020F0502020204030204" pitchFamily="34" charset="0"/>
              </a:rPr>
              <a:t>Vorbereitung</a:t>
            </a:r>
          </a:p>
        </p:txBody>
      </p:sp>
      <p:sp>
        <p:nvSpPr>
          <p:cNvPr id="5" name="Rechteck 4">
            <a:extLst>
              <a:ext uri="{FF2B5EF4-FFF2-40B4-BE49-F238E27FC236}">
                <a16:creationId xmlns:a16="http://schemas.microsoft.com/office/drawing/2014/main" id="{673A1258-5E1E-4CA4-B85B-F9D9ABC2D5E5}"/>
              </a:ext>
            </a:extLst>
          </p:cNvPr>
          <p:cNvSpPr/>
          <p:nvPr/>
        </p:nvSpPr>
        <p:spPr>
          <a:xfrm>
            <a:off x="574709" y="1261395"/>
            <a:ext cx="11402283" cy="106560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133" dirty="0" err="1">
              <a:solidFill>
                <a:schemeClr val="tx1"/>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D7527A35-E6A1-45E5-9CEC-2E57E1FA5496}"/>
              </a:ext>
            </a:extLst>
          </p:cNvPr>
          <p:cNvSpPr/>
          <p:nvPr/>
        </p:nvSpPr>
        <p:spPr>
          <a:xfrm>
            <a:off x="574709" y="2507339"/>
            <a:ext cx="11402283" cy="115432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133" dirty="0" err="1">
              <a:solidFill>
                <a:schemeClr val="tx1"/>
              </a:solidFill>
              <a:latin typeface="Calibri" panose="020F0502020204030204" pitchFamily="34" charset="0"/>
              <a:cs typeface="Calibri" panose="020F0502020204030204" pitchFamily="34" charset="0"/>
            </a:endParaRPr>
          </a:p>
        </p:txBody>
      </p:sp>
      <p:sp>
        <p:nvSpPr>
          <p:cNvPr id="7" name="Inhaltsplatzhalter 2">
            <a:extLst>
              <a:ext uri="{FF2B5EF4-FFF2-40B4-BE49-F238E27FC236}">
                <a16:creationId xmlns:a16="http://schemas.microsoft.com/office/drawing/2014/main" id="{08412526-A0DE-41F3-813A-F15112807456}"/>
              </a:ext>
            </a:extLst>
          </p:cNvPr>
          <p:cNvSpPr txBox="1">
            <a:spLocks/>
          </p:cNvSpPr>
          <p:nvPr/>
        </p:nvSpPr>
        <p:spPr bwMode="auto">
          <a:xfrm>
            <a:off x="288032" y="2596056"/>
            <a:ext cx="623392" cy="10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indent="0">
              <a:buNone/>
            </a:pPr>
            <a:r>
              <a:rPr lang="de-CH" sz="1067" b="1" kern="0" dirty="0">
                <a:solidFill>
                  <a:schemeClr val="tx2"/>
                </a:solidFill>
                <a:latin typeface="Calibri" panose="020F0502020204030204" pitchFamily="34" charset="0"/>
                <a:cs typeface="Calibri" panose="020F0502020204030204" pitchFamily="34" charset="0"/>
              </a:rPr>
              <a:t>Durchführung</a:t>
            </a:r>
          </a:p>
        </p:txBody>
      </p:sp>
      <p:sp>
        <p:nvSpPr>
          <p:cNvPr id="8" name="Rechteck 7">
            <a:extLst>
              <a:ext uri="{FF2B5EF4-FFF2-40B4-BE49-F238E27FC236}">
                <a16:creationId xmlns:a16="http://schemas.microsoft.com/office/drawing/2014/main" id="{0A2ED6CE-71E0-459A-A445-44B10E005FE8}"/>
              </a:ext>
            </a:extLst>
          </p:cNvPr>
          <p:cNvSpPr/>
          <p:nvPr/>
        </p:nvSpPr>
        <p:spPr>
          <a:xfrm>
            <a:off x="574709" y="3794949"/>
            <a:ext cx="11402283" cy="1278744"/>
          </a:xfrm>
          <a:prstGeom prst="rect">
            <a:avLst/>
          </a:prstGeom>
          <a:solidFill>
            <a:schemeClr val="accent2">
              <a:lumMod val="10000"/>
              <a:lumOff val="90000"/>
            </a:schemeClr>
          </a:solidFill>
          <a:ln>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133" dirty="0" err="1">
              <a:solidFill>
                <a:schemeClr val="accent2"/>
              </a:solidFill>
              <a:latin typeface="Calibri" panose="020F0502020204030204" pitchFamily="34" charset="0"/>
              <a:cs typeface="Calibri" panose="020F0502020204030204" pitchFamily="34" charset="0"/>
            </a:endParaRPr>
          </a:p>
        </p:txBody>
      </p:sp>
      <p:sp>
        <p:nvSpPr>
          <p:cNvPr id="9" name="Inhaltsplatzhalter 2">
            <a:extLst>
              <a:ext uri="{FF2B5EF4-FFF2-40B4-BE49-F238E27FC236}">
                <a16:creationId xmlns:a16="http://schemas.microsoft.com/office/drawing/2014/main" id="{FA7F90CD-196D-4D2F-A3F5-E9DAABC8C99A}"/>
              </a:ext>
            </a:extLst>
          </p:cNvPr>
          <p:cNvSpPr txBox="1">
            <a:spLocks/>
          </p:cNvSpPr>
          <p:nvPr/>
        </p:nvSpPr>
        <p:spPr bwMode="auto">
          <a:xfrm>
            <a:off x="263352" y="3928739"/>
            <a:ext cx="623392" cy="106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indent="0" algn="ctr">
              <a:buNone/>
            </a:pPr>
            <a:r>
              <a:rPr lang="de-CH" sz="1067" b="1" kern="0" dirty="0">
                <a:solidFill>
                  <a:schemeClr val="accent2">
                    <a:lumMod val="75000"/>
                    <a:lumOff val="25000"/>
                  </a:schemeClr>
                </a:solidFill>
                <a:latin typeface="Calibri" panose="020F0502020204030204" pitchFamily="34" charset="0"/>
                <a:cs typeface="Calibri" panose="020F0502020204030204" pitchFamily="34" charset="0"/>
              </a:rPr>
              <a:t>Nachbearbeitung</a:t>
            </a:r>
          </a:p>
        </p:txBody>
      </p:sp>
      <p:sp>
        <p:nvSpPr>
          <p:cNvPr id="11" name="Rechteck 10">
            <a:extLst>
              <a:ext uri="{FF2B5EF4-FFF2-40B4-BE49-F238E27FC236}">
                <a16:creationId xmlns:a16="http://schemas.microsoft.com/office/drawing/2014/main" id="{03B4E76B-8067-48B9-959B-3CBDB638D219}"/>
              </a:ext>
            </a:extLst>
          </p:cNvPr>
          <p:cNvSpPr/>
          <p:nvPr/>
        </p:nvSpPr>
        <p:spPr>
          <a:xfrm>
            <a:off x="574709" y="5231027"/>
            <a:ext cx="11402283" cy="115432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133" dirty="0" err="1">
              <a:solidFill>
                <a:schemeClr val="bg2"/>
              </a:solidFill>
              <a:latin typeface="Calibri" panose="020F0502020204030204" pitchFamily="34" charset="0"/>
              <a:cs typeface="Calibri" panose="020F0502020204030204" pitchFamily="34" charset="0"/>
            </a:endParaRPr>
          </a:p>
        </p:txBody>
      </p:sp>
      <p:sp>
        <p:nvSpPr>
          <p:cNvPr id="12" name="Inhaltsplatzhalter 2">
            <a:extLst>
              <a:ext uri="{FF2B5EF4-FFF2-40B4-BE49-F238E27FC236}">
                <a16:creationId xmlns:a16="http://schemas.microsoft.com/office/drawing/2014/main" id="{8F4E78F5-95DB-4994-9C08-D6282886BC8D}"/>
              </a:ext>
            </a:extLst>
          </p:cNvPr>
          <p:cNvSpPr txBox="1">
            <a:spLocks/>
          </p:cNvSpPr>
          <p:nvPr/>
        </p:nvSpPr>
        <p:spPr bwMode="auto">
          <a:xfrm>
            <a:off x="119395" y="5128134"/>
            <a:ext cx="284379" cy="124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indent="0" algn="ctr">
              <a:buNone/>
            </a:pPr>
            <a:r>
              <a:rPr lang="de-CH" sz="1067" b="1" kern="0" dirty="0">
                <a:latin typeface="Calibri" panose="020F0502020204030204" pitchFamily="34" charset="0"/>
                <a:cs typeface="Calibri" panose="020F0502020204030204" pitchFamily="34" charset="0"/>
              </a:rPr>
              <a:t>üK-Kompetenz-nachweise</a:t>
            </a:r>
          </a:p>
        </p:txBody>
      </p:sp>
      <p:sp>
        <p:nvSpPr>
          <p:cNvPr id="13" name="Rechteck 12">
            <a:extLst>
              <a:ext uri="{FF2B5EF4-FFF2-40B4-BE49-F238E27FC236}">
                <a16:creationId xmlns:a16="http://schemas.microsoft.com/office/drawing/2014/main" id="{F3ABE016-1DD3-4743-AD33-D1A5BC742DAE}"/>
              </a:ext>
            </a:extLst>
          </p:cNvPr>
          <p:cNvSpPr/>
          <p:nvPr/>
        </p:nvSpPr>
        <p:spPr>
          <a:xfrm>
            <a:off x="1860578" y="2805704"/>
            <a:ext cx="78877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err="1">
                <a:solidFill>
                  <a:schemeClr val="bg1"/>
                </a:solidFill>
                <a:latin typeface="Calibri" panose="020F0502020204030204" pitchFamily="34" charset="0"/>
                <a:cs typeface="Calibri" panose="020F0502020204030204" pitchFamily="34" charset="0"/>
              </a:rPr>
              <a:t>üK</a:t>
            </a:r>
            <a:r>
              <a:rPr lang="de-CH" sz="1600" dirty="0">
                <a:solidFill>
                  <a:schemeClr val="bg1"/>
                </a:solidFill>
                <a:latin typeface="Calibri" panose="020F0502020204030204" pitchFamily="34" charset="0"/>
                <a:cs typeface="Calibri" panose="020F0502020204030204" pitchFamily="34" charset="0"/>
              </a:rPr>
              <a:t> 1</a:t>
            </a:r>
          </a:p>
        </p:txBody>
      </p:sp>
      <p:sp>
        <p:nvSpPr>
          <p:cNvPr id="14" name="Rechteck 13">
            <a:extLst>
              <a:ext uri="{FF2B5EF4-FFF2-40B4-BE49-F238E27FC236}">
                <a16:creationId xmlns:a16="http://schemas.microsoft.com/office/drawing/2014/main" id="{BA9903DE-C891-4808-9212-92E4FCFEDA48}"/>
              </a:ext>
            </a:extLst>
          </p:cNvPr>
          <p:cNvSpPr/>
          <p:nvPr/>
        </p:nvSpPr>
        <p:spPr>
          <a:xfrm>
            <a:off x="5679592" y="2808591"/>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err="1">
                <a:solidFill>
                  <a:schemeClr val="bg1"/>
                </a:solidFill>
                <a:latin typeface="Calibri" panose="020F0502020204030204" pitchFamily="34" charset="0"/>
                <a:cs typeface="Calibri" panose="020F0502020204030204" pitchFamily="34" charset="0"/>
              </a:rPr>
              <a:t>üK</a:t>
            </a:r>
            <a:r>
              <a:rPr lang="de-CH" sz="1600" dirty="0">
                <a:solidFill>
                  <a:schemeClr val="bg1"/>
                </a:solidFill>
                <a:latin typeface="Calibri" panose="020F0502020204030204" pitchFamily="34" charset="0"/>
                <a:cs typeface="Calibri" panose="020F0502020204030204" pitchFamily="34" charset="0"/>
              </a:rPr>
              <a:t> 3</a:t>
            </a:r>
          </a:p>
        </p:txBody>
      </p:sp>
      <p:sp>
        <p:nvSpPr>
          <p:cNvPr id="15" name="Rechteck 14">
            <a:extLst>
              <a:ext uri="{FF2B5EF4-FFF2-40B4-BE49-F238E27FC236}">
                <a16:creationId xmlns:a16="http://schemas.microsoft.com/office/drawing/2014/main" id="{D8165FD4-57D9-44A2-AA3F-1DB4EC8D392B}"/>
              </a:ext>
            </a:extLst>
          </p:cNvPr>
          <p:cNvSpPr/>
          <p:nvPr/>
        </p:nvSpPr>
        <p:spPr>
          <a:xfrm>
            <a:off x="3776282" y="2789292"/>
            <a:ext cx="77926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err="1">
                <a:solidFill>
                  <a:schemeClr val="bg1"/>
                </a:solidFill>
                <a:latin typeface="Calibri" panose="020F0502020204030204" pitchFamily="34" charset="0"/>
                <a:cs typeface="Calibri" panose="020F0502020204030204" pitchFamily="34" charset="0"/>
              </a:rPr>
              <a:t>üK</a:t>
            </a:r>
            <a:r>
              <a:rPr lang="de-CH" sz="1600" dirty="0">
                <a:solidFill>
                  <a:schemeClr val="bg1"/>
                </a:solidFill>
                <a:latin typeface="Calibri" panose="020F0502020204030204" pitchFamily="34" charset="0"/>
                <a:cs typeface="Calibri" panose="020F0502020204030204" pitchFamily="34" charset="0"/>
              </a:rPr>
              <a:t> 2</a:t>
            </a:r>
          </a:p>
        </p:txBody>
      </p:sp>
      <p:sp>
        <p:nvSpPr>
          <p:cNvPr id="16" name="Rechteck 15">
            <a:extLst>
              <a:ext uri="{FF2B5EF4-FFF2-40B4-BE49-F238E27FC236}">
                <a16:creationId xmlns:a16="http://schemas.microsoft.com/office/drawing/2014/main" id="{75A9964C-B08C-4601-BB55-FB3F620C8E0B}"/>
              </a:ext>
            </a:extLst>
          </p:cNvPr>
          <p:cNvSpPr/>
          <p:nvPr/>
        </p:nvSpPr>
        <p:spPr>
          <a:xfrm>
            <a:off x="7587231" y="2805704"/>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err="1">
                <a:solidFill>
                  <a:schemeClr val="bg1"/>
                </a:solidFill>
                <a:latin typeface="Calibri" panose="020F0502020204030204" pitchFamily="34" charset="0"/>
                <a:cs typeface="Calibri" panose="020F0502020204030204" pitchFamily="34" charset="0"/>
              </a:rPr>
              <a:t>üK</a:t>
            </a:r>
            <a:r>
              <a:rPr lang="de-CH" sz="1600" dirty="0">
                <a:solidFill>
                  <a:schemeClr val="bg1"/>
                </a:solidFill>
                <a:latin typeface="Calibri" panose="020F0502020204030204" pitchFamily="34" charset="0"/>
                <a:cs typeface="Calibri" panose="020F0502020204030204" pitchFamily="34" charset="0"/>
              </a:rPr>
              <a:t> 4</a:t>
            </a:r>
          </a:p>
        </p:txBody>
      </p:sp>
      <p:sp>
        <p:nvSpPr>
          <p:cNvPr id="17" name="Rechteck 16">
            <a:extLst>
              <a:ext uri="{FF2B5EF4-FFF2-40B4-BE49-F238E27FC236}">
                <a16:creationId xmlns:a16="http://schemas.microsoft.com/office/drawing/2014/main" id="{5062BF71-E1ED-4433-92BF-874AEA21BEEC}"/>
              </a:ext>
            </a:extLst>
          </p:cNvPr>
          <p:cNvSpPr/>
          <p:nvPr/>
        </p:nvSpPr>
        <p:spPr>
          <a:xfrm>
            <a:off x="9498605" y="2805704"/>
            <a:ext cx="780707"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err="1">
                <a:solidFill>
                  <a:schemeClr val="bg1"/>
                </a:solidFill>
                <a:latin typeface="Calibri" panose="020F0502020204030204" pitchFamily="34" charset="0"/>
                <a:cs typeface="Calibri" panose="020F0502020204030204" pitchFamily="34" charset="0"/>
              </a:rPr>
              <a:t>üK</a:t>
            </a:r>
            <a:r>
              <a:rPr lang="de-CH" sz="1600" dirty="0">
                <a:solidFill>
                  <a:schemeClr val="bg1"/>
                </a:solidFill>
                <a:latin typeface="Calibri" panose="020F0502020204030204" pitchFamily="34" charset="0"/>
                <a:cs typeface="Calibri" panose="020F0502020204030204" pitchFamily="34" charset="0"/>
              </a:rPr>
              <a:t> 5</a:t>
            </a:r>
          </a:p>
        </p:txBody>
      </p:sp>
      <p:sp>
        <p:nvSpPr>
          <p:cNvPr id="18" name="Rechteck 17">
            <a:extLst>
              <a:ext uri="{FF2B5EF4-FFF2-40B4-BE49-F238E27FC236}">
                <a16:creationId xmlns:a16="http://schemas.microsoft.com/office/drawing/2014/main" id="{9AB8E13B-6E3B-4B2D-9AB7-D4DF685F9C25}"/>
              </a:ext>
            </a:extLst>
          </p:cNvPr>
          <p:cNvSpPr/>
          <p:nvPr/>
        </p:nvSpPr>
        <p:spPr>
          <a:xfrm>
            <a:off x="736533"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Grundlagen-studium und</a:t>
            </a:r>
          </a:p>
          <a:p>
            <a:pPr algn="ctr"/>
            <a:r>
              <a:rPr lang="de-CH" sz="1067" dirty="0">
                <a:solidFill>
                  <a:schemeClr val="bg1"/>
                </a:solidFill>
                <a:latin typeface="Calibri" panose="020F0502020204030204" pitchFamily="34" charset="0"/>
                <a:cs typeface="Calibri" panose="020F0502020204030204" pitchFamily="34" charset="0"/>
              </a:rPr>
              <a:t>Recherche</a:t>
            </a:r>
          </a:p>
        </p:txBody>
      </p:sp>
      <p:sp>
        <p:nvSpPr>
          <p:cNvPr id="19" name="Rechteck 18">
            <a:extLst>
              <a:ext uri="{FF2B5EF4-FFF2-40B4-BE49-F238E27FC236}">
                <a16:creationId xmlns:a16="http://schemas.microsoft.com/office/drawing/2014/main" id="{C685909E-B5BB-4C94-8E46-AC8D509F6366}"/>
              </a:ext>
            </a:extLst>
          </p:cNvPr>
          <p:cNvSpPr/>
          <p:nvPr/>
        </p:nvSpPr>
        <p:spPr>
          <a:xfrm>
            <a:off x="2650795" y="1558767"/>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Grundlagen-studium und</a:t>
            </a:r>
          </a:p>
          <a:p>
            <a:pPr algn="ctr"/>
            <a:r>
              <a:rPr lang="de-CH" sz="1067" dirty="0">
                <a:solidFill>
                  <a:schemeClr val="bg1"/>
                </a:solidFill>
                <a:latin typeface="Calibri" panose="020F0502020204030204" pitchFamily="34" charset="0"/>
                <a:cs typeface="Calibri" panose="020F0502020204030204" pitchFamily="34" charset="0"/>
              </a:rPr>
              <a:t>Recherche</a:t>
            </a:r>
          </a:p>
        </p:txBody>
      </p:sp>
      <p:sp>
        <p:nvSpPr>
          <p:cNvPr id="20" name="Rechteck 19">
            <a:extLst>
              <a:ext uri="{FF2B5EF4-FFF2-40B4-BE49-F238E27FC236}">
                <a16:creationId xmlns:a16="http://schemas.microsoft.com/office/drawing/2014/main" id="{46290C3E-2442-4398-A61F-6C20BE294307}"/>
              </a:ext>
            </a:extLst>
          </p:cNvPr>
          <p:cNvSpPr/>
          <p:nvPr/>
        </p:nvSpPr>
        <p:spPr>
          <a:xfrm>
            <a:off x="4555547"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Grundlagen-studium und</a:t>
            </a:r>
          </a:p>
          <a:p>
            <a:pPr algn="ctr"/>
            <a:r>
              <a:rPr lang="de-CH" sz="1067" dirty="0">
                <a:solidFill>
                  <a:schemeClr val="bg1"/>
                </a:solidFill>
                <a:latin typeface="Calibri" panose="020F0502020204030204" pitchFamily="34" charset="0"/>
                <a:cs typeface="Calibri" panose="020F0502020204030204" pitchFamily="34" charset="0"/>
              </a:rPr>
              <a:t>Recherche</a:t>
            </a:r>
          </a:p>
        </p:txBody>
      </p:sp>
      <p:sp>
        <p:nvSpPr>
          <p:cNvPr id="21" name="Rechteck 20">
            <a:extLst>
              <a:ext uri="{FF2B5EF4-FFF2-40B4-BE49-F238E27FC236}">
                <a16:creationId xmlns:a16="http://schemas.microsoft.com/office/drawing/2014/main" id="{3680F04E-D8B8-4272-91BA-577BA05D443E}"/>
              </a:ext>
            </a:extLst>
          </p:cNvPr>
          <p:cNvSpPr/>
          <p:nvPr/>
        </p:nvSpPr>
        <p:spPr>
          <a:xfrm>
            <a:off x="6461743"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Grundlagen-studium und</a:t>
            </a:r>
          </a:p>
          <a:p>
            <a:pPr algn="ctr"/>
            <a:r>
              <a:rPr lang="de-CH" sz="1067" dirty="0">
                <a:solidFill>
                  <a:schemeClr val="bg1"/>
                </a:solidFill>
                <a:latin typeface="Calibri" panose="020F0502020204030204" pitchFamily="34" charset="0"/>
                <a:cs typeface="Calibri" panose="020F0502020204030204" pitchFamily="34" charset="0"/>
              </a:rPr>
              <a:t>Recherche</a:t>
            </a:r>
          </a:p>
        </p:txBody>
      </p:sp>
      <p:sp>
        <p:nvSpPr>
          <p:cNvPr id="22" name="Rechteck 21">
            <a:extLst>
              <a:ext uri="{FF2B5EF4-FFF2-40B4-BE49-F238E27FC236}">
                <a16:creationId xmlns:a16="http://schemas.microsoft.com/office/drawing/2014/main" id="{AB5C9BEA-6E12-429E-88E5-38B300754CF4}"/>
              </a:ext>
            </a:extLst>
          </p:cNvPr>
          <p:cNvSpPr/>
          <p:nvPr/>
        </p:nvSpPr>
        <p:spPr>
          <a:xfrm>
            <a:off x="8376004"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Grundlagen-studium und</a:t>
            </a:r>
          </a:p>
          <a:p>
            <a:pPr algn="ctr"/>
            <a:r>
              <a:rPr lang="de-CH" sz="1067" dirty="0">
                <a:solidFill>
                  <a:schemeClr val="bg1"/>
                </a:solidFill>
                <a:latin typeface="Calibri" panose="020F0502020204030204" pitchFamily="34" charset="0"/>
                <a:cs typeface="Calibri" panose="020F0502020204030204" pitchFamily="34" charset="0"/>
              </a:rPr>
              <a:t>Recherche</a:t>
            </a:r>
          </a:p>
        </p:txBody>
      </p:sp>
      <p:sp>
        <p:nvSpPr>
          <p:cNvPr id="23" name="Rechteck 22">
            <a:extLst>
              <a:ext uri="{FF2B5EF4-FFF2-40B4-BE49-F238E27FC236}">
                <a16:creationId xmlns:a16="http://schemas.microsoft.com/office/drawing/2014/main" id="{D3FFAF42-BA13-4E46-90C1-5E3AA9CEB3CC}"/>
              </a:ext>
            </a:extLst>
          </p:cNvPr>
          <p:cNvSpPr/>
          <p:nvPr/>
        </p:nvSpPr>
        <p:spPr>
          <a:xfrm>
            <a:off x="2649353" y="5372847"/>
            <a:ext cx="1598346"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Transferauftrag</a:t>
            </a:r>
          </a:p>
          <a:p>
            <a:pPr algn="ctr"/>
            <a:r>
              <a:rPr lang="de-CH" sz="1067" dirty="0">
                <a:solidFill>
                  <a:schemeClr val="bg1"/>
                </a:solidFill>
                <a:latin typeface="Calibri" panose="020F0502020204030204" pitchFamily="34" charset="0"/>
                <a:cs typeface="Calibri" panose="020F0502020204030204" pitchFamily="34" charset="0"/>
              </a:rPr>
              <a:t>Dokumentation</a:t>
            </a:r>
          </a:p>
        </p:txBody>
      </p:sp>
      <p:sp>
        <p:nvSpPr>
          <p:cNvPr id="24" name="Rechteck 23">
            <a:extLst>
              <a:ext uri="{FF2B5EF4-FFF2-40B4-BE49-F238E27FC236}">
                <a16:creationId xmlns:a16="http://schemas.microsoft.com/office/drawing/2014/main" id="{1AD4D59F-A6AF-40F7-92CB-5EB8D726B193}"/>
              </a:ext>
            </a:extLst>
          </p:cNvPr>
          <p:cNvSpPr/>
          <p:nvPr/>
        </p:nvSpPr>
        <p:spPr>
          <a:xfrm>
            <a:off x="2650074" y="5879096"/>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p:txBody>
      </p:sp>
      <p:sp>
        <p:nvSpPr>
          <p:cNvPr id="25" name="Rechteck 24">
            <a:extLst>
              <a:ext uri="{FF2B5EF4-FFF2-40B4-BE49-F238E27FC236}">
                <a16:creationId xmlns:a16="http://schemas.microsoft.com/office/drawing/2014/main" id="{9ECEDC77-BA8F-4B23-ABE7-A0729C706AFF}"/>
              </a:ext>
            </a:extLst>
          </p:cNvPr>
          <p:cNvSpPr/>
          <p:nvPr/>
        </p:nvSpPr>
        <p:spPr>
          <a:xfrm>
            <a:off x="4555547" y="5876980"/>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p:txBody>
      </p:sp>
      <p:sp>
        <p:nvSpPr>
          <p:cNvPr id="26" name="Rechteck 25">
            <a:extLst>
              <a:ext uri="{FF2B5EF4-FFF2-40B4-BE49-F238E27FC236}">
                <a16:creationId xmlns:a16="http://schemas.microsoft.com/office/drawing/2014/main" id="{41B08BA8-CC42-46F1-AE73-E509D1E1F41B}"/>
              </a:ext>
            </a:extLst>
          </p:cNvPr>
          <p:cNvSpPr/>
          <p:nvPr/>
        </p:nvSpPr>
        <p:spPr>
          <a:xfrm>
            <a:off x="6518294" y="5874784"/>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p:txBody>
      </p:sp>
      <p:sp>
        <p:nvSpPr>
          <p:cNvPr id="27" name="Rechteck 26">
            <a:extLst>
              <a:ext uri="{FF2B5EF4-FFF2-40B4-BE49-F238E27FC236}">
                <a16:creationId xmlns:a16="http://schemas.microsoft.com/office/drawing/2014/main" id="{48F23462-AA32-4776-B011-C5A717C61E0C}"/>
              </a:ext>
            </a:extLst>
          </p:cNvPr>
          <p:cNvSpPr/>
          <p:nvPr/>
        </p:nvSpPr>
        <p:spPr>
          <a:xfrm>
            <a:off x="8373117" y="5883788"/>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p:txBody>
      </p:sp>
      <p:sp>
        <p:nvSpPr>
          <p:cNvPr id="30" name="Rechteck 29">
            <a:extLst>
              <a:ext uri="{FF2B5EF4-FFF2-40B4-BE49-F238E27FC236}">
                <a16:creationId xmlns:a16="http://schemas.microsoft.com/office/drawing/2014/main" id="{0BA6DF36-8BAC-452A-9121-BB7DF6D7DAAD}"/>
              </a:ext>
            </a:extLst>
          </p:cNvPr>
          <p:cNvSpPr/>
          <p:nvPr/>
        </p:nvSpPr>
        <p:spPr>
          <a:xfrm>
            <a:off x="1860578" y="4525758"/>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a:p>
            <a:pPr algn="ctr"/>
            <a:r>
              <a:rPr lang="de-CH" sz="1067" dirty="0">
                <a:solidFill>
                  <a:schemeClr val="bg1"/>
                </a:solidFill>
                <a:latin typeface="Calibri" panose="020F0502020204030204" pitchFamily="34" charset="0"/>
                <a:cs typeface="Calibri" panose="020F0502020204030204" pitchFamily="34" charset="0"/>
              </a:rPr>
              <a:t>(Training)</a:t>
            </a:r>
          </a:p>
        </p:txBody>
      </p:sp>
      <p:sp>
        <p:nvSpPr>
          <p:cNvPr id="35" name="Rechteck 34">
            <a:extLst>
              <a:ext uri="{FF2B5EF4-FFF2-40B4-BE49-F238E27FC236}">
                <a16:creationId xmlns:a16="http://schemas.microsoft.com/office/drawing/2014/main" id="{1856CB36-0C40-46B1-971F-136DC9174DAF}"/>
              </a:ext>
            </a:extLst>
          </p:cNvPr>
          <p:cNvSpPr/>
          <p:nvPr/>
        </p:nvSpPr>
        <p:spPr>
          <a:xfrm>
            <a:off x="3776282"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a:p>
            <a:pPr algn="ctr"/>
            <a:r>
              <a:rPr lang="de-CH" sz="1067" dirty="0">
                <a:solidFill>
                  <a:schemeClr val="bg1"/>
                </a:solidFill>
                <a:latin typeface="Calibri" panose="020F0502020204030204" pitchFamily="34" charset="0"/>
                <a:cs typeface="Calibri" panose="020F0502020204030204" pitchFamily="34" charset="0"/>
              </a:rPr>
              <a:t>(Training)</a:t>
            </a:r>
          </a:p>
        </p:txBody>
      </p:sp>
      <p:sp>
        <p:nvSpPr>
          <p:cNvPr id="36" name="Rechteck 35">
            <a:extLst>
              <a:ext uri="{FF2B5EF4-FFF2-40B4-BE49-F238E27FC236}">
                <a16:creationId xmlns:a16="http://schemas.microsoft.com/office/drawing/2014/main" id="{8EF0BD9A-1355-4B69-B509-C5B2C9D4D8EC}"/>
              </a:ext>
            </a:extLst>
          </p:cNvPr>
          <p:cNvSpPr/>
          <p:nvPr/>
        </p:nvSpPr>
        <p:spPr>
          <a:xfrm>
            <a:off x="567959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a:p>
            <a:pPr algn="ctr"/>
            <a:r>
              <a:rPr lang="de-CH" sz="1067" dirty="0">
                <a:solidFill>
                  <a:schemeClr val="bg1"/>
                </a:solidFill>
                <a:latin typeface="Calibri" panose="020F0502020204030204" pitchFamily="34" charset="0"/>
                <a:cs typeface="Calibri" panose="020F0502020204030204" pitchFamily="34" charset="0"/>
              </a:rPr>
              <a:t>(Training)</a:t>
            </a:r>
          </a:p>
        </p:txBody>
      </p:sp>
      <p:sp>
        <p:nvSpPr>
          <p:cNvPr id="37" name="Rechteck 36">
            <a:extLst>
              <a:ext uri="{FF2B5EF4-FFF2-40B4-BE49-F238E27FC236}">
                <a16:creationId xmlns:a16="http://schemas.microsoft.com/office/drawing/2014/main" id="{57DE228D-4755-40B5-A402-AC399DF9FFCF}"/>
              </a:ext>
            </a:extLst>
          </p:cNvPr>
          <p:cNvSpPr/>
          <p:nvPr/>
        </p:nvSpPr>
        <p:spPr>
          <a:xfrm>
            <a:off x="758290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a:p>
            <a:pPr algn="ctr"/>
            <a:r>
              <a:rPr lang="de-CH" sz="1067" dirty="0">
                <a:solidFill>
                  <a:schemeClr val="bg1"/>
                </a:solidFill>
                <a:latin typeface="Calibri" panose="020F0502020204030204" pitchFamily="34" charset="0"/>
                <a:cs typeface="Calibri" panose="020F0502020204030204" pitchFamily="34" charset="0"/>
              </a:rPr>
              <a:t>(Training)</a:t>
            </a:r>
          </a:p>
        </p:txBody>
      </p:sp>
      <p:sp>
        <p:nvSpPr>
          <p:cNvPr id="34" name="Rechteck 33">
            <a:extLst>
              <a:ext uri="{FF2B5EF4-FFF2-40B4-BE49-F238E27FC236}">
                <a16:creationId xmlns:a16="http://schemas.microsoft.com/office/drawing/2014/main" id="{41946329-E319-490F-9861-353DD33220D7}"/>
              </a:ext>
            </a:extLst>
          </p:cNvPr>
          <p:cNvSpPr/>
          <p:nvPr/>
        </p:nvSpPr>
        <p:spPr>
          <a:xfrm>
            <a:off x="2649352" y="3949693"/>
            <a:ext cx="1334413" cy="461683"/>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Praxis-/ Transferauftrag</a:t>
            </a:r>
          </a:p>
          <a:p>
            <a:pPr algn="ctr"/>
            <a:r>
              <a:rPr lang="de-CH" sz="1067" dirty="0">
                <a:solidFill>
                  <a:schemeClr val="bg1"/>
                </a:solidFill>
                <a:latin typeface="Calibri" panose="020F0502020204030204" pitchFamily="34" charset="0"/>
                <a:cs typeface="Calibri" panose="020F0502020204030204" pitchFamily="34" charset="0"/>
              </a:rPr>
              <a:t>Dokumentation</a:t>
            </a:r>
          </a:p>
        </p:txBody>
      </p:sp>
      <p:sp>
        <p:nvSpPr>
          <p:cNvPr id="41" name="Rechteck 40">
            <a:extLst>
              <a:ext uri="{FF2B5EF4-FFF2-40B4-BE49-F238E27FC236}">
                <a16:creationId xmlns:a16="http://schemas.microsoft.com/office/drawing/2014/main" id="{9B40D5FA-EE06-4290-AF8A-D581850AB29C}"/>
              </a:ext>
            </a:extLst>
          </p:cNvPr>
          <p:cNvSpPr/>
          <p:nvPr/>
        </p:nvSpPr>
        <p:spPr>
          <a:xfrm>
            <a:off x="6514643" y="3931173"/>
            <a:ext cx="1332883" cy="480201"/>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Praxis-/ Transferauftrag</a:t>
            </a:r>
          </a:p>
          <a:p>
            <a:pPr algn="ctr"/>
            <a:r>
              <a:rPr lang="de-CH" sz="1067" dirty="0">
                <a:solidFill>
                  <a:schemeClr val="bg1"/>
                </a:solidFill>
                <a:latin typeface="Calibri" panose="020F0502020204030204" pitchFamily="34" charset="0"/>
                <a:cs typeface="Calibri" panose="020F0502020204030204" pitchFamily="34" charset="0"/>
              </a:rPr>
              <a:t>Dokumentation</a:t>
            </a:r>
          </a:p>
        </p:txBody>
      </p:sp>
      <p:cxnSp>
        <p:nvCxnSpPr>
          <p:cNvPr id="31" name="Gerade Verbindung mit Pfeil 30">
            <a:extLst>
              <a:ext uri="{FF2B5EF4-FFF2-40B4-BE49-F238E27FC236}">
                <a16:creationId xmlns:a16="http://schemas.microsoft.com/office/drawing/2014/main" id="{CCF10FC3-8463-4C3D-B959-8954D3FD6225}"/>
              </a:ext>
            </a:extLst>
          </p:cNvPr>
          <p:cNvCxnSpPr>
            <a:cxnSpLocks/>
          </p:cNvCxnSpPr>
          <p:nvPr/>
        </p:nvCxnSpPr>
        <p:spPr>
          <a:xfrm>
            <a:off x="3311691" y="4408941"/>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
        <p:nvSpPr>
          <p:cNvPr id="47" name="Inhaltsplatzhalter 2">
            <a:extLst>
              <a:ext uri="{FF2B5EF4-FFF2-40B4-BE49-F238E27FC236}">
                <a16:creationId xmlns:a16="http://schemas.microsoft.com/office/drawing/2014/main" id="{29D88309-B23B-4236-92EE-EF9C5A4E5E9A}"/>
              </a:ext>
            </a:extLst>
          </p:cNvPr>
          <p:cNvSpPr txBox="1">
            <a:spLocks/>
          </p:cNvSpPr>
          <p:nvPr/>
        </p:nvSpPr>
        <p:spPr bwMode="auto">
          <a:xfrm rot="5400000">
            <a:off x="3785836" y="5520655"/>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indent="0" algn="ctr">
              <a:buNone/>
            </a:pPr>
            <a:r>
              <a:rPr lang="de-CH" sz="1067" b="1" kern="0" dirty="0" err="1">
                <a:latin typeface="Calibri" panose="020F0502020204030204" pitchFamily="34" charset="0"/>
                <a:cs typeface="Calibri" panose="020F0502020204030204" pitchFamily="34" charset="0"/>
              </a:rPr>
              <a:t>üK</a:t>
            </a:r>
            <a:r>
              <a:rPr lang="de-CH" sz="1067" b="1" kern="0" dirty="0">
                <a:latin typeface="Calibri" panose="020F0502020204030204" pitchFamily="34" charset="0"/>
                <a:cs typeface="Calibri" panose="020F0502020204030204" pitchFamily="34" charset="0"/>
              </a:rPr>
              <a:t>-Kompetenznachweis 1</a:t>
            </a:r>
          </a:p>
        </p:txBody>
      </p:sp>
      <p:sp>
        <p:nvSpPr>
          <p:cNvPr id="10" name="Rechteck 9">
            <a:extLst>
              <a:ext uri="{FF2B5EF4-FFF2-40B4-BE49-F238E27FC236}">
                <a16:creationId xmlns:a16="http://schemas.microsoft.com/office/drawing/2014/main" id="{27FBF471-55CD-4C5F-AB03-A9E950A41C28}"/>
              </a:ext>
            </a:extLst>
          </p:cNvPr>
          <p:cNvSpPr/>
          <p:nvPr/>
        </p:nvSpPr>
        <p:spPr>
          <a:xfrm>
            <a:off x="2351593" y="5231027"/>
            <a:ext cx="3057180"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133" dirty="0" err="1">
              <a:solidFill>
                <a:schemeClr val="tx1"/>
              </a:solidFill>
              <a:latin typeface="Calibri" panose="020F0502020204030204" pitchFamily="34" charset="0"/>
              <a:cs typeface="Calibri" panose="020F0502020204030204" pitchFamily="34" charset="0"/>
            </a:endParaRPr>
          </a:p>
        </p:txBody>
      </p:sp>
      <p:sp>
        <p:nvSpPr>
          <p:cNvPr id="48" name="Rechteck 47">
            <a:extLst>
              <a:ext uri="{FF2B5EF4-FFF2-40B4-BE49-F238E27FC236}">
                <a16:creationId xmlns:a16="http://schemas.microsoft.com/office/drawing/2014/main" id="{65A605F9-2835-4CFE-8D85-C339AE65A63E}"/>
              </a:ext>
            </a:extLst>
          </p:cNvPr>
          <p:cNvSpPr/>
          <p:nvPr/>
        </p:nvSpPr>
        <p:spPr>
          <a:xfrm>
            <a:off x="6513879" y="5368533"/>
            <a:ext cx="1598345"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Transferauftrag</a:t>
            </a:r>
          </a:p>
          <a:p>
            <a:pPr algn="ctr"/>
            <a:r>
              <a:rPr lang="de-CH" sz="1067" dirty="0">
                <a:solidFill>
                  <a:schemeClr val="bg1"/>
                </a:solidFill>
                <a:latin typeface="Calibri" panose="020F0502020204030204" pitchFamily="34" charset="0"/>
                <a:cs typeface="Calibri" panose="020F0502020204030204" pitchFamily="34" charset="0"/>
              </a:rPr>
              <a:t>Dokumentation</a:t>
            </a:r>
          </a:p>
        </p:txBody>
      </p:sp>
      <p:sp>
        <p:nvSpPr>
          <p:cNvPr id="52" name="Rechteck 51">
            <a:extLst>
              <a:ext uri="{FF2B5EF4-FFF2-40B4-BE49-F238E27FC236}">
                <a16:creationId xmlns:a16="http://schemas.microsoft.com/office/drawing/2014/main" id="{21E54789-3F26-42F4-B42A-6857408B0754}"/>
              </a:ext>
            </a:extLst>
          </p:cNvPr>
          <p:cNvSpPr/>
          <p:nvPr/>
        </p:nvSpPr>
        <p:spPr>
          <a:xfrm>
            <a:off x="6344875" y="5231027"/>
            <a:ext cx="2919477"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133" dirty="0" err="1">
              <a:solidFill>
                <a:schemeClr val="tx1"/>
              </a:solidFill>
              <a:latin typeface="Calibri" panose="020F0502020204030204" pitchFamily="34" charset="0"/>
              <a:cs typeface="Calibri" panose="020F0502020204030204" pitchFamily="34" charset="0"/>
            </a:endParaRPr>
          </a:p>
        </p:txBody>
      </p:sp>
      <p:sp>
        <p:nvSpPr>
          <p:cNvPr id="54" name="Inhaltsplatzhalter 2">
            <a:extLst>
              <a:ext uri="{FF2B5EF4-FFF2-40B4-BE49-F238E27FC236}">
                <a16:creationId xmlns:a16="http://schemas.microsoft.com/office/drawing/2014/main" id="{09C2B303-94E0-4CD9-8E59-E7C788066C5A}"/>
              </a:ext>
            </a:extLst>
          </p:cNvPr>
          <p:cNvSpPr txBox="1">
            <a:spLocks/>
          </p:cNvSpPr>
          <p:nvPr/>
        </p:nvSpPr>
        <p:spPr bwMode="auto">
          <a:xfrm rot="5400000">
            <a:off x="7746276" y="5520656"/>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indent="0" algn="ctr">
              <a:buNone/>
            </a:pPr>
            <a:r>
              <a:rPr lang="de-CH" sz="1067" b="1" kern="0" dirty="0" err="1">
                <a:latin typeface="Calibri" panose="020F0502020204030204" pitchFamily="34" charset="0"/>
                <a:cs typeface="Calibri" panose="020F0502020204030204" pitchFamily="34" charset="0"/>
              </a:rPr>
              <a:t>üK</a:t>
            </a:r>
            <a:r>
              <a:rPr lang="de-CH" sz="1067" b="1" kern="0" dirty="0">
                <a:latin typeface="Calibri" panose="020F0502020204030204" pitchFamily="34" charset="0"/>
                <a:cs typeface="Calibri" panose="020F0502020204030204" pitchFamily="34" charset="0"/>
              </a:rPr>
              <a:t>-Kompetenznachweis 2</a:t>
            </a:r>
          </a:p>
        </p:txBody>
      </p:sp>
      <p:sp>
        <p:nvSpPr>
          <p:cNvPr id="53" name="Rahmen 52">
            <a:extLst>
              <a:ext uri="{FF2B5EF4-FFF2-40B4-BE49-F238E27FC236}">
                <a16:creationId xmlns:a16="http://schemas.microsoft.com/office/drawing/2014/main" id="{BAFA6F08-6DFE-4A9B-9A03-0F9F1C6A55E7}"/>
              </a:ext>
            </a:extLst>
          </p:cNvPr>
          <p:cNvSpPr/>
          <p:nvPr/>
        </p:nvSpPr>
        <p:spPr>
          <a:xfrm>
            <a:off x="1198101" y="2567021"/>
            <a:ext cx="2075954" cy="1034957"/>
          </a:xfrm>
          <a:prstGeom prst="frame">
            <a:avLst>
              <a:gd name="adj1" fmla="val 62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latin typeface="Calibri" panose="020F0502020204030204" pitchFamily="34" charset="0"/>
              <a:cs typeface="Calibri" panose="020F0502020204030204" pitchFamily="34" charset="0"/>
            </a:endParaRPr>
          </a:p>
        </p:txBody>
      </p:sp>
      <p:cxnSp>
        <p:nvCxnSpPr>
          <p:cNvPr id="55" name="Gerade Verbindung mit Pfeil 54">
            <a:extLst>
              <a:ext uri="{FF2B5EF4-FFF2-40B4-BE49-F238E27FC236}">
                <a16:creationId xmlns:a16="http://schemas.microsoft.com/office/drawing/2014/main" id="{281C1FC5-421B-425F-AFDA-A103DAEC691F}"/>
              </a:ext>
            </a:extLst>
          </p:cNvPr>
          <p:cNvCxnSpPr>
            <a:cxnSpLocks/>
          </p:cNvCxnSpPr>
          <p:nvPr/>
        </p:nvCxnSpPr>
        <p:spPr>
          <a:xfrm>
            <a:off x="7176120" y="4408940"/>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ctrTitle"/>
          </p:nvPr>
        </p:nvSpPr>
        <p:spPr/>
        <p:txBody>
          <a:bodyPr>
            <a:normAutofit fontScale="90000"/>
          </a:bodyPr>
          <a:lstStyle/>
          <a:p>
            <a:r>
              <a:rPr lang="de-CH" dirty="0"/>
              <a:t>Inhalte der ük</a:t>
            </a:r>
            <a:br>
              <a:rPr lang="de-CH" dirty="0"/>
            </a:br>
            <a:endParaRPr lang="de-CH" dirty="0"/>
          </a:p>
        </p:txBody>
      </p:sp>
      <p:sp>
        <p:nvSpPr>
          <p:cNvPr id="5" name="Untertitel 4">
            <a:extLst>
              <a:ext uri="{FF2B5EF4-FFF2-40B4-BE49-F238E27FC236}">
                <a16:creationId xmlns:a16="http://schemas.microsoft.com/office/drawing/2014/main" id="{2ADCF36C-B252-4BD0-87F4-A98A36E45024}"/>
              </a:ext>
            </a:extLst>
          </p:cNvPr>
          <p:cNvSpPr>
            <a:spLocks noGrp="1"/>
          </p:cNvSpPr>
          <p:nvPr>
            <p:ph type="subTitle"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14</a:t>
            </a:fld>
            <a:endParaRPr lang="de-CH"/>
          </a:p>
        </p:txBody>
      </p:sp>
    </p:spTree>
    <p:extLst>
      <p:ext uri="{BB962C8B-B14F-4D97-AF65-F5344CB8AC3E}">
        <p14:creationId xmlns:p14="http://schemas.microsoft.com/office/powerpoint/2010/main" val="275935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BB020-EB33-424B-98EC-A58EB273C910}"/>
              </a:ext>
            </a:extLst>
          </p:cNvPr>
          <p:cNvSpPr>
            <a:spLocks noGrp="1"/>
          </p:cNvSpPr>
          <p:nvPr>
            <p:ph type="title"/>
          </p:nvPr>
        </p:nvSpPr>
        <p:spPr/>
        <p:txBody>
          <a:bodyPr/>
          <a:lstStyle/>
          <a:p>
            <a:r>
              <a:rPr lang="de-CH" dirty="0"/>
              <a:t>Inhalte der üK</a:t>
            </a:r>
          </a:p>
        </p:txBody>
      </p:sp>
      <p:graphicFrame>
        <p:nvGraphicFramePr>
          <p:cNvPr id="6" name="Inhaltsplatzhalter 5">
            <a:extLst>
              <a:ext uri="{FF2B5EF4-FFF2-40B4-BE49-F238E27FC236}">
                <a16:creationId xmlns:a16="http://schemas.microsoft.com/office/drawing/2014/main" id="{7AF8198A-69AA-4ABD-AA43-BC1FB34AF1B2}"/>
              </a:ext>
            </a:extLst>
          </p:cNvPr>
          <p:cNvGraphicFramePr>
            <a:graphicFrameLocks noGrp="1"/>
          </p:cNvGraphicFramePr>
          <p:nvPr>
            <p:ph idx="1"/>
            <p:extLst/>
          </p:nvPr>
        </p:nvGraphicFramePr>
        <p:xfrm>
          <a:off x="767408" y="1772816"/>
          <a:ext cx="11089232" cy="3744415"/>
        </p:xfrm>
        <a:graphic>
          <a:graphicData uri="http://schemas.openxmlformats.org/drawingml/2006/table">
            <a:tbl>
              <a:tblPr firstRow="1" firstCol="1" bandRow="1">
                <a:tableStyleId>{69012ECD-51FC-41F1-AA8D-1B2483CD663E}</a:tableStyleId>
              </a:tblPr>
              <a:tblGrid>
                <a:gridCol w="1338009">
                  <a:extLst>
                    <a:ext uri="{9D8B030D-6E8A-4147-A177-3AD203B41FA5}">
                      <a16:colId xmlns:a16="http://schemas.microsoft.com/office/drawing/2014/main" val="810002107"/>
                    </a:ext>
                  </a:extLst>
                </a:gridCol>
                <a:gridCol w="1512222">
                  <a:extLst>
                    <a:ext uri="{9D8B030D-6E8A-4147-A177-3AD203B41FA5}">
                      <a16:colId xmlns:a16="http://schemas.microsoft.com/office/drawing/2014/main" val="3852885873"/>
                    </a:ext>
                  </a:extLst>
                </a:gridCol>
                <a:gridCol w="6384278">
                  <a:extLst>
                    <a:ext uri="{9D8B030D-6E8A-4147-A177-3AD203B41FA5}">
                      <a16:colId xmlns:a16="http://schemas.microsoft.com/office/drawing/2014/main" val="2498402155"/>
                    </a:ext>
                  </a:extLst>
                </a:gridCol>
                <a:gridCol w="1854723">
                  <a:extLst>
                    <a:ext uri="{9D8B030D-6E8A-4147-A177-3AD203B41FA5}">
                      <a16:colId xmlns:a16="http://schemas.microsoft.com/office/drawing/2014/main" val="2974935678"/>
                    </a:ext>
                  </a:extLst>
                </a:gridCol>
              </a:tblGrid>
              <a:tr h="957873">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Semester</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üK-Block</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dirty="0">
                          <a:effectLst/>
                          <a:latin typeface="Calibri" panose="020F0502020204030204" pitchFamily="34" charset="0"/>
                          <a:cs typeface="Calibri" panose="020F0502020204030204" pitchFamily="34" charset="0"/>
                        </a:rPr>
                        <a:t>Inhalte</a:t>
                      </a:r>
                    </a:p>
                    <a:p>
                      <a:pPr>
                        <a:spcBef>
                          <a:spcPts val="300"/>
                        </a:spcBef>
                        <a:spcAft>
                          <a:spcPts val="600"/>
                        </a:spcAft>
                      </a:pPr>
                      <a:r>
                        <a:rPr lang="de-CH" sz="2000" dirty="0">
                          <a:effectLst/>
                          <a:latin typeface="Calibri" panose="020F0502020204030204" pitchFamily="34" charset="0"/>
                          <a:cs typeface="Calibri" panose="020F0502020204030204" pitchFamily="34" charset="0"/>
                        </a:rPr>
                        <a:t> </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Dauer in üK-Tagen</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83931047"/>
                  </a:ext>
                </a:extLst>
              </a:tr>
              <a:tr h="2786542">
                <a:tc>
                  <a:txBody>
                    <a:bodyPr/>
                    <a:lstStyle/>
                    <a:p>
                      <a:pPr algn="ctr">
                        <a:spcBef>
                          <a:spcPts val="300"/>
                        </a:spcBef>
                        <a:spcAft>
                          <a:spcPts val="600"/>
                        </a:spcAft>
                      </a:pPr>
                      <a:r>
                        <a:rPr lang="de-CH" sz="2000" dirty="0">
                          <a:effectLst/>
                          <a:latin typeface="Calibri" panose="020F0502020204030204" pitchFamily="34" charset="0"/>
                          <a:cs typeface="Calibri" panose="020F0502020204030204" pitchFamily="34" charset="0"/>
                        </a:rPr>
                        <a:t>1</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üK-Block 1</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342900" lvl="0" indent="-342900">
                        <a:spcBef>
                          <a:spcPts val="300"/>
                        </a:spcBef>
                        <a:buFont typeface="Symbol" panose="05050102010706020507" pitchFamily="18" charset="2"/>
                        <a:buChar char=""/>
                        <a:tabLst>
                          <a:tab pos="191135" algn="l"/>
                        </a:tabLst>
                      </a:pPr>
                      <a:r>
                        <a:rPr lang="de-CH" sz="2000" dirty="0">
                          <a:effectLst/>
                          <a:latin typeface="Calibri" panose="020F0502020204030204" pitchFamily="34" charset="0"/>
                          <a:cs typeface="Calibri" panose="020F0502020204030204" pitchFamily="34" charset="0"/>
                        </a:rPr>
                        <a:t>Einführung in den Ablauf der Lehre</a:t>
                      </a:r>
                    </a:p>
                    <a:p>
                      <a:pPr marL="342900" lvl="0" indent="-342900">
                        <a:spcBef>
                          <a:spcPts val="300"/>
                        </a:spcBef>
                        <a:buFont typeface="Symbol" panose="05050102010706020507" pitchFamily="18" charset="2"/>
                        <a:buChar char=""/>
                        <a:tabLst>
                          <a:tab pos="191135" algn="l"/>
                        </a:tabLst>
                      </a:pPr>
                      <a:r>
                        <a:rPr lang="de-CH" sz="2000" dirty="0">
                          <a:effectLst/>
                          <a:latin typeface="Calibri" panose="020F0502020204030204" pitchFamily="34" charset="0"/>
                          <a:cs typeface="Calibri" panose="020F0502020204030204" pitchFamily="34" charset="0"/>
                        </a:rPr>
                        <a:t>Rechts- und vorgabenkonform agieren</a:t>
                      </a:r>
                    </a:p>
                    <a:p>
                      <a:pPr marL="342900" lvl="0" indent="-342900">
                        <a:spcBef>
                          <a:spcPts val="300"/>
                        </a:spcBef>
                        <a:buFont typeface="Symbol" panose="05050102010706020507" pitchFamily="18" charset="2"/>
                        <a:buChar char=""/>
                        <a:tabLst>
                          <a:tab pos="191135" algn="l"/>
                        </a:tabLst>
                      </a:pPr>
                      <a:r>
                        <a:rPr lang="de-CH" sz="2000" dirty="0">
                          <a:effectLst/>
                          <a:latin typeface="Calibri" panose="020F0502020204030204" pitchFamily="34" charset="0"/>
                          <a:cs typeface="Calibri" panose="020F0502020204030204" pitchFamily="34" charset="0"/>
                        </a:rPr>
                        <a:t>Auskünfte erteilen</a:t>
                      </a:r>
                    </a:p>
                    <a:p>
                      <a:pPr marL="342900" lvl="0" indent="-342900">
                        <a:spcBef>
                          <a:spcPts val="300"/>
                        </a:spcBef>
                        <a:buFont typeface="Symbol" panose="05050102010706020507" pitchFamily="18" charset="2"/>
                        <a:buChar char=""/>
                        <a:tabLst>
                          <a:tab pos="111125" algn="l"/>
                        </a:tabLst>
                      </a:pPr>
                      <a:r>
                        <a:rPr lang="de-CH" sz="2000" dirty="0">
                          <a:effectLst/>
                          <a:latin typeface="Calibri" panose="020F0502020204030204" pitchFamily="34" charset="0"/>
                          <a:cs typeface="Calibri" panose="020F0502020204030204" pitchFamily="34" charset="0"/>
                        </a:rPr>
                        <a:t>Registeranmeldungen, Register- und Klientenstamm führen</a:t>
                      </a:r>
                    </a:p>
                    <a:p>
                      <a:pPr marL="342900" lvl="0" indent="-342900">
                        <a:spcBef>
                          <a:spcPts val="300"/>
                        </a:spcBef>
                        <a:spcAft>
                          <a:spcPts val="600"/>
                        </a:spcAft>
                        <a:buFont typeface="Symbol" panose="05050102010706020507" pitchFamily="18" charset="2"/>
                        <a:buChar char=""/>
                        <a:tabLst>
                          <a:tab pos="200660" algn="l"/>
                        </a:tabLst>
                      </a:pPr>
                      <a:r>
                        <a:rPr lang="de-CH" sz="2000" dirty="0">
                          <a:effectLst/>
                          <a:latin typeface="Calibri" panose="020F0502020204030204" pitchFamily="34" charset="0"/>
                          <a:cs typeface="Calibri" panose="020F0502020204030204" pitchFamily="34" charset="0"/>
                        </a:rPr>
                        <a:t>Räumlichkeiten und Infrastruktur reservieren, verwalten und vermieten</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dirty="0">
                          <a:effectLst/>
                          <a:latin typeface="Calibri" panose="020F0502020204030204" pitchFamily="34" charset="0"/>
                          <a:cs typeface="Calibri" panose="020F0502020204030204" pitchFamily="34" charset="0"/>
                        </a:rPr>
                        <a:t>5 Tage</a:t>
                      </a:r>
                    </a:p>
                    <a:p>
                      <a:pPr>
                        <a:spcBef>
                          <a:spcPts val="300"/>
                        </a:spcBef>
                        <a:spcAft>
                          <a:spcPts val="600"/>
                        </a:spcAft>
                      </a:pPr>
                      <a:r>
                        <a:rPr lang="de-CH" sz="2000" dirty="0">
                          <a:effectLst/>
                          <a:latin typeface="Calibri" panose="020F0502020204030204" pitchFamily="34" charset="0"/>
                          <a:cs typeface="Calibri" panose="020F0502020204030204" pitchFamily="34" charset="0"/>
                        </a:rPr>
                        <a:t>4 Präsenz </a:t>
                      </a:r>
                    </a:p>
                    <a:p>
                      <a:pPr>
                        <a:spcBef>
                          <a:spcPts val="300"/>
                        </a:spcBef>
                        <a:spcAft>
                          <a:spcPts val="600"/>
                        </a:spcAft>
                      </a:pPr>
                      <a:r>
                        <a:rPr lang="de-CH" sz="2000" dirty="0">
                          <a:effectLst/>
                          <a:latin typeface="Calibri" panose="020F0502020204030204" pitchFamily="34" charset="0"/>
                          <a:cs typeface="Calibri" panose="020F0502020204030204" pitchFamily="34" charset="0"/>
                        </a:rPr>
                        <a:t>1 </a:t>
                      </a:r>
                      <a:r>
                        <a:rPr lang="de-CH" sz="2000" dirty="0" err="1">
                          <a:effectLst/>
                          <a:latin typeface="Calibri" panose="020F0502020204030204" pitchFamily="34" charset="0"/>
                          <a:cs typeface="Calibri" panose="020F0502020204030204" pitchFamily="34" charset="0"/>
                        </a:rPr>
                        <a:t>Blended</a:t>
                      </a:r>
                      <a:r>
                        <a:rPr lang="de-CH" sz="2000" dirty="0">
                          <a:effectLst/>
                          <a:latin typeface="Calibri" panose="020F0502020204030204" pitchFamily="34" charset="0"/>
                          <a:cs typeface="Calibri" panose="020F0502020204030204" pitchFamily="34" charset="0"/>
                        </a:rPr>
                        <a:t> Learning</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08719928"/>
                  </a:ext>
                </a:extLst>
              </a:tr>
            </a:tbl>
          </a:graphicData>
        </a:graphic>
      </p:graphicFrame>
      <p:sp>
        <p:nvSpPr>
          <p:cNvPr id="4" name="Foliennummernplatzhalter 3">
            <a:extLst>
              <a:ext uri="{FF2B5EF4-FFF2-40B4-BE49-F238E27FC236}">
                <a16:creationId xmlns:a16="http://schemas.microsoft.com/office/drawing/2014/main" id="{E6933548-0F47-4A90-89A3-625B3D78FA89}"/>
              </a:ext>
            </a:extLst>
          </p:cNvPr>
          <p:cNvSpPr>
            <a:spLocks noGrp="1"/>
          </p:cNvSpPr>
          <p:nvPr>
            <p:ph type="sldNum" sz="quarter" idx="12"/>
          </p:nvPr>
        </p:nvSpPr>
        <p:spPr/>
        <p:txBody>
          <a:bodyPr/>
          <a:lstStyle/>
          <a:p>
            <a:fld id="{87674F0A-37BA-4CE3-B1FD-DE57A7E2F2C6}" type="slidenum">
              <a:rPr lang="de-CH" smtClean="0"/>
              <a:pPr/>
              <a:t>15</a:t>
            </a:fld>
            <a:endParaRPr lang="de-CH" dirty="0"/>
          </a:p>
        </p:txBody>
      </p:sp>
    </p:spTree>
    <p:extLst>
      <p:ext uri="{BB962C8B-B14F-4D97-AF65-F5344CB8AC3E}">
        <p14:creationId xmlns:p14="http://schemas.microsoft.com/office/powerpoint/2010/main" val="1318504585"/>
      </p:ext>
    </p:extLst>
  </p:cSld>
  <p:clrMapOvr>
    <a:masterClrMapping/>
  </p:clrMapOvr>
  <p:extLst>
    <p:ext uri="{6950BFC3-D8DA-4A85-94F7-54DA5524770B}">
      <p188:commentRel xmlns:p188="http://schemas.microsoft.com/office/powerpoint/2018/8/main" xmlns=""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BB020-EB33-424B-98EC-A58EB273C910}"/>
              </a:ext>
            </a:extLst>
          </p:cNvPr>
          <p:cNvSpPr>
            <a:spLocks noGrp="1"/>
          </p:cNvSpPr>
          <p:nvPr>
            <p:ph type="title"/>
          </p:nvPr>
        </p:nvSpPr>
        <p:spPr/>
        <p:txBody>
          <a:bodyPr/>
          <a:lstStyle/>
          <a:p>
            <a:r>
              <a:rPr lang="de-CH" dirty="0"/>
              <a:t>Inhalte der üK</a:t>
            </a:r>
          </a:p>
        </p:txBody>
      </p:sp>
      <p:graphicFrame>
        <p:nvGraphicFramePr>
          <p:cNvPr id="6" name="Inhaltsplatzhalter 5">
            <a:extLst>
              <a:ext uri="{FF2B5EF4-FFF2-40B4-BE49-F238E27FC236}">
                <a16:creationId xmlns:a16="http://schemas.microsoft.com/office/drawing/2014/main" id="{7AF8198A-69AA-4ABD-AA43-BC1FB34AF1B2}"/>
              </a:ext>
            </a:extLst>
          </p:cNvPr>
          <p:cNvGraphicFramePr>
            <a:graphicFrameLocks noGrp="1"/>
          </p:cNvGraphicFramePr>
          <p:nvPr>
            <p:ph idx="1"/>
            <p:extLst/>
          </p:nvPr>
        </p:nvGraphicFramePr>
        <p:xfrm>
          <a:off x="767408" y="1772816"/>
          <a:ext cx="11089232" cy="4158273"/>
        </p:xfrm>
        <a:graphic>
          <a:graphicData uri="http://schemas.openxmlformats.org/drawingml/2006/table">
            <a:tbl>
              <a:tblPr firstRow="1" firstCol="1" bandRow="1">
                <a:tableStyleId>{69012ECD-51FC-41F1-AA8D-1B2483CD663E}</a:tableStyleId>
              </a:tblPr>
              <a:tblGrid>
                <a:gridCol w="1338009">
                  <a:extLst>
                    <a:ext uri="{9D8B030D-6E8A-4147-A177-3AD203B41FA5}">
                      <a16:colId xmlns:a16="http://schemas.microsoft.com/office/drawing/2014/main" val="810002107"/>
                    </a:ext>
                  </a:extLst>
                </a:gridCol>
                <a:gridCol w="1512222">
                  <a:extLst>
                    <a:ext uri="{9D8B030D-6E8A-4147-A177-3AD203B41FA5}">
                      <a16:colId xmlns:a16="http://schemas.microsoft.com/office/drawing/2014/main" val="3852885873"/>
                    </a:ext>
                  </a:extLst>
                </a:gridCol>
                <a:gridCol w="6384278">
                  <a:extLst>
                    <a:ext uri="{9D8B030D-6E8A-4147-A177-3AD203B41FA5}">
                      <a16:colId xmlns:a16="http://schemas.microsoft.com/office/drawing/2014/main" val="2498402155"/>
                    </a:ext>
                  </a:extLst>
                </a:gridCol>
                <a:gridCol w="1854723">
                  <a:extLst>
                    <a:ext uri="{9D8B030D-6E8A-4147-A177-3AD203B41FA5}">
                      <a16:colId xmlns:a16="http://schemas.microsoft.com/office/drawing/2014/main" val="2974935678"/>
                    </a:ext>
                  </a:extLst>
                </a:gridCol>
              </a:tblGrid>
              <a:tr h="957873">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Semester</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üK-Block</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dirty="0">
                          <a:effectLst/>
                          <a:latin typeface="Calibri" panose="020F0502020204030204" pitchFamily="34" charset="0"/>
                          <a:cs typeface="Calibri" panose="020F0502020204030204" pitchFamily="34" charset="0"/>
                        </a:rPr>
                        <a:t>Inhalte</a:t>
                      </a:r>
                    </a:p>
                    <a:p>
                      <a:pPr>
                        <a:spcBef>
                          <a:spcPts val="300"/>
                        </a:spcBef>
                        <a:spcAft>
                          <a:spcPts val="600"/>
                        </a:spcAft>
                      </a:pPr>
                      <a:r>
                        <a:rPr lang="de-CH" sz="2000" dirty="0">
                          <a:effectLst/>
                          <a:latin typeface="Calibri" panose="020F0502020204030204" pitchFamily="34" charset="0"/>
                          <a:cs typeface="Calibri" panose="020F0502020204030204" pitchFamily="34" charset="0"/>
                        </a:rPr>
                        <a:t> </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dirty="0">
                          <a:effectLst/>
                          <a:latin typeface="Calibri" panose="020F0502020204030204" pitchFamily="34" charset="0"/>
                          <a:cs typeface="Calibri" panose="020F0502020204030204" pitchFamily="34" charset="0"/>
                        </a:rPr>
                        <a:t>Dauer in üK-Tagen</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83931047"/>
                  </a:ext>
                </a:extLst>
              </a:tr>
              <a:tr h="2786542">
                <a:tc>
                  <a:txBody>
                    <a:bodyPr/>
                    <a:lstStyle/>
                    <a:p>
                      <a:pPr algn="ct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tc>
                <a:tc>
                  <a:txBody>
                    <a:bodyPr/>
                    <a:lstStyle/>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üK-Block 2</a:t>
                      </a:r>
                    </a:p>
                  </a:txBody>
                  <a:tcPr marL="68580" marR="68580" marT="0" marB="0"/>
                </a:tc>
                <a:tc>
                  <a:txBody>
                    <a:bodyPr/>
                    <a:lstStyle/>
                    <a:p>
                      <a:pPr marL="342900" lvl="0" indent="-342900">
                        <a:spcBef>
                          <a:spcPts val="300"/>
                        </a:spcBef>
                        <a:buFont typeface="Symbol" panose="05050102010706020507" pitchFamily="18" charset="2"/>
                        <a:buChar char=""/>
                        <a:tabLst>
                          <a:tab pos="11112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Gesucheingänge auf Zuständigkeit und Vollständigkeit überprüfen</a:t>
                      </a:r>
                    </a:p>
                    <a:p>
                      <a:pPr marL="342900" lvl="0" indent="-342900">
                        <a:spcBef>
                          <a:spcPts val="300"/>
                        </a:spcBef>
                        <a:buFont typeface="Symbol" panose="05050102010706020507" pitchFamily="18" charset="2"/>
                        <a:buChar char=""/>
                        <a:tabLst>
                          <a:tab pos="19113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Apostillen, Beglaubigungen, Bewilligungen, Zulassungen und Ausweispapiere ausstellen</a:t>
                      </a:r>
                    </a:p>
                    <a:p>
                      <a:pPr marL="342900" lvl="0" indent="-342900">
                        <a:spcBef>
                          <a:spcPts val="300"/>
                        </a:spcBef>
                        <a:buFont typeface="Symbol" panose="05050102010706020507" pitchFamily="18" charset="2"/>
                        <a:buChar char=""/>
                        <a:tabLst>
                          <a:tab pos="19113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Gebühren, Abgaben, Rückforderungen, Bussen verrechnen sowie Debitoren-/Kreditorenbuchhaltung führen</a:t>
                      </a:r>
                    </a:p>
                    <a:p>
                      <a:pPr marL="342900" lvl="0" indent="-342900">
                        <a:spcBef>
                          <a:spcPts val="300"/>
                        </a:spcBef>
                        <a:buFont typeface="Symbol" panose="05050102010706020507" pitchFamily="18" charset="2"/>
                        <a:buChar char=""/>
                        <a:tabLst>
                          <a:tab pos="19113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Wahlen und Abstimmungen organisieren</a:t>
                      </a:r>
                    </a:p>
                    <a:p>
                      <a:pPr marL="342900" lvl="0" indent="-342900">
                        <a:spcBef>
                          <a:spcPts val="300"/>
                        </a:spcBef>
                        <a:spcAft>
                          <a:spcPts val="600"/>
                        </a:spcAft>
                        <a:buFont typeface="Symbol" panose="05050102010706020507" pitchFamily="18" charset="2"/>
                        <a:buChar char=""/>
                        <a:tabLst>
                          <a:tab pos="19113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Stand betriebliche Ausbildung: Praxisaufträge, Kompetenzraster, üK-Kompetenznachweis</a:t>
                      </a:r>
                    </a:p>
                  </a:txBody>
                  <a:tcPr marL="68580" marR="68580" marT="0" marB="0"/>
                </a:tc>
                <a:tc>
                  <a:txBody>
                    <a:bodyPr/>
                    <a:lstStyle/>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4 Tage</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3 Präsenz </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1 </a:t>
                      </a:r>
                      <a:r>
                        <a:rPr lang="de-CH" sz="2000" dirty="0" err="1">
                          <a:effectLst/>
                          <a:latin typeface="Calibri" panose="020F0502020204030204" pitchFamily="34" charset="0"/>
                          <a:ea typeface="Times New Roman" panose="02020603050405020304" pitchFamily="18" charset="0"/>
                          <a:cs typeface="Calibri" panose="020F0502020204030204" pitchFamily="34" charset="0"/>
                        </a:rPr>
                        <a:t>Blended</a:t>
                      </a:r>
                      <a:r>
                        <a:rPr lang="de-CH" sz="2000" dirty="0">
                          <a:effectLst/>
                          <a:latin typeface="Calibri" panose="020F0502020204030204" pitchFamily="34" charset="0"/>
                          <a:ea typeface="Times New Roman" panose="02020603050405020304" pitchFamily="18" charset="0"/>
                          <a:cs typeface="Calibri" panose="020F0502020204030204" pitchFamily="34" charset="0"/>
                        </a:rPr>
                        <a:t> Learning</a:t>
                      </a:r>
                    </a:p>
                  </a:txBody>
                  <a:tcPr marL="68580" marR="68580" marT="0" marB="0"/>
                </a:tc>
                <a:extLst>
                  <a:ext uri="{0D108BD9-81ED-4DB2-BD59-A6C34878D82A}">
                    <a16:rowId xmlns:a16="http://schemas.microsoft.com/office/drawing/2014/main" val="2608719928"/>
                  </a:ext>
                </a:extLst>
              </a:tr>
            </a:tbl>
          </a:graphicData>
        </a:graphic>
      </p:graphicFrame>
      <p:sp>
        <p:nvSpPr>
          <p:cNvPr id="4" name="Foliennummernplatzhalter 3">
            <a:extLst>
              <a:ext uri="{FF2B5EF4-FFF2-40B4-BE49-F238E27FC236}">
                <a16:creationId xmlns:a16="http://schemas.microsoft.com/office/drawing/2014/main" id="{E6933548-0F47-4A90-89A3-625B3D78FA89}"/>
              </a:ext>
            </a:extLst>
          </p:cNvPr>
          <p:cNvSpPr>
            <a:spLocks noGrp="1"/>
          </p:cNvSpPr>
          <p:nvPr>
            <p:ph type="sldNum" sz="quarter" idx="12"/>
          </p:nvPr>
        </p:nvSpPr>
        <p:spPr/>
        <p:txBody>
          <a:bodyPr/>
          <a:lstStyle/>
          <a:p>
            <a:fld id="{87674F0A-37BA-4CE3-B1FD-DE57A7E2F2C6}" type="slidenum">
              <a:rPr lang="de-CH" smtClean="0"/>
              <a:pPr/>
              <a:t>16</a:t>
            </a:fld>
            <a:endParaRPr lang="de-CH" dirty="0"/>
          </a:p>
        </p:txBody>
      </p:sp>
    </p:spTree>
    <p:extLst>
      <p:ext uri="{BB962C8B-B14F-4D97-AF65-F5344CB8AC3E}">
        <p14:creationId xmlns:p14="http://schemas.microsoft.com/office/powerpoint/2010/main" val="4139303955"/>
      </p:ext>
    </p:extLst>
  </p:cSld>
  <p:clrMapOvr>
    <a:masterClrMapping/>
  </p:clrMapOvr>
  <p:extLst>
    <p:ext uri="{6950BFC3-D8DA-4A85-94F7-54DA5524770B}">
      <p188:commentRel xmlns:p188="http://schemas.microsoft.com/office/powerpoint/2018/8/main" xmlns=""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BB020-EB33-424B-98EC-A58EB273C910}"/>
              </a:ext>
            </a:extLst>
          </p:cNvPr>
          <p:cNvSpPr>
            <a:spLocks noGrp="1"/>
          </p:cNvSpPr>
          <p:nvPr>
            <p:ph type="title"/>
          </p:nvPr>
        </p:nvSpPr>
        <p:spPr/>
        <p:txBody>
          <a:bodyPr/>
          <a:lstStyle/>
          <a:p>
            <a:r>
              <a:rPr lang="de-CH" dirty="0"/>
              <a:t>Inhalte der üK</a:t>
            </a:r>
          </a:p>
        </p:txBody>
      </p:sp>
      <p:graphicFrame>
        <p:nvGraphicFramePr>
          <p:cNvPr id="6" name="Inhaltsplatzhalter 5">
            <a:extLst>
              <a:ext uri="{FF2B5EF4-FFF2-40B4-BE49-F238E27FC236}">
                <a16:creationId xmlns:a16="http://schemas.microsoft.com/office/drawing/2014/main" id="{7AF8198A-69AA-4ABD-AA43-BC1FB34AF1B2}"/>
              </a:ext>
            </a:extLst>
          </p:cNvPr>
          <p:cNvGraphicFramePr>
            <a:graphicFrameLocks noGrp="1"/>
          </p:cNvGraphicFramePr>
          <p:nvPr>
            <p:ph idx="1"/>
            <p:extLst/>
          </p:nvPr>
        </p:nvGraphicFramePr>
        <p:xfrm>
          <a:off x="767408" y="1772816"/>
          <a:ext cx="11089232" cy="3744415"/>
        </p:xfrm>
        <a:graphic>
          <a:graphicData uri="http://schemas.openxmlformats.org/drawingml/2006/table">
            <a:tbl>
              <a:tblPr firstRow="1" firstCol="1" bandRow="1">
                <a:tableStyleId>{69012ECD-51FC-41F1-AA8D-1B2483CD663E}</a:tableStyleId>
              </a:tblPr>
              <a:tblGrid>
                <a:gridCol w="1338009">
                  <a:extLst>
                    <a:ext uri="{9D8B030D-6E8A-4147-A177-3AD203B41FA5}">
                      <a16:colId xmlns:a16="http://schemas.microsoft.com/office/drawing/2014/main" val="810002107"/>
                    </a:ext>
                  </a:extLst>
                </a:gridCol>
                <a:gridCol w="1512222">
                  <a:extLst>
                    <a:ext uri="{9D8B030D-6E8A-4147-A177-3AD203B41FA5}">
                      <a16:colId xmlns:a16="http://schemas.microsoft.com/office/drawing/2014/main" val="3852885873"/>
                    </a:ext>
                  </a:extLst>
                </a:gridCol>
                <a:gridCol w="6384278">
                  <a:extLst>
                    <a:ext uri="{9D8B030D-6E8A-4147-A177-3AD203B41FA5}">
                      <a16:colId xmlns:a16="http://schemas.microsoft.com/office/drawing/2014/main" val="2498402155"/>
                    </a:ext>
                  </a:extLst>
                </a:gridCol>
                <a:gridCol w="1854723">
                  <a:extLst>
                    <a:ext uri="{9D8B030D-6E8A-4147-A177-3AD203B41FA5}">
                      <a16:colId xmlns:a16="http://schemas.microsoft.com/office/drawing/2014/main" val="2974935678"/>
                    </a:ext>
                  </a:extLst>
                </a:gridCol>
              </a:tblGrid>
              <a:tr h="957873">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Semester</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dirty="0">
                          <a:effectLst/>
                          <a:latin typeface="Calibri" panose="020F0502020204030204" pitchFamily="34" charset="0"/>
                          <a:cs typeface="Calibri" panose="020F0502020204030204" pitchFamily="34" charset="0"/>
                        </a:rPr>
                        <a:t>üK-Block</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dirty="0">
                          <a:effectLst/>
                          <a:latin typeface="Calibri" panose="020F0502020204030204" pitchFamily="34" charset="0"/>
                          <a:cs typeface="Calibri" panose="020F0502020204030204" pitchFamily="34" charset="0"/>
                        </a:rPr>
                        <a:t>Inhalte</a:t>
                      </a:r>
                    </a:p>
                    <a:p>
                      <a:pPr>
                        <a:spcBef>
                          <a:spcPts val="300"/>
                        </a:spcBef>
                        <a:spcAft>
                          <a:spcPts val="600"/>
                        </a:spcAft>
                      </a:pPr>
                      <a:r>
                        <a:rPr lang="de-CH" sz="2000" dirty="0">
                          <a:effectLst/>
                          <a:latin typeface="Calibri" panose="020F0502020204030204" pitchFamily="34" charset="0"/>
                          <a:cs typeface="Calibri" panose="020F0502020204030204" pitchFamily="34" charset="0"/>
                        </a:rPr>
                        <a:t> </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Dauer in üK-Tagen</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83931047"/>
                  </a:ext>
                </a:extLst>
              </a:tr>
              <a:tr h="2786542">
                <a:tc>
                  <a:txBody>
                    <a:bodyPr/>
                    <a:lstStyle/>
                    <a:p>
                      <a:pPr algn="ct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3</a:t>
                      </a:r>
                    </a:p>
                  </a:txBody>
                  <a:tcPr marL="68580" marR="68580" marT="0" marB="0"/>
                </a:tc>
                <a:tc>
                  <a:txBody>
                    <a:bodyPr/>
                    <a:lstStyle/>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üK-Block 3</a:t>
                      </a:r>
                    </a:p>
                  </a:txBody>
                  <a:tcPr marL="68580" marR="68580" marT="0" marB="0"/>
                </a:tc>
                <a:tc>
                  <a:txBody>
                    <a:bodyPr/>
                    <a:lstStyle/>
                    <a:p>
                      <a:pPr marL="342900" indent="-342900">
                        <a:spcBef>
                          <a:spcPts val="300"/>
                        </a:spcBef>
                        <a:spcAft>
                          <a:spcPts val="600"/>
                        </a:spcAft>
                        <a:buFont typeface="Arial" panose="020B0604020202020204" pitchFamily="34" charset="0"/>
                        <a:buChar char="•"/>
                        <a:tabLst>
                          <a:tab pos="19113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Verfügungen und Entscheide verfassen</a:t>
                      </a:r>
                    </a:p>
                    <a:p>
                      <a:pPr marL="342900" indent="-342900">
                        <a:spcBef>
                          <a:spcPts val="300"/>
                        </a:spcBef>
                        <a:spcAft>
                          <a:spcPts val="600"/>
                        </a:spcAft>
                        <a:buFont typeface="Arial" panose="020B0604020202020204" pitchFamily="34" charset="0"/>
                        <a:buChar char="•"/>
                        <a:tabLst>
                          <a:tab pos="19113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Rechtsmittel-Eingänge überprüfen</a:t>
                      </a:r>
                    </a:p>
                    <a:p>
                      <a:pPr marL="342900" indent="-342900">
                        <a:spcBef>
                          <a:spcPts val="300"/>
                        </a:spcBef>
                        <a:spcAft>
                          <a:spcPts val="600"/>
                        </a:spcAft>
                        <a:buFont typeface="Arial" panose="020B0604020202020204" pitchFamily="34" charset="0"/>
                        <a:buChar char="•"/>
                        <a:tabLst>
                          <a:tab pos="19113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Aktennotizen und Protokolle verfassen</a:t>
                      </a:r>
                    </a:p>
                  </a:txBody>
                  <a:tcPr marL="68580" marR="68580" marT="0" marB="0"/>
                </a:tc>
                <a:tc>
                  <a:txBody>
                    <a:bodyPr/>
                    <a:lstStyle/>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2 Tage</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1 Präsenz </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1 </a:t>
                      </a:r>
                      <a:r>
                        <a:rPr lang="de-CH" sz="2000" dirty="0" err="1">
                          <a:effectLst/>
                          <a:latin typeface="Calibri" panose="020F0502020204030204" pitchFamily="34" charset="0"/>
                          <a:ea typeface="Times New Roman" panose="02020603050405020304" pitchFamily="18" charset="0"/>
                          <a:cs typeface="Calibri" panose="020F0502020204030204" pitchFamily="34" charset="0"/>
                        </a:rPr>
                        <a:t>Blended</a:t>
                      </a:r>
                      <a:r>
                        <a:rPr lang="de-CH" sz="2000" dirty="0">
                          <a:effectLst/>
                          <a:latin typeface="Calibri" panose="020F0502020204030204" pitchFamily="34" charset="0"/>
                          <a:ea typeface="Times New Roman" panose="02020603050405020304" pitchFamily="18" charset="0"/>
                          <a:cs typeface="Calibri" panose="020F0502020204030204" pitchFamily="34" charset="0"/>
                        </a:rPr>
                        <a:t> Learning</a:t>
                      </a:r>
                    </a:p>
                  </a:txBody>
                  <a:tcPr marL="68580" marR="68580" marT="0" marB="0"/>
                </a:tc>
                <a:extLst>
                  <a:ext uri="{0D108BD9-81ED-4DB2-BD59-A6C34878D82A}">
                    <a16:rowId xmlns:a16="http://schemas.microsoft.com/office/drawing/2014/main" val="2608719928"/>
                  </a:ext>
                </a:extLst>
              </a:tr>
            </a:tbl>
          </a:graphicData>
        </a:graphic>
      </p:graphicFrame>
      <p:sp>
        <p:nvSpPr>
          <p:cNvPr id="4" name="Foliennummernplatzhalter 3">
            <a:extLst>
              <a:ext uri="{FF2B5EF4-FFF2-40B4-BE49-F238E27FC236}">
                <a16:creationId xmlns:a16="http://schemas.microsoft.com/office/drawing/2014/main" id="{E6933548-0F47-4A90-89A3-625B3D78FA89}"/>
              </a:ext>
            </a:extLst>
          </p:cNvPr>
          <p:cNvSpPr>
            <a:spLocks noGrp="1"/>
          </p:cNvSpPr>
          <p:nvPr>
            <p:ph type="sldNum" sz="quarter" idx="12"/>
          </p:nvPr>
        </p:nvSpPr>
        <p:spPr/>
        <p:txBody>
          <a:bodyPr/>
          <a:lstStyle/>
          <a:p>
            <a:fld id="{87674F0A-37BA-4CE3-B1FD-DE57A7E2F2C6}" type="slidenum">
              <a:rPr lang="de-CH" smtClean="0"/>
              <a:pPr/>
              <a:t>17</a:t>
            </a:fld>
            <a:endParaRPr lang="de-CH" dirty="0"/>
          </a:p>
        </p:txBody>
      </p:sp>
    </p:spTree>
    <p:extLst>
      <p:ext uri="{BB962C8B-B14F-4D97-AF65-F5344CB8AC3E}">
        <p14:creationId xmlns:p14="http://schemas.microsoft.com/office/powerpoint/2010/main" val="2496603915"/>
      </p:ext>
    </p:extLst>
  </p:cSld>
  <p:clrMapOvr>
    <a:masterClrMapping/>
  </p:clrMapOvr>
  <p:extLst>
    <p:ext uri="{6950BFC3-D8DA-4A85-94F7-54DA5524770B}">
      <p188:commentRel xmlns:p188="http://schemas.microsoft.com/office/powerpoint/2018/8/main" xmlns=""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BB020-EB33-424B-98EC-A58EB273C910}"/>
              </a:ext>
            </a:extLst>
          </p:cNvPr>
          <p:cNvSpPr>
            <a:spLocks noGrp="1"/>
          </p:cNvSpPr>
          <p:nvPr>
            <p:ph type="title"/>
          </p:nvPr>
        </p:nvSpPr>
        <p:spPr/>
        <p:txBody>
          <a:bodyPr/>
          <a:lstStyle/>
          <a:p>
            <a:r>
              <a:rPr lang="de-CH" dirty="0"/>
              <a:t>Inhalte der üK</a:t>
            </a:r>
          </a:p>
        </p:txBody>
      </p:sp>
      <p:graphicFrame>
        <p:nvGraphicFramePr>
          <p:cNvPr id="6" name="Inhaltsplatzhalter 5">
            <a:extLst>
              <a:ext uri="{FF2B5EF4-FFF2-40B4-BE49-F238E27FC236}">
                <a16:creationId xmlns:a16="http://schemas.microsoft.com/office/drawing/2014/main" id="{7AF8198A-69AA-4ABD-AA43-BC1FB34AF1B2}"/>
              </a:ext>
            </a:extLst>
          </p:cNvPr>
          <p:cNvGraphicFramePr>
            <a:graphicFrameLocks noGrp="1"/>
          </p:cNvGraphicFramePr>
          <p:nvPr>
            <p:ph idx="1"/>
            <p:extLst/>
          </p:nvPr>
        </p:nvGraphicFramePr>
        <p:xfrm>
          <a:off x="767408" y="1772816"/>
          <a:ext cx="11089232" cy="3744415"/>
        </p:xfrm>
        <a:graphic>
          <a:graphicData uri="http://schemas.openxmlformats.org/drawingml/2006/table">
            <a:tbl>
              <a:tblPr firstRow="1" firstCol="1" bandRow="1">
                <a:tableStyleId>{69012ECD-51FC-41F1-AA8D-1B2483CD663E}</a:tableStyleId>
              </a:tblPr>
              <a:tblGrid>
                <a:gridCol w="1338009">
                  <a:extLst>
                    <a:ext uri="{9D8B030D-6E8A-4147-A177-3AD203B41FA5}">
                      <a16:colId xmlns:a16="http://schemas.microsoft.com/office/drawing/2014/main" val="810002107"/>
                    </a:ext>
                  </a:extLst>
                </a:gridCol>
                <a:gridCol w="1512222">
                  <a:extLst>
                    <a:ext uri="{9D8B030D-6E8A-4147-A177-3AD203B41FA5}">
                      <a16:colId xmlns:a16="http://schemas.microsoft.com/office/drawing/2014/main" val="3852885873"/>
                    </a:ext>
                  </a:extLst>
                </a:gridCol>
                <a:gridCol w="6384278">
                  <a:extLst>
                    <a:ext uri="{9D8B030D-6E8A-4147-A177-3AD203B41FA5}">
                      <a16:colId xmlns:a16="http://schemas.microsoft.com/office/drawing/2014/main" val="2498402155"/>
                    </a:ext>
                  </a:extLst>
                </a:gridCol>
                <a:gridCol w="1854723">
                  <a:extLst>
                    <a:ext uri="{9D8B030D-6E8A-4147-A177-3AD203B41FA5}">
                      <a16:colId xmlns:a16="http://schemas.microsoft.com/office/drawing/2014/main" val="2974935678"/>
                    </a:ext>
                  </a:extLst>
                </a:gridCol>
              </a:tblGrid>
              <a:tr h="957873">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Semester</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üK-Block</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dirty="0">
                          <a:effectLst/>
                          <a:latin typeface="Calibri" panose="020F0502020204030204" pitchFamily="34" charset="0"/>
                          <a:cs typeface="Calibri" panose="020F0502020204030204" pitchFamily="34" charset="0"/>
                        </a:rPr>
                        <a:t>Inhalte</a:t>
                      </a:r>
                    </a:p>
                    <a:p>
                      <a:pPr>
                        <a:spcBef>
                          <a:spcPts val="300"/>
                        </a:spcBef>
                        <a:spcAft>
                          <a:spcPts val="600"/>
                        </a:spcAft>
                      </a:pPr>
                      <a:r>
                        <a:rPr lang="de-CH" sz="2000" dirty="0">
                          <a:effectLst/>
                          <a:latin typeface="Calibri" panose="020F0502020204030204" pitchFamily="34" charset="0"/>
                          <a:cs typeface="Calibri" panose="020F0502020204030204" pitchFamily="34" charset="0"/>
                        </a:rPr>
                        <a:t> </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Dauer in üK-Tagen</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83931047"/>
                  </a:ext>
                </a:extLst>
              </a:tr>
              <a:tr h="2786542">
                <a:tc>
                  <a:txBody>
                    <a:bodyPr/>
                    <a:lstStyle/>
                    <a:p>
                      <a:pPr algn="ct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4</a:t>
                      </a:r>
                    </a:p>
                  </a:txBody>
                  <a:tcPr marL="68580" marR="68580" marT="0" marB="0"/>
                </a:tc>
                <a:tc>
                  <a:txBody>
                    <a:bodyPr/>
                    <a:lstStyle/>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üK-Block 4</a:t>
                      </a:r>
                    </a:p>
                  </a:txBody>
                  <a:tcPr marL="68580" marR="68580" marT="0" marB="0"/>
                </a:tc>
                <a:tc>
                  <a:txBody>
                    <a:bodyPr/>
                    <a:lstStyle/>
                    <a:p>
                      <a:pPr marL="342900" indent="-342900">
                        <a:spcBef>
                          <a:spcPts val="300"/>
                        </a:spcBef>
                        <a:spcAft>
                          <a:spcPts val="600"/>
                        </a:spcAft>
                        <a:buFont typeface="Arial" panose="020B0604020202020204" pitchFamily="34" charset="0"/>
                        <a:buChar char="•"/>
                        <a:tabLst>
                          <a:tab pos="19113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Dokumentationen, Berichte und Publikationen verfassen</a:t>
                      </a:r>
                    </a:p>
                    <a:p>
                      <a:pPr marL="342900" indent="-342900">
                        <a:spcBef>
                          <a:spcPts val="300"/>
                        </a:spcBef>
                        <a:spcAft>
                          <a:spcPts val="600"/>
                        </a:spcAft>
                        <a:buFont typeface="Arial" panose="020B0604020202020204" pitchFamily="34" charset="0"/>
                        <a:buChar char="•"/>
                        <a:tabLst>
                          <a:tab pos="19113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Markt- und Branchenkenntnisse einsetzen</a:t>
                      </a:r>
                    </a:p>
                    <a:p>
                      <a:pPr marL="342900" indent="-342900">
                        <a:spcBef>
                          <a:spcPts val="300"/>
                        </a:spcBef>
                        <a:spcAft>
                          <a:spcPts val="600"/>
                        </a:spcAft>
                        <a:buFont typeface="Arial" panose="020B0604020202020204" pitchFamily="34" charset="0"/>
                        <a:buChar char="•"/>
                        <a:tabLst>
                          <a:tab pos="11112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Gekonnt in meinem Betrieb und meiner Funktion </a:t>
                      </a:r>
                      <a:r>
                        <a:rPr lang="de-CH" sz="2000" dirty="0" err="1">
                          <a:effectLst/>
                          <a:latin typeface="Calibri" panose="020F0502020204030204" pitchFamily="34" charset="0"/>
                          <a:ea typeface="Times New Roman" panose="02020603050405020304" pitchFamily="18" charset="0"/>
                          <a:cs typeface="Calibri" panose="020F0502020204030204" pitchFamily="34" charset="0"/>
                        </a:rPr>
                        <a:t>be</a:t>
                      </a:r>
                      <a:r>
                        <a:rPr lang="de-CH" sz="2000" dirty="0">
                          <a:effectLst/>
                          <a:latin typeface="Calibri" panose="020F0502020204030204" pitchFamily="34" charset="0"/>
                          <a:ea typeface="Times New Roman" panose="02020603050405020304" pitchFamily="18" charset="0"/>
                          <a:cs typeface="Calibri" panose="020F0502020204030204" pitchFamily="34" charset="0"/>
                        </a:rPr>
                        <a:t>-wegen</a:t>
                      </a:r>
                    </a:p>
                    <a:p>
                      <a:pPr marL="0" indent="0">
                        <a:spcBef>
                          <a:spcPts val="300"/>
                        </a:spcBef>
                        <a:spcAft>
                          <a:spcPts val="600"/>
                        </a:spcAft>
                        <a:buFont typeface="Arial" panose="020B0604020202020204" pitchFamily="34" charset="0"/>
                        <a:buNone/>
                        <a:tabLst>
                          <a:tab pos="191135" algn="l"/>
                        </a:tabLst>
                      </a:pP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3 Tage</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2 Präsenz </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1 </a:t>
                      </a:r>
                      <a:r>
                        <a:rPr lang="de-CH" sz="2000" dirty="0" err="1">
                          <a:effectLst/>
                          <a:latin typeface="Calibri" panose="020F0502020204030204" pitchFamily="34" charset="0"/>
                          <a:ea typeface="Times New Roman" panose="02020603050405020304" pitchFamily="18" charset="0"/>
                          <a:cs typeface="Calibri" panose="020F0502020204030204" pitchFamily="34" charset="0"/>
                        </a:rPr>
                        <a:t>Blended</a:t>
                      </a:r>
                      <a:r>
                        <a:rPr lang="de-CH" sz="2000" dirty="0">
                          <a:effectLst/>
                          <a:latin typeface="Calibri" panose="020F0502020204030204" pitchFamily="34" charset="0"/>
                          <a:ea typeface="Times New Roman" panose="02020603050405020304" pitchFamily="18" charset="0"/>
                          <a:cs typeface="Calibri" panose="020F0502020204030204" pitchFamily="34" charset="0"/>
                        </a:rPr>
                        <a:t> Learning</a:t>
                      </a:r>
                    </a:p>
                  </a:txBody>
                  <a:tcPr marL="68580" marR="68580" marT="0" marB="0"/>
                </a:tc>
                <a:extLst>
                  <a:ext uri="{0D108BD9-81ED-4DB2-BD59-A6C34878D82A}">
                    <a16:rowId xmlns:a16="http://schemas.microsoft.com/office/drawing/2014/main" val="2608719928"/>
                  </a:ext>
                </a:extLst>
              </a:tr>
            </a:tbl>
          </a:graphicData>
        </a:graphic>
      </p:graphicFrame>
      <p:sp>
        <p:nvSpPr>
          <p:cNvPr id="4" name="Foliennummernplatzhalter 3">
            <a:extLst>
              <a:ext uri="{FF2B5EF4-FFF2-40B4-BE49-F238E27FC236}">
                <a16:creationId xmlns:a16="http://schemas.microsoft.com/office/drawing/2014/main" id="{E6933548-0F47-4A90-89A3-625B3D78FA89}"/>
              </a:ext>
            </a:extLst>
          </p:cNvPr>
          <p:cNvSpPr>
            <a:spLocks noGrp="1"/>
          </p:cNvSpPr>
          <p:nvPr>
            <p:ph type="sldNum" sz="quarter" idx="12"/>
          </p:nvPr>
        </p:nvSpPr>
        <p:spPr/>
        <p:txBody>
          <a:bodyPr/>
          <a:lstStyle/>
          <a:p>
            <a:fld id="{87674F0A-37BA-4CE3-B1FD-DE57A7E2F2C6}" type="slidenum">
              <a:rPr lang="de-CH" smtClean="0"/>
              <a:pPr/>
              <a:t>18</a:t>
            </a:fld>
            <a:endParaRPr lang="de-CH" dirty="0"/>
          </a:p>
        </p:txBody>
      </p:sp>
    </p:spTree>
    <p:extLst>
      <p:ext uri="{BB962C8B-B14F-4D97-AF65-F5344CB8AC3E}">
        <p14:creationId xmlns:p14="http://schemas.microsoft.com/office/powerpoint/2010/main" val="907942447"/>
      </p:ext>
    </p:extLst>
  </p:cSld>
  <p:clrMapOvr>
    <a:masterClrMapping/>
  </p:clrMapOvr>
  <p:extLst>
    <p:ext uri="{6950BFC3-D8DA-4A85-94F7-54DA5524770B}">
      <p188:commentRel xmlns:p188="http://schemas.microsoft.com/office/powerpoint/2018/8/main" xmlns=""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BB020-EB33-424B-98EC-A58EB273C910}"/>
              </a:ext>
            </a:extLst>
          </p:cNvPr>
          <p:cNvSpPr>
            <a:spLocks noGrp="1"/>
          </p:cNvSpPr>
          <p:nvPr>
            <p:ph type="title"/>
          </p:nvPr>
        </p:nvSpPr>
        <p:spPr/>
        <p:txBody>
          <a:bodyPr/>
          <a:lstStyle/>
          <a:p>
            <a:r>
              <a:rPr lang="de-CH" dirty="0"/>
              <a:t>Inhalte der üK</a:t>
            </a:r>
          </a:p>
        </p:txBody>
      </p:sp>
      <p:graphicFrame>
        <p:nvGraphicFramePr>
          <p:cNvPr id="6" name="Inhaltsplatzhalter 5">
            <a:extLst>
              <a:ext uri="{FF2B5EF4-FFF2-40B4-BE49-F238E27FC236}">
                <a16:creationId xmlns:a16="http://schemas.microsoft.com/office/drawing/2014/main" id="{7AF8198A-69AA-4ABD-AA43-BC1FB34AF1B2}"/>
              </a:ext>
            </a:extLst>
          </p:cNvPr>
          <p:cNvGraphicFramePr>
            <a:graphicFrameLocks noGrp="1"/>
          </p:cNvGraphicFramePr>
          <p:nvPr>
            <p:ph idx="1"/>
            <p:extLst/>
          </p:nvPr>
        </p:nvGraphicFramePr>
        <p:xfrm>
          <a:off x="767408" y="1772816"/>
          <a:ext cx="11089232" cy="3744415"/>
        </p:xfrm>
        <a:graphic>
          <a:graphicData uri="http://schemas.openxmlformats.org/drawingml/2006/table">
            <a:tbl>
              <a:tblPr firstRow="1" firstCol="1" bandRow="1">
                <a:tableStyleId>{69012ECD-51FC-41F1-AA8D-1B2483CD663E}</a:tableStyleId>
              </a:tblPr>
              <a:tblGrid>
                <a:gridCol w="1338009">
                  <a:extLst>
                    <a:ext uri="{9D8B030D-6E8A-4147-A177-3AD203B41FA5}">
                      <a16:colId xmlns:a16="http://schemas.microsoft.com/office/drawing/2014/main" val="810002107"/>
                    </a:ext>
                  </a:extLst>
                </a:gridCol>
                <a:gridCol w="1512222">
                  <a:extLst>
                    <a:ext uri="{9D8B030D-6E8A-4147-A177-3AD203B41FA5}">
                      <a16:colId xmlns:a16="http://schemas.microsoft.com/office/drawing/2014/main" val="3852885873"/>
                    </a:ext>
                  </a:extLst>
                </a:gridCol>
                <a:gridCol w="6384278">
                  <a:extLst>
                    <a:ext uri="{9D8B030D-6E8A-4147-A177-3AD203B41FA5}">
                      <a16:colId xmlns:a16="http://schemas.microsoft.com/office/drawing/2014/main" val="2498402155"/>
                    </a:ext>
                  </a:extLst>
                </a:gridCol>
                <a:gridCol w="1854723">
                  <a:extLst>
                    <a:ext uri="{9D8B030D-6E8A-4147-A177-3AD203B41FA5}">
                      <a16:colId xmlns:a16="http://schemas.microsoft.com/office/drawing/2014/main" val="2974935678"/>
                    </a:ext>
                  </a:extLst>
                </a:gridCol>
              </a:tblGrid>
              <a:tr h="957873">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Semester</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üK-Block</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dirty="0">
                          <a:effectLst/>
                          <a:latin typeface="Calibri" panose="020F0502020204030204" pitchFamily="34" charset="0"/>
                          <a:cs typeface="Calibri" panose="020F0502020204030204" pitchFamily="34" charset="0"/>
                        </a:rPr>
                        <a:t>Inhalte</a:t>
                      </a:r>
                    </a:p>
                    <a:p>
                      <a:pPr>
                        <a:spcBef>
                          <a:spcPts val="300"/>
                        </a:spcBef>
                        <a:spcAft>
                          <a:spcPts val="600"/>
                        </a:spcAft>
                      </a:pPr>
                      <a:r>
                        <a:rPr lang="de-CH" sz="2000" dirty="0">
                          <a:effectLst/>
                          <a:latin typeface="Calibri" panose="020F0502020204030204" pitchFamily="34" charset="0"/>
                          <a:cs typeface="Calibri" panose="020F0502020204030204" pitchFamily="34" charset="0"/>
                        </a:rPr>
                        <a:t> </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Dauer in üK-Tagen</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83931047"/>
                  </a:ext>
                </a:extLst>
              </a:tr>
              <a:tr h="2786542">
                <a:tc>
                  <a:txBody>
                    <a:bodyPr/>
                    <a:lstStyle/>
                    <a:p>
                      <a:pPr algn="ct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5</a:t>
                      </a:r>
                    </a:p>
                  </a:txBody>
                  <a:tcPr marL="68580" marR="68580" marT="0" marB="0"/>
                </a:tc>
                <a:tc>
                  <a:txBody>
                    <a:bodyPr/>
                    <a:lstStyle/>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üK-Block 5</a:t>
                      </a:r>
                    </a:p>
                  </a:txBody>
                  <a:tcPr marL="68580" marR="68580" marT="0" marB="0"/>
                </a:tc>
                <a:tc>
                  <a:txBody>
                    <a:bodyPr/>
                    <a:lstStyle/>
                    <a:p>
                      <a:pPr>
                        <a:spcBef>
                          <a:spcPts val="300"/>
                        </a:spcBef>
                        <a:spcAft>
                          <a:spcPts val="600"/>
                        </a:spcAft>
                        <a:tabLst>
                          <a:tab pos="191135" algn="l"/>
                        </a:tabLst>
                      </a:pPr>
                      <a:r>
                        <a:rPr lang="de-CH" sz="2000" dirty="0">
                          <a:effectLst/>
                          <a:latin typeface="Calibri" panose="020F0502020204030204" pitchFamily="34" charset="0"/>
                          <a:ea typeface="Times New Roman" panose="02020603050405020304" pitchFamily="18" charset="0"/>
                          <a:cs typeface="Calibri" panose="020F0502020204030204" pitchFamily="34" charset="0"/>
                        </a:rPr>
                        <a:t>Stand betriebliche Ausbildung: Praxisaufträge, Kompetenzraster, üK-Kompetenznachweis</a:t>
                      </a:r>
                    </a:p>
                  </a:txBody>
                  <a:tcPr marL="68580" marR="68580" marT="0" marB="0"/>
                </a:tc>
                <a:tc>
                  <a:txBody>
                    <a:bodyPr/>
                    <a:lstStyle/>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2 Tage</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1 Präsenz </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1 </a:t>
                      </a:r>
                      <a:r>
                        <a:rPr lang="de-CH" sz="2000" dirty="0" err="1">
                          <a:effectLst/>
                          <a:latin typeface="Calibri" panose="020F0502020204030204" pitchFamily="34" charset="0"/>
                          <a:ea typeface="Times New Roman" panose="02020603050405020304" pitchFamily="18" charset="0"/>
                          <a:cs typeface="Calibri" panose="020F0502020204030204" pitchFamily="34" charset="0"/>
                        </a:rPr>
                        <a:t>Blended</a:t>
                      </a:r>
                      <a:r>
                        <a:rPr lang="de-CH" sz="2000" dirty="0">
                          <a:effectLst/>
                          <a:latin typeface="Calibri" panose="020F0502020204030204" pitchFamily="34" charset="0"/>
                          <a:ea typeface="Times New Roman" panose="02020603050405020304" pitchFamily="18" charset="0"/>
                          <a:cs typeface="Calibri" panose="020F0502020204030204" pitchFamily="34" charset="0"/>
                        </a:rPr>
                        <a:t> Learning</a:t>
                      </a:r>
                    </a:p>
                  </a:txBody>
                  <a:tcPr marL="68580" marR="68580" marT="0" marB="0"/>
                </a:tc>
                <a:extLst>
                  <a:ext uri="{0D108BD9-81ED-4DB2-BD59-A6C34878D82A}">
                    <a16:rowId xmlns:a16="http://schemas.microsoft.com/office/drawing/2014/main" val="2608719928"/>
                  </a:ext>
                </a:extLst>
              </a:tr>
            </a:tbl>
          </a:graphicData>
        </a:graphic>
      </p:graphicFrame>
      <p:sp>
        <p:nvSpPr>
          <p:cNvPr id="4" name="Foliennummernplatzhalter 3">
            <a:extLst>
              <a:ext uri="{FF2B5EF4-FFF2-40B4-BE49-F238E27FC236}">
                <a16:creationId xmlns:a16="http://schemas.microsoft.com/office/drawing/2014/main" id="{E6933548-0F47-4A90-89A3-625B3D78FA89}"/>
              </a:ext>
            </a:extLst>
          </p:cNvPr>
          <p:cNvSpPr>
            <a:spLocks noGrp="1"/>
          </p:cNvSpPr>
          <p:nvPr>
            <p:ph type="sldNum" sz="quarter" idx="12"/>
          </p:nvPr>
        </p:nvSpPr>
        <p:spPr/>
        <p:txBody>
          <a:bodyPr/>
          <a:lstStyle/>
          <a:p>
            <a:fld id="{87674F0A-37BA-4CE3-B1FD-DE57A7E2F2C6}" type="slidenum">
              <a:rPr lang="de-CH" smtClean="0"/>
              <a:pPr/>
              <a:t>19</a:t>
            </a:fld>
            <a:endParaRPr lang="de-CH" dirty="0"/>
          </a:p>
        </p:txBody>
      </p:sp>
    </p:spTree>
    <p:extLst>
      <p:ext uri="{BB962C8B-B14F-4D97-AF65-F5344CB8AC3E}">
        <p14:creationId xmlns:p14="http://schemas.microsoft.com/office/powerpoint/2010/main" val="499123175"/>
      </p:ext>
    </p:extLst>
  </p:cSld>
  <p:clrMapOvr>
    <a:masterClrMapping/>
  </p:clrMapOvr>
  <p:extLst>
    <p:ext uri="{6950BFC3-D8DA-4A85-94F7-54DA5524770B}">
      <p188:commentRel xmlns:p188="http://schemas.microsoft.com/office/powerpoint/2018/8/main" xmlns=""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a:t>Themen heute</a:t>
            </a:r>
            <a:endParaRPr lang="de-CH" dirty="0"/>
          </a:p>
        </p:txBody>
      </p:sp>
      <p:sp>
        <p:nvSpPr>
          <p:cNvPr id="6" name="Inhaltsplatzhalter 5"/>
          <p:cNvSpPr>
            <a:spLocks noGrp="1"/>
          </p:cNvSpPr>
          <p:nvPr>
            <p:ph idx="1"/>
          </p:nvPr>
        </p:nvSpPr>
        <p:spPr/>
        <p:txBody>
          <a:bodyPr/>
          <a:lstStyle/>
          <a:p>
            <a:r>
              <a:rPr lang="de-CH" dirty="0"/>
              <a:t>Aufbau der überbetrieblichen Kurse</a:t>
            </a:r>
          </a:p>
          <a:p>
            <a:r>
              <a:rPr lang="de-CH" dirty="0"/>
              <a:t>Informationen zum Kompetenznachweis</a:t>
            </a:r>
          </a:p>
          <a:p>
            <a:r>
              <a:rPr lang="de-CH" dirty="0"/>
              <a:t>Verwaltungsgrundsätze </a:t>
            </a:r>
          </a:p>
          <a:p>
            <a:pPr lvl="1"/>
            <a:r>
              <a:rPr lang="de-CH" dirty="0"/>
              <a:t>Arten von Verwaltungsgrundsätzen im Arbeitsalltag anwenden</a:t>
            </a:r>
          </a:p>
          <a:p>
            <a:pPr lvl="1"/>
            <a:r>
              <a:rPr lang="de-CH" dirty="0"/>
              <a:t>Amtsgeheimnis und Datenschutz berücksichtigen</a:t>
            </a:r>
          </a:p>
          <a:p>
            <a:pPr marL="457200" lvl="1" indent="0">
              <a:buNone/>
            </a:pPr>
            <a:endParaRPr lang="de-CH" dirty="0"/>
          </a:p>
          <a:p>
            <a:pPr lvl="1"/>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a:t>
            </a:fld>
            <a:endParaRPr lang="de-CH"/>
          </a:p>
        </p:txBody>
      </p:sp>
    </p:spTree>
    <p:extLst>
      <p:ext uri="{BB962C8B-B14F-4D97-AF65-F5344CB8AC3E}">
        <p14:creationId xmlns:p14="http://schemas.microsoft.com/office/powerpoint/2010/main" val="3954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BB020-EB33-424B-98EC-A58EB273C910}"/>
              </a:ext>
            </a:extLst>
          </p:cNvPr>
          <p:cNvSpPr>
            <a:spLocks noGrp="1"/>
          </p:cNvSpPr>
          <p:nvPr>
            <p:ph type="title"/>
          </p:nvPr>
        </p:nvSpPr>
        <p:spPr/>
        <p:txBody>
          <a:bodyPr/>
          <a:lstStyle/>
          <a:p>
            <a:r>
              <a:rPr lang="de-CH" dirty="0"/>
              <a:t>Inhalte der üK</a:t>
            </a:r>
          </a:p>
        </p:txBody>
      </p:sp>
      <p:graphicFrame>
        <p:nvGraphicFramePr>
          <p:cNvPr id="6" name="Inhaltsplatzhalter 5">
            <a:extLst>
              <a:ext uri="{FF2B5EF4-FFF2-40B4-BE49-F238E27FC236}">
                <a16:creationId xmlns:a16="http://schemas.microsoft.com/office/drawing/2014/main" id="{7AF8198A-69AA-4ABD-AA43-BC1FB34AF1B2}"/>
              </a:ext>
            </a:extLst>
          </p:cNvPr>
          <p:cNvGraphicFramePr>
            <a:graphicFrameLocks noGrp="1"/>
          </p:cNvGraphicFramePr>
          <p:nvPr>
            <p:ph idx="1"/>
            <p:extLst/>
          </p:nvPr>
        </p:nvGraphicFramePr>
        <p:xfrm>
          <a:off x="767408" y="1772816"/>
          <a:ext cx="11089232" cy="3744415"/>
        </p:xfrm>
        <a:graphic>
          <a:graphicData uri="http://schemas.openxmlformats.org/drawingml/2006/table">
            <a:tbl>
              <a:tblPr firstRow="1" firstCol="1" bandRow="1">
                <a:tableStyleId>{69012ECD-51FC-41F1-AA8D-1B2483CD663E}</a:tableStyleId>
              </a:tblPr>
              <a:tblGrid>
                <a:gridCol w="1338009">
                  <a:extLst>
                    <a:ext uri="{9D8B030D-6E8A-4147-A177-3AD203B41FA5}">
                      <a16:colId xmlns:a16="http://schemas.microsoft.com/office/drawing/2014/main" val="810002107"/>
                    </a:ext>
                  </a:extLst>
                </a:gridCol>
                <a:gridCol w="1512222">
                  <a:extLst>
                    <a:ext uri="{9D8B030D-6E8A-4147-A177-3AD203B41FA5}">
                      <a16:colId xmlns:a16="http://schemas.microsoft.com/office/drawing/2014/main" val="3852885873"/>
                    </a:ext>
                  </a:extLst>
                </a:gridCol>
                <a:gridCol w="6384278">
                  <a:extLst>
                    <a:ext uri="{9D8B030D-6E8A-4147-A177-3AD203B41FA5}">
                      <a16:colId xmlns:a16="http://schemas.microsoft.com/office/drawing/2014/main" val="2498402155"/>
                    </a:ext>
                  </a:extLst>
                </a:gridCol>
                <a:gridCol w="1854723">
                  <a:extLst>
                    <a:ext uri="{9D8B030D-6E8A-4147-A177-3AD203B41FA5}">
                      <a16:colId xmlns:a16="http://schemas.microsoft.com/office/drawing/2014/main" val="2974935678"/>
                    </a:ext>
                  </a:extLst>
                </a:gridCol>
              </a:tblGrid>
              <a:tr h="957873">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Semester</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üK-Block</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dirty="0">
                          <a:effectLst/>
                          <a:latin typeface="Calibri" panose="020F0502020204030204" pitchFamily="34" charset="0"/>
                          <a:cs typeface="Calibri" panose="020F0502020204030204" pitchFamily="34" charset="0"/>
                        </a:rPr>
                        <a:t>Inhalte</a:t>
                      </a:r>
                    </a:p>
                    <a:p>
                      <a:pPr>
                        <a:spcBef>
                          <a:spcPts val="300"/>
                        </a:spcBef>
                        <a:spcAft>
                          <a:spcPts val="600"/>
                        </a:spcAft>
                      </a:pPr>
                      <a:r>
                        <a:rPr lang="de-CH" sz="2000" dirty="0">
                          <a:effectLst/>
                          <a:latin typeface="Calibri" panose="020F0502020204030204" pitchFamily="34" charset="0"/>
                          <a:cs typeface="Calibri" panose="020F0502020204030204" pitchFamily="34" charset="0"/>
                        </a:rPr>
                        <a:t> </a:t>
                      </a:r>
                      <a:endParaRPr lang="de-CH"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spcAft>
                          <a:spcPts val="600"/>
                        </a:spcAft>
                      </a:pPr>
                      <a:r>
                        <a:rPr lang="de-CH" sz="2000">
                          <a:effectLst/>
                          <a:latin typeface="Calibri" panose="020F0502020204030204" pitchFamily="34" charset="0"/>
                          <a:cs typeface="Calibri" panose="020F0502020204030204" pitchFamily="34" charset="0"/>
                        </a:rPr>
                        <a:t>Dauer in üK-Tagen</a:t>
                      </a:r>
                      <a:endParaRPr lang="de-CH"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83931047"/>
                  </a:ext>
                </a:extLst>
              </a:tr>
              <a:tr h="2786542">
                <a:tc>
                  <a:txBody>
                    <a:bodyPr/>
                    <a:lstStyle/>
                    <a:p>
                      <a:pPr algn="ct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Total</a:t>
                      </a:r>
                    </a:p>
                  </a:txBody>
                  <a:tcPr marL="68580" marR="68580" marT="0" marB="0"/>
                </a:tc>
                <a:tc>
                  <a:txBody>
                    <a:bodyPr/>
                    <a:lstStyle/>
                    <a:p>
                      <a:pPr>
                        <a:spcBef>
                          <a:spcPts val="300"/>
                        </a:spcBef>
                        <a:spcAft>
                          <a:spcPts val="600"/>
                        </a:spcAft>
                      </a:pPr>
                      <a:r>
                        <a:rPr lang="de-CH" sz="200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tc>
                <a:tc>
                  <a:txBody>
                    <a:bodyPr/>
                    <a:lstStyle/>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Präsenzunterricht</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Davon selbstorganisiertes Lernen</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Gesamthaft</a:t>
                      </a:r>
                    </a:p>
                  </a:txBody>
                  <a:tcPr marL="68580" marR="68580" marT="0" marB="0"/>
                </a:tc>
                <a:tc>
                  <a:txBody>
                    <a:bodyPr/>
                    <a:lstStyle/>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11 Tage </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5 Tage</a:t>
                      </a:r>
                    </a:p>
                    <a:p>
                      <a:pPr>
                        <a:spcBef>
                          <a:spcPts val="300"/>
                        </a:spcBef>
                        <a:spcAft>
                          <a:spcPts val="600"/>
                        </a:spcAft>
                      </a:pPr>
                      <a:r>
                        <a:rPr lang="de-CH" sz="2000" dirty="0">
                          <a:effectLst/>
                          <a:latin typeface="Calibri" panose="020F0502020204030204" pitchFamily="34" charset="0"/>
                          <a:ea typeface="Times New Roman" panose="02020603050405020304" pitchFamily="18" charset="0"/>
                          <a:cs typeface="Calibri" panose="020F0502020204030204" pitchFamily="34" charset="0"/>
                        </a:rPr>
                        <a:t>16 Tage</a:t>
                      </a:r>
                    </a:p>
                  </a:txBody>
                  <a:tcPr marL="68580" marR="68580" marT="0" marB="0"/>
                </a:tc>
                <a:extLst>
                  <a:ext uri="{0D108BD9-81ED-4DB2-BD59-A6C34878D82A}">
                    <a16:rowId xmlns:a16="http://schemas.microsoft.com/office/drawing/2014/main" val="2608719928"/>
                  </a:ext>
                </a:extLst>
              </a:tr>
            </a:tbl>
          </a:graphicData>
        </a:graphic>
      </p:graphicFrame>
      <p:sp>
        <p:nvSpPr>
          <p:cNvPr id="4" name="Foliennummernplatzhalter 3">
            <a:extLst>
              <a:ext uri="{FF2B5EF4-FFF2-40B4-BE49-F238E27FC236}">
                <a16:creationId xmlns:a16="http://schemas.microsoft.com/office/drawing/2014/main" id="{E6933548-0F47-4A90-89A3-625B3D78FA89}"/>
              </a:ext>
            </a:extLst>
          </p:cNvPr>
          <p:cNvSpPr>
            <a:spLocks noGrp="1"/>
          </p:cNvSpPr>
          <p:nvPr>
            <p:ph type="sldNum" sz="quarter" idx="12"/>
          </p:nvPr>
        </p:nvSpPr>
        <p:spPr/>
        <p:txBody>
          <a:bodyPr/>
          <a:lstStyle/>
          <a:p>
            <a:fld id="{87674F0A-37BA-4CE3-B1FD-DE57A7E2F2C6}" type="slidenum">
              <a:rPr lang="de-CH" smtClean="0"/>
              <a:pPr/>
              <a:t>20</a:t>
            </a:fld>
            <a:endParaRPr lang="de-CH" dirty="0"/>
          </a:p>
        </p:txBody>
      </p:sp>
    </p:spTree>
    <p:extLst>
      <p:ext uri="{BB962C8B-B14F-4D97-AF65-F5344CB8AC3E}">
        <p14:creationId xmlns:p14="http://schemas.microsoft.com/office/powerpoint/2010/main" val="319950119"/>
      </p:ext>
    </p:extLst>
  </p:cSld>
  <p:clrMapOvr>
    <a:masterClrMapping/>
  </p:clrMapOvr>
  <p:extLst>
    <p:ext uri="{6950BFC3-D8DA-4A85-94F7-54DA5524770B}">
      <p188:commentRel xmlns:p188="http://schemas.microsoft.com/office/powerpoint/2018/8/main" xmlns=""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Reflexionsfragen</a:t>
            </a:r>
          </a:p>
        </p:txBody>
      </p:sp>
      <p:sp>
        <p:nvSpPr>
          <p:cNvPr id="6" name="Inhaltsplatzhalter 5"/>
          <p:cNvSpPr>
            <a:spLocks noGrp="1"/>
          </p:cNvSpPr>
          <p:nvPr>
            <p:ph idx="1"/>
          </p:nvPr>
        </p:nvSpPr>
        <p:spPr/>
        <p:txBody>
          <a:bodyPr/>
          <a:lstStyle/>
          <a:p>
            <a:pPr marL="0" indent="0">
              <a:buNone/>
            </a:pPr>
            <a:r>
              <a:rPr lang="de-CH" b="1" dirty="0">
                <a:solidFill>
                  <a:srgbClr val="0070C0"/>
                </a:solidFill>
              </a:rPr>
              <a:t>Aufgabenstellung</a:t>
            </a:r>
          </a:p>
          <a:p>
            <a:r>
              <a:rPr lang="de-CH" dirty="0"/>
              <a:t>Diskutieren Sie mit einer mitlernenden Person, welche Themen Sie besonders spannend finden.</a:t>
            </a:r>
          </a:p>
          <a:p>
            <a:endParaRPr lang="de-CH" dirty="0"/>
          </a:p>
          <a:p>
            <a:pPr marL="0" indent="0">
              <a:buNone/>
            </a:pPr>
            <a:r>
              <a:rPr lang="de-CH" b="1" dirty="0"/>
              <a:t>Organisation:</a:t>
            </a:r>
          </a:p>
          <a:p>
            <a:r>
              <a:rPr lang="de-CH" dirty="0"/>
              <a:t>Zeit: 10 Minuten</a:t>
            </a:r>
          </a:p>
          <a:p>
            <a:r>
              <a:rPr lang="de-CH" dirty="0"/>
              <a:t>Arbeitsweise: Tandem</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21</a:t>
            </a:fld>
            <a:endParaRPr lang="de-CH"/>
          </a:p>
        </p:txBody>
      </p:sp>
    </p:spTree>
    <p:extLst>
      <p:ext uri="{BB962C8B-B14F-4D97-AF65-F5344CB8AC3E}">
        <p14:creationId xmlns:p14="http://schemas.microsoft.com/office/powerpoint/2010/main" val="26006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ctrTitle"/>
          </p:nvPr>
        </p:nvSpPr>
        <p:spPr/>
        <p:txBody>
          <a:bodyPr/>
          <a:lstStyle/>
          <a:p>
            <a:r>
              <a:rPr lang="de-CH" dirty="0"/>
              <a:t>Arbeitsweise und Spielregeln</a:t>
            </a:r>
          </a:p>
        </p:txBody>
      </p:sp>
      <p:sp>
        <p:nvSpPr>
          <p:cNvPr id="5" name="Untertitel 4">
            <a:extLst>
              <a:ext uri="{FF2B5EF4-FFF2-40B4-BE49-F238E27FC236}">
                <a16:creationId xmlns:a16="http://schemas.microsoft.com/office/drawing/2014/main" id="{C167521E-DF5C-4543-A8C2-647FDC0E87F8}"/>
              </a:ext>
            </a:extLst>
          </p:cNvPr>
          <p:cNvSpPr>
            <a:spLocks noGrp="1"/>
          </p:cNvSpPr>
          <p:nvPr>
            <p:ph type="subTitle"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22</a:t>
            </a:fld>
            <a:endParaRPr lang="de-CH"/>
          </a:p>
        </p:txBody>
      </p:sp>
    </p:spTree>
    <p:extLst>
      <p:ext uri="{BB962C8B-B14F-4D97-AF65-F5344CB8AC3E}">
        <p14:creationId xmlns:p14="http://schemas.microsoft.com/office/powerpoint/2010/main" val="1071875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E561F15-531A-4DCF-97E3-3EF180C0CD9D}"/>
              </a:ext>
            </a:extLst>
          </p:cNvPr>
          <p:cNvSpPr>
            <a:spLocks noGrp="1"/>
          </p:cNvSpPr>
          <p:nvPr>
            <p:ph type="title"/>
          </p:nvPr>
        </p:nvSpPr>
        <p:spPr/>
        <p:txBody>
          <a:bodyPr/>
          <a:lstStyle/>
          <a:p>
            <a:r>
              <a:rPr lang="de-CH" dirty="0"/>
              <a:t>Spielregeln</a:t>
            </a:r>
          </a:p>
        </p:txBody>
      </p:sp>
      <p:sp>
        <p:nvSpPr>
          <p:cNvPr id="6" name="Inhaltsplatzhalter 5">
            <a:extLst>
              <a:ext uri="{FF2B5EF4-FFF2-40B4-BE49-F238E27FC236}">
                <a16:creationId xmlns:a16="http://schemas.microsoft.com/office/drawing/2014/main" id="{8A4C62FF-ECA9-4F2D-85DD-8A6B1E042D9B}"/>
              </a:ext>
            </a:extLst>
          </p:cNvPr>
          <p:cNvSpPr>
            <a:spLocks noGrp="1"/>
          </p:cNvSpPr>
          <p:nvPr>
            <p:ph idx="1"/>
          </p:nvPr>
        </p:nvSpPr>
        <p:spPr>
          <a:xfrm>
            <a:off x="609600" y="1600201"/>
            <a:ext cx="7358608" cy="4525963"/>
          </a:xfrm>
        </p:spPr>
        <p:txBody>
          <a:bodyPr/>
          <a:lstStyle/>
          <a:p>
            <a:r>
              <a:rPr lang="de-CH" dirty="0"/>
              <a:t>Um die gemeinsame Zeit optimal zu nutzen, bereiten Sie sich auf die üK vor und erledigen die Vor- und Nachbereitungsaufträge.</a:t>
            </a:r>
          </a:p>
          <a:p>
            <a:r>
              <a:rPr lang="de-CH" dirty="0"/>
              <a:t>Wir halten uns an die Absenz- und Disziplinarordnung der Branche Öffentliche Verwaltung.</a:t>
            </a:r>
          </a:p>
          <a:p>
            <a:endParaRPr lang="de-CH" dirty="0"/>
          </a:p>
          <a:p>
            <a:r>
              <a:rPr lang="de-CH" b="1" dirty="0">
                <a:solidFill>
                  <a:srgbClr val="0070C0"/>
                </a:solidFill>
              </a:rPr>
              <a:t>Wir halten uns an gemeinsam definierte Spielregeln.</a:t>
            </a:r>
          </a:p>
        </p:txBody>
      </p:sp>
      <p:sp>
        <p:nvSpPr>
          <p:cNvPr id="4" name="Foliennummernplatzhalter 3">
            <a:extLst>
              <a:ext uri="{FF2B5EF4-FFF2-40B4-BE49-F238E27FC236}">
                <a16:creationId xmlns:a16="http://schemas.microsoft.com/office/drawing/2014/main" id="{8F402788-8199-458B-B93F-E7328DE5BDD7}"/>
              </a:ext>
            </a:extLst>
          </p:cNvPr>
          <p:cNvSpPr>
            <a:spLocks noGrp="1"/>
          </p:cNvSpPr>
          <p:nvPr>
            <p:ph type="sldNum" sz="quarter" idx="12"/>
          </p:nvPr>
        </p:nvSpPr>
        <p:spPr/>
        <p:txBody>
          <a:bodyPr/>
          <a:lstStyle/>
          <a:p>
            <a:fld id="{87674F0A-37BA-4CE3-B1FD-DE57A7E2F2C6}" type="slidenum">
              <a:rPr lang="de-CH" smtClean="0"/>
              <a:pPr/>
              <a:t>23</a:t>
            </a:fld>
            <a:endParaRPr lang="de-CH"/>
          </a:p>
        </p:txBody>
      </p:sp>
      <p:pic>
        <p:nvPicPr>
          <p:cNvPr id="2" name="Grafik 1">
            <a:hlinkClick r:id="rId3"/>
          </p:cNvPr>
          <p:cNvPicPr>
            <a:picLocks noChangeAspect="1"/>
          </p:cNvPicPr>
          <p:nvPr/>
        </p:nvPicPr>
        <p:blipFill>
          <a:blip r:embed="rId4"/>
          <a:stretch>
            <a:fillRect/>
          </a:stretch>
        </p:blipFill>
        <p:spPr>
          <a:xfrm>
            <a:off x="8737600" y="1268760"/>
            <a:ext cx="2470666" cy="3517428"/>
          </a:xfrm>
          <a:prstGeom prst="rect">
            <a:avLst/>
          </a:prstGeom>
          <a:ln>
            <a:noFill/>
          </a:ln>
          <a:effectLst>
            <a:outerShdw blurRad="292100" dist="139700" dir="2700000" algn="tl" rotWithShape="0">
              <a:srgbClr val="333333">
                <a:alpha val="65000"/>
              </a:srgbClr>
            </a:outerShdw>
          </a:effectLst>
        </p:spPr>
      </p:pic>
      <p:sp>
        <p:nvSpPr>
          <p:cNvPr id="3" name="Rechteck 2">
            <a:hlinkClick r:id="rId3"/>
          </p:cNvPr>
          <p:cNvSpPr/>
          <p:nvPr/>
        </p:nvSpPr>
        <p:spPr>
          <a:xfrm>
            <a:off x="8737600" y="5013176"/>
            <a:ext cx="2470666" cy="988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Zu den </a:t>
            </a:r>
            <a:br>
              <a:rPr lang="de-CH" sz="2400" dirty="0" smtClean="0"/>
            </a:br>
            <a:r>
              <a:rPr lang="de-CH" sz="2400" b="1" dirty="0" smtClean="0"/>
              <a:t>üK-Richtlinien</a:t>
            </a:r>
            <a:endParaRPr lang="de-CH" sz="2400" b="1" dirty="0"/>
          </a:p>
        </p:txBody>
      </p:sp>
      <p:pic>
        <p:nvPicPr>
          <p:cNvPr id="8" name="Grafik 7" descr="Mouse PNG, Mouse Cursor, Computer Mouse Clipart Download - Free Transparent  PNG Log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0000" y="5873824"/>
            <a:ext cx="517848" cy="709630"/>
          </a:xfrm>
          <a:prstGeom prst="rect">
            <a:avLst/>
          </a:prstGeom>
          <a:noFill/>
          <a:ln>
            <a:noFill/>
          </a:ln>
        </p:spPr>
      </p:pic>
    </p:spTree>
    <p:extLst>
      <p:ext uri="{BB962C8B-B14F-4D97-AF65-F5344CB8AC3E}">
        <p14:creationId xmlns:p14="http://schemas.microsoft.com/office/powerpoint/2010/main" val="1048624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7AAB3-A9D5-48C3-AE2D-67CAC9A0F266}"/>
              </a:ext>
            </a:extLst>
          </p:cNvPr>
          <p:cNvSpPr>
            <a:spLocks noGrp="1"/>
          </p:cNvSpPr>
          <p:nvPr>
            <p:ph type="title"/>
          </p:nvPr>
        </p:nvSpPr>
        <p:spPr>
          <a:xfrm>
            <a:off x="609600" y="764704"/>
            <a:ext cx="10972800" cy="652934"/>
          </a:xfrm>
        </p:spPr>
        <p:txBody>
          <a:bodyPr anchor="ctr">
            <a:normAutofit/>
          </a:bodyPr>
          <a:lstStyle/>
          <a:p>
            <a:r>
              <a:rPr lang="de-CH" dirty="0"/>
              <a:t>Einführung ins Extranet =&gt; FAQ</a:t>
            </a:r>
          </a:p>
        </p:txBody>
      </p:sp>
      <p:sp>
        <p:nvSpPr>
          <p:cNvPr id="4" name="Foliennummernplatzhalter 3">
            <a:extLst>
              <a:ext uri="{FF2B5EF4-FFF2-40B4-BE49-F238E27FC236}">
                <a16:creationId xmlns:a16="http://schemas.microsoft.com/office/drawing/2014/main" id="{CB80CE8C-5D2D-49B4-AC86-B721A0C447AE}"/>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24</a:t>
            </a:fld>
            <a:endParaRPr lang="de-CH"/>
          </a:p>
        </p:txBody>
      </p:sp>
      <p:sp>
        <p:nvSpPr>
          <p:cNvPr id="5" name="Inhaltsplatzhalter 4">
            <a:extLst>
              <a:ext uri="{FF2B5EF4-FFF2-40B4-BE49-F238E27FC236}">
                <a16:creationId xmlns:a16="http://schemas.microsoft.com/office/drawing/2014/main" id="{DF75BECB-FD1D-4E65-9A29-68B58D1917B9}"/>
              </a:ext>
            </a:extLst>
          </p:cNvPr>
          <p:cNvSpPr>
            <a:spLocks noGrp="1"/>
          </p:cNvSpPr>
          <p:nvPr>
            <p:ph idx="1"/>
          </p:nvPr>
        </p:nvSpPr>
        <p:spPr/>
        <p:txBody>
          <a:bodyPr/>
          <a:lstStyle/>
          <a:p>
            <a:endParaRPr lang="de-CH" dirty="0"/>
          </a:p>
        </p:txBody>
      </p:sp>
      <p:pic>
        <p:nvPicPr>
          <p:cNvPr id="7" name="Grafik 6" descr="Bücher">
            <a:extLst>
              <a:ext uri="{FF2B5EF4-FFF2-40B4-BE49-F238E27FC236}">
                <a16:creationId xmlns:a16="http://schemas.microsoft.com/office/drawing/2014/main" id="{9D92BED3-12C5-4061-B087-27C5C6C1AE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39207" y="1882223"/>
            <a:ext cx="3913584" cy="3913584"/>
          </a:xfrm>
          <a:prstGeom prst="rect">
            <a:avLst/>
          </a:prstGeom>
        </p:spPr>
      </p:pic>
    </p:spTree>
    <p:extLst>
      <p:ext uri="{BB962C8B-B14F-4D97-AF65-F5344CB8AC3E}">
        <p14:creationId xmlns:p14="http://schemas.microsoft.com/office/powerpoint/2010/main" val="257561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Zusammenfassung</a:t>
            </a: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25</a:t>
            </a:fld>
            <a:endParaRPr lang="de-CH"/>
          </a:p>
        </p:txBody>
      </p:sp>
      <p:graphicFrame>
        <p:nvGraphicFramePr>
          <p:cNvPr id="9" name="Diagramm 8">
            <a:extLst>
              <a:ext uri="{FF2B5EF4-FFF2-40B4-BE49-F238E27FC236}">
                <a16:creationId xmlns:a16="http://schemas.microsoft.com/office/drawing/2014/main" id="{A7B3E24E-BC63-4B74-839A-E0233DB8BD30}"/>
              </a:ext>
            </a:extLst>
          </p:cNvPr>
          <p:cNvGraphicFramePr/>
          <p:nvPr>
            <p:extLst/>
          </p:nvPr>
        </p:nvGraphicFramePr>
        <p:xfrm>
          <a:off x="609600" y="1417638"/>
          <a:ext cx="10742984" cy="4797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05096"/>
      </p:ext>
    </p:extLst>
  </p:cSld>
  <p:clrMapOvr>
    <a:masterClrMapping/>
  </p:clrMapOvr>
  <p:extLst>
    <p:ext uri="{6950BFC3-D8DA-4A85-94F7-54DA5524770B}">
      <p188:commentRel xmlns:p188="http://schemas.microsoft.com/office/powerpoint/2018/8/main" xmlns="" r:id="rId8"/>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Die überbetrieblichen Kurse</a:t>
            </a:r>
            <a:br>
              <a:rPr lang="de-CH" dirty="0"/>
            </a:br>
            <a:r>
              <a:rPr lang="de-CH" dirty="0"/>
              <a:t>Input</a:t>
            </a:r>
          </a:p>
        </p:txBody>
      </p:sp>
      <p:sp>
        <p:nvSpPr>
          <p:cNvPr id="6" name="Untertitel 5"/>
          <p:cNvSpPr>
            <a:spLocks noGrp="1"/>
          </p:cNvSpPr>
          <p:nvPr>
            <p:ph type="subTitle" idx="1"/>
          </p:nvPr>
        </p:nvSpPr>
        <p:spPr/>
        <p:txBody>
          <a:bodyPr>
            <a:normAutofit/>
          </a:bodyPr>
          <a:lstStyle/>
          <a:p>
            <a:r>
              <a:rPr lang="de-CH" dirty="0"/>
              <a:t>Präsenztag 1</a:t>
            </a:r>
            <a:br>
              <a:rPr lang="de-CH" dirty="0"/>
            </a:br>
            <a:r>
              <a:rPr lang="de-CH" dirty="0"/>
              <a:t>Überbetriebliche Kurse Block 1</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2.: «Rechts- und vorgabenkonform agieren»</a:t>
            </a:r>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2415296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Zielsetzungen</a:t>
            </a:r>
            <a:endParaRPr lang="de-CH" sz="1200" b="0" dirty="0">
              <a:solidFill>
                <a:srgbClr val="FF0000"/>
              </a:solidFill>
            </a:endParaRPr>
          </a:p>
        </p:txBody>
      </p:sp>
      <p:sp>
        <p:nvSpPr>
          <p:cNvPr id="6" name="Inhaltsplatzhalter 5"/>
          <p:cNvSpPr>
            <a:spLocks noGrp="1"/>
          </p:cNvSpPr>
          <p:nvPr>
            <p:ph idx="1"/>
          </p:nvPr>
        </p:nvSpPr>
        <p:spPr/>
        <p:txBody>
          <a:bodyPr/>
          <a:lstStyle/>
          <a:p>
            <a:endParaRPr lang="de-CH" dirty="0"/>
          </a:p>
          <a:p>
            <a:r>
              <a:rPr lang="de-CH" dirty="0"/>
              <a:t>Sie können in eigenen Worten beschreiben, wie die üK-Kompetenznachweise aufgebaut sind.</a:t>
            </a:r>
          </a:p>
          <a:p>
            <a:endParaRPr lang="de-CH" dirty="0"/>
          </a:p>
          <a:p>
            <a:r>
              <a:rPr lang="de-CH" dirty="0"/>
              <a:t>Sie haben Ihre offenen Fragen zu den üK-Kompetenznachweisen geklärt.</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27</a:t>
            </a:fld>
            <a:endParaRPr lang="de-CH"/>
          </a:p>
        </p:txBody>
      </p:sp>
    </p:spTree>
    <p:extLst>
      <p:ext uri="{BB962C8B-B14F-4D97-AF65-F5344CB8AC3E}">
        <p14:creationId xmlns:p14="http://schemas.microsoft.com/office/powerpoint/2010/main" val="1784580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6D502-6A5C-4B90-925B-DF3EB41166F1}"/>
              </a:ext>
            </a:extLst>
          </p:cNvPr>
          <p:cNvSpPr>
            <a:spLocks noGrp="1"/>
          </p:cNvSpPr>
          <p:nvPr>
            <p:ph type="title"/>
          </p:nvPr>
        </p:nvSpPr>
        <p:spPr/>
        <p:txBody>
          <a:bodyPr/>
          <a:lstStyle/>
          <a:p>
            <a:r>
              <a:rPr lang="de-CH" dirty="0"/>
              <a:t>Aufbau</a:t>
            </a:r>
          </a:p>
        </p:txBody>
      </p:sp>
      <p:sp>
        <p:nvSpPr>
          <p:cNvPr id="3" name="Inhaltsplatzhalter 2">
            <a:extLst>
              <a:ext uri="{FF2B5EF4-FFF2-40B4-BE49-F238E27FC236}">
                <a16:creationId xmlns:a16="http://schemas.microsoft.com/office/drawing/2014/main" id="{4F20914F-5821-4506-B549-449AC13D4B5E}"/>
              </a:ext>
            </a:extLst>
          </p:cNvPr>
          <p:cNvSpPr>
            <a:spLocks noGrp="1"/>
          </p:cNvSpPr>
          <p:nvPr>
            <p:ph idx="1"/>
          </p:nvPr>
        </p:nvSpPr>
        <p:spPr/>
        <p:txBody>
          <a:bodyPr/>
          <a:lstStyle/>
          <a:p>
            <a:r>
              <a:rPr lang="de-CH" dirty="0"/>
              <a:t>Was sind die üK-Kompetenznachweise?</a:t>
            </a:r>
          </a:p>
          <a:p>
            <a:r>
              <a:rPr lang="de-CH" dirty="0"/>
              <a:t>Inhalte der üK-Kompetenznachweise</a:t>
            </a:r>
          </a:p>
          <a:p>
            <a:r>
              <a:rPr lang="de-CH" dirty="0"/>
              <a:t>Notenberechnung</a:t>
            </a:r>
          </a:p>
          <a:p>
            <a:pPr marL="0" indent="0">
              <a:buNone/>
            </a:pPr>
            <a:endParaRPr lang="de-CH" dirty="0"/>
          </a:p>
        </p:txBody>
      </p:sp>
      <p:sp>
        <p:nvSpPr>
          <p:cNvPr id="4" name="Foliennummernplatzhalter 3">
            <a:extLst>
              <a:ext uri="{FF2B5EF4-FFF2-40B4-BE49-F238E27FC236}">
                <a16:creationId xmlns:a16="http://schemas.microsoft.com/office/drawing/2014/main" id="{A8E0DD85-A7A6-4366-A39A-BE7920A1B4C3}"/>
              </a:ext>
            </a:extLst>
          </p:cNvPr>
          <p:cNvSpPr>
            <a:spLocks noGrp="1"/>
          </p:cNvSpPr>
          <p:nvPr>
            <p:ph type="sldNum" sz="quarter" idx="12"/>
          </p:nvPr>
        </p:nvSpPr>
        <p:spPr/>
        <p:txBody>
          <a:bodyPr/>
          <a:lstStyle/>
          <a:p>
            <a:fld id="{87674F0A-37BA-4CE3-B1FD-DE57A7E2F2C6}" type="slidenum">
              <a:rPr lang="de-CH" smtClean="0"/>
              <a:pPr/>
              <a:t>28</a:t>
            </a:fld>
            <a:endParaRPr lang="de-CH" dirty="0"/>
          </a:p>
        </p:txBody>
      </p:sp>
    </p:spTree>
    <p:extLst>
      <p:ext uri="{BB962C8B-B14F-4D97-AF65-F5344CB8AC3E}">
        <p14:creationId xmlns:p14="http://schemas.microsoft.com/office/powerpoint/2010/main" val="2529722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Das Wichtigste in Kürze</a:t>
            </a:r>
            <a:endParaRPr lang="de-CH" dirty="0"/>
          </a:p>
        </p:txBody>
      </p:sp>
      <p:sp>
        <p:nvSpPr>
          <p:cNvPr id="6" name="Inhaltsplatzhalter 5"/>
          <p:cNvSpPr>
            <a:spLocks noGrp="1"/>
          </p:cNvSpPr>
          <p:nvPr>
            <p:ph idx="1"/>
          </p:nvPr>
        </p:nvSpPr>
        <p:spPr/>
        <p:txBody>
          <a:bodyPr/>
          <a:lstStyle/>
          <a:p>
            <a:r>
              <a:rPr lang="de-CH" dirty="0"/>
              <a:t>Die </a:t>
            </a:r>
            <a:r>
              <a:rPr lang="de-CH" dirty="0" err="1"/>
              <a:t>üK</a:t>
            </a:r>
            <a:r>
              <a:rPr lang="de-CH" dirty="0"/>
              <a:t> sind einer der drei Lernorte Ihrer beruflichen Grundbildung.</a:t>
            </a:r>
          </a:p>
          <a:p>
            <a:r>
              <a:rPr lang="de-CH" dirty="0"/>
              <a:t>Sie dienen vor allem der Vermittlung von branchenspezifischem Wissen und Know-how. </a:t>
            </a:r>
          </a:p>
          <a:p>
            <a:r>
              <a:rPr lang="de-CH" dirty="0"/>
              <a:t>Nutzen Sie die Gelegenheit, um sich mit Lernenden Ihrer Branche auszutauschen, zusammenzuarbeiten und voneinander zu lernen.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29</a:t>
            </a:fld>
            <a:endParaRPr lang="de-CH"/>
          </a:p>
        </p:txBody>
      </p:sp>
    </p:spTree>
    <p:extLst>
      <p:ext uri="{BB962C8B-B14F-4D97-AF65-F5344CB8AC3E}">
        <p14:creationId xmlns:p14="http://schemas.microsoft.com/office/powerpoint/2010/main" val="265858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a:t>Ziele</a:t>
            </a:r>
            <a:endParaRPr lang="de-CH" dirty="0"/>
          </a:p>
        </p:txBody>
      </p:sp>
      <p:sp>
        <p:nvSpPr>
          <p:cNvPr id="6" name="Inhaltsplatzhalter 5"/>
          <p:cNvSpPr>
            <a:spLocks noGrp="1"/>
          </p:cNvSpPr>
          <p:nvPr>
            <p:ph idx="1"/>
          </p:nvPr>
        </p:nvSpPr>
        <p:spPr/>
        <p:txBody>
          <a:bodyPr/>
          <a:lstStyle/>
          <a:p>
            <a:r>
              <a:rPr lang="de-CH" dirty="0"/>
              <a:t>Sie können die Struktur und Ziele der überbetrieblichen Kurse in eigenen Worten beschreiben.</a:t>
            </a:r>
          </a:p>
          <a:p>
            <a:r>
              <a:rPr lang="de-CH" dirty="0"/>
              <a:t>Sie können die Art der üK-Kompetenznachweise anderen Lernenden erklären.</a:t>
            </a:r>
          </a:p>
          <a:p>
            <a:r>
              <a:rPr lang="de-CH" dirty="0"/>
              <a:t>Sie nennen die gängigsten Verwaltungsgrundsätze.</a:t>
            </a:r>
          </a:p>
          <a:p>
            <a:r>
              <a:rPr lang="de-CH" dirty="0"/>
              <a:t>Sie können das Amtsgeheimnis erläutern.</a:t>
            </a:r>
          </a:p>
          <a:p>
            <a:r>
              <a:rPr lang="de-CH" dirty="0"/>
              <a:t>Sie schätzen ab, in welchen Situationen der Datenschutz besonders relevant ist.</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a:p>
        </p:txBody>
      </p:sp>
    </p:spTree>
    <p:extLst>
      <p:ext uri="{BB962C8B-B14F-4D97-AF65-F5344CB8AC3E}">
        <p14:creationId xmlns:p14="http://schemas.microsoft.com/office/powerpoint/2010/main" val="3477679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Was sind die ük-Kompetenznachweise?</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30</a:t>
            </a:fld>
            <a:endParaRPr lang="de-CH"/>
          </a:p>
        </p:txBody>
      </p:sp>
    </p:spTree>
    <p:extLst>
      <p:ext uri="{BB962C8B-B14F-4D97-AF65-F5344CB8AC3E}">
        <p14:creationId xmlns:p14="http://schemas.microsoft.com/office/powerpoint/2010/main" val="772491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B402F-A1BC-491A-B410-DF6F6C4CCAA3}"/>
              </a:ext>
            </a:extLst>
          </p:cNvPr>
          <p:cNvSpPr>
            <a:spLocks noGrp="1"/>
          </p:cNvSpPr>
          <p:nvPr>
            <p:ph type="title"/>
          </p:nvPr>
        </p:nvSpPr>
        <p:spPr/>
        <p:txBody>
          <a:bodyPr/>
          <a:lstStyle/>
          <a:p>
            <a:r>
              <a:rPr lang="de-CH" dirty="0">
                <a:cs typeface="Calibri" panose="020F0502020204030204" pitchFamily="34" charset="0"/>
              </a:rPr>
              <a:t>Im Detail</a:t>
            </a:r>
          </a:p>
        </p:txBody>
      </p:sp>
      <p:sp>
        <p:nvSpPr>
          <p:cNvPr id="29" name="Inhaltsplatzhalter 28">
            <a:extLst>
              <a:ext uri="{FF2B5EF4-FFF2-40B4-BE49-F238E27FC236}">
                <a16:creationId xmlns:a16="http://schemas.microsoft.com/office/drawing/2014/main" id="{7F4046BE-0043-72F9-CA25-1E159433E33B}"/>
              </a:ext>
            </a:extLst>
          </p:cNvPr>
          <p:cNvSpPr>
            <a:spLocks noGrp="1"/>
          </p:cNvSpPr>
          <p:nvPr>
            <p:ph idx="1"/>
          </p:nvPr>
        </p:nvSpPr>
        <p:spPr/>
        <p:txBody>
          <a:bodyPr/>
          <a:lstStyle/>
          <a:p>
            <a:r>
              <a:rPr lang="de-CH" dirty="0"/>
              <a:t>Es gibt zwei üK-Kompetenznachweise. Diese bestehen aus:</a:t>
            </a:r>
          </a:p>
          <a:p>
            <a:pPr lvl="1"/>
            <a:r>
              <a:rPr lang="de-CH" dirty="0"/>
              <a:t>Je einem Transferauftrag</a:t>
            </a:r>
          </a:p>
          <a:p>
            <a:pPr lvl="1"/>
            <a:r>
              <a:rPr lang="de-CH" dirty="0"/>
              <a:t>Je zwei E-Tests</a:t>
            </a:r>
          </a:p>
        </p:txBody>
      </p:sp>
      <p:sp>
        <p:nvSpPr>
          <p:cNvPr id="11" name="Rechteck 10">
            <a:extLst>
              <a:ext uri="{FF2B5EF4-FFF2-40B4-BE49-F238E27FC236}">
                <a16:creationId xmlns:a16="http://schemas.microsoft.com/office/drawing/2014/main" id="{03B4E76B-8067-48B9-959B-3CBDB638D219}"/>
              </a:ext>
            </a:extLst>
          </p:cNvPr>
          <p:cNvSpPr/>
          <p:nvPr/>
        </p:nvSpPr>
        <p:spPr>
          <a:xfrm>
            <a:off x="609600" y="3750764"/>
            <a:ext cx="11402283" cy="115432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133" dirty="0" err="1">
              <a:solidFill>
                <a:schemeClr val="bg2"/>
              </a:solidFill>
              <a:latin typeface="Calibri" panose="020F0502020204030204" pitchFamily="34" charset="0"/>
              <a:cs typeface="Calibri" panose="020F0502020204030204" pitchFamily="34" charset="0"/>
            </a:endParaRPr>
          </a:p>
        </p:txBody>
      </p:sp>
      <p:sp>
        <p:nvSpPr>
          <p:cNvPr id="12" name="Inhaltsplatzhalter 2">
            <a:extLst>
              <a:ext uri="{FF2B5EF4-FFF2-40B4-BE49-F238E27FC236}">
                <a16:creationId xmlns:a16="http://schemas.microsoft.com/office/drawing/2014/main" id="{8F4E78F5-95DB-4994-9C08-D6282886BC8D}"/>
              </a:ext>
            </a:extLst>
          </p:cNvPr>
          <p:cNvSpPr txBox="1">
            <a:spLocks/>
          </p:cNvSpPr>
          <p:nvPr/>
        </p:nvSpPr>
        <p:spPr bwMode="auto">
          <a:xfrm>
            <a:off x="116708" y="3726060"/>
            <a:ext cx="284379" cy="124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indent="0" algn="ctr">
              <a:buNone/>
            </a:pPr>
            <a:r>
              <a:rPr lang="de-CH" sz="1067" b="1" kern="0" dirty="0">
                <a:latin typeface="Calibri" panose="020F0502020204030204" pitchFamily="34" charset="0"/>
                <a:cs typeface="Calibri" panose="020F0502020204030204" pitchFamily="34" charset="0"/>
              </a:rPr>
              <a:t>üK-Kompetenz-nachweise</a:t>
            </a:r>
          </a:p>
        </p:txBody>
      </p:sp>
      <p:sp>
        <p:nvSpPr>
          <p:cNvPr id="23" name="Rechteck 22">
            <a:extLst>
              <a:ext uri="{FF2B5EF4-FFF2-40B4-BE49-F238E27FC236}">
                <a16:creationId xmlns:a16="http://schemas.microsoft.com/office/drawing/2014/main" id="{D3FFAF42-BA13-4E46-90C1-5E3AA9CEB3CC}"/>
              </a:ext>
            </a:extLst>
          </p:cNvPr>
          <p:cNvSpPr/>
          <p:nvPr/>
        </p:nvSpPr>
        <p:spPr>
          <a:xfrm>
            <a:off x="2684244" y="3892584"/>
            <a:ext cx="1598346"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Transferauftrag</a:t>
            </a:r>
          </a:p>
          <a:p>
            <a:pPr algn="ctr"/>
            <a:r>
              <a:rPr lang="de-CH" sz="1067" dirty="0">
                <a:solidFill>
                  <a:schemeClr val="bg1"/>
                </a:solidFill>
                <a:latin typeface="Calibri" panose="020F0502020204030204" pitchFamily="34" charset="0"/>
                <a:cs typeface="Calibri" panose="020F0502020204030204" pitchFamily="34" charset="0"/>
              </a:rPr>
              <a:t>Dokumentation</a:t>
            </a:r>
          </a:p>
        </p:txBody>
      </p:sp>
      <p:sp>
        <p:nvSpPr>
          <p:cNvPr id="24" name="Rechteck 23">
            <a:extLst>
              <a:ext uri="{FF2B5EF4-FFF2-40B4-BE49-F238E27FC236}">
                <a16:creationId xmlns:a16="http://schemas.microsoft.com/office/drawing/2014/main" id="{1AD4D59F-A6AF-40F7-92CB-5EB8D726B193}"/>
              </a:ext>
            </a:extLst>
          </p:cNvPr>
          <p:cNvSpPr/>
          <p:nvPr/>
        </p:nvSpPr>
        <p:spPr>
          <a:xfrm>
            <a:off x="2684965" y="4398833"/>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p:txBody>
      </p:sp>
      <p:sp>
        <p:nvSpPr>
          <p:cNvPr id="25" name="Rechteck 24">
            <a:extLst>
              <a:ext uri="{FF2B5EF4-FFF2-40B4-BE49-F238E27FC236}">
                <a16:creationId xmlns:a16="http://schemas.microsoft.com/office/drawing/2014/main" id="{9ECEDC77-BA8F-4B23-ABE7-A0729C706AFF}"/>
              </a:ext>
            </a:extLst>
          </p:cNvPr>
          <p:cNvSpPr/>
          <p:nvPr/>
        </p:nvSpPr>
        <p:spPr>
          <a:xfrm>
            <a:off x="4590438" y="4396717"/>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p:txBody>
      </p:sp>
      <p:sp>
        <p:nvSpPr>
          <p:cNvPr id="26" name="Rechteck 25">
            <a:extLst>
              <a:ext uri="{FF2B5EF4-FFF2-40B4-BE49-F238E27FC236}">
                <a16:creationId xmlns:a16="http://schemas.microsoft.com/office/drawing/2014/main" id="{41B08BA8-CC42-46F1-AE73-E509D1E1F41B}"/>
              </a:ext>
            </a:extLst>
          </p:cNvPr>
          <p:cNvSpPr/>
          <p:nvPr/>
        </p:nvSpPr>
        <p:spPr>
          <a:xfrm>
            <a:off x="6553185" y="4394521"/>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p:txBody>
      </p:sp>
      <p:sp>
        <p:nvSpPr>
          <p:cNvPr id="27" name="Rechteck 26">
            <a:extLst>
              <a:ext uri="{FF2B5EF4-FFF2-40B4-BE49-F238E27FC236}">
                <a16:creationId xmlns:a16="http://schemas.microsoft.com/office/drawing/2014/main" id="{48F23462-AA32-4776-B011-C5A717C61E0C}"/>
              </a:ext>
            </a:extLst>
          </p:cNvPr>
          <p:cNvSpPr/>
          <p:nvPr/>
        </p:nvSpPr>
        <p:spPr>
          <a:xfrm>
            <a:off x="8408008" y="4403525"/>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E-Test</a:t>
            </a:r>
          </a:p>
        </p:txBody>
      </p:sp>
      <p:sp>
        <p:nvSpPr>
          <p:cNvPr id="47" name="Inhaltsplatzhalter 2">
            <a:extLst>
              <a:ext uri="{FF2B5EF4-FFF2-40B4-BE49-F238E27FC236}">
                <a16:creationId xmlns:a16="http://schemas.microsoft.com/office/drawing/2014/main" id="{29D88309-B23B-4236-92EE-EF9C5A4E5E9A}"/>
              </a:ext>
            </a:extLst>
          </p:cNvPr>
          <p:cNvSpPr txBox="1">
            <a:spLocks/>
          </p:cNvSpPr>
          <p:nvPr/>
        </p:nvSpPr>
        <p:spPr bwMode="auto">
          <a:xfrm rot="5400000">
            <a:off x="3820727" y="4040392"/>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indent="0" algn="ctr">
              <a:buNone/>
            </a:pPr>
            <a:r>
              <a:rPr lang="de-CH" sz="1600" b="1" kern="0" dirty="0" err="1">
                <a:latin typeface="Calibri" panose="020F0502020204030204" pitchFamily="34" charset="0"/>
                <a:cs typeface="Calibri" panose="020F0502020204030204" pitchFamily="34" charset="0"/>
              </a:rPr>
              <a:t>üK</a:t>
            </a:r>
            <a:r>
              <a:rPr lang="de-CH" sz="1600" b="1" kern="0" dirty="0">
                <a:latin typeface="Calibri" panose="020F0502020204030204" pitchFamily="34" charset="0"/>
                <a:cs typeface="Calibri" panose="020F0502020204030204" pitchFamily="34" charset="0"/>
              </a:rPr>
              <a:t>-Kompetenznachweis 1</a:t>
            </a:r>
          </a:p>
        </p:txBody>
      </p:sp>
      <p:sp>
        <p:nvSpPr>
          <p:cNvPr id="10" name="Rechteck 9">
            <a:extLst>
              <a:ext uri="{FF2B5EF4-FFF2-40B4-BE49-F238E27FC236}">
                <a16:creationId xmlns:a16="http://schemas.microsoft.com/office/drawing/2014/main" id="{27FBF471-55CD-4C5F-AB03-A9E950A41C28}"/>
              </a:ext>
            </a:extLst>
          </p:cNvPr>
          <p:cNvSpPr/>
          <p:nvPr/>
        </p:nvSpPr>
        <p:spPr>
          <a:xfrm>
            <a:off x="2386484" y="3750764"/>
            <a:ext cx="3057180"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133" dirty="0" err="1">
              <a:solidFill>
                <a:schemeClr val="tx1"/>
              </a:solidFill>
              <a:latin typeface="Calibri" panose="020F0502020204030204" pitchFamily="34" charset="0"/>
              <a:cs typeface="Calibri" panose="020F0502020204030204" pitchFamily="34" charset="0"/>
            </a:endParaRPr>
          </a:p>
        </p:txBody>
      </p:sp>
      <p:sp>
        <p:nvSpPr>
          <p:cNvPr id="48" name="Rechteck 47">
            <a:extLst>
              <a:ext uri="{FF2B5EF4-FFF2-40B4-BE49-F238E27FC236}">
                <a16:creationId xmlns:a16="http://schemas.microsoft.com/office/drawing/2014/main" id="{65A605F9-2835-4CFE-8D85-C339AE65A63E}"/>
              </a:ext>
            </a:extLst>
          </p:cNvPr>
          <p:cNvSpPr/>
          <p:nvPr/>
        </p:nvSpPr>
        <p:spPr>
          <a:xfrm>
            <a:off x="6548770" y="3888270"/>
            <a:ext cx="1598345"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67" dirty="0">
                <a:solidFill>
                  <a:schemeClr val="bg1"/>
                </a:solidFill>
                <a:latin typeface="Calibri" panose="020F0502020204030204" pitchFamily="34" charset="0"/>
                <a:cs typeface="Calibri" panose="020F0502020204030204" pitchFamily="34" charset="0"/>
              </a:rPr>
              <a:t>Transferauftrag</a:t>
            </a:r>
          </a:p>
          <a:p>
            <a:pPr algn="ctr"/>
            <a:r>
              <a:rPr lang="de-CH" sz="1067" dirty="0">
                <a:solidFill>
                  <a:schemeClr val="bg1"/>
                </a:solidFill>
                <a:latin typeface="Calibri" panose="020F0502020204030204" pitchFamily="34" charset="0"/>
                <a:cs typeface="Calibri" panose="020F0502020204030204" pitchFamily="34" charset="0"/>
              </a:rPr>
              <a:t>Dokumentation</a:t>
            </a:r>
          </a:p>
        </p:txBody>
      </p:sp>
      <p:sp>
        <p:nvSpPr>
          <p:cNvPr id="52" name="Rechteck 51">
            <a:extLst>
              <a:ext uri="{FF2B5EF4-FFF2-40B4-BE49-F238E27FC236}">
                <a16:creationId xmlns:a16="http://schemas.microsoft.com/office/drawing/2014/main" id="{21E54789-3F26-42F4-B42A-6857408B0754}"/>
              </a:ext>
            </a:extLst>
          </p:cNvPr>
          <p:cNvSpPr/>
          <p:nvPr/>
        </p:nvSpPr>
        <p:spPr>
          <a:xfrm>
            <a:off x="6379766" y="3750764"/>
            <a:ext cx="2919477"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133" dirty="0" err="1">
              <a:solidFill>
                <a:schemeClr val="tx1"/>
              </a:solidFill>
              <a:latin typeface="Calibri" panose="020F0502020204030204" pitchFamily="34" charset="0"/>
              <a:cs typeface="Calibri" panose="020F0502020204030204" pitchFamily="34" charset="0"/>
            </a:endParaRPr>
          </a:p>
        </p:txBody>
      </p:sp>
      <p:sp>
        <p:nvSpPr>
          <p:cNvPr id="54" name="Inhaltsplatzhalter 2">
            <a:extLst>
              <a:ext uri="{FF2B5EF4-FFF2-40B4-BE49-F238E27FC236}">
                <a16:creationId xmlns:a16="http://schemas.microsoft.com/office/drawing/2014/main" id="{09C2B303-94E0-4CD9-8E59-E7C788066C5A}"/>
              </a:ext>
            </a:extLst>
          </p:cNvPr>
          <p:cNvSpPr txBox="1">
            <a:spLocks/>
          </p:cNvSpPr>
          <p:nvPr/>
        </p:nvSpPr>
        <p:spPr bwMode="auto">
          <a:xfrm rot="5400000">
            <a:off x="7781167" y="4040393"/>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indent="0" algn="ctr">
              <a:buNone/>
            </a:pPr>
            <a:r>
              <a:rPr lang="de-CH" sz="1600" b="1" kern="0" dirty="0" err="1">
                <a:latin typeface="Calibri" panose="020F0502020204030204" pitchFamily="34" charset="0"/>
                <a:cs typeface="Calibri" panose="020F0502020204030204" pitchFamily="34" charset="0"/>
              </a:rPr>
              <a:t>üK</a:t>
            </a:r>
            <a:r>
              <a:rPr lang="de-CH" sz="1600" b="1" kern="0" dirty="0">
                <a:latin typeface="Calibri" panose="020F0502020204030204" pitchFamily="34" charset="0"/>
                <a:cs typeface="Calibri" panose="020F0502020204030204" pitchFamily="34" charset="0"/>
              </a:rPr>
              <a:t>-Kompetenznachweis 2</a:t>
            </a:r>
          </a:p>
        </p:txBody>
      </p:sp>
    </p:spTree>
    <p:extLst>
      <p:ext uri="{BB962C8B-B14F-4D97-AF65-F5344CB8AC3E}">
        <p14:creationId xmlns:p14="http://schemas.microsoft.com/office/powerpoint/2010/main" val="23740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4CCC0C-3E25-BD26-B95A-C10A178F7E8C}"/>
              </a:ext>
            </a:extLst>
          </p:cNvPr>
          <p:cNvSpPr>
            <a:spLocks noGrp="1"/>
          </p:cNvSpPr>
          <p:nvPr>
            <p:ph type="title"/>
          </p:nvPr>
        </p:nvSpPr>
        <p:spPr>
          <a:xfrm>
            <a:off x="609600" y="274638"/>
            <a:ext cx="10972800" cy="1143000"/>
          </a:xfrm>
        </p:spPr>
        <p:txBody>
          <a:bodyPr anchor="ctr">
            <a:normAutofit/>
          </a:bodyPr>
          <a:lstStyle/>
          <a:p>
            <a:r>
              <a:rPr lang="de-CH" dirty="0"/>
              <a:t>Die benoteten E-Tests</a:t>
            </a:r>
          </a:p>
        </p:txBody>
      </p:sp>
      <p:sp>
        <p:nvSpPr>
          <p:cNvPr id="3" name="Inhaltsplatzhalter 2">
            <a:extLst>
              <a:ext uri="{FF2B5EF4-FFF2-40B4-BE49-F238E27FC236}">
                <a16:creationId xmlns:a16="http://schemas.microsoft.com/office/drawing/2014/main" id="{6F67E26B-94A3-DF94-D1F2-89EABAFDC73E}"/>
              </a:ext>
            </a:extLst>
          </p:cNvPr>
          <p:cNvSpPr>
            <a:spLocks noGrp="1"/>
          </p:cNvSpPr>
          <p:nvPr>
            <p:ph sz="half" idx="1"/>
          </p:nvPr>
        </p:nvSpPr>
        <p:spPr>
          <a:xfrm>
            <a:off x="609600" y="1600201"/>
            <a:ext cx="5384800" cy="4525963"/>
          </a:xfrm>
        </p:spPr>
        <p:txBody>
          <a:bodyPr>
            <a:normAutofit/>
          </a:bodyPr>
          <a:lstStyle/>
          <a:p>
            <a:pPr>
              <a:lnSpc>
                <a:spcPct val="90000"/>
              </a:lnSpc>
            </a:pPr>
            <a:endParaRPr lang="de-CH" dirty="0"/>
          </a:p>
          <a:p>
            <a:pPr>
              <a:lnSpc>
                <a:spcPct val="90000"/>
              </a:lnSpc>
            </a:pPr>
            <a:r>
              <a:rPr lang="de-CH" dirty="0"/>
              <a:t>Die E-Tests lösen Sie ausserhalb des üK-Präsenzunterrichts auf dem Extranet. </a:t>
            </a:r>
          </a:p>
          <a:p>
            <a:pPr>
              <a:lnSpc>
                <a:spcPct val="90000"/>
              </a:lnSpc>
            </a:pPr>
            <a:r>
              <a:rPr lang="de-CH" dirty="0"/>
              <a:t>Pro E-Test lösen Sie 12 Aufgaben. Dafür stehen Ihnen 20 Minuten zur Verfügung.</a:t>
            </a:r>
          </a:p>
          <a:p>
            <a:pPr>
              <a:lnSpc>
                <a:spcPct val="90000"/>
              </a:lnSpc>
            </a:pPr>
            <a:r>
              <a:rPr lang="de-CH" dirty="0"/>
              <a:t>Es gibt insgesamt 6 Punkte.</a:t>
            </a:r>
          </a:p>
          <a:p>
            <a:pPr>
              <a:lnSpc>
                <a:spcPct val="90000"/>
              </a:lnSpc>
            </a:pPr>
            <a:r>
              <a:rPr lang="de-CH" dirty="0"/>
              <a:t>Der E-Test kann nicht wiederholt werden.</a:t>
            </a:r>
            <a:endParaRPr lang="de-CH" strike="sngStrike" dirty="0"/>
          </a:p>
          <a:p>
            <a:pPr marL="0" indent="0">
              <a:lnSpc>
                <a:spcPct val="90000"/>
              </a:lnSpc>
              <a:buNone/>
            </a:pPr>
            <a:endParaRPr lang="de-CH" dirty="0"/>
          </a:p>
        </p:txBody>
      </p:sp>
      <p:pic>
        <p:nvPicPr>
          <p:cNvPr id="7" name="Inhaltsplatzhalter 6" descr="Ein Bild, das Text enthält.&#10;&#10;Automatisch generierte Beschreibung">
            <a:extLst>
              <a:ext uri="{FF2B5EF4-FFF2-40B4-BE49-F238E27FC236}">
                <a16:creationId xmlns:a16="http://schemas.microsoft.com/office/drawing/2014/main" id="{FF00D676-40E8-71E7-8A0C-3284E045F78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584" r="-1" b="-1"/>
          <a:stretch/>
        </p:blipFill>
        <p:spPr>
          <a:xfrm>
            <a:off x="6197600" y="1600201"/>
            <a:ext cx="5384800" cy="4525963"/>
          </a:xfrm>
          <a:noFill/>
        </p:spPr>
      </p:pic>
      <p:sp>
        <p:nvSpPr>
          <p:cNvPr id="4" name="Foliennummernplatzhalter 3">
            <a:extLst>
              <a:ext uri="{FF2B5EF4-FFF2-40B4-BE49-F238E27FC236}">
                <a16:creationId xmlns:a16="http://schemas.microsoft.com/office/drawing/2014/main" id="{9DDCC2EF-0E1E-A7FC-245C-0E23C0209649}"/>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32</a:t>
            </a:fld>
            <a:endParaRPr lang="de-CH"/>
          </a:p>
        </p:txBody>
      </p:sp>
    </p:spTree>
    <p:extLst>
      <p:ext uri="{BB962C8B-B14F-4D97-AF65-F5344CB8AC3E}">
        <p14:creationId xmlns:p14="http://schemas.microsoft.com/office/powerpoint/2010/main" val="582166723"/>
      </p:ext>
    </p:extLst>
  </p:cSld>
  <p:clrMapOvr>
    <a:masterClrMapping/>
  </p:clrMapOvr>
  <p:extLst>
    <p:ext uri="{6950BFC3-D8DA-4A85-94F7-54DA5524770B}">
      <p188:commentRel xmlns:p188="http://schemas.microsoft.com/office/powerpoint/2018/8/main" xmlns="" r:id="rId4"/>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4CCC0C-3E25-BD26-B95A-C10A178F7E8C}"/>
              </a:ext>
            </a:extLst>
          </p:cNvPr>
          <p:cNvSpPr>
            <a:spLocks noGrp="1"/>
          </p:cNvSpPr>
          <p:nvPr>
            <p:ph type="title"/>
          </p:nvPr>
        </p:nvSpPr>
        <p:spPr>
          <a:xfrm>
            <a:off x="609600" y="274638"/>
            <a:ext cx="10972800" cy="1143000"/>
          </a:xfrm>
        </p:spPr>
        <p:txBody>
          <a:bodyPr anchor="ctr">
            <a:normAutofit/>
          </a:bodyPr>
          <a:lstStyle/>
          <a:p>
            <a:r>
              <a:rPr lang="de-CH" dirty="0"/>
              <a:t>Inhalte der benoteten E-Tests</a:t>
            </a:r>
          </a:p>
        </p:txBody>
      </p:sp>
      <p:sp>
        <p:nvSpPr>
          <p:cNvPr id="3" name="Inhaltsplatzhalter 2">
            <a:extLst>
              <a:ext uri="{FF2B5EF4-FFF2-40B4-BE49-F238E27FC236}">
                <a16:creationId xmlns:a16="http://schemas.microsoft.com/office/drawing/2014/main" id="{6F67E26B-94A3-DF94-D1F2-89EABAFDC73E}"/>
              </a:ext>
            </a:extLst>
          </p:cNvPr>
          <p:cNvSpPr>
            <a:spLocks noGrp="1"/>
          </p:cNvSpPr>
          <p:nvPr>
            <p:ph sz="half" idx="1"/>
          </p:nvPr>
        </p:nvSpPr>
        <p:spPr>
          <a:xfrm>
            <a:off x="609600" y="1600201"/>
            <a:ext cx="5384800" cy="4525963"/>
          </a:xfrm>
        </p:spPr>
        <p:txBody>
          <a:bodyPr>
            <a:normAutofit/>
          </a:bodyPr>
          <a:lstStyle/>
          <a:p>
            <a:pPr>
              <a:lnSpc>
                <a:spcPct val="90000"/>
              </a:lnSpc>
            </a:pPr>
            <a:endParaRPr lang="de-CH" dirty="0"/>
          </a:p>
          <a:p>
            <a:r>
              <a:rPr lang="de-CH" dirty="0"/>
              <a:t>Die E-Tests beziehen sich auf die Themen des vorangehenden üK-Blocks. </a:t>
            </a:r>
          </a:p>
          <a:p>
            <a:r>
              <a:rPr lang="de-CH" dirty="0"/>
              <a:t>Zum üK-Block 5 findet kein E-Test statt.</a:t>
            </a:r>
          </a:p>
          <a:p>
            <a:r>
              <a:rPr lang="de-CH" dirty="0"/>
              <a:t>Bereiten Sie sich vor, indem Sie z.B. </a:t>
            </a:r>
          </a:p>
          <a:p>
            <a:pPr lvl="1"/>
            <a:r>
              <a:rPr lang="de-CH" dirty="0"/>
              <a:t>das Grundlagenwissen repetieren</a:t>
            </a:r>
          </a:p>
          <a:p>
            <a:pPr lvl="1"/>
            <a:r>
              <a:rPr lang="de-CH" dirty="0"/>
              <a:t>die Notizen aus dem üK durchgehen</a:t>
            </a:r>
          </a:p>
          <a:p>
            <a:pPr lvl="1"/>
            <a:r>
              <a:rPr lang="de-CH" dirty="0"/>
              <a:t>die Trainingstests </a:t>
            </a:r>
            <a:r>
              <a:rPr lang="de-CH" dirty="0">
                <a:solidFill>
                  <a:srgbClr val="FF0000"/>
                </a:solidFill>
              </a:rPr>
              <a:t>(Nachbearbeitungsaufgaben zu den einzelnen </a:t>
            </a:r>
            <a:r>
              <a:rPr lang="de-CH" dirty="0" err="1">
                <a:solidFill>
                  <a:srgbClr val="FF0000"/>
                </a:solidFill>
              </a:rPr>
              <a:t>üK</a:t>
            </a:r>
            <a:r>
              <a:rPr lang="de-CH" dirty="0">
                <a:solidFill>
                  <a:srgbClr val="FF0000"/>
                </a:solidFill>
              </a:rPr>
              <a:t>-Tagen) </a:t>
            </a:r>
            <a:r>
              <a:rPr lang="de-CH" dirty="0"/>
              <a:t>lösen</a:t>
            </a:r>
          </a:p>
        </p:txBody>
      </p:sp>
      <p:pic>
        <p:nvPicPr>
          <p:cNvPr id="7" name="Inhaltsplatzhalter 6" descr="Ein Bild, das Text enthält.&#10;&#10;Automatisch generierte Beschreibung">
            <a:extLst>
              <a:ext uri="{FF2B5EF4-FFF2-40B4-BE49-F238E27FC236}">
                <a16:creationId xmlns:a16="http://schemas.microsoft.com/office/drawing/2014/main" id="{FF00D676-40E8-71E7-8A0C-3284E045F78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584" r="-1" b="-1"/>
          <a:stretch/>
        </p:blipFill>
        <p:spPr>
          <a:xfrm>
            <a:off x="6197600" y="1600201"/>
            <a:ext cx="5384800" cy="4525963"/>
          </a:xfrm>
          <a:noFill/>
        </p:spPr>
      </p:pic>
      <p:sp>
        <p:nvSpPr>
          <p:cNvPr id="4" name="Foliennummernplatzhalter 3">
            <a:extLst>
              <a:ext uri="{FF2B5EF4-FFF2-40B4-BE49-F238E27FC236}">
                <a16:creationId xmlns:a16="http://schemas.microsoft.com/office/drawing/2014/main" id="{9DDCC2EF-0E1E-A7FC-245C-0E23C0209649}"/>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33</a:t>
            </a:fld>
            <a:endParaRPr lang="de-CH"/>
          </a:p>
        </p:txBody>
      </p:sp>
    </p:spTree>
    <p:extLst>
      <p:ext uri="{BB962C8B-B14F-4D97-AF65-F5344CB8AC3E}">
        <p14:creationId xmlns:p14="http://schemas.microsoft.com/office/powerpoint/2010/main" val="1045914425"/>
      </p:ext>
    </p:extLst>
  </p:cSld>
  <p:clrMapOvr>
    <a:masterClrMapping/>
  </p:clrMapOvr>
  <p:extLst mod="1">
    <p:ext uri="{6950BFC3-D8DA-4A85-94F7-54DA5524770B}">
      <p188:commentRel xmlns:p188="http://schemas.microsoft.com/office/powerpoint/2018/8/main" xmlns="" r:id="rId4"/>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4FADC-A7E7-395C-215C-488CCF0C28B7}"/>
              </a:ext>
            </a:extLst>
          </p:cNvPr>
          <p:cNvSpPr>
            <a:spLocks noGrp="1"/>
          </p:cNvSpPr>
          <p:nvPr>
            <p:ph type="title"/>
          </p:nvPr>
        </p:nvSpPr>
        <p:spPr>
          <a:xfrm>
            <a:off x="609600" y="274638"/>
            <a:ext cx="10972800" cy="1143000"/>
          </a:xfrm>
        </p:spPr>
        <p:txBody>
          <a:bodyPr anchor="ctr">
            <a:normAutofit/>
          </a:bodyPr>
          <a:lstStyle/>
          <a:p>
            <a:r>
              <a:rPr lang="de-CH" dirty="0"/>
              <a:t>Die Transferaufträge</a:t>
            </a:r>
          </a:p>
        </p:txBody>
      </p:sp>
      <p:pic>
        <p:nvPicPr>
          <p:cNvPr id="7" name="Inhaltsplatzhalter 6" descr="Ein Bild, das Text, drinnen, Person, gelb enthält.&#10;&#10;Automatisch generierte Beschreibung">
            <a:extLst>
              <a:ext uri="{FF2B5EF4-FFF2-40B4-BE49-F238E27FC236}">
                <a16:creationId xmlns:a16="http://schemas.microsoft.com/office/drawing/2014/main" id="{4A851A10-3F0C-2409-F9EE-3D28C25A1584}"/>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0584" r="-1" b="-1"/>
          <a:stretch/>
        </p:blipFill>
        <p:spPr>
          <a:xfrm>
            <a:off x="609600" y="1600201"/>
            <a:ext cx="5384800" cy="4525963"/>
          </a:xfrm>
          <a:noFill/>
        </p:spPr>
      </p:pic>
      <p:sp>
        <p:nvSpPr>
          <p:cNvPr id="12" name="Content Placeholder 3">
            <a:extLst>
              <a:ext uri="{FF2B5EF4-FFF2-40B4-BE49-F238E27FC236}">
                <a16:creationId xmlns:a16="http://schemas.microsoft.com/office/drawing/2014/main" id="{AED55714-6D83-028A-A936-0F9A12DCCC36}"/>
              </a:ext>
            </a:extLst>
          </p:cNvPr>
          <p:cNvSpPr>
            <a:spLocks noGrp="1"/>
          </p:cNvSpPr>
          <p:nvPr>
            <p:ph sz="half" idx="2"/>
          </p:nvPr>
        </p:nvSpPr>
        <p:spPr>
          <a:xfrm>
            <a:off x="6197600" y="1600201"/>
            <a:ext cx="5384800" cy="4525963"/>
          </a:xfrm>
        </p:spPr>
        <p:txBody>
          <a:bodyPr>
            <a:normAutofit/>
          </a:bodyPr>
          <a:lstStyle/>
          <a:p>
            <a:r>
              <a:rPr lang="en-US" dirty="0" err="1"/>
              <a:t>Im</a:t>
            </a:r>
            <a:r>
              <a:rPr lang="en-US" dirty="0"/>
              <a:t> </a:t>
            </a:r>
            <a:r>
              <a:rPr lang="en-US" dirty="0" err="1"/>
              <a:t>Transferauftrag</a:t>
            </a:r>
            <a:r>
              <a:rPr lang="en-US" dirty="0"/>
              <a:t> </a:t>
            </a:r>
            <a:r>
              <a:rPr lang="en-US" dirty="0" err="1"/>
              <a:t>setzen</a:t>
            </a:r>
            <a:r>
              <a:rPr lang="en-US" dirty="0"/>
              <a:t> Sie das </a:t>
            </a:r>
            <a:r>
              <a:rPr lang="en-US" dirty="0" err="1"/>
              <a:t>im</a:t>
            </a:r>
            <a:r>
              <a:rPr lang="en-US" dirty="0"/>
              <a:t> </a:t>
            </a:r>
            <a:r>
              <a:rPr lang="en-US" dirty="0" err="1"/>
              <a:t>üK-Gelernte</a:t>
            </a:r>
            <a:r>
              <a:rPr lang="en-US" dirty="0"/>
              <a:t> </a:t>
            </a:r>
            <a:r>
              <a:rPr lang="en-US" dirty="0" err="1"/>
              <a:t>im</a:t>
            </a:r>
            <a:r>
              <a:rPr lang="en-US" dirty="0"/>
              <a:t> </a:t>
            </a:r>
            <a:r>
              <a:rPr lang="en-US" dirty="0" err="1"/>
              <a:t>Betrieb</a:t>
            </a:r>
            <a:r>
              <a:rPr lang="en-US" dirty="0"/>
              <a:t> um und </a:t>
            </a:r>
            <a:r>
              <a:rPr lang="en-US" dirty="0" err="1"/>
              <a:t>dokumentieren</a:t>
            </a:r>
            <a:r>
              <a:rPr lang="en-US" dirty="0"/>
              <a:t> </a:t>
            </a:r>
            <a:r>
              <a:rPr lang="en-US" dirty="0" err="1"/>
              <a:t>Ihr</a:t>
            </a:r>
            <a:r>
              <a:rPr lang="en-US" dirty="0"/>
              <a:t> </a:t>
            </a:r>
            <a:r>
              <a:rPr lang="en-US" dirty="0" err="1"/>
              <a:t>Vorgehen</a:t>
            </a:r>
            <a:r>
              <a:rPr lang="en-US" dirty="0"/>
              <a:t>.</a:t>
            </a:r>
          </a:p>
          <a:p>
            <a:r>
              <a:rPr lang="en-US" dirty="0"/>
              <a:t>Die </a:t>
            </a:r>
            <a:r>
              <a:rPr lang="en-US" dirty="0" err="1"/>
              <a:t>Dokumentation</a:t>
            </a:r>
            <a:r>
              <a:rPr lang="en-US" dirty="0"/>
              <a:t> </a:t>
            </a:r>
            <a:r>
              <a:rPr lang="en-US" dirty="0" err="1"/>
              <a:t>wird</a:t>
            </a:r>
            <a:r>
              <a:rPr lang="en-US" dirty="0"/>
              <a:t> </a:t>
            </a:r>
            <a:r>
              <a:rPr lang="en-US" dirty="0" err="1"/>
              <a:t>schliesslich</a:t>
            </a:r>
            <a:r>
              <a:rPr lang="en-US" dirty="0"/>
              <a:t> </a:t>
            </a:r>
            <a:r>
              <a:rPr lang="en-US" dirty="0" err="1"/>
              <a:t>benotet</a:t>
            </a:r>
            <a:r>
              <a:rPr lang="en-US" dirty="0"/>
              <a:t>.</a:t>
            </a:r>
          </a:p>
          <a:p>
            <a:r>
              <a:rPr lang="en-US" dirty="0"/>
              <a:t>Die </a:t>
            </a:r>
            <a:r>
              <a:rPr lang="en-US" dirty="0" err="1"/>
              <a:t>Transferaufträge</a:t>
            </a:r>
            <a:r>
              <a:rPr lang="en-US" dirty="0"/>
              <a:t> </a:t>
            </a:r>
            <a:r>
              <a:rPr lang="en-US" dirty="0" err="1"/>
              <a:t>reichen</a:t>
            </a:r>
            <a:r>
              <a:rPr lang="en-US" dirty="0"/>
              <a:t> Sie via Extranet </a:t>
            </a:r>
            <a:r>
              <a:rPr lang="en-US" dirty="0" err="1"/>
              <a:t>ein</a:t>
            </a:r>
            <a:r>
              <a:rPr lang="en-US" dirty="0"/>
              <a:t>.</a:t>
            </a:r>
          </a:p>
          <a:p>
            <a:r>
              <a:rPr lang="en-US" dirty="0" err="1"/>
              <a:t>Hinweis</a:t>
            </a:r>
            <a:r>
              <a:rPr lang="en-US" dirty="0"/>
              <a:t>: </a:t>
            </a:r>
            <a:r>
              <a:rPr lang="en-US" dirty="0" err="1"/>
              <a:t>Während</a:t>
            </a:r>
            <a:r>
              <a:rPr lang="en-US" dirty="0"/>
              <a:t> </a:t>
            </a:r>
            <a:r>
              <a:rPr lang="en-US" dirty="0" err="1"/>
              <a:t>einzelnen</a:t>
            </a:r>
            <a:r>
              <a:rPr lang="en-US" dirty="0"/>
              <a:t> </a:t>
            </a:r>
            <a:r>
              <a:rPr lang="en-US" dirty="0" err="1"/>
              <a:t>üK-Tagen</a:t>
            </a:r>
            <a:r>
              <a:rPr lang="en-US" dirty="0"/>
              <a:t> </a:t>
            </a:r>
            <a:r>
              <a:rPr lang="en-US" dirty="0" err="1"/>
              <a:t>gibt</a:t>
            </a:r>
            <a:r>
              <a:rPr lang="en-US" dirty="0"/>
              <a:t> es die </a:t>
            </a:r>
            <a:r>
              <a:rPr lang="en-US" dirty="0" err="1"/>
              <a:t>Möglichkeit</a:t>
            </a:r>
            <a:r>
              <a:rPr lang="en-US" dirty="0"/>
              <a:t>, </a:t>
            </a:r>
            <a:r>
              <a:rPr lang="en-US" dirty="0" err="1"/>
              <a:t>dass</a:t>
            </a:r>
            <a:r>
              <a:rPr lang="en-US" dirty="0"/>
              <a:t> Sie </a:t>
            </a:r>
            <a:r>
              <a:rPr lang="en-US" dirty="0" err="1"/>
              <a:t>sich</a:t>
            </a:r>
            <a:r>
              <a:rPr lang="en-US" dirty="0"/>
              <a:t> </a:t>
            </a:r>
            <a:r>
              <a:rPr lang="en-US" dirty="0" err="1"/>
              <a:t>mit</a:t>
            </a:r>
            <a:r>
              <a:rPr lang="en-US" dirty="0"/>
              <a:t> </a:t>
            </a:r>
            <a:r>
              <a:rPr lang="en-US" dirty="0" err="1"/>
              <a:t>Ihren</a:t>
            </a:r>
            <a:r>
              <a:rPr lang="en-US" dirty="0"/>
              <a:t> </a:t>
            </a:r>
            <a:r>
              <a:rPr lang="en-US" dirty="0" err="1"/>
              <a:t>Mitlernenden</a:t>
            </a:r>
            <a:r>
              <a:rPr lang="en-US" dirty="0"/>
              <a:t> </a:t>
            </a:r>
            <a:r>
              <a:rPr lang="en-US" dirty="0" err="1"/>
              <a:t>zu</a:t>
            </a:r>
            <a:r>
              <a:rPr lang="en-US" dirty="0"/>
              <a:t> </a:t>
            </a:r>
            <a:r>
              <a:rPr lang="en-US" dirty="0" err="1"/>
              <a:t>Ihrem</a:t>
            </a:r>
            <a:r>
              <a:rPr lang="en-US" dirty="0"/>
              <a:t> </a:t>
            </a:r>
            <a:r>
              <a:rPr lang="en-US" dirty="0" err="1"/>
              <a:t>Transferauftrag</a:t>
            </a:r>
            <a:r>
              <a:rPr lang="en-US" dirty="0"/>
              <a:t> </a:t>
            </a:r>
            <a:r>
              <a:rPr lang="en-US" dirty="0" err="1"/>
              <a:t>austauschen</a:t>
            </a:r>
            <a:r>
              <a:rPr lang="en-US" dirty="0"/>
              <a:t>.</a:t>
            </a:r>
          </a:p>
          <a:p>
            <a:endParaRPr lang="en-US" dirty="0"/>
          </a:p>
        </p:txBody>
      </p:sp>
      <p:sp>
        <p:nvSpPr>
          <p:cNvPr id="5" name="Foliennummernplatzhalter 4">
            <a:extLst>
              <a:ext uri="{FF2B5EF4-FFF2-40B4-BE49-F238E27FC236}">
                <a16:creationId xmlns:a16="http://schemas.microsoft.com/office/drawing/2014/main" id="{1E809E0A-E002-D345-2A46-56A5C204024F}"/>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34</a:t>
            </a:fld>
            <a:endParaRPr lang="de-CH"/>
          </a:p>
        </p:txBody>
      </p:sp>
    </p:spTree>
    <p:extLst>
      <p:ext uri="{BB962C8B-B14F-4D97-AF65-F5344CB8AC3E}">
        <p14:creationId xmlns:p14="http://schemas.microsoft.com/office/powerpoint/2010/main" val="1823762810"/>
      </p:ext>
    </p:extLst>
  </p:cSld>
  <p:clrMapOvr>
    <a:masterClrMapping/>
  </p:clrMapOvr>
  <p:extLst>
    <p:ext uri="{6950BFC3-D8DA-4A85-94F7-54DA5524770B}">
      <p188:commentRel xmlns:p188="http://schemas.microsoft.com/office/powerpoint/2018/8/main" xmlns="" r:id="rId4"/>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err="1"/>
              <a:t>notenberechnung</a:t>
            </a: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35</a:t>
            </a:fld>
            <a:endParaRPr lang="de-CH"/>
          </a:p>
        </p:txBody>
      </p:sp>
    </p:spTree>
    <p:extLst>
      <p:ext uri="{BB962C8B-B14F-4D97-AF65-F5344CB8AC3E}">
        <p14:creationId xmlns:p14="http://schemas.microsoft.com/office/powerpoint/2010/main" val="2684392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46C2B3F-4BCB-DDC4-83E4-2535BE378B96}"/>
              </a:ext>
            </a:extLst>
          </p:cNvPr>
          <p:cNvSpPr>
            <a:spLocks noGrp="1"/>
          </p:cNvSpPr>
          <p:nvPr>
            <p:ph type="title"/>
          </p:nvPr>
        </p:nvSpPr>
        <p:spPr/>
        <p:txBody>
          <a:bodyPr/>
          <a:lstStyle/>
          <a:p>
            <a:r>
              <a:rPr lang="de-CH" dirty="0"/>
              <a:t>Systematik</a:t>
            </a:r>
          </a:p>
        </p:txBody>
      </p:sp>
      <p:graphicFrame>
        <p:nvGraphicFramePr>
          <p:cNvPr id="7" name="Inhaltsplatzhalter 6">
            <a:extLst>
              <a:ext uri="{FF2B5EF4-FFF2-40B4-BE49-F238E27FC236}">
                <a16:creationId xmlns:a16="http://schemas.microsoft.com/office/drawing/2014/main" id="{5BD2234B-3FD9-9E5D-0FAC-13B929ECB31E}"/>
              </a:ext>
            </a:extLst>
          </p:cNvPr>
          <p:cNvGraphicFramePr>
            <a:graphicFrameLocks noGrp="1"/>
          </p:cNvGraphicFramePr>
          <p:nvPr>
            <p:ph idx="1"/>
            <p:extLst/>
          </p:nvPr>
        </p:nvGraphicFramePr>
        <p:xfrm>
          <a:off x="-600744" y="1593496"/>
          <a:ext cx="8942784" cy="1065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8C75CC11-A8A9-F163-2CE7-4DEC3F256550}"/>
              </a:ext>
            </a:extLst>
          </p:cNvPr>
          <p:cNvSpPr>
            <a:spLocks noGrp="1"/>
          </p:cNvSpPr>
          <p:nvPr>
            <p:ph type="sldNum" sz="quarter" idx="12"/>
          </p:nvPr>
        </p:nvSpPr>
        <p:spPr/>
        <p:txBody>
          <a:bodyPr/>
          <a:lstStyle/>
          <a:p>
            <a:fld id="{87674F0A-37BA-4CE3-B1FD-DE57A7E2F2C6}" type="slidenum">
              <a:rPr lang="de-CH" smtClean="0"/>
              <a:pPr/>
              <a:t>36</a:t>
            </a:fld>
            <a:endParaRPr lang="de-CH" dirty="0"/>
          </a:p>
        </p:txBody>
      </p:sp>
      <p:sp>
        <p:nvSpPr>
          <p:cNvPr id="8" name="Geschweifte Klammer rechts 7">
            <a:extLst>
              <a:ext uri="{FF2B5EF4-FFF2-40B4-BE49-F238E27FC236}">
                <a16:creationId xmlns:a16="http://schemas.microsoft.com/office/drawing/2014/main" id="{AAA8CD00-E2DE-FD93-F541-333F0E5DEAC3}"/>
              </a:ext>
            </a:extLst>
          </p:cNvPr>
          <p:cNvSpPr/>
          <p:nvPr/>
        </p:nvSpPr>
        <p:spPr>
          <a:xfrm rot="5400000">
            <a:off x="2609480" y="690398"/>
            <a:ext cx="573193" cy="4257339"/>
          </a:xfrm>
          <a:prstGeom prst="rightBrace">
            <a:avLst>
              <a:gd name="adj1" fmla="val 0"/>
              <a:gd name="adj2" fmla="val 50000"/>
            </a:avLst>
          </a:prstGeom>
          <a:noFill/>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de-CH">
              <a:solidFill>
                <a:schemeClr val="bg1"/>
              </a:solidFill>
            </a:endParaRPr>
          </a:p>
        </p:txBody>
      </p:sp>
      <p:sp>
        <p:nvSpPr>
          <p:cNvPr id="9" name="Geschweifte Klammer rechts 8">
            <a:extLst>
              <a:ext uri="{FF2B5EF4-FFF2-40B4-BE49-F238E27FC236}">
                <a16:creationId xmlns:a16="http://schemas.microsoft.com/office/drawing/2014/main" id="{850611A4-DCA5-61DF-0382-9208B43811BF}"/>
              </a:ext>
            </a:extLst>
          </p:cNvPr>
          <p:cNvSpPr/>
          <p:nvPr/>
        </p:nvSpPr>
        <p:spPr>
          <a:xfrm rot="5400000">
            <a:off x="5540768" y="2017467"/>
            <a:ext cx="655670" cy="1687711"/>
          </a:xfrm>
          <a:prstGeom prst="rightBrace">
            <a:avLst>
              <a:gd name="adj1" fmla="val 0"/>
              <a:gd name="adj2" fmla="val 50000"/>
            </a:avLst>
          </a:prstGeom>
          <a:ln w="76200"/>
        </p:spPr>
        <p:style>
          <a:lnRef idx="1">
            <a:schemeClr val="accent5"/>
          </a:lnRef>
          <a:fillRef idx="0">
            <a:schemeClr val="accent5"/>
          </a:fillRef>
          <a:effectRef idx="0">
            <a:schemeClr val="accent5"/>
          </a:effectRef>
          <a:fontRef idx="minor">
            <a:schemeClr val="tx1"/>
          </a:fontRef>
        </p:style>
        <p:txBody>
          <a:bodyPr rtlCol="0" anchor="ctr"/>
          <a:lstStyle/>
          <a:p>
            <a:pPr algn="ctr"/>
            <a:endParaRPr lang="de-CH">
              <a:solidFill>
                <a:schemeClr val="bg1"/>
              </a:solidFill>
            </a:endParaRPr>
          </a:p>
        </p:txBody>
      </p:sp>
      <p:grpSp>
        <p:nvGrpSpPr>
          <p:cNvPr id="10" name="Gruppieren 9">
            <a:extLst>
              <a:ext uri="{FF2B5EF4-FFF2-40B4-BE49-F238E27FC236}">
                <a16:creationId xmlns:a16="http://schemas.microsoft.com/office/drawing/2014/main" id="{2775B69D-72BD-56EF-37C7-FEFBEC53EB85}"/>
              </a:ext>
            </a:extLst>
          </p:cNvPr>
          <p:cNvGrpSpPr/>
          <p:nvPr/>
        </p:nvGrpSpPr>
        <p:grpSpPr>
          <a:xfrm>
            <a:off x="2052221" y="3014332"/>
            <a:ext cx="1687710" cy="1012626"/>
            <a:chOff x="1339" y="588106"/>
            <a:chExt cx="1687710" cy="1012626"/>
          </a:xfrm>
        </p:grpSpPr>
        <p:sp>
          <p:nvSpPr>
            <p:cNvPr id="11" name="Rechteck 10">
              <a:extLst>
                <a:ext uri="{FF2B5EF4-FFF2-40B4-BE49-F238E27FC236}">
                  <a16:creationId xmlns:a16="http://schemas.microsoft.com/office/drawing/2014/main" id="{1AFB8E0B-7BE1-0B82-86C7-4EFB5A5D06BA}"/>
                </a:ext>
              </a:extLst>
            </p:cNvPr>
            <p:cNvSpPr/>
            <p:nvPr/>
          </p:nvSpPr>
          <p:spPr>
            <a:xfrm>
              <a:off x="1339" y="588106"/>
              <a:ext cx="1687710" cy="1012626"/>
            </a:xfrm>
            <a:prstGeom prst="rect">
              <a:avLst/>
            </a:prstGeom>
          </p:spPr>
          <p:style>
            <a:lnRef idx="2">
              <a:schemeClr val="accent6">
                <a:shade val="50000"/>
              </a:schemeClr>
            </a:lnRef>
            <a:fillRef idx="1">
              <a:schemeClr val="accent6"/>
            </a:fillRef>
            <a:effectRef idx="0">
              <a:schemeClr val="accent6"/>
            </a:effectRef>
            <a:fontRef idx="minor">
              <a:schemeClr val="lt1"/>
            </a:fontRef>
          </p:style>
        </p:sp>
        <p:sp>
          <p:nvSpPr>
            <p:cNvPr id="12" name="Textfeld 11">
              <a:extLst>
                <a:ext uri="{FF2B5EF4-FFF2-40B4-BE49-F238E27FC236}">
                  <a16:creationId xmlns:a16="http://schemas.microsoft.com/office/drawing/2014/main" id="{8C2E6C22-AA87-EB1C-A8AA-28450FCA5EDA}"/>
                </a:ext>
              </a:extLst>
            </p:cNvPr>
            <p:cNvSpPr txBox="1"/>
            <p:nvPr/>
          </p:nvSpPr>
          <p:spPr>
            <a:xfrm>
              <a:off x="1339" y="588106"/>
              <a:ext cx="1687710" cy="1012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CH" sz="1700" kern="1200" dirty="0"/>
                <a:t>50 %</a:t>
              </a:r>
            </a:p>
          </p:txBody>
        </p:sp>
      </p:grpSp>
      <p:grpSp>
        <p:nvGrpSpPr>
          <p:cNvPr id="16" name="Gruppieren 15">
            <a:extLst>
              <a:ext uri="{FF2B5EF4-FFF2-40B4-BE49-F238E27FC236}">
                <a16:creationId xmlns:a16="http://schemas.microsoft.com/office/drawing/2014/main" id="{41066599-10FD-8BDE-0450-7C4EE84B428E}"/>
              </a:ext>
            </a:extLst>
          </p:cNvPr>
          <p:cNvGrpSpPr/>
          <p:nvPr/>
        </p:nvGrpSpPr>
        <p:grpSpPr>
          <a:xfrm>
            <a:off x="5024749" y="3036550"/>
            <a:ext cx="1687710" cy="1012626"/>
            <a:chOff x="7427267" y="588106"/>
            <a:chExt cx="1687710" cy="1012626"/>
          </a:xfrm>
        </p:grpSpPr>
        <p:sp>
          <p:nvSpPr>
            <p:cNvPr id="17" name="Rechteck 16">
              <a:extLst>
                <a:ext uri="{FF2B5EF4-FFF2-40B4-BE49-F238E27FC236}">
                  <a16:creationId xmlns:a16="http://schemas.microsoft.com/office/drawing/2014/main" id="{0198931B-EB22-D442-5D9C-9051E0652031}"/>
                </a:ext>
              </a:extLst>
            </p:cNvPr>
            <p:cNvSpPr/>
            <p:nvPr/>
          </p:nvSpPr>
          <p:spPr>
            <a:xfrm>
              <a:off x="7427267" y="588106"/>
              <a:ext cx="1687710" cy="1012626"/>
            </a:xfrm>
            <a:prstGeom prst="rect">
              <a:avLst/>
            </a:prstGeom>
          </p:spPr>
          <p:style>
            <a:lnRef idx="2">
              <a:schemeClr val="accent5">
                <a:shade val="50000"/>
              </a:schemeClr>
            </a:lnRef>
            <a:fillRef idx="1">
              <a:schemeClr val="accent5"/>
            </a:fillRef>
            <a:effectRef idx="0">
              <a:schemeClr val="accent5"/>
            </a:effectRef>
            <a:fontRef idx="minor">
              <a:schemeClr val="lt1"/>
            </a:fontRef>
          </p:style>
        </p:sp>
        <p:sp>
          <p:nvSpPr>
            <p:cNvPr id="18" name="Textfeld 17">
              <a:extLst>
                <a:ext uri="{FF2B5EF4-FFF2-40B4-BE49-F238E27FC236}">
                  <a16:creationId xmlns:a16="http://schemas.microsoft.com/office/drawing/2014/main" id="{BC38F12B-6180-A1BE-E84D-0F5AD2E7874A}"/>
                </a:ext>
              </a:extLst>
            </p:cNvPr>
            <p:cNvSpPr txBox="1"/>
            <p:nvPr/>
          </p:nvSpPr>
          <p:spPr>
            <a:xfrm>
              <a:off x="7427267" y="588106"/>
              <a:ext cx="1687710" cy="1012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CH" sz="1700" kern="1200" dirty="0"/>
                <a:t>50 %</a:t>
              </a:r>
            </a:p>
          </p:txBody>
        </p:sp>
      </p:grpSp>
      <p:sp>
        <p:nvSpPr>
          <p:cNvPr id="24" name="Geschweifte Klammer rechts 23">
            <a:extLst>
              <a:ext uri="{FF2B5EF4-FFF2-40B4-BE49-F238E27FC236}">
                <a16:creationId xmlns:a16="http://schemas.microsoft.com/office/drawing/2014/main" id="{F2594AE3-CE79-E12A-D7FA-8643F1032A38}"/>
              </a:ext>
            </a:extLst>
          </p:cNvPr>
          <p:cNvSpPr/>
          <p:nvPr/>
        </p:nvSpPr>
        <p:spPr>
          <a:xfrm rot="5400000">
            <a:off x="2321449" y="3371403"/>
            <a:ext cx="573193" cy="4257339"/>
          </a:xfrm>
          <a:prstGeom prst="rightBrace">
            <a:avLst>
              <a:gd name="adj1" fmla="val 0"/>
              <a:gd name="adj2" fmla="val 50000"/>
            </a:avLst>
          </a:prstGeom>
          <a:noFill/>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de-CH">
              <a:solidFill>
                <a:schemeClr val="bg1"/>
              </a:solidFill>
            </a:endParaRPr>
          </a:p>
        </p:txBody>
      </p:sp>
      <p:sp>
        <p:nvSpPr>
          <p:cNvPr id="25" name="Geschweifte Klammer rechts 24">
            <a:extLst>
              <a:ext uri="{FF2B5EF4-FFF2-40B4-BE49-F238E27FC236}">
                <a16:creationId xmlns:a16="http://schemas.microsoft.com/office/drawing/2014/main" id="{374F1DB7-6505-1EFA-8976-4755765803C3}"/>
              </a:ext>
            </a:extLst>
          </p:cNvPr>
          <p:cNvSpPr/>
          <p:nvPr/>
        </p:nvSpPr>
        <p:spPr>
          <a:xfrm rot="5400000">
            <a:off x="5252737" y="4698472"/>
            <a:ext cx="655670" cy="1687711"/>
          </a:xfrm>
          <a:prstGeom prst="rightBrace">
            <a:avLst>
              <a:gd name="adj1" fmla="val 0"/>
              <a:gd name="adj2" fmla="val 50000"/>
            </a:avLst>
          </a:prstGeom>
          <a:ln w="76200"/>
        </p:spPr>
        <p:style>
          <a:lnRef idx="1">
            <a:schemeClr val="accent5"/>
          </a:lnRef>
          <a:fillRef idx="0">
            <a:schemeClr val="accent5"/>
          </a:fillRef>
          <a:effectRef idx="0">
            <a:schemeClr val="accent5"/>
          </a:effectRef>
          <a:fontRef idx="minor">
            <a:schemeClr val="tx1"/>
          </a:fontRef>
        </p:style>
        <p:txBody>
          <a:bodyPr rtlCol="0" anchor="ctr"/>
          <a:lstStyle/>
          <a:p>
            <a:pPr algn="ctr"/>
            <a:endParaRPr lang="de-CH">
              <a:solidFill>
                <a:schemeClr val="bg1"/>
              </a:solidFill>
            </a:endParaRPr>
          </a:p>
        </p:txBody>
      </p:sp>
      <p:grpSp>
        <p:nvGrpSpPr>
          <p:cNvPr id="26" name="Gruppieren 25">
            <a:extLst>
              <a:ext uri="{FF2B5EF4-FFF2-40B4-BE49-F238E27FC236}">
                <a16:creationId xmlns:a16="http://schemas.microsoft.com/office/drawing/2014/main" id="{94BF49FA-ACE3-615B-CA5E-A447A54F0BEF}"/>
              </a:ext>
            </a:extLst>
          </p:cNvPr>
          <p:cNvGrpSpPr/>
          <p:nvPr/>
        </p:nvGrpSpPr>
        <p:grpSpPr>
          <a:xfrm>
            <a:off x="1764190" y="5695337"/>
            <a:ext cx="1687710" cy="1012626"/>
            <a:chOff x="1339" y="588106"/>
            <a:chExt cx="1687710" cy="1012626"/>
          </a:xfrm>
        </p:grpSpPr>
        <p:sp>
          <p:nvSpPr>
            <p:cNvPr id="27" name="Rechteck 26">
              <a:extLst>
                <a:ext uri="{FF2B5EF4-FFF2-40B4-BE49-F238E27FC236}">
                  <a16:creationId xmlns:a16="http://schemas.microsoft.com/office/drawing/2014/main" id="{AC7B36B6-C7D6-702D-63BA-AD8400902F36}"/>
                </a:ext>
              </a:extLst>
            </p:cNvPr>
            <p:cNvSpPr/>
            <p:nvPr/>
          </p:nvSpPr>
          <p:spPr>
            <a:xfrm>
              <a:off x="1339" y="588106"/>
              <a:ext cx="1687710" cy="1012626"/>
            </a:xfrm>
            <a:prstGeom prst="rect">
              <a:avLst/>
            </a:prstGeom>
          </p:spPr>
          <p:style>
            <a:lnRef idx="2">
              <a:schemeClr val="accent6">
                <a:shade val="50000"/>
              </a:schemeClr>
            </a:lnRef>
            <a:fillRef idx="1">
              <a:schemeClr val="accent6"/>
            </a:fillRef>
            <a:effectRef idx="0">
              <a:schemeClr val="accent6"/>
            </a:effectRef>
            <a:fontRef idx="minor">
              <a:schemeClr val="lt1"/>
            </a:fontRef>
          </p:style>
        </p:sp>
        <p:sp>
          <p:nvSpPr>
            <p:cNvPr id="28" name="Textfeld 27">
              <a:extLst>
                <a:ext uri="{FF2B5EF4-FFF2-40B4-BE49-F238E27FC236}">
                  <a16:creationId xmlns:a16="http://schemas.microsoft.com/office/drawing/2014/main" id="{D475BB18-D941-F366-660F-7674ECCE0C1B}"/>
                </a:ext>
              </a:extLst>
            </p:cNvPr>
            <p:cNvSpPr txBox="1"/>
            <p:nvPr/>
          </p:nvSpPr>
          <p:spPr>
            <a:xfrm>
              <a:off x="1339" y="588106"/>
              <a:ext cx="1687710" cy="1012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CH" sz="1700" kern="1200" dirty="0"/>
                <a:t>50 %</a:t>
              </a:r>
            </a:p>
          </p:txBody>
        </p:sp>
      </p:grpSp>
      <p:grpSp>
        <p:nvGrpSpPr>
          <p:cNvPr id="29" name="Gruppieren 28">
            <a:extLst>
              <a:ext uri="{FF2B5EF4-FFF2-40B4-BE49-F238E27FC236}">
                <a16:creationId xmlns:a16="http://schemas.microsoft.com/office/drawing/2014/main" id="{48A001FA-91B0-B2D8-B785-801D6514F3A7}"/>
              </a:ext>
            </a:extLst>
          </p:cNvPr>
          <p:cNvGrpSpPr/>
          <p:nvPr/>
        </p:nvGrpSpPr>
        <p:grpSpPr>
          <a:xfrm>
            <a:off x="4736718" y="5717555"/>
            <a:ext cx="1687710" cy="1012626"/>
            <a:chOff x="7427267" y="588106"/>
            <a:chExt cx="1687710" cy="1012626"/>
          </a:xfrm>
        </p:grpSpPr>
        <p:sp>
          <p:nvSpPr>
            <p:cNvPr id="30" name="Rechteck 29">
              <a:extLst>
                <a:ext uri="{FF2B5EF4-FFF2-40B4-BE49-F238E27FC236}">
                  <a16:creationId xmlns:a16="http://schemas.microsoft.com/office/drawing/2014/main" id="{5B50A5DA-B460-880F-58EB-2B332BBE7A57}"/>
                </a:ext>
              </a:extLst>
            </p:cNvPr>
            <p:cNvSpPr/>
            <p:nvPr/>
          </p:nvSpPr>
          <p:spPr>
            <a:xfrm>
              <a:off x="7427267" y="588106"/>
              <a:ext cx="1687710" cy="1012626"/>
            </a:xfrm>
            <a:prstGeom prst="rect">
              <a:avLst/>
            </a:prstGeom>
          </p:spPr>
          <p:style>
            <a:lnRef idx="2">
              <a:schemeClr val="accent5">
                <a:shade val="50000"/>
              </a:schemeClr>
            </a:lnRef>
            <a:fillRef idx="1">
              <a:schemeClr val="accent5"/>
            </a:fillRef>
            <a:effectRef idx="0">
              <a:schemeClr val="accent5"/>
            </a:effectRef>
            <a:fontRef idx="minor">
              <a:schemeClr val="lt1"/>
            </a:fontRef>
          </p:style>
        </p:sp>
        <p:sp>
          <p:nvSpPr>
            <p:cNvPr id="31" name="Textfeld 30">
              <a:extLst>
                <a:ext uri="{FF2B5EF4-FFF2-40B4-BE49-F238E27FC236}">
                  <a16:creationId xmlns:a16="http://schemas.microsoft.com/office/drawing/2014/main" id="{30626AB3-46EF-54A4-5BCF-ED8E81388E31}"/>
                </a:ext>
              </a:extLst>
            </p:cNvPr>
            <p:cNvSpPr txBox="1"/>
            <p:nvPr/>
          </p:nvSpPr>
          <p:spPr>
            <a:xfrm>
              <a:off x="7427267" y="588106"/>
              <a:ext cx="1687710" cy="1012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CH" sz="1700" kern="1200" dirty="0"/>
                <a:t>50 %</a:t>
              </a:r>
            </a:p>
          </p:txBody>
        </p:sp>
      </p:grpSp>
      <p:graphicFrame>
        <p:nvGraphicFramePr>
          <p:cNvPr id="32" name="Inhaltsplatzhalter 6">
            <a:extLst>
              <a:ext uri="{FF2B5EF4-FFF2-40B4-BE49-F238E27FC236}">
                <a16:creationId xmlns:a16="http://schemas.microsoft.com/office/drawing/2014/main" id="{2D7F9C66-10E6-B6FD-D8AE-7DD6F4C13EAD}"/>
              </a:ext>
            </a:extLst>
          </p:cNvPr>
          <p:cNvGraphicFramePr>
            <a:graphicFrameLocks/>
          </p:cNvGraphicFramePr>
          <p:nvPr>
            <p:extLst/>
          </p:nvPr>
        </p:nvGraphicFramePr>
        <p:xfrm>
          <a:off x="-888776" y="4241214"/>
          <a:ext cx="8942784" cy="10656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hteck 1">
            <a:extLst>
              <a:ext uri="{FF2B5EF4-FFF2-40B4-BE49-F238E27FC236}">
                <a16:creationId xmlns:a16="http://schemas.microsoft.com/office/drawing/2014/main" id="{33AA7BC5-6FF7-C2B1-D61A-C35DF1AB4E7C}"/>
              </a:ext>
            </a:extLst>
          </p:cNvPr>
          <p:cNvSpPr/>
          <p:nvPr/>
        </p:nvSpPr>
        <p:spPr>
          <a:xfrm>
            <a:off x="7611371" y="2657400"/>
            <a:ext cx="2098820" cy="896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Note</a:t>
            </a:r>
            <a:r>
              <a:rPr lang="de-CH" dirty="0"/>
              <a:t> </a:t>
            </a:r>
            <a:r>
              <a:rPr lang="de-CH" dirty="0" err="1"/>
              <a:t>üK</a:t>
            </a:r>
            <a:r>
              <a:rPr lang="de-CH" dirty="0"/>
              <a:t>-Kompetenz-nachweis 1</a:t>
            </a:r>
          </a:p>
        </p:txBody>
      </p:sp>
      <p:sp>
        <p:nvSpPr>
          <p:cNvPr id="33" name="Rechteck 32">
            <a:extLst>
              <a:ext uri="{FF2B5EF4-FFF2-40B4-BE49-F238E27FC236}">
                <a16:creationId xmlns:a16="http://schemas.microsoft.com/office/drawing/2014/main" id="{65B088AC-2688-6C70-14B5-EBCBF3E5B93C}"/>
              </a:ext>
            </a:extLst>
          </p:cNvPr>
          <p:cNvSpPr/>
          <p:nvPr/>
        </p:nvSpPr>
        <p:spPr>
          <a:xfrm>
            <a:off x="7578284" y="5023536"/>
            <a:ext cx="2131907" cy="896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Note </a:t>
            </a:r>
            <a:r>
              <a:rPr lang="de-CH" dirty="0" err="1">
                <a:solidFill>
                  <a:schemeClr val="bg1"/>
                </a:solidFill>
              </a:rPr>
              <a:t>üK</a:t>
            </a:r>
            <a:r>
              <a:rPr lang="de-CH" dirty="0">
                <a:solidFill>
                  <a:schemeClr val="bg1"/>
                </a:solidFill>
              </a:rPr>
              <a:t>-Kompetenz-nachweis </a:t>
            </a:r>
            <a:r>
              <a:rPr lang="de-CH" dirty="0"/>
              <a:t>2</a:t>
            </a:r>
          </a:p>
        </p:txBody>
      </p:sp>
      <p:sp>
        <p:nvSpPr>
          <p:cNvPr id="3" name="Pfeil: nach rechts 2">
            <a:extLst>
              <a:ext uri="{FF2B5EF4-FFF2-40B4-BE49-F238E27FC236}">
                <a16:creationId xmlns:a16="http://schemas.microsoft.com/office/drawing/2014/main" id="{95EF175D-F23D-A099-262B-A446BF72DF79}"/>
              </a:ext>
            </a:extLst>
          </p:cNvPr>
          <p:cNvSpPr/>
          <p:nvPr/>
        </p:nvSpPr>
        <p:spPr>
          <a:xfrm>
            <a:off x="6942335" y="2852664"/>
            <a:ext cx="449809" cy="370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64CAA61A-B542-20F6-F0E9-649FDB0D9886}"/>
              </a:ext>
            </a:extLst>
          </p:cNvPr>
          <p:cNvSpPr/>
          <p:nvPr/>
        </p:nvSpPr>
        <p:spPr>
          <a:xfrm>
            <a:off x="10344472" y="3893392"/>
            <a:ext cx="1687710" cy="896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Erfahrungs-</a:t>
            </a:r>
          </a:p>
          <a:p>
            <a:pPr algn="ctr"/>
            <a:r>
              <a:rPr lang="de-CH" dirty="0" err="1">
                <a:solidFill>
                  <a:schemeClr val="bg1"/>
                </a:solidFill>
              </a:rPr>
              <a:t>note</a:t>
            </a:r>
            <a:endParaRPr lang="de-CH" dirty="0">
              <a:solidFill>
                <a:schemeClr val="bg1"/>
              </a:solidFill>
            </a:endParaRPr>
          </a:p>
        </p:txBody>
      </p:sp>
      <p:sp>
        <p:nvSpPr>
          <p:cNvPr id="13" name="Pfeil: nach rechts 12">
            <a:extLst>
              <a:ext uri="{FF2B5EF4-FFF2-40B4-BE49-F238E27FC236}">
                <a16:creationId xmlns:a16="http://schemas.microsoft.com/office/drawing/2014/main" id="{241FD49A-0059-5DEB-A821-44BEA34C882A}"/>
              </a:ext>
            </a:extLst>
          </p:cNvPr>
          <p:cNvSpPr/>
          <p:nvPr/>
        </p:nvSpPr>
        <p:spPr>
          <a:xfrm rot="18984443">
            <a:off x="9784339" y="4981587"/>
            <a:ext cx="1034922" cy="69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50 %</a:t>
            </a:r>
          </a:p>
        </p:txBody>
      </p:sp>
      <p:sp>
        <p:nvSpPr>
          <p:cNvPr id="14" name="Pfeil: nach rechts 13">
            <a:extLst>
              <a:ext uri="{FF2B5EF4-FFF2-40B4-BE49-F238E27FC236}">
                <a16:creationId xmlns:a16="http://schemas.microsoft.com/office/drawing/2014/main" id="{7EE2B4B1-CEC4-7F62-4707-DD0A363C9394}"/>
              </a:ext>
            </a:extLst>
          </p:cNvPr>
          <p:cNvSpPr/>
          <p:nvPr/>
        </p:nvSpPr>
        <p:spPr>
          <a:xfrm rot="2831607">
            <a:off x="9799097" y="3055725"/>
            <a:ext cx="1034922" cy="69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50 %</a:t>
            </a:r>
          </a:p>
        </p:txBody>
      </p:sp>
      <p:sp>
        <p:nvSpPr>
          <p:cNvPr id="15" name="Pfeil: nach rechts 14">
            <a:extLst>
              <a:ext uri="{FF2B5EF4-FFF2-40B4-BE49-F238E27FC236}">
                <a16:creationId xmlns:a16="http://schemas.microsoft.com/office/drawing/2014/main" id="{3B1B6C52-5283-B830-16B7-00326B97AD7A}"/>
              </a:ext>
            </a:extLst>
          </p:cNvPr>
          <p:cNvSpPr/>
          <p:nvPr/>
        </p:nvSpPr>
        <p:spPr>
          <a:xfrm>
            <a:off x="6942335" y="5269925"/>
            <a:ext cx="449809" cy="370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33145940"/>
      </p:ext>
    </p:extLst>
  </p:cSld>
  <p:clrMapOvr>
    <a:masterClrMapping/>
  </p:clrMapOvr>
  <p:extLst>
    <p:ext uri="{6950BFC3-D8DA-4A85-94F7-54DA5524770B}">
      <p188:commentRel xmlns:p188="http://schemas.microsoft.com/office/powerpoint/2018/8/main" xmlns="" r:id="rId1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DDA2F-5A3D-414C-83CE-BB114E5058E3}"/>
              </a:ext>
            </a:extLst>
          </p:cNvPr>
          <p:cNvSpPr>
            <a:spLocks noGrp="1"/>
          </p:cNvSpPr>
          <p:nvPr>
            <p:ph type="title"/>
          </p:nvPr>
        </p:nvSpPr>
        <p:spPr/>
        <p:txBody>
          <a:bodyPr/>
          <a:lstStyle/>
          <a:p>
            <a:r>
              <a:rPr lang="de-CH" dirty="0">
                <a:solidFill>
                  <a:srgbClr val="FF0000"/>
                </a:solidFill>
              </a:rPr>
              <a:t>Notenskala</a:t>
            </a:r>
          </a:p>
        </p:txBody>
      </p:sp>
      <p:graphicFrame>
        <p:nvGraphicFramePr>
          <p:cNvPr id="5" name="Inhaltsplatzhalter 4">
            <a:extLst>
              <a:ext uri="{FF2B5EF4-FFF2-40B4-BE49-F238E27FC236}">
                <a16:creationId xmlns:a16="http://schemas.microsoft.com/office/drawing/2014/main" id="{B0A801E9-DDE1-43A7-BED0-93BC77A968DD}"/>
              </a:ext>
            </a:extLst>
          </p:cNvPr>
          <p:cNvGraphicFramePr>
            <a:graphicFrameLocks noGrp="1"/>
          </p:cNvGraphicFramePr>
          <p:nvPr>
            <p:ph idx="1"/>
          </p:nvPr>
        </p:nvGraphicFramePr>
        <p:xfrm>
          <a:off x="5399698" y="1600194"/>
          <a:ext cx="1392604" cy="4525976"/>
        </p:xfrm>
        <a:graphic>
          <a:graphicData uri="http://schemas.openxmlformats.org/drawingml/2006/table">
            <a:tbl>
              <a:tblPr>
                <a:tableStyleId>{69012ECD-51FC-41F1-AA8D-1B2483CD663E}</a:tableStyleId>
              </a:tblPr>
              <a:tblGrid>
                <a:gridCol w="696302">
                  <a:extLst>
                    <a:ext uri="{9D8B030D-6E8A-4147-A177-3AD203B41FA5}">
                      <a16:colId xmlns:a16="http://schemas.microsoft.com/office/drawing/2014/main" val="4125869316"/>
                    </a:ext>
                  </a:extLst>
                </a:gridCol>
                <a:gridCol w="696302">
                  <a:extLst>
                    <a:ext uri="{9D8B030D-6E8A-4147-A177-3AD203B41FA5}">
                      <a16:colId xmlns:a16="http://schemas.microsoft.com/office/drawing/2014/main" val="1380847491"/>
                    </a:ext>
                  </a:extLst>
                </a:gridCol>
              </a:tblGrid>
              <a:tr h="174076">
                <a:tc>
                  <a:txBody>
                    <a:bodyPr/>
                    <a:lstStyle/>
                    <a:p>
                      <a:pPr algn="ctr" fontAlgn="ctr"/>
                      <a:r>
                        <a:rPr lang="de-CH" sz="1000" u="none" strike="noStrike">
                          <a:effectLst/>
                        </a:rPr>
                        <a:t>Punkte</a:t>
                      </a:r>
                      <a:endParaRPr lang="de-CH" sz="1000" b="1"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Note</a:t>
                      </a:r>
                      <a:endParaRPr lang="de-CH" sz="1000" b="1"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2885614883"/>
                  </a:ext>
                </a:extLst>
              </a:tr>
              <a:tr h="174076">
                <a:tc>
                  <a:txBody>
                    <a:bodyPr/>
                    <a:lstStyle/>
                    <a:p>
                      <a:pPr algn="ctr" fontAlgn="ctr"/>
                      <a:r>
                        <a:rPr lang="de-CH" sz="1000" u="none" strike="noStrike">
                          <a:effectLst/>
                        </a:rPr>
                        <a:t>24</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6.0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793571229"/>
                  </a:ext>
                </a:extLst>
              </a:tr>
              <a:tr h="174076">
                <a:tc>
                  <a:txBody>
                    <a:bodyPr/>
                    <a:lstStyle/>
                    <a:p>
                      <a:pPr algn="ctr" fontAlgn="ctr"/>
                      <a:r>
                        <a:rPr lang="de-CH" sz="1000" u="none" strike="noStrike">
                          <a:effectLst/>
                        </a:rPr>
                        <a:t>23</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6.0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4053367683"/>
                  </a:ext>
                </a:extLst>
              </a:tr>
              <a:tr h="174076">
                <a:tc>
                  <a:txBody>
                    <a:bodyPr/>
                    <a:lstStyle/>
                    <a:p>
                      <a:pPr algn="ctr" fontAlgn="ctr"/>
                      <a:r>
                        <a:rPr lang="de-CH" sz="1000" u="none" strike="noStrike">
                          <a:effectLst/>
                        </a:rPr>
                        <a:t>22</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5.5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3646783328"/>
                  </a:ext>
                </a:extLst>
              </a:tr>
              <a:tr h="174076">
                <a:tc>
                  <a:txBody>
                    <a:bodyPr/>
                    <a:lstStyle/>
                    <a:p>
                      <a:pPr algn="ctr" fontAlgn="ctr"/>
                      <a:r>
                        <a:rPr lang="de-CH" sz="1000" u="none" strike="noStrike">
                          <a:effectLst/>
                        </a:rPr>
                        <a:t>21</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5.5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1410445355"/>
                  </a:ext>
                </a:extLst>
              </a:tr>
              <a:tr h="174076">
                <a:tc>
                  <a:txBody>
                    <a:bodyPr/>
                    <a:lstStyle/>
                    <a:p>
                      <a:pPr algn="ctr" fontAlgn="ctr"/>
                      <a:r>
                        <a:rPr lang="de-CH" sz="1000" u="none" strike="noStrike">
                          <a:effectLst/>
                        </a:rPr>
                        <a:t>20</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5.0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3629055390"/>
                  </a:ext>
                </a:extLst>
              </a:tr>
              <a:tr h="174076">
                <a:tc>
                  <a:txBody>
                    <a:bodyPr/>
                    <a:lstStyle/>
                    <a:p>
                      <a:pPr algn="ctr" fontAlgn="ctr"/>
                      <a:r>
                        <a:rPr lang="de-CH" sz="1000" u="none" strike="noStrike">
                          <a:effectLst/>
                        </a:rPr>
                        <a:t>19</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5.0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592157563"/>
                  </a:ext>
                </a:extLst>
              </a:tr>
              <a:tr h="174076">
                <a:tc>
                  <a:txBody>
                    <a:bodyPr/>
                    <a:lstStyle/>
                    <a:p>
                      <a:pPr algn="ctr" fontAlgn="ctr"/>
                      <a:r>
                        <a:rPr lang="de-CH" sz="1000" u="none" strike="noStrike">
                          <a:effectLst/>
                        </a:rPr>
                        <a:t>18</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5.0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2003081709"/>
                  </a:ext>
                </a:extLst>
              </a:tr>
              <a:tr h="174076">
                <a:tc>
                  <a:txBody>
                    <a:bodyPr/>
                    <a:lstStyle/>
                    <a:p>
                      <a:pPr algn="ctr" fontAlgn="ctr"/>
                      <a:r>
                        <a:rPr lang="de-CH" sz="1000" u="none" strike="noStrike">
                          <a:effectLst/>
                        </a:rPr>
                        <a:t>17</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4.5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3898189117"/>
                  </a:ext>
                </a:extLst>
              </a:tr>
              <a:tr h="174076">
                <a:tc>
                  <a:txBody>
                    <a:bodyPr/>
                    <a:lstStyle/>
                    <a:p>
                      <a:pPr algn="ctr" fontAlgn="ctr"/>
                      <a:r>
                        <a:rPr lang="de-CH" sz="1000" u="none" strike="noStrike">
                          <a:effectLst/>
                        </a:rPr>
                        <a:t>16</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4.5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2162185103"/>
                  </a:ext>
                </a:extLst>
              </a:tr>
              <a:tr h="174076">
                <a:tc>
                  <a:txBody>
                    <a:bodyPr/>
                    <a:lstStyle/>
                    <a:p>
                      <a:pPr algn="ctr" fontAlgn="ctr"/>
                      <a:r>
                        <a:rPr lang="de-CH" sz="1000" u="none" strike="noStrike">
                          <a:effectLst/>
                        </a:rPr>
                        <a:t>15</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4.0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67735238"/>
                  </a:ext>
                </a:extLst>
              </a:tr>
              <a:tr h="174076">
                <a:tc>
                  <a:txBody>
                    <a:bodyPr/>
                    <a:lstStyle/>
                    <a:p>
                      <a:pPr algn="ctr" fontAlgn="ctr"/>
                      <a:r>
                        <a:rPr lang="de-CH" sz="1000" u="none" strike="noStrike">
                          <a:effectLst/>
                        </a:rPr>
                        <a:t>14</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4.0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3595640117"/>
                  </a:ext>
                </a:extLst>
              </a:tr>
              <a:tr h="174076">
                <a:tc>
                  <a:txBody>
                    <a:bodyPr/>
                    <a:lstStyle/>
                    <a:p>
                      <a:pPr algn="ctr" fontAlgn="ctr"/>
                      <a:r>
                        <a:rPr lang="de-CH" sz="1000" u="none" strike="noStrike">
                          <a:effectLst/>
                        </a:rPr>
                        <a:t>13</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3.5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2326034931"/>
                  </a:ext>
                </a:extLst>
              </a:tr>
              <a:tr h="174076">
                <a:tc>
                  <a:txBody>
                    <a:bodyPr/>
                    <a:lstStyle/>
                    <a:p>
                      <a:pPr algn="ctr" fontAlgn="ctr"/>
                      <a:r>
                        <a:rPr lang="de-CH" sz="1000" u="none" strike="noStrike">
                          <a:effectLst/>
                        </a:rPr>
                        <a:t>12</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3.5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284308042"/>
                  </a:ext>
                </a:extLst>
              </a:tr>
              <a:tr h="174076">
                <a:tc>
                  <a:txBody>
                    <a:bodyPr/>
                    <a:lstStyle/>
                    <a:p>
                      <a:pPr algn="ctr" fontAlgn="ctr"/>
                      <a:r>
                        <a:rPr lang="de-CH" sz="1000" u="none" strike="noStrike">
                          <a:effectLst/>
                        </a:rPr>
                        <a:t>11</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3.5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3234806190"/>
                  </a:ext>
                </a:extLst>
              </a:tr>
              <a:tr h="174076">
                <a:tc>
                  <a:txBody>
                    <a:bodyPr/>
                    <a:lstStyle/>
                    <a:p>
                      <a:pPr algn="ctr" fontAlgn="ctr"/>
                      <a:r>
                        <a:rPr lang="de-CH" sz="1000" u="none" strike="noStrike">
                          <a:effectLst/>
                        </a:rPr>
                        <a:t>10</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3.0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1860952655"/>
                  </a:ext>
                </a:extLst>
              </a:tr>
              <a:tr h="174076">
                <a:tc>
                  <a:txBody>
                    <a:bodyPr/>
                    <a:lstStyle/>
                    <a:p>
                      <a:pPr algn="ctr" fontAlgn="ctr"/>
                      <a:r>
                        <a:rPr lang="de-CH" sz="1000" u="none" strike="noStrike">
                          <a:effectLst/>
                        </a:rPr>
                        <a:t>9</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3.0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2812839327"/>
                  </a:ext>
                </a:extLst>
              </a:tr>
              <a:tr h="174076">
                <a:tc>
                  <a:txBody>
                    <a:bodyPr/>
                    <a:lstStyle/>
                    <a:p>
                      <a:pPr algn="ctr" fontAlgn="ctr"/>
                      <a:r>
                        <a:rPr lang="de-CH" sz="1000" u="none" strike="noStrike">
                          <a:effectLst/>
                        </a:rPr>
                        <a:t>8</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2.5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1627541897"/>
                  </a:ext>
                </a:extLst>
              </a:tr>
              <a:tr h="174076">
                <a:tc>
                  <a:txBody>
                    <a:bodyPr/>
                    <a:lstStyle/>
                    <a:p>
                      <a:pPr algn="ctr" fontAlgn="ctr"/>
                      <a:r>
                        <a:rPr lang="de-CH" sz="1000" u="none" strike="noStrike">
                          <a:effectLst/>
                        </a:rPr>
                        <a:t>7</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2.5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1259110900"/>
                  </a:ext>
                </a:extLst>
              </a:tr>
              <a:tr h="174076">
                <a:tc>
                  <a:txBody>
                    <a:bodyPr/>
                    <a:lstStyle/>
                    <a:p>
                      <a:pPr algn="ctr" fontAlgn="ctr"/>
                      <a:r>
                        <a:rPr lang="de-CH" sz="1000" u="none" strike="noStrike">
                          <a:effectLst/>
                        </a:rPr>
                        <a:t>6</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2.0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74755462"/>
                  </a:ext>
                </a:extLst>
              </a:tr>
              <a:tr h="174076">
                <a:tc>
                  <a:txBody>
                    <a:bodyPr/>
                    <a:lstStyle/>
                    <a:p>
                      <a:pPr algn="ctr" fontAlgn="ctr"/>
                      <a:r>
                        <a:rPr lang="de-CH" sz="1000" u="none" strike="noStrike">
                          <a:effectLst/>
                        </a:rPr>
                        <a:t>5</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2.0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2578405344"/>
                  </a:ext>
                </a:extLst>
              </a:tr>
              <a:tr h="174076">
                <a:tc>
                  <a:txBody>
                    <a:bodyPr/>
                    <a:lstStyle/>
                    <a:p>
                      <a:pPr algn="ctr" fontAlgn="ctr"/>
                      <a:r>
                        <a:rPr lang="de-CH" sz="1000" u="none" strike="noStrike">
                          <a:effectLst/>
                        </a:rPr>
                        <a:t>4</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2.0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449634719"/>
                  </a:ext>
                </a:extLst>
              </a:tr>
              <a:tr h="174076">
                <a:tc>
                  <a:txBody>
                    <a:bodyPr/>
                    <a:lstStyle/>
                    <a:p>
                      <a:pPr algn="ctr" fontAlgn="ctr"/>
                      <a:r>
                        <a:rPr lang="de-CH" sz="1000" u="none" strike="noStrike">
                          <a:effectLst/>
                        </a:rPr>
                        <a:t>3</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1.5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212683960"/>
                  </a:ext>
                </a:extLst>
              </a:tr>
              <a:tr h="174076">
                <a:tc>
                  <a:txBody>
                    <a:bodyPr/>
                    <a:lstStyle/>
                    <a:p>
                      <a:pPr algn="ctr" fontAlgn="ctr"/>
                      <a:r>
                        <a:rPr lang="de-CH" sz="1000" u="none" strike="noStrike">
                          <a:effectLst/>
                        </a:rPr>
                        <a:t>2</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1.5</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4187775629"/>
                  </a:ext>
                </a:extLst>
              </a:tr>
              <a:tr h="174076">
                <a:tc>
                  <a:txBody>
                    <a:bodyPr/>
                    <a:lstStyle/>
                    <a:p>
                      <a:pPr algn="ctr" fontAlgn="ctr"/>
                      <a:r>
                        <a:rPr lang="de-CH" sz="1000" u="none" strike="noStrike">
                          <a:effectLst/>
                        </a:rPr>
                        <a:t>1</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a:effectLst/>
                        </a:rPr>
                        <a:t>1.0</a:t>
                      </a:r>
                      <a:endParaRPr lang="de-CH" sz="1000" b="0" i="0" u="none" strike="noStrike">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3437405473"/>
                  </a:ext>
                </a:extLst>
              </a:tr>
              <a:tr h="174076">
                <a:tc>
                  <a:txBody>
                    <a:bodyPr/>
                    <a:lstStyle/>
                    <a:p>
                      <a:pPr algn="ctr" fontAlgn="ctr"/>
                      <a:r>
                        <a:rPr lang="de-CH" sz="1000" u="none" strike="noStrike">
                          <a:effectLst/>
                        </a:rPr>
                        <a:t>0</a:t>
                      </a:r>
                      <a:endParaRPr lang="de-CH" sz="1000" b="0" i="0" u="none" strike="noStrike">
                        <a:solidFill>
                          <a:srgbClr val="000000"/>
                        </a:solidFill>
                        <a:effectLst/>
                        <a:latin typeface="Calibri" panose="020F0502020204030204" pitchFamily="34" charset="0"/>
                      </a:endParaRPr>
                    </a:p>
                  </a:txBody>
                  <a:tcPr marL="8704" marR="8704" marT="8704" marB="0" anchor="ctr"/>
                </a:tc>
                <a:tc>
                  <a:txBody>
                    <a:bodyPr/>
                    <a:lstStyle/>
                    <a:p>
                      <a:pPr algn="ctr" fontAlgn="ctr"/>
                      <a:r>
                        <a:rPr lang="de-CH" sz="1000" u="none" strike="noStrike" dirty="0">
                          <a:effectLst/>
                        </a:rPr>
                        <a:t>1.0</a:t>
                      </a:r>
                      <a:endParaRPr lang="de-CH" sz="1000" b="0" i="0" u="none" strike="noStrike" dirty="0">
                        <a:solidFill>
                          <a:srgbClr val="000000"/>
                        </a:solidFill>
                        <a:effectLst/>
                        <a:latin typeface="Calibri" panose="020F0502020204030204" pitchFamily="34" charset="0"/>
                      </a:endParaRPr>
                    </a:p>
                  </a:txBody>
                  <a:tcPr marL="8704" marR="8704" marT="8704" marB="0" anchor="ctr"/>
                </a:tc>
                <a:extLst>
                  <a:ext uri="{0D108BD9-81ED-4DB2-BD59-A6C34878D82A}">
                    <a16:rowId xmlns:a16="http://schemas.microsoft.com/office/drawing/2014/main" val="3825262702"/>
                  </a:ext>
                </a:extLst>
              </a:tr>
            </a:tbl>
          </a:graphicData>
        </a:graphic>
      </p:graphicFrame>
      <p:sp>
        <p:nvSpPr>
          <p:cNvPr id="4" name="Foliennummernplatzhalter 3">
            <a:extLst>
              <a:ext uri="{FF2B5EF4-FFF2-40B4-BE49-F238E27FC236}">
                <a16:creationId xmlns:a16="http://schemas.microsoft.com/office/drawing/2014/main" id="{632B0387-FAD7-460A-B4CB-3484170B5D82}"/>
              </a:ext>
            </a:extLst>
          </p:cNvPr>
          <p:cNvSpPr>
            <a:spLocks noGrp="1"/>
          </p:cNvSpPr>
          <p:nvPr>
            <p:ph type="sldNum" sz="quarter" idx="12"/>
          </p:nvPr>
        </p:nvSpPr>
        <p:spPr/>
        <p:txBody>
          <a:bodyPr/>
          <a:lstStyle/>
          <a:p>
            <a:fld id="{87674F0A-37BA-4CE3-B1FD-DE57A7E2F2C6}" type="slidenum">
              <a:rPr lang="de-CH" smtClean="0"/>
              <a:pPr/>
              <a:t>37</a:t>
            </a:fld>
            <a:endParaRPr lang="de-CH" dirty="0"/>
          </a:p>
        </p:txBody>
      </p:sp>
    </p:spTree>
    <p:extLst>
      <p:ext uri="{BB962C8B-B14F-4D97-AF65-F5344CB8AC3E}">
        <p14:creationId xmlns:p14="http://schemas.microsoft.com/office/powerpoint/2010/main" val="740037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Zusammenfassung</a:t>
            </a: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38</a:t>
            </a:fld>
            <a:endParaRPr lang="de-CH"/>
          </a:p>
        </p:txBody>
      </p:sp>
      <p:graphicFrame>
        <p:nvGraphicFramePr>
          <p:cNvPr id="9" name="Diagramm 8">
            <a:extLst>
              <a:ext uri="{FF2B5EF4-FFF2-40B4-BE49-F238E27FC236}">
                <a16:creationId xmlns:a16="http://schemas.microsoft.com/office/drawing/2014/main" id="{A7B3E24E-BC63-4B74-839A-E0233DB8BD30}"/>
              </a:ext>
            </a:extLst>
          </p:cNvPr>
          <p:cNvGraphicFramePr/>
          <p:nvPr>
            <p:extLst/>
          </p:nvPr>
        </p:nvGraphicFramePr>
        <p:xfrm>
          <a:off x="609600" y="1417638"/>
          <a:ext cx="10742984" cy="4797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3671133"/>
      </p:ext>
    </p:extLst>
  </p:cSld>
  <p:clrMapOvr>
    <a:masterClrMapping/>
  </p:clrMapOvr>
  <p:extLst>
    <p:ext uri="{6950BFC3-D8DA-4A85-94F7-54DA5524770B}">
      <p188:commentRel xmlns:p188="http://schemas.microsoft.com/office/powerpoint/2018/8/main" xmlns="" r:id="rId8"/>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609599" y="1600201"/>
            <a:ext cx="11103429" cy="4525963"/>
          </a:xfrm>
        </p:spPr>
        <p:txBody>
          <a:bodyPr/>
          <a:lstStyle/>
          <a:p>
            <a:pPr marL="0" indent="0" hangingPunct="0">
              <a:buNone/>
            </a:pPr>
            <a:r>
              <a:rPr lang="de-CH" sz="1800" b="1" dirty="0" smtClean="0"/>
              <a:t>Ausgangslage: </a:t>
            </a:r>
            <a:r>
              <a:rPr lang="de-CH" sz="1800" dirty="0" smtClean="0"/>
              <a:t>Eine </a:t>
            </a:r>
            <a:r>
              <a:rPr lang="de-CH" sz="1800" dirty="0"/>
              <a:t>wichtige Grundlage für staatliches Handeln bilden die Verwaltungsgrundsätze. In dieses Thema haben Sie sich auf heute eingelesen. Mit diesem Arbeitsauftrag repetieren Sie die wichtigsten Begrifflichkeiten.</a:t>
            </a:r>
          </a:p>
          <a:p>
            <a:pPr marL="0" indent="0" hangingPunct="0">
              <a:buNone/>
            </a:pPr>
            <a:endParaRPr lang="de-CH" sz="1000" dirty="0"/>
          </a:p>
          <a:p>
            <a:pPr marL="0" indent="0" hangingPunct="0">
              <a:buNone/>
            </a:pPr>
            <a:r>
              <a:rPr lang="de-CH" sz="1800" b="1" dirty="0" smtClean="0">
                <a:solidFill>
                  <a:srgbClr val="0070C0"/>
                </a:solidFill>
              </a:rPr>
              <a:t>Aufgabenstellung</a:t>
            </a:r>
            <a:endParaRPr lang="de-CH" sz="1800" b="1" dirty="0">
              <a:solidFill>
                <a:srgbClr val="0070C0"/>
              </a:solidFill>
            </a:endParaRPr>
          </a:p>
          <a:p>
            <a:pPr marL="0" indent="0" hangingPunct="0">
              <a:buNone/>
            </a:pPr>
            <a:r>
              <a:rPr lang="de-CH" sz="1800" b="1" dirty="0"/>
              <a:t>Schritt 1: </a:t>
            </a:r>
            <a:r>
              <a:rPr lang="de-CH" sz="1800" dirty="0"/>
              <a:t>Setzen Sie sich in Dreiergruppen zusammen.</a:t>
            </a:r>
          </a:p>
          <a:p>
            <a:pPr marL="0" indent="0" hangingPunct="0">
              <a:buNone/>
            </a:pPr>
            <a:r>
              <a:rPr lang="de-CH" sz="1800" b="1" dirty="0"/>
              <a:t>Schritt 2: </a:t>
            </a:r>
            <a:r>
              <a:rPr lang="de-CH" sz="1800" dirty="0"/>
              <a:t>Interviewen Sie sich gegenseitig.</a:t>
            </a:r>
            <a:r>
              <a:rPr lang="de-CH" sz="1800" b="1" dirty="0"/>
              <a:t> </a:t>
            </a:r>
            <a:r>
              <a:rPr lang="de-CH" sz="1800" dirty="0"/>
              <a:t>Fragen Sie folgende Begriffe mit einem Beispiel aus Ihrem Berufsalltag ab</a:t>
            </a:r>
            <a:r>
              <a:rPr lang="de-CH" sz="1800" dirty="0" smtClean="0"/>
              <a:t>: </a:t>
            </a:r>
            <a:endParaRPr lang="de-CH" sz="1800" dirty="0"/>
          </a:p>
          <a:p>
            <a:pPr marL="0" lvl="0" indent="0" hangingPunct="0">
              <a:buNone/>
            </a:pPr>
            <a:r>
              <a:rPr lang="de-CH" sz="1600" dirty="0"/>
              <a:t>Grundsatz Gesetzmässigkeit der Verwaltung (Legalitätsprinzip</a:t>
            </a:r>
            <a:r>
              <a:rPr lang="de-CH" sz="1600" dirty="0" smtClean="0"/>
              <a:t>)	Grundsatz </a:t>
            </a:r>
            <a:r>
              <a:rPr lang="de-CH" sz="1600" dirty="0"/>
              <a:t>Öffentliches Interesse </a:t>
            </a:r>
          </a:p>
          <a:p>
            <a:pPr marL="0" lvl="0" indent="0" hangingPunct="0">
              <a:buNone/>
            </a:pPr>
            <a:r>
              <a:rPr lang="de-CH" sz="1600" dirty="0"/>
              <a:t>Grundsatz </a:t>
            </a:r>
            <a:r>
              <a:rPr lang="de-CH" sz="1600" dirty="0" smtClean="0"/>
              <a:t>Verhältnismässigkeit				Grundsatz </a:t>
            </a:r>
            <a:r>
              <a:rPr lang="de-CH" sz="1600" dirty="0"/>
              <a:t>Rechtsgleichheit und Willkürverbot</a:t>
            </a:r>
          </a:p>
          <a:p>
            <a:pPr marL="0" lvl="0" indent="0" hangingPunct="0">
              <a:buNone/>
            </a:pPr>
            <a:r>
              <a:rPr lang="de-CH" sz="1600" dirty="0"/>
              <a:t>Grundsatz Treu und Glauben</a:t>
            </a:r>
          </a:p>
          <a:p>
            <a:pPr marL="0" indent="0" hangingPunct="0">
              <a:buNone/>
            </a:pPr>
            <a:r>
              <a:rPr lang="de-CH" sz="1800" b="1" dirty="0" smtClean="0"/>
              <a:t>Schritt </a:t>
            </a:r>
            <a:r>
              <a:rPr lang="de-CH" sz="1800" b="1" dirty="0"/>
              <a:t>3:</a:t>
            </a:r>
            <a:r>
              <a:rPr lang="de-CH" sz="1800" dirty="0"/>
              <a:t> Bewerten Sie gegenseitig die Verständlichkeit und die fachliche Korrektheit der </a:t>
            </a:r>
            <a:r>
              <a:rPr lang="de-CH" sz="1800" dirty="0" smtClean="0"/>
              <a:t>Ausführungen (siehe Skala)</a:t>
            </a:r>
            <a:endParaRPr lang="de-CH" sz="1800" dirty="0"/>
          </a:p>
          <a:p>
            <a:pPr marL="0" indent="0" hangingPunct="0">
              <a:buNone/>
            </a:pPr>
            <a:endParaRPr lang="de-CH" sz="1000" b="1" dirty="0" smtClean="0"/>
          </a:p>
          <a:p>
            <a:pPr marL="0" indent="0" hangingPunct="0">
              <a:buNone/>
            </a:pPr>
            <a:r>
              <a:rPr lang="de-CH" sz="1800" b="1" dirty="0" smtClean="0"/>
              <a:t>Erwartungen: </a:t>
            </a:r>
            <a:r>
              <a:rPr lang="de-CH" sz="1800" dirty="0" smtClean="0"/>
              <a:t>Sie </a:t>
            </a:r>
            <a:r>
              <a:rPr lang="de-CH" sz="1800" dirty="0"/>
              <a:t>besprechen Beispiele der Verwaltungsgrundsätze aus Ihrem Berufsalltag</a:t>
            </a:r>
            <a:r>
              <a:rPr lang="de-CH" sz="1800" dirty="0" smtClean="0"/>
              <a:t>. Sie </a:t>
            </a:r>
            <a:r>
              <a:rPr lang="de-CH" sz="1800" dirty="0"/>
              <a:t>bewerten gegenseitig Ihre Ausführungen zu den Verwaltungsgrundsätzen</a:t>
            </a:r>
            <a:r>
              <a:rPr lang="de-CH" sz="1800" dirty="0" smtClean="0"/>
              <a:t>.</a:t>
            </a:r>
          </a:p>
          <a:p>
            <a:pPr marL="0" indent="0" hangingPunct="0">
              <a:buNone/>
            </a:pPr>
            <a:endParaRPr lang="de-CH" sz="1000" dirty="0"/>
          </a:p>
          <a:p>
            <a:pPr marL="0" indent="0" hangingPunct="0">
              <a:buNone/>
            </a:pPr>
            <a:r>
              <a:rPr lang="de-CH" sz="1800" b="1" dirty="0" smtClean="0"/>
              <a:t>Organisation: </a:t>
            </a:r>
            <a:r>
              <a:rPr lang="de-CH" sz="1800" dirty="0" smtClean="0"/>
              <a:t>Zeit</a:t>
            </a:r>
            <a:r>
              <a:rPr lang="de-CH" sz="1800" dirty="0"/>
              <a:t>: 20 </a:t>
            </a:r>
            <a:r>
              <a:rPr lang="de-CH" sz="1800" dirty="0" smtClean="0"/>
              <a:t>Minuten / Arbeitsweise</a:t>
            </a:r>
            <a:r>
              <a:rPr lang="de-CH" sz="1800" dirty="0"/>
              <a:t>: Dreiergruppe</a:t>
            </a:r>
          </a:p>
          <a:p>
            <a:pPr marL="0" indent="0">
              <a:buNone/>
            </a:pPr>
            <a:endParaRPr lang="de-CH" sz="1800" dirty="0"/>
          </a:p>
        </p:txBody>
      </p:sp>
      <p:sp>
        <p:nvSpPr>
          <p:cNvPr id="9" name="Titel 8"/>
          <p:cNvSpPr>
            <a:spLocks noGrp="1"/>
          </p:cNvSpPr>
          <p:nvPr>
            <p:ph type="title"/>
          </p:nvPr>
        </p:nvSpPr>
        <p:spPr/>
        <p:txBody>
          <a:bodyPr/>
          <a:lstStyle/>
          <a:p>
            <a:r>
              <a:rPr lang="de-CH" dirty="0" smtClean="0"/>
              <a:t>Die Verwaltungsgrundsätze – «Interview»</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39</a:t>
            </a:fld>
            <a:endParaRPr lang="de-CH" dirty="0"/>
          </a:p>
        </p:txBody>
      </p:sp>
      <p:pic>
        <p:nvPicPr>
          <p:cNvPr id="8" name="Grafik 7"/>
          <p:cNvPicPr>
            <a:picLocks noChangeAspect="1"/>
          </p:cNvPicPr>
          <p:nvPr/>
        </p:nvPicPr>
        <p:blipFill>
          <a:blip r:embed="rId2"/>
          <a:stretch>
            <a:fillRect/>
          </a:stretch>
        </p:blipFill>
        <p:spPr>
          <a:xfrm>
            <a:off x="6528048" y="5291291"/>
            <a:ext cx="5400600" cy="874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92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Warum ist das wichtig?</a:t>
            </a:r>
            <a:endParaRPr lang="de-CH" dirty="0"/>
          </a:p>
        </p:txBody>
      </p:sp>
      <p:sp>
        <p:nvSpPr>
          <p:cNvPr id="6" name="Inhaltsplatzhalter 5"/>
          <p:cNvSpPr>
            <a:spLocks noGrp="1"/>
          </p:cNvSpPr>
          <p:nvPr>
            <p:ph idx="1"/>
          </p:nvPr>
        </p:nvSpPr>
        <p:spPr/>
        <p:txBody>
          <a:bodyPr/>
          <a:lstStyle/>
          <a:p>
            <a:r>
              <a:rPr lang="de-CH" dirty="0"/>
              <a:t>Die Verwaltungsgrundsätze legen das Fundament für Ihre Arbeit in der öffentlichen Verwaltung. Sie «rechtfertigen» quasi das staatliche Handeln.</a:t>
            </a:r>
          </a:p>
          <a:p>
            <a:r>
              <a:rPr lang="de-CH" dirty="0"/>
              <a:t>In der öffentlichen Verwaltung haben Sie oft mit sensiblen Daten zu tun. Diese Daten sind besonders schützenswert.</a:t>
            </a:r>
          </a:p>
          <a:p>
            <a:r>
              <a:rPr lang="de-CH" dirty="0"/>
              <a:t>Darum ist es wichtig, dass Sie «rechts- und vorgabenkonform agieren».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45791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Die Grundlagen staatlichen Handelns</a:t>
            </a:r>
            <a:r>
              <a:rPr lang="de-CH" dirty="0">
                <a:highlight>
                  <a:srgbClr val="C0C0C0"/>
                </a:highlight>
              </a:rPr>
              <a:t/>
            </a:r>
            <a:br>
              <a:rPr lang="de-CH" dirty="0">
                <a:highlight>
                  <a:srgbClr val="C0C0C0"/>
                </a:highlight>
              </a:rPr>
            </a:br>
            <a:r>
              <a:rPr lang="de-CH" dirty="0"/>
              <a:t>Input</a:t>
            </a:r>
          </a:p>
        </p:txBody>
      </p:sp>
      <p:sp>
        <p:nvSpPr>
          <p:cNvPr id="6" name="Untertitel 5"/>
          <p:cNvSpPr>
            <a:spLocks noGrp="1"/>
          </p:cNvSpPr>
          <p:nvPr>
            <p:ph type="subTitle" idx="1"/>
          </p:nvPr>
        </p:nvSpPr>
        <p:spPr/>
        <p:txBody>
          <a:bodyPr>
            <a:normAutofit/>
          </a:bodyPr>
          <a:lstStyle/>
          <a:p>
            <a:r>
              <a:rPr lang="de-CH" dirty="0"/>
              <a:t>Präsenztag 1</a:t>
            </a:r>
            <a:br>
              <a:rPr lang="de-CH" dirty="0"/>
            </a:br>
            <a:r>
              <a:rPr lang="de-CH" dirty="0"/>
              <a:t>Überbetriebliche Kurse Block 1</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2: «Rechts- und vorgabenkonform agieren»</a:t>
            </a:r>
          </a:p>
          <a:p>
            <a:endParaRPr lang="de-CH" dirty="0">
              <a:highlight>
                <a:srgbClr val="C0C0C0"/>
              </a:highlight>
            </a:endParaRPr>
          </a:p>
          <a:p>
            <a:endParaRPr lang="de-CH" dirty="0">
              <a:highlight>
                <a:srgbClr val="C0C0C0"/>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Das Wichtigste in Kürze</a:t>
            </a:r>
            <a:endParaRPr lang="de-CH" dirty="0"/>
          </a:p>
        </p:txBody>
      </p:sp>
      <p:sp>
        <p:nvSpPr>
          <p:cNvPr id="6" name="Inhaltsplatzhalter 5"/>
          <p:cNvSpPr>
            <a:spLocks noGrp="1"/>
          </p:cNvSpPr>
          <p:nvPr>
            <p:ph idx="1"/>
          </p:nvPr>
        </p:nvSpPr>
        <p:spPr/>
        <p:txBody>
          <a:bodyPr/>
          <a:lstStyle/>
          <a:p>
            <a:r>
              <a:rPr lang="de-CH" dirty="0"/>
              <a:t>Die Grundlagen staatlichen Handelns bilden die Bundesverfassung, Gesetze und Gerichte.</a:t>
            </a:r>
          </a:p>
          <a:p>
            <a:r>
              <a:rPr lang="de-CH" dirty="0"/>
              <a:t>Ein Rechtsstaat ist also ein Staat, der innerhalb dieser Schranken handelt.</a:t>
            </a:r>
          </a:p>
          <a:p>
            <a:r>
              <a:rPr lang="de-CH" dirty="0"/>
              <a:t>Der Staat nimmt dabei ganz konkrete Verantwortlichkeiten und Aufgaben wahr.</a:t>
            </a:r>
          </a:p>
          <a:p>
            <a:r>
              <a:rPr lang="de-CH" dirty="0"/>
              <a:t>Die Verwaltungsgrundsätze sind die rechtliche Grundlage für das Handeln der öffentlichen Organe. </a:t>
            </a:r>
          </a:p>
          <a:p>
            <a:pPr lvl="1"/>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41</a:t>
            </a:fld>
            <a:endParaRPr lang="de-CH"/>
          </a:p>
        </p:txBody>
      </p:sp>
    </p:spTree>
    <p:extLst>
      <p:ext uri="{BB962C8B-B14F-4D97-AF65-F5344CB8AC3E}">
        <p14:creationId xmlns:p14="http://schemas.microsoft.com/office/powerpoint/2010/main" val="2145047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Übungsaufgabe</a:t>
            </a:r>
          </a:p>
        </p:txBody>
      </p:sp>
      <p:sp>
        <p:nvSpPr>
          <p:cNvPr id="6" name="Inhaltsplatzhalter 5"/>
          <p:cNvSpPr>
            <a:spLocks noGrp="1"/>
          </p:cNvSpPr>
          <p:nvPr>
            <p:ph idx="1"/>
          </p:nvPr>
        </p:nvSpPr>
        <p:spPr/>
        <p:txBody>
          <a:bodyPr/>
          <a:lstStyle/>
          <a:p>
            <a:pPr marL="0" indent="0">
              <a:buNone/>
            </a:pPr>
            <a:r>
              <a:rPr lang="de-CH" b="1" dirty="0">
                <a:solidFill>
                  <a:srgbClr val="0070C0"/>
                </a:solidFill>
              </a:rPr>
              <a:t>Aufgabenstellung</a:t>
            </a:r>
          </a:p>
          <a:p>
            <a:pPr marL="0" indent="0">
              <a:buNone/>
            </a:pPr>
            <a:r>
              <a:rPr lang="de-CH" dirty="0"/>
              <a:t>Machen Sie sich zu zweit Gedanken zur folgenden Frage: </a:t>
            </a:r>
          </a:p>
          <a:p>
            <a:r>
              <a:rPr lang="de-CH" dirty="0"/>
              <a:t>Worin unterscheidet sich ein Rechtsstaat von einem Willkürstaat? </a:t>
            </a:r>
          </a:p>
          <a:p>
            <a:r>
              <a:rPr lang="de-CH" dirty="0"/>
              <a:t>Schreiben Sie drei Unterscheidungsmerkmale auf. </a:t>
            </a:r>
          </a:p>
          <a:p>
            <a:pPr marL="0" indent="0">
              <a:buNone/>
            </a:pPr>
            <a:endParaRPr lang="de-CH" dirty="0"/>
          </a:p>
          <a:p>
            <a:pPr marL="0" indent="0">
              <a:buNone/>
            </a:pPr>
            <a:r>
              <a:rPr lang="de-CH" b="1" dirty="0"/>
              <a:t>Organisation:</a:t>
            </a:r>
          </a:p>
          <a:p>
            <a:r>
              <a:rPr lang="de-CH" dirty="0"/>
              <a:t>Zeit: 5 Minuten</a:t>
            </a:r>
          </a:p>
          <a:p>
            <a:r>
              <a:rPr lang="de-CH" dirty="0"/>
              <a:t>Arbeitsweise: Tandem</a:t>
            </a:r>
          </a:p>
          <a:p>
            <a:r>
              <a:rPr lang="de-CH" dirty="0"/>
              <a:t>Hilfsmittel: Stift, Papier</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42</a:t>
            </a:fld>
            <a:endParaRPr lang="de-CH"/>
          </a:p>
        </p:txBody>
      </p:sp>
    </p:spTree>
    <p:extLst>
      <p:ext uri="{BB962C8B-B14F-4D97-AF65-F5344CB8AC3E}">
        <p14:creationId xmlns:p14="http://schemas.microsoft.com/office/powerpoint/2010/main" val="2342781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9B3BFA-4E69-44C8-97B0-CE14BD37354A}"/>
              </a:ext>
            </a:extLst>
          </p:cNvPr>
          <p:cNvSpPr>
            <a:spLocks noGrp="1"/>
          </p:cNvSpPr>
          <p:nvPr>
            <p:ph type="ctrTitle"/>
          </p:nvPr>
        </p:nvSpPr>
        <p:spPr/>
        <p:txBody>
          <a:bodyPr/>
          <a:lstStyle/>
          <a:p>
            <a:r>
              <a:rPr lang="de-CH" dirty="0"/>
              <a:t>Staatliches handeln</a:t>
            </a:r>
          </a:p>
        </p:txBody>
      </p:sp>
      <p:sp>
        <p:nvSpPr>
          <p:cNvPr id="2" name="Untertitel 1">
            <a:extLst>
              <a:ext uri="{FF2B5EF4-FFF2-40B4-BE49-F238E27FC236}">
                <a16:creationId xmlns:a16="http://schemas.microsoft.com/office/drawing/2014/main" id="{1EFC45F6-644E-42E1-9FE8-17D0E8BD5F36}"/>
              </a:ext>
            </a:extLst>
          </p:cNvPr>
          <p:cNvSpPr>
            <a:spLocks noGrp="1"/>
          </p:cNvSpPr>
          <p:nvPr>
            <p:ph type="subTitle" idx="1"/>
          </p:nvPr>
        </p:nvSpPr>
        <p:spPr/>
        <p:txBody>
          <a:bodyPr/>
          <a:lstStyle/>
          <a:p>
            <a:endParaRPr lang="de-CH"/>
          </a:p>
        </p:txBody>
      </p:sp>
      <p:sp>
        <p:nvSpPr>
          <p:cNvPr id="4" name="Foliennummernplatzhalter 3">
            <a:extLst>
              <a:ext uri="{FF2B5EF4-FFF2-40B4-BE49-F238E27FC236}">
                <a16:creationId xmlns:a16="http://schemas.microsoft.com/office/drawing/2014/main" id="{33D74A8E-F7F1-4904-BDD9-12A9EA1AB9BE}"/>
              </a:ext>
            </a:extLst>
          </p:cNvPr>
          <p:cNvSpPr>
            <a:spLocks noGrp="1"/>
          </p:cNvSpPr>
          <p:nvPr>
            <p:ph type="sldNum" sz="quarter" idx="12"/>
          </p:nvPr>
        </p:nvSpPr>
        <p:spPr/>
        <p:txBody>
          <a:bodyPr/>
          <a:lstStyle/>
          <a:p>
            <a:fld id="{87674F0A-37BA-4CE3-B1FD-DE57A7E2F2C6}" type="slidenum">
              <a:rPr lang="de-CH" smtClean="0"/>
              <a:pPr/>
              <a:t>43</a:t>
            </a:fld>
            <a:endParaRPr lang="de-CH" dirty="0"/>
          </a:p>
        </p:txBody>
      </p:sp>
    </p:spTree>
    <p:extLst>
      <p:ext uri="{BB962C8B-B14F-4D97-AF65-F5344CB8AC3E}">
        <p14:creationId xmlns:p14="http://schemas.microsoft.com/office/powerpoint/2010/main" val="759062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9F0CA3C-AE7F-4EB7-BC77-D7B63A71B35C}"/>
              </a:ext>
            </a:extLst>
          </p:cNvPr>
          <p:cNvSpPr>
            <a:spLocks noGrp="1"/>
          </p:cNvSpPr>
          <p:nvPr>
            <p:ph type="title"/>
          </p:nvPr>
        </p:nvSpPr>
        <p:spPr/>
        <p:txBody>
          <a:bodyPr/>
          <a:lstStyle/>
          <a:p>
            <a:r>
              <a:rPr lang="de-CH" dirty="0"/>
              <a:t>Die Verfassung</a:t>
            </a:r>
          </a:p>
        </p:txBody>
      </p:sp>
      <p:sp>
        <p:nvSpPr>
          <p:cNvPr id="6" name="Inhaltsplatzhalter 5">
            <a:extLst>
              <a:ext uri="{FF2B5EF4-FFF2-40B4-BE49-F238E27FC236}">
                <a16:creationId xmlns:a16="http://schemas.microsoft.com/office/drawing/2014/main" id="{1C853520-50E4-4950-B4ED-AE46C9A9E729}"/>
              </a:ext>
            </a:extLst>
          </p:cNvPr>
          <p:cNvSpPr>
            <a:spLocks noGrp="1"/>
          </p:cNvSpPr>
          <p:nvPr>
            <p:ph idx="1"/>
          </p:nvPr>
        </p:nvSpPr>
        <p:spPr/>
        <p:txBody>
          <a:bodyPr/>
          <a:lstStyle/>
          <a:p>
            <a:pPr>
              <a:buNone/>
            </a:pPr>
            <a:r>
              <a:rPr lang="de-CH" dirty="0"/>
              <a:t>Die Verfassung ist das Grundgesetz eines Staates.</a:t>
            </a:r>
          </a:p>
          <a:p>
            <a:pPr>
              <a:buNone/>
            </a:pPr>
            <a:endParaRPr lang="de-CH" dirty="0"/>
          </a:p>
          <a:p>
            <a:pPr marL="0" indent="0">
              <a:buNone/>
            </a:pPr>
            <a:r>
              <a:rPr lang="de-CH" dirty="0"/>
              <a:t>In der Schweiz:</a:t>
            </a:r>
          </a:p>
          <a:p>
            <a:r>
              <a:rPr lang="de-CH" dirty="0"/>
              <a:t>die Bundesverfassung der Schweizerischen Eidgenossenschaft (BV)</a:t>
            </a:r>
          </a:p>
          <a:p>
            <a:r>
              <a:rPr lang="de-CH" dirty="0"/>
              <a:t>die Verfassungen der 26 Gliedstaaten, die Kantonsverfassungen (KV)  </a:t>
            </a:r>
          </a:p>
          <a:p>
            <a:endParaRPr lang="de-CH" dirty="0">
              <a:highlight>
                <a:srgbClr val="FFFF00"/>
              </a:highlight>
            </a:endParaRPr>
          </a:p>
        </p:txBody>
      </p:sp>
      <p:sp>
        <p:nvSpPr>
          <p:cNvPr id="4" name="Foliennummernplatzhalter 3">
            <a:extLst>
              <a:ext uri="{FF2B5EF4-FFF2-40B4-BE49-F238E27FC236}">
                <a16:creationId xmlns:a16="http://schemas.microsoft.com/office/drawing/2014/main" id="{AA0120F1-BA01-49E4-A88E-EE47E5711826}"/>
              </a:ext>
            </a:extLst>
          </p:cNvPr>
          <p:cNvSpPr>
            <a:spLocks noGrp="1"/>
          </p:cNvSpPr>
          <p:nvPr>
            <p:ph type="sldNum" sz="quarter" idx="12"/>
          </p:nvPr>
        </p:nvSpPr>
        <p:spPr/>
        <p:txBody>
          <a:bodyPr/>
          <a:lstStyle/>
          <a:p>
            <a:fld id="{87674F0A-37BA-4CE3-B1FD-DE57A7E2F2C6}" type="slidenum">
              <a:rPr lang="de-CH" smtClean="0"/>
              <a:pPr/>
              <a:t>44</a:t>
            </a:fld>
            <a:endParaRPr lang="de-CH"/>
          </a:p>
        </p:txBody>
      </p:sp>
    </p:spTree>
    <p:extLst>
      <p:ext uri="{BB962C8B-B14F-4D97-AF65-F5344CB8AC3E}">
        <p14:creationId xmlns:p14="http://schemas.microsoft.com/office/powerpoint/2010/main" val="1376478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514C41-6614-4624-9B2B-CA6D69129406}"/>
              </a:ext>
            </a:extLst>
          </p:cNvPr>
          <p:cNvSpPr>
            <a:spLocks noGrp="1"/>
          </p:cNvSpPr>
          <p:nvPr>
            <p:ph type="title"/>
          </p:nvPr>
        </p:nvSpPr>
        <p:spPr/>
        <p:txBody>
          <a:bodyPr/>
          <a:lstStyle/>
          <a:p>
            <a:r>
              <a:rPr lang="de-CH" dirty="0"/>
              <a:t>Staatszweck (Art. 2 BV)</a:t>
            </a:r>
          </a:p>
        </p:txBody>
      </p:sp>
      <p:sp>
        <p:nvSpPr>
          <p:cNvPr id="3" name="Inhaltsplatzhalter 2">
            <a:extLst>
              <a:ext uri="{FF2B5EF4-FFF2-40B4-BE49-F238E27FC236}">
                <a16:creationId xmlns:a16="http://schemas.microsoft.com/office/drawing/2014/main" id="{F0366E3F-68B0-435E-8971-4D06A16AAB2F}"/>
              </a:ext>
            </a:extLst>
          </p:cNvPr>
          <p:cNvSpPr>
            <a:spLocks noGrp="1"/>
          </p:cNvSpPr>
          <p:nvPr>
            <p:ph idx="1"/>
          </p:nvPr>
        </p:nvSpPr>
        <p:spPr/>
        <p:txBody>
          <a:bodyPr/>
          <a:lstStyle/>
          <a:p>
            <a:r>
              <a:rPr lang="de-CH" dirty="0"/>
              <a:t>Die Schweizerische Eidgenossenschaft schützt die Freiheit und die Rechte des Volkes und wahrt die Unabhängigkeit und die Sicherheit des Landes.</a:t>
            </a:r>
          </a:p>
          <a:p>
            <a:r>
              <a:rPr lang="de-CH" dirty="0"/>
              <a:t>Sie fördert die gemeinsame Wohlfahrt, die nachhaltige Entwicklung, den inneren Zusammenhalt und die kulturelle Vielfalt des Landes.</a:t>
            </a:r>
          </a:p>
          <a:p>
            <a:r>
              <a:rPr lang="de-CH" dirty="0"/>
              <a:t>Sie sorgt für eine möglichst grosse Chancengleichheit unter den Bürgerinnen und Bürgern.</a:t>
            </a:r>
          </a:p>
          <a:p>
            <a:r>
              <a:rPr lang="de-CH" dirty="0"/>
              <a:t>Sie setzt sich ein für die dauerhafte Erhaltung der natürlichen Lebensgrundlagen und für eine friedliche und gerechte internationale Ordnung.</a:t>
            </a:r>
          </a:p>
          <a:p>
            <a:endParaRPr lang="de-CH" dirty="0"/>
          </a:p>
        </p:txBody>
      </p:sp>
      <p:sp>
        <p:nvSpPr>
          <p:cNvPr id="4" name="Foliennummernplatzhalter 3">
            <a:extLst>
              <a:ext uri="{FF2B5EF4-FFF2-40B4-BE49-F238E27FC236}">
                <a16:creationId xmlns:a16="http://schemas.microsoft.com/office/drawing/2014/main" id="{535C86A1-D44D-4AC7-BE7C-EDE72256A59F}"/>
              </a:ext>
            </a:extLst>
          </p:cNvPr>
          <p:cNvSpPr>
            <a:spLocks noGrp="1"/>
          </p:cNvSpPr>
          <p:nvPr>
            <p:ph type="sldNum" sz="quarter" idx="12"/>
          </p:nvPr>
        </p:nvSpPr>
        <p:spPr/>
        <p:txBody>
          <a:bodyPr/>
          <a:lstStyle/>
          <a:p>
            <a:fld id="{87674F0A-37BA-4CE3-B1FD-DE57A7E2F2C6}" type="slidenum">
              <a:rPr lang="de-CH" smtClean="0"/>
              <a:pPr/>
              <a:t>45</a:t>
            </a:fld>
            <a:endParaRPr lang="de-CH" dirty="0"/>
          </a:p>
        </p:txBody>
      </p:sp>
    </p:spTree>
    <p:extLst>
      <p:ext uri="{BB962C8B-B14F-4D97-AF65-F5344CB8AC3E}">
        <p14:creationId xmlns:p14="http://schemas.microsoft.com/office/powerpoint/2010/main" val="1499320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70469-ADDE-45C0-BC8C-7C886B2CAA7A}"/>
              </a:ext>
            </a:extLst>
          </p:cNvPr>
          <p:cNvSpPr>
            <a:spLocks noGrp="1"/>
          </p:cNvSpPr>
          <p:nvPr>
            <p:ph type="title"/>
          </p:nvPr>
        </p:nvSpPr>
        <p:spPr/>
        <p:txBody>
          <a:bodyPr/>
          <a:lstStyle/>
          <a:p>
            <a:r>
              <a:rPr lang="de-CH" dirty="0"/>
              <a:t>Zuständigkeiten und Aufgaben</a:t>
            </a:r>
          </a:p>
        </p:txBody>
      </p:sp>
      <p:sp>
        <p:nvSpPr>
          <p:cNvPr id="4" name="Foliennummernplatzhalter 3">
            <a:extLst>
              <a:ext uri="{FF2B5EF4-FFF2-40B4-BE49-F238E27FC236}">
                <a16:creationId xmlns:a16="http://schemas.microsoft.com/office/drawing/2014/main" id="{FCA51338-A50B-4E02-860E-9E3F9CC59ED7}"/>
              </a:ext>
            </a:extLst>
          </p:cNvPr>
          <p:cNvSpPr>
            <a:spLocks noGrp="1"/>
          </p:cNvSpPr>
          <p:nvPr>
            <p:ph type="sldNum" sz="quarter" idx="12"/>
          </p:nvPr>
        </p:nvSpPr>
        <p:spPr/>
        <p:txBody>
          <a:bodyPr/>
          <a:lstStyle/>
          <a:p>
            <a:fld id="{87674F0A-37BA-4CE3-B1FD-DE57A7E2F2C6}" type="slidenum">
              <a:rPr lang="de-CH" smtClean="0"/>
              <a:pPr/>
              <a:t>46</a:t>
            </a:fld>
            <a:endParaRPr lang="de-CH" dirty="0"/>
          </a:p>
        </p:txBody>
      </p:sp>
      <p:sp>
        <p:nvSpPr>
          <p:cNvPr id="5" name="Ellipse 4">
            <a:extLst>
              <a:ext uri="{FF2B5EF4-FFF2-40B4-BE49-F238E27FC236}">
                <a16:creationId xmlns:a16="http://schemas.microsoft.com/office/drawing/2014/main" id="{7A87E310-FB40-42D6-A114-A115B2F96DE0}"/>
              </a:ext>
            </a:extLst>
          </p:cNvPr>
          <p:cNvSpPr/>
          <p:nvPr/>
        </p:nvSpPr>
        <p:spPr>
          <a:xfrm>
            <a:off x="4835860" y="2492896"/>
            <a:ext cx="2520280" cy="2520280"/>
          </a:xfrm>
          <a:prstGeom prst="ellipse">
            <a:avLst/>
          </a:prstGeom>
          <a:solidFill>
            <a:srgbClr val="9BBB5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CH" sz="2400" dirty="0">
                <a:latin typeface="Calibri" panose="020F0502020204030204" pitchFamily="34" charset="0"/>
                <a:cs typeface="Calibri" panose="020F0502020204030204" pitchFamily="34" charset="0"/>
              </a:rPr>
              <a:t>Kantone</a:t>
            </a:r>
          </a:p>
        </p:txBody>
      </p:sp>
      <p:sp>
        <p:nvSpPr>
          <p:cNvPr id="6" name="Ellipse 5">
            <a:extLst>
              <a:ext uri="{FF2B5EF4-FFF2-40B4-BE49-F238E27FC236}">
                <a16:creationId xmlns:a16="http://schemas.microsoft.com/office/drawing/2014/main" id="{51FF226D-CD11-41C9-BE77-52A6A3142CC9}"/>
              </a:ext>
            </a:extLst>
          </p:cNvPr>
          <p:cNvSpPr/>
          <p:nvPr/>
        </p:nvSpPr>
        <p:spPr>
          <a:xfrm>
            <a:off x="1343472" y="2492896"/>
            <a:ext cx="2520280" cy="2520280"/>
          </a:xfrm>
          <a:prstGeom prst="ellipse">
            <a:avLst/>
          </a:prstGeom>
          <a:solidFill>
            <a:srgbClr val="C0504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CH" sz="2400" dirty="0">
                <a:latin typeface="Calibri" panose="020F0502020204030204" pitchFamily="34" charset="0"/>
                <a:cs typeface="Calibri" panose="020F0502020204030204" pitchFamily="34" charset="0"/>
              </a:rPr>
              <a:t>Bund</a:t>
            </a:r>
          </a:p>
        </p:txBody>
      </p:sp>
      <p:sp>
        <p:nvSpPr>
          <p:cNvPr id="8" name="Ellipse 7">
            <a:extLst>
              <a:ext uri="{FF2B5EF4-FFF2-40B4-BE49-F238E27FC236}">
                <a16:creationId xmlns:a16="http://schemas.microsoft.com/office/drawing/2014/main" id="{F7DB10E4-5028-4A19-81F5-8C2E299CED5A}"/>
              </a:ext>
            </a:extLst>
          </p:cNvPr>
          <p:cNvSpPr/>
          <p:nvPr/>
        </p:nvSpPr>
        <p:spPr>
          <a:xfrm>
            <a:off x="8328248" y="2492896"/>
            <a:ext cx="2520280" cy="2520280"/>
          </a:xfrm>
          <a:prstGeom prst="ellipse">
            <a:avLst/>
          </a:prstGeom>
          <a:solidFill>
            <a:srgbClr val="8064A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CH" sz="2400" dirty="0">
                <a:latin typeface="Calibri" panose="020F0502020204030204" pitchFamily="34" charset="0"/>
                <a:cs typeface="Calibri" panose="020F0502020204030204" pitchFamily="34" charset="0"/>
              </a:rPr>
              <a:t>Gemeinden</a:t>
            </a:r>
          </a:p>
        </p:txBody>
      </p:sp>
    </p:spTree>
    <p:extLst>
      <p:ext uri="{BB962C8B-B14F-4D97-AF65-F5344CB8AC3E}">
        <p14:creationId xmlns:p14="http://schemas.microsoft.com/office/powerpoint/2010/main" val="2188111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Übungsaufgabe</a:t>
            </a:r>
          </a:p>
        </p:txBody>
      </p:sp>
      <p:sp>
        <p:nvSpPr>
          <p:cNvPr id="6" name="Inhaltsplatzhalter 5"/>
          <p:cNvSpPr>
            <a:spLocks noGrp="1"/>
          </p:cNvSpPr>
          <p:nvPr>
            <p:ph idx="1"/>
          </p:nvPr>
        </p:nvSpPr>
        <p:spPr/>
        <p:txBody>
          <a:bodyPr/>
          <a:lstStyle/>
          <a:p>
            <a:pPr marL="0" indent="0">
              <a:buNone/>
            </a:pPr>
            <a:r>
              <a:rPr lang="de-CH" b="1" dirty="0">
                <a:solidFill>
                  <a:srgbClr val="0070C0"/>
                </a:solidFill>
              </a:rPr>
              <a:t>Aufgabenstellung</a:t>
            </a:r>
          </a:p>
          <a:p>
            <a:r>
              <a:rPr lang="de-CH" dirty="0"/>
              <a:t>Überlegen Sie sich zu zweit, was das soeben Gehörte für Ihre tägliche Arbeit bedeutet.</a:t>
            </a:r>
          </a:p>
          <a:p>
            <a:pPr marL="0" indent="0">
              <a:buNone/>
            </a:pPr>
            <a:endParaRPr lang="de-CH" dirty="0"/>
          </a:p>
          <a:p>
            <a:pPr marL="0" indent="0">
              <a:buNone/>
            </a:pPr>
            <a:r>
              <a:rPr lang="de-CH" b="1" dirty="0"/>
              <a:t>Organisation:</a:t>
            </a:r>
          </a:p>
          <a:p>
            <a:r>
              <a:rPr lang="de-CH" dirty="0"/>
              <a:t>Zeit: 5 Minuten</a:t>
            </a:r>
          </a:p>
          <a:p>
            <a:r>
              <a:rPr lang="de-CH" dirty="0"/>
              <a:t>Arbeitsweise: Tandem</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47</a:t>
            </a:fld>
            <a:endParaRPr lang="de-CH"/>
          </a:p>
        </p:txBody>
      </p:sp>
    </p:spTree>
    <p:extLst>
      <p:ext uri="{BB962C8B-B14F-4D97-AF65-F5344CB8AC3E}">
        <p14:creationId xmlns:p14="http://schemas.microsoft.com/office/powerpoint/2010/main" val="2016510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9B3BFA-4E69-44C8-97B0-CE14BD37354A}"/>
              </a:ext>
            </a:extLst>
          </p:cNvPr>
          <p:cNvSpPr>
            <a:spLocks noGrp="1"/>
          </p:cNvSpPr>
          <p:nvPr>
            <p:ph type="ctrTitle"/>
          </p:nvPr>
        </p:nvSpPr>
        <p:spPr/>
        <p:txBody>
          <a:bodyPr/>
          <a:lstStyle/>
          <a:p>
            <a:r>
              <a:rPr lang="de-CH" dirty="0"/>
              <a:t>Die Verwaltungsgrundsätze</a:t>
            </a:r>
          </a:p>
        </p:txBody>
      </p:sp>
      <p:sp>
        <p:nvSpPr>
          <p:cNvPr id="2" name="Untertitel 1">
            <a:extLst>
              <a:ext uri="{FF2B5EF4-FFF2-40B4-BE49-F238E27FC236}">
                <a16:creationId xmlns:a16="http://schemas.microsoft.com/office/drawing/2014/main" id="{32C3A84F-7EA1-4330-A9E7-3D0D921056C3}"/>
              </a:ext>
            </a:extLst>
          </p:cNvPr>
          <p:cNvSpPr>
            <a:spLocks noGrp="1"/>
          </p:cNvSpPr>
          <p:nvPr>
            <p:ph type="subTitle" idx="1"/>
          </p:nvPr>
        </p:nvSpPr>
        <p:spPr/>
        <p:txBody>
          <a:bodyPr/>
          <a:lstStyle/>
          <a:p>
            <a:endParaRPr lang="de-CH"/>
          </a:p>
        </p:txBody>
      </p:sp>
      <p:sp>
        <p:nvSpPr>
          <p:cNvPr id="4" name="Foliennummernplatzhalter 3">
            <a:extLst>
              <a:ext uri="{FF2B5EF4-FFF2-40B4-BE49-F238E27FC236}">
                <a16:creationId xmlns:a16="http://schemas.microsoft.com/office/drawing/2014/main" id="{33D74A8E-F7F1-4904-BDD9-12A9EA1AB9BE}"/>
              </a:ext>
            </a:extLst>
          </p:cNvPr>
          <p:cNvSpPr>
            <a:spLocks noGrp="1"/>
          </p:cNvSpPr>
          <p:nvPr>
            <p:ph type="sldNum" sz="quarter" idx="12"/>
          </p:nvPr>
        </p:nvSpPr>
        <p:spPr/>
        <p:txBody>
          <a:bodyPr/>
          <a:lstStyle/>
          <a:p>
            <a:fld id="{87674F0A-37BA-4CE3-B1FD-DE57A7E2F2C6}" type="slidenum">
              <a:rPr lang="de-CH" smtClean="0"/>
              <a:pPr/>
              <a:t>48</a:t>
            </a:fld>
            <a:endParaRPr lang="de-CH" dirty="0"/>
          </a:p>
        </p:txBody>
      </p:sp>
    </p:spTree>
    <p:extLst>
      <p:ext uri="{BB962C8B-B14F-4D97-AF65-F5344CB8AC3E}">
        <p14:creationId xmlns:p14="http://schemas.microsoft.com/office/powerpoint/2010/main" val="3346185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C45A-86AE-4441-BF21-0593892D07A8}"/>
              </a:ext>
            </a:extLst>
          </p:cNvPr>
          <p:cNvSpPr>
            <a:spLocks noGrp="1"/>
          </p:cNvSpPr>
          <p:nvPr>
            <p:ph type="title"/>
          </p:nvPr>
        </p:nvSpPr>
        <p:spPr/>
        <p:txBody>
          <a:bodyPr/>
          <a:lstStyle/>
          <a:p>
            <a:r>
              <a:rPr lang="de-CH" dirty="0"/>
              <a:t>Grundsatz der Gesetzmässigkeit der </a:t>
            </a:r>
            <a:br>
              <a:rPr lang="de-CH" dirty="0"/>
            </a:br>
            <a:r>
              <a:rPr lang="de-CH" dirty="0"/>
              <a:t>Verwaltung (Legalitätsprinzip)</a:t>
            </a:r>
          </a:p>
        </p:txBody>
      </p:sp>
      <p:sp>
        <p:nvSpPr>
          <p:cNvPr id="4" name="Foliennummernplatzhalter 3">
            <a:extLst>
              <a:ext uri="{FF2B5EF4-FFF2-40B4-BE49-F238E27FC236}">
                <a16:creationId xmlns:a16="http://schemas.microsoft.com/office/drawing/2014/main" id="{25940804-DC27-4EFD-B613-257D06D44C78}"/>
              </a:ext>
            </a:extLst>
          </p:cNvPr>
          <p:cNvSpPr>
            <a:spLocks noGrp="1"/>
          </p:cNvSpPr>
          <p:nvPr>
            <p:ph type="sldNum" sz="quarter" idx="12"/>
          </p:nvPr>
        </p:nvSpPr>
        <p:spPr/>
        <p:txBody>
          <a:bodyPr/>
          <a:lstStyle/>
          <a:p>
            <a:fld id="{87674F0A-37BA-4CE3-B1FD-DE57A7E2F2C6}" type="slidenum">
              <a:rPr lang="de-CH" smtClean="0"/>
              <a:pPr/>
              <a:t>49</a:t>
            </a:fld>
            <a:endParaRPr lang="de-CH" dirty="0"/>
          </a:p>
        </p:txBody>
      </p:sp>
      <p:sp>
        <p:nvSpPr>
          <p:cNvPr id="5" name="Content Placeholder 2">
            <a:extLst>
              <a:ext uri="{FF2B5EF4-FFF2-40B4-BE49-F238E27FC236}">
                <a16:creationId xmlns:a16="http://schemas.microsoft.com/office/drawing/2014/main" id="{F2802FD4-CF30-40B4-BDCB-58BEE191E825}"/>
              </a:ext>
            </a:extLst>
          </p:cNvPr>
          <p:cNvSpPr>
            <a:spLocks noGrp="1"/>
          </p:cNvSpPr>
          <p:nvPr>
            <p:ph sz="half" idx="1"/>
          </p:nvPr>
        </p:nvSpPr>
        <p:spPr>
          <a:xfrm>
            <a:off x="609599" y="1844824"/>
            <a:ext cx="5410945" cy="4525963"/>
          </a:xfrm>
        </p:spPr>
        <p:txBody>
          <a:bodyPr/>
          <a:lstStyle/>
          <a:p>
            <a:r>
              <a:rPr lang="de-CH" dirty="0"/>
              <a:t>Die öffentliche Verwaltung darf nur tätig werden, wenn ein Gesetz sie dazu ermächtigt. </a:t>
            </a:r>
            <a:endParaRPr lang="en-US" dirty="0"/>
          </a:p>
        </p:txBody>
      </p:sp>
      <p:sp>
        <p:nvSpPr>
          <p:cNvPr id="6" name="Textfeld 5">
            <a:extLst>
              <a:ext uri="{FF2B5EF4-FFF2-40B4-BE49-F238E27FC236}">
                <a16:creationId xmlns:a16="http://schemas.microsoft.com/office/drawing/2014/main" id="{F4BAC336-EBC8-45B5-A8F1-366FC3B1B20A}"/>
              </a:ext>
            </a:extLst>
          </p:cNvPr>
          <p:cNvSpPr txBox="1"/>
          <p:nvPr/>
        </p:nvSpPr>
        <p:spPr>
          <a:xfrm>
            <a:off x="6096000" y="5250903"/>
            <a:ext cx="6696744" cy="800219"/>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a:t>
            </a:r>
            <a:r>
              <a:rPr lang="de-CH" sz="1400" dirty="0">
                <a:effectLst/>
                <a:latin typeface="Calibri" panose="020F0502020204030204" pitchFamily="34" charset="0"/>
                <a:cs typeface="Calibri" panose="020F0502020204030204" pitchFamily="34" charset="0"/>
              </a:rPr>
              <a:t>Justitia</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a:p>
            <a:endParaRPr lang="de-CH" dirty="0"/>
          </a:p>
        </p:txBody>
      </p:sp>
      <p:pic>
        <p:nvPicPr>
          <p:cNvPr id="7" name="Grafik 6" descr="Ein Bild, das Himmel, draußen, Person, Wolken enthält.&#10;&#10;Automatisch generierte Beschreibung">
            <a:extLst>
              <a:ext uri="{FF2B5EF4-FFF2-40B4-BE49-F238E27FC236}">
                <a16:creationId xmlns:a16="http://schemas.microsoft.com/office/drawing/2014/main" id="{7F2CC412-04B0-4937-8E07-B40F833637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1458" y="1844824"/>
            <a:ext cx="5109118" cy="3406079"/>
          </a:xfrm>
          <a:prstGeom prst="rect">
            <a:avLst/>
          </a:prstGeom>
        </p:spPr>
      </p:pic>
    </p:spTree>
    <p:extLst>
      <p:ext uri="{BB962C8B-B14F-4D97-AF65-F5344CB8AC3E}">
        <p14:creationId xmlns:p14="http://schemas.microsoft.com/office/powerpoint/2010/main" val="264612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1686401269"/>
              </p:ext>
            </p:extLst>
          </p:nvPr>
        </p:nvGraphicFramePr>
        <p:xfrm>
          <a:off x="609600" y="1600200"/>
          <a:ext cx="10972800" cy="41148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kumimoji="0" lang="de-CH" sz="2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1" dirty="0">
                          <a:solidFill>
                            <a:schemeClr val="tx1"/>
                          </a:solidFill>
                          <a:latin typeface="Calibri" panose="020F0502020204030204" pitchFamily="34" charset="0"/>
                          <a:cs typeface="Calibri" panose="020F0502020204030204" pitchFamily="34" charset="0"/>
                        </a:rPr>
                        <a:t>08.30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Die üK</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b="1" dirty="0">
                          <a:solidFill>
                            <a:schemeClr val="tx1"/>
                          </a:solidFill>
                          <a:latin typeface="Calibri" panose="020F0502020204030204" pitchFamily="34" charset="0"/>
                          <a:cs typeface="Calibri" panose="020F0502020204030204" pitchFamily="34" charset="0"/>
                        </a:rPr>
                        <a:t>10.15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Verwaltungsgrundsätze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Mittagspause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3: Gesetzliche Geheimhaltung</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400084"/>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15.30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118371"/>
                  </a:ext>
                </a:extLst>
              </a:tr>
              <a:tr h="400000">
                <a:tc>
                  <a:txBody>
                    <a:bodyPr/>
                    <a:lstStyle/>
                    <a:p>
                      <a:r>
                        <a:rPr lang="de-CH" sz="2400">
                          <a:solidFill>
                            <a:schemeClr val="tx1"/>
                          </a:solidFill>
                          <a:latin typeface="Calibri" panose="020F0502020204030204" pitchFamily="34" charset="0"/>
                          <a:cs typeface="Calibri" panose="020F0502020204030204" pitchFamily="34" charset="0"/>
                        </a:rPr>
                        <a:t>Abschluss/Ausblick</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52330"/>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4821982"/>
                  </a:ext>
                </a:extLst>
              </a:tr>
            </a:tbl>
          </a:graphicData>
        </a:graphic>
      </p:graphicFrame>
      <p:sp>
        <p:nvSpPr>
          <p:cNvPr id="5" name="Titel 4"/>
          <p:cNvSpPr>
            <a:spLocks noGrp="1"/>
          </p:cNvSpPr>
          <p:nvPr>
            <p:ph type="title"/>
          </p:nvPr>
        </p:nvSpPr>
        <p:spPr/>
        <p:txBody>
          <a:bodyPr>
            <a:normAutofit/>
          </a:bodyPr>
          <a:lstStyle/>
          <a:p>
            <a:r>
              <a:rPr lang="de-CH" dirty="0"/>
              <a:t>Ablauf</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a:p>
        </p:txBody>
      </p:sp>
    </p:spTree>
    <p:extLst>
      <p:ext uri="{BB962C8B-B14F-4D97-AF65-F5344CB8AC3E}">
        <p14:creationId xmlns:p14="http://schemas.microsoft.com/office/powerpoint/2010/main" val="3617347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Grundsatz des öffentlichen Interesses</a:t>
            </a:r>
            <a:endParaRPr lang="de-CH" dirty="0">
              <a:highlight>
                <a:srgbClr val="C0C0C0"/>
              </a:highlight>
            </a:endParaRPr>
          </a:p>
        </p:txBody>
      </p:sp>
      <p:sp>
        <p:nvSpPr>
          <p:cNvPr id="6" name="Inhaltsplatzhalter 5"/>
          <p:cNvSpPr>
            <a:spLocks noGrp="1"/>
          </p:cNvSpPr>
          <p:nvPr>
            <p:ph idx="1"/>
          </p:nvPr>
        </p:nvSpPr>
        <p:spPr>
          <a:xfrm>
            <a:off x="609600" y="1600201"/>
            <a:ext cx="5449105" cy="4525963"/>
          </a:xfrm>
        </p:spPr>
        <p:txBody>
          <a:bodyPr/>
          <a:lstStyle/>
          <a:p>
            <a:r>
              <a:rPr lang="de-CH" dirty="0"/>
              <a:t>Das staatliche Handeln erfolgt im öffentlichen Interesse. Es schützt die Allgemeinheit. </a:t>
            </a:r>
          </a:p>
          <a:p>
            <a:pPr marL="0" indent="0">
              <a:buNone/>
            </a:pPr>
            <a:endParaRPr lang="de-CH" dirty="0">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50</a:t>
            </a:fld>
            <a:endParaRPr lang="de-CH"/>
          </a:p>
        </p:txBody>
      </p:sp>
      <p:sp>
        <p:nvSpPr>
          <p:cNvPr id="7" name="Textfeld 6">
            <a:extLst>
              <a:ext uri="{FF2B5EF4-FFF2-40B4-BE49-F238E27FC236}">
                <a16:creationId xmlns:a16="http://schemas.microsoft.com/office/drawing/2014/main" id="{4D2F5883-BD77-4AB6-9D3B-9091AD8C6AEB}"/>
              </a:ext>
            </a:extLst>
          </p:cNvPr>
          <p:cNvSpPr txBox="1"/>
          <p:nvPr/>
        </p:nvSpPr>
        <p:spPr>
          <a:xfrm>
            <a:off x="6058705" y="5013175"/>
            <a:ext cx="6696744" cy="800219"/>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a:t>
            </a:r>
            <a:r>
              <a:rPr lang="de-CH" sz="1400" dirty="0">
                <a:effectLst/>
                <a:latin typeface="Calibri" panose="020F0502020204030204" pitchFamily="34" charset="0"/>
                <a:cs typeface="Calibri" panose="020F0502020204030204" pitchFamily="34" charset="0"/>
              </a:rPr>
              <a:t>Beschützende Hände</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a:p>
            <a:endParaRPr lang="de-CH" dirty="0"/>
          </a:p>
        </p:txBody>
      </p:sp>
      <p:pic>
        <p:nvPicPr>
          <p:cNvPr id="4" name="Grafik 3">
            <a:extLst>
              <a:ext uri="{FF2B5EF4-FFF2-40B4-BE49-F238E27FC236}">
                <a16:creationId xmlns:a16="http://schemas.microsoft.com/office/drawing/2014/main" id="{9AC17A6E-7021-4361-AF3E-23C0F8DDE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3296" y="1600200"/>
            <a:ext cx="5116888" cy="3412975"/>
          </a:xfrm>
          <a:prstGeom prst="rect">
            <a:avLst/>
          </a:prstGeom>
        </p:spPr>
      </p:pic>
    </p:spTree>
    <p:extLst>
      <p:ext uri="{BB962C8B-B14F-4D97-AF65-F5344CB8AC3E}">
        <p14:creationId xmlns:p14="http://schemas.microsoft.com/office/powerpoint/2010/main" val="1551055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3C6BB-EE58-400C-A863-38EDDB6A4605}"/>
              </a:ext>
            </a:extLst>
          </p:cNvPr>
          <p:cNvSpPr>
            <a:spLocks noGrp="1"/>
          </p:cNvSpPr>
          <p:nvPr>
            <p:ph type="title"/>
          </p:nvPr>
        </p:nvSpPr>
        <p:spPr/>
        <p:txBody>
          <a:bodyPr/>
          <a:lstStyle/>
          <a:p>
            <a:r>
              <a:rPr lang="de-CH" dirty="0"/>
              <a:t>Grundsatz der Verhältnismässigkeit</a:t>
            </a:r>
          </a:p>
        </p:txBody>
      </p:sp>
      <p:sp>
        <p:nvSpPr>
          <p:cNvPr id="4" name="Foliennummernplatzhalter 3">
            <a:extLst>
              <a:ext uri="{FF2B5EF4-FFF2-40B4-BE49-F238E27FC236}">
                <a16:creationId xmlns:a16="http://schemas.microsoft.com/office/drawing/2014/main" id="{E9B04414-23C5-4A88-A95B-F62CCABD1F12}"/>
              </a:ext>
            </a:extLst>
          </p:cNvPr>
          <p:cNvSpPr>
            <a:spLocks noGrp="1"/>
          </p:cNvSpPr>
          <p:nvPr>
            <p:ph type="sldNum" sz="quarter" idx="12"/>
          </p:nvPr>
        </p:nvSpPr>
        <p:spPr/>
        <p:txBody>
          <a:bodyPr/>
          <a:lstStyle/>
          <a:p>
            <a:fld id="{87674F0A-37BA-4CE3-B1FD-DE57A7E2F2C6}" type="slidenum">
              <a:rPr lang="de-CH" smtClean="0"/>
              <a:pPr/>
              <a:t>51</a:t>
            </a:fld>
            <a:endParaRPr lang="de-CH" dirty="0"/>
          </a:p>
        </p:txBody>
      </p:sp>
      <p:sp>
        <p:nvSpPr>
          <p:cNvPr id="5" name="Inhaltsplatzhalter 5">
            <a:extLst>
              <a:ext uri="{FF2B5EF4-FFF2-40B4-BE49-F238E27FC236}">
                <a16:creationId xmlns:a16="http://schemas.microsoft.com/office/drawing/2014/main" id="{79BB8AF1-9CBF-4675-BB19-C7803BD75D2B}"/>
              </a:ext>
            </a:extLst>
          </p:cNvPr>
          <p:cNvSpPr txBox="1">
            <a:spLocks/>
          </p:cNvSpPr>
          <p:nvPr/>
        </p:nvSpPr>
        <p:spPr>
          <a:xfrm>
            <a:off x="609600" y="1600201"/>
            <a:ext cx="541655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a:t>Eingriffe durch staatliches Handeln dürfen nur so stark sein wie notwendig.</a:t>
            </a:r>
            <a:endParaRPr lang="de-CH" dirty="0"/>
          </a:p>
        </p:txBody>
      </p:sp>
      <p:sp>
        <p:nvSpPr>
          <p:cNvPr id="6" name="Textfeld 5">
            <a:extLst>
              <a:ext uri="{FF2B5EF4-FFF2-40B4-BE49-F238E27FC236}">
                <a16:creationId xmlns:a16="http://schemas.microsoft.com/office/drawing/2014/main" id="{4712672D-5DB9-48D4-A5DC-281F74A86D0F}"/>
              </a:ext>
            </a:extLst>
          </p:cNvPr>
          <p:cNvSpPr txBox="1"/>
          <p:nvPr/>
        </p:nvSpPr>
        <p:spPr>
          <a:xfrm>
            <a:off x="6096000" y="4962013"/>
            <a:ext cx="6696744" cy="800219"/>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a:t>
            </a:r>
            <a:r>
              <a:rPr lang="de-CH" sz="1400" dirty="0">
                <a:effectLst/>
                <a:latin typeface="Calibri" panose="020F0502020204030204" pitchFamily="34" charset="0"/>
                <a:cs typeface="Calibri" panose="020F0502020204030204" pitchFamily="34" charset="0"/>
              </a:rPr>
              <a:t>Waage</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a:p>
            <a:endParaRPr lang="de-CH" dirty="0"/>
          </a:p>
        </p:txBody>
      </p:sp>
      <p:pic>
        <p:nvPicPr>
          <p:cNvPr id="7" name="Grafik 6" descr="Ein Bild, das Waage, Gerät, Wand, Lampe enthält.&#10;&#10;Automatisch generierte Beschreibung">
            <a:extLst>
              <a:ext uri="{FF2B5EF4-FFF2-40B4-BE49-F238E27FC236}">
                <a16:creationId xmlns:a16="http://schemas.microsoft.com/office/drawing/2014/main" id="{538A5689-94E9-4694-8F74-FEF6144DE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850" y="1600201"/>
            <a:ext cx="5042718" cy="3361812"/>
          </a:xfrm>
          <a:prstGeom prst="rect">
            <a:avLst/>
          </a:prstGeom>
        </p:spPr>
      </p:pic>
    </p:spTree>
    <p:extLst>
      <p:ext uri="{BB962C8B-B14F-4D97-AF65-F5344CB8AC3E}">
        <p14:creationId xmlns:p14="http://schemas.microsoft.com/office/powerpoint/2010/main" val="2943466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Grundsatz Rechtsgleichheit und Willkürverbot</a:t>
            </a:r>
          </a:p>
        </p:txBody>
      </p:sp>
      <p:sp>
        <p:nvSpPr>
          <p:cNvPr id="6" name="Inhaltsplatzhalter 5"/>
          <p:cNvSpPr>
            <a:spLocks noGrp="1"/>
          </p:cNvSpPr>
          <p:nvPr>
            <p:ph idx="1"/>
          </p:nvPr>
        </p:nvSpPr>
        <p:spPr>
          <a:xfrm>
            <a:off x="609600" y="1600201"/>
            <a:ext cx="5414393" cy="4525963"/>
          </a:xfrm>
        </p:spPr>
        <p:txBody>
          <a:bodyPr/>
          <a:lstStyle/>
          <a:p>
            <a:r>
              <a:rPr lang="de-CH" dirty="0"/>
              <a:t>«Gleiches gleich, Ungleiches </a:t>
            </a:r>
            <a:br>
              <a:rPr lang="de-CH" dirty="0"/>
            </a:br>
            <a:r>
              <a:rPr lang="de-CH" dirty="0"/>
              <a:t>ungleich» behandeln</a:t>
            </a:r>
            <a:endParaRPr lang="de-CH" dirty="0">
              <a:highlight>
                <a:srgbClr val="C0C0C0"/>
              </a:highlight>
            </a:endParaRPr>
          </a:p>
          <a:p>
            <a:r>
              <a:rPr lang="de-CH" dirty="0"/>
              <a:t>Staatliches Handeln darf nicht im krassen Missverhältnis zur tatsächlichen Situation stehen.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52</a:t>
            </a:fld>
            <a:endParaRPr lang="de-CH" dirty="0"/>
          </a:p>
        </p:txBody>
      </p:sp>
      <p:sp>
        <p:nvSpPr>
          <p:cNvPr id="8" name="Textfeld 7">
            <a:extLst>
              <a:ext uri="{FF2B5EF4-FFF2-40B4-BE49-F238E27FC236}">
                <a16:creationId xmlns:a16="http://schemas.microsoft.com/office/drawing/2014/main" id="{6FFC83CF-E795-42FC-B464-230AE6388598}"/>
              </a:ext>
            </a:extLst>
          </p:cNvPr>
          <p:cNvSpPr txBox="1"/>
          <p:nvPr/>
        </p:nvSpPr>
        <p:spPr>
          <a:xfrm>
            <a:off x="6096000" y="4870131"/>
            <a:ext cx="6696744" cy="738664"/>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a:t>
            </a:r>
            <a:r>
              <a:rPr lang="de-CH" sz="1400" dirty="0">
                <a:effectLst/>
                <a:latin typeface="Calibri" panose="020F0502020204030204" pitchFamily="34" charset="0"/>
                <a:cs typeface="Calibri" panose="020F0502020204030204" pitchFamily="34" charset="0"/>
              </a:rPr>
              <a:t>Gleiches gleich, Ungleiches ungleich</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a:p>
            <a:endParaRPr lang="de-CH" sz="1400" dirty="0">
              <a:latin typeface="Calibri" panose="020F0502020204030204" pitchFamily="34" charset="0"/>
              <a:cs typeface="Calibri" panose="020F0502020204030204" pitchFamily="34" charset="0"/>
            </a:endParaRPr>
          </a:p>
        </p:txBody>
      </p:sp>
      <p:pic>
        <p:nvPicPr>
          <p:cNvPr id="4" name="Grafik 3" descr="Ein Bild, das drinnen, angeordnet, mehrere enthält.&#10;&#10;Automatisch generierte Beschreibung">
            <a:extLst>
              <a:ext uri="{FF2B5EF4-FFF2-40B4-BE49-F238E27FC236}">
                <a16:creationId xmlns:a16="http://schemas.microsoft.com/office/drawing/2014/main" id="{6683B43B-1E48-4469-A339-0547A56D4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08" y="1600201"/>
            <a:ext cx="4891112" cy="3261038"/>
          </a:xfrm>
          <a:prstGeom prst="rect">
            <a:avLst/>
          </a:prstGeom>
        </p:spPr>
      </p:pic>
    </p:spTree>
    <p:extLst>
      <p:ext uri="{BB962C8B-B14F-4D97-AF65-F5344CB8AC3E}">
        <p14:creationId xmlns:p14="http://schemas.microsoft.com/office/powerpoint/2010/main" val="724921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0E100-9E88-40A9-B1A5-A16182E28089}"/>
              </a:ext>
            </a:extLst>
          </p:cNvPr>
          <p:cNvSpPr>
            <a:spLocks noGrp="1"/>
          </p:cNvSpPr>
          <p:nvPr>
            <p:ph type="title"/>
          </p:nvPr>
        </p:nvSpPr>
        <p:spPr/>
        <p:txBody>
          <a:bodyPr/>
          <a:lstStyle/>
          <a:p>
            <a:r>
              <a:rPr lang="de-CH" dirty="0"/>
              <a:t>Grundsatz Treu und Glauben</a:t>
            </a:r>
          </a:p>
        </p:txBody>
      </p:sp>
      <p:sp>
        <p:nvSpPr>
          <p:cNvPr id="4" name="Foliennummernplatzhalter 3">
            <a:extLst>
              <a:ext uri="{FF2B5EF4-FFF2-40B4-BE49-F238E27FC236}">
                <a16:creationId xmlns:a16="http://schemas.microsoft.com/office/drawing/2014/main" id="{0B67815C-EF49-4072-9E54-07C739CC55F6}"/>
              </a:ext>
            </a:extLst>
          </p:cNvPr>
          <p:cNvSpPr>
            <a:spLocks noGrp="1"/>
          </p:cNvSpPr>
          <p:nvPr>
            <p:ph type="sldNum" sz="quarter" idx="12"/>
          </p:nvPr>
        </p:nvSpPr>
        <p:spPr/>
        <p:txBody>
          <a:bodyPr/>
          <a:lstStyle/>
          <a:p>
            <a:fld id="{87674F0A-37BA-4CE3-B1FD-DE57A7E2F2C6}" type="slidenum">
              <a:rPr lang="de-CH" smtClean="0"/>
              <a:pPr/>
              <a:t>53</a:t>
            </a:fld>
            <a:endParaRPr lang="de-CH" dirty="0"/>
          </a:p>
        </p:txBody>
      </p:sp>
      <p:sp>
        <p:nvSpPr>
          <p:cNvPr id="5" name="Inhaltsplatzhalter 5">
            <a:extLst>
              <a:ext uri="{FF2B5EF4-FFF2-40B4-BE49-F238E27FC236}">
                <a16:creationId xmlns:a16="http://schemas.microsoft.com/office/drawing/2014/main" id="{93F12F68-1943-4C95-BD23-2D3CF4702888}"/>
              </a:ext>
            </a:extLst>
          </p:cNvPr>
          <p:cNvSpPr>
            <a:spLocks noGrp="1"/>
          </p:cNvSpPr>
          <p:nvPr>
            <p:ph sz="half" idx="1"/>
          </p:nvPr>
        </p:nvSpPr>
        <p:spPr>
          <a:xfrm>
            <a:off x="609600" y="1600201"/>
            <a:ext cx="5431473" cy="4525963"/>
          </a:xfrm>
        </p:spPr>
        <p:txBody>
          <a:bodyPr>
            <a:normAutofit/>
          </a:bodyPr>
          <a:lstStyle/>
          <a:p>
            <a:r>
              <a:rPr lang="de-CH" dirty="0"/>
              <a:t>Die Verwaltung handelt vertrauenswürdig. </a:t>
            </a:r>
          </a:p>
          <a:p>
            <a:r>
              <a:rPr lang="de-CH" dirty="0"/>
              <a:t>Sie schützt Einwohner vor Willkür.</a:t>
            </a:r>
          </a:p>
        </p:txBody>
      </p:sp>
      <p:sp>
        <p:nvSpPr>
          <p:cNvPr id="6" name="Textfeld 5">
            <a:extLst>
              <a:ext uri="{FF2B5EF4-FFF2-40B4-BE49-F238E27FC236}">
                <a16:creationId xmlns:a16="http://schemas.microsoft.com/office/drawing/2014/main" id="{1DAD8567-6574-4557-8B2E-FD17455A7682}"/>
              </a:ext>
            </a:extLst>
          </p:cNvPr>
          <p:cNvSpPr txBox="1"/>
          <p:nvPr/>
        </p:nvSpPr>
        <p:spPr>
          <a:xfrm>
            <a:off x="6096000" y="4507942"/>
            <a:ext cx="6696744" cy="738664"/>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a:t>
            </a:r>
            <a:r>
              <a:rPr lang="de-CH" sz="1400" dirty="0">
                <a:effectLst/>
                <a:latin typeface="Calibri" panose="020F0502020204030204" pitchFamily="34" charset="0"/>
                <a:cs typeface="Calibri" panose="020F0502020204030204" pitchFamily="34" charset="0"/>
              </a:rPr>
              <a:t>Zufall</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a:p>
            <a:endParaRPr lang="de-CH" sz="1400" dirty="0">
              <a:latin typeface="Calibri" panose="020F0502020204030204" pitchFamily="34" charset="0"/>
              <a:cs typeface="Calibri" panose="020F0502020204030204" pitchFamily="34" charset="0"/>
            </a:endParaRPr>
          </a:p>
        </p:txBody>
      </p:sp>
      <p:pic>
        <p:nvPicPr>
          <p:cNvPr id="7" name="Grafik 6" descr="Ein Bild, das verschieden, verschiedene, Geschirr, Haufen enthält.&#10;&#10;Automatisch generierte Beschreibung">
            <a:extLst>
              <a:ext uri="{FF2B5EF4-FFF2-40B4-BE49-F238E27FC236}">
                <a16:creationId xmlns:a16="http://schemas.microsoft.com/office/drawing/2014/main" id="{D6BF7656-570D-4980-B897-9518ECF81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0928" y="1600202"/>
            <a:ext cx="5129648" cy="2890044"/>
          </a:xfrm>
          <a:prstGeom prst="rect">
            <a:avLst/>
          </a:prstGeom>
        </p:spPr>
      </p:pic>
    </p:spTree>
    <p:extLst>
      <p:ext uri="{BB962C8B-B14F-4D97-AF65-F5344CB8AC3E}">
        <p14:creationId xmlns:p14="http://schemas.microsoft.com/office/powerpoint/2010/main" val="942643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54</a:t>
            </a:fld>
            <a:endParaRPr lang="de-CH"/>
          </a:p>
        </p:txBody>
      </p:sp>
      <p:sp>
        <p:nvSpPr>
          <p:cNvPr id="7" name="Rechteck 6">
            <a:extLst>
              <a:ext uri="{FF2B5EF4-FFF2-40B4-BE49-F238E27FC236}">
                <a16:creationId xmlns:a16="http://schemas.microsoft.com/office/drawing/2014/main" id="{5104BD3B-1A6E-4CF8-BD43-CAC591C45860}"/>
              </a:ext>
            </a:extLst>
          </p:cNvPr>
          <p:cNvSpPr/>
          <p:nvPr/>
        </p:nvSpPr>
        <p:spPr>
          <a:xfrm>
            <a:off x="7645149" y="1756764"/>
            <a:ext cx="3039485" cy="131219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l"/>
            <a:r>
              <a:rPr lang="de-CH" sz="2000" b="1" kern="1200" dirty="0">
                <a:solidFill>
                  <a:schemeClr val="tx1"/>
                </a:solidFill>
                <a:latin typeface="Calibri" panose="020F0502020204030204" pitchFamily="34" charset="0"/>
                <a:cs typeface="Calibri" panose="020F0502020204030204" pitchFamily="34" charset="0"/>
              </a:rPr>
              <a:t>Rechtsgleichheit </a:t>
            </a:r>
            <a:r>
              <a:rPr lang="de-CH" sz="2000" b="1" strike="noStrike" kern="1200" dirty="0">
                <a:solidFill>
                  <a:prstClr val="black"/>
                </a:solidFill>
                <a:latin typeface="Calibri" panose="020F0502020204030204" pitchFamily="34" charset="0"/>
                <a:ea typeface="+mn-ea"/>
                <a:cs typeface="Calibri" panose="020F0502020204030204" pitchFamily="34" charset="0"/>
              </a:rPr>
              <a:t>und Willkürverbot</a:t>
            </a:r>
          </a:p>
          <a:p>
            <a:pPr marL="171450" indent="-171450">
              <a:buFont typeface="Arial" panose="020B0604020202020204" pitchFamily="34" charset="0"/>
              <a:buChar char="•"/>
            </a:pPr>
            <a:r>
              <a:rPr lang="de-CH" sz="2000" kern="1200" dirty="0">
                <a:solidFill>
                  <a:prstClr val="black"/>
                </a:solidFill>
                <a:latin typeface="Calibri" panose="020F0502020204030204" pitchFamily="34" charset="0"/>
                <a:ea typeface="+mn-ea"/>
                <a:cs typeface="Calibri" panose="020F0502020204030204" pitchFamily="34" charset="0"/>
              </a:rPr>
              <a:t>«Gleiches gleich, Ungleiches ungleich»</a:t>
            </a:r>
          </a:p>
        </p:txBody>
      </p:sp>
      <p:cxnSp>
        <p:nvCxnSpPr>
          <p:cNvPr id="10" name="Gerader Verbinder 9">
            <a:extLst>
              <a:ext uri="{FF2B5EF4-FFF2-40B4-BE49-F238E27FC236}">
                <a16:creationId xmlns:a16="http://schemas.microsoft.com/office/drawing/2014/main" id="{36943A16-AE15-4A6D-B353-7FF87DF885D3}"/>
              </a:ext>
            </a:extLst>
          </p:cNvPr>
          <p:cNvCxnSpPr>
            <a:cxnSpLocks/>
          </p:cNvCxnSpPr>
          <p:nvPr/>
        </p:nvCxnSpPr>
        <p:spPr>
          <a:xfrm>
            <a:off x="1199456" y="4293096"/>
            <a:ext cx="4428056"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25C0924-6DAE-4911-8491-D0C4AEA9B514}"/>
              </a:ext>
            </a:extLst>
          </p:cNvPr>
          <p:cNvCxnSpPr>
            <a:cxnSpLocks/>
          </p:cNvCxnSpPr>
          <p:nvPr/>
        </p:nvCxnSpPr>
        <p:spPr>
          <a:xfrm>
            <a:off x="7392144" y="5229200"/>
            <a:ext cx="288032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Verbinder: gewinkelt 11">
            <a:extLst>
              <a:ext uri="{FF2B5EF4-FFF2-40B4-BE49-F238E27FC236}">
                <a16:creationId xmlns:a16="http://schemas.microsoft.com/office/drawing/2014/main" id="{E21D8220-9FB8-4698-9770-17D2C53DDD7B}"/>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F5B4F912-5C51-4D04-92E4-E0921A8DA7FF}"/>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CH" sz="2400" dirty="0">
                <a:solidFill>
                  <a:schemeClr val="bg1"/>
                </a:solidFill>
                <a:latin typeface="Calibri" panose="020F0502020204030204" pitchFamily="34" charset="0"/>
                <a:cs typeface="Calibri" panose="020F0502020204030204" pitchFamily="34" charset="0"/>
              </a:rPr>
              <a:t>Die Verwaltungs-grundsätze</a:t>
            </a:r>
          </a:p>
        </p:txBody>
      </p:sp>
      <p:cxnSp>
        <p:nvCxnSpPr>
          <p:cNvPr id="14" name="Gerader Verbinder 13">
            <a:extLst>
              <a:ext uri="{FF2B5EF4-FFF2-40B4-BE49-F238E27FC236}">
                <a16:creationId xmlns:a16="http://schemas.microsoft.com/office/drawing/2014/main" id="{0CF3F107-C478-47F7-ACD9-C4328198618D}"/>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64A3656-B5E3-4500-9FD1-F9837BF0386E}"/>
              </a:ext>
            </a:extLst>
          </p:cNvPr>
          <p:cNvCxnSpPr>
            <a:cxnSpLocks/>
          </p:cNvCxnSpPr>
          <p:nvPr/>
        </p:nvCxnSpPr>
        <p:spPr>
          <a:xfrm>
            <a:off x="7360530" y="3420579"/>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D6954CFE-5073-4C64-85A5-6A4E3674BF33}"/>
              </a:ext>
            </a:extLst>
          </p:cNvPr>
          <p:cNvSpPr/>
          <p:nvPr/>
        </p:nvSpPr>
        <p:spPr>
          <a:xfrm>
            <a:off x="6778791" y="5282592"/>
            <a:ext cx="3493673" cy="102672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l"/>
            <a:r>
              <a:rPr lang="de-CH" sz="2000" b="1" dirty="0">
                <a:solidFill>
                  <a:schemeClr val="tx1"/>
                </a:solidFill>
                <a:latin typeface="Calibri" panose="020F0502020204030204" pitchFamily="34" charset="0"/>
                <a:cs typeface="Calibri" panose="020F0502020204030204" pitchFamily="34" charset="0"/>
              </a:rPr>
              <a:t>Öffentliches Interesse </a:t>
            </a:r>
          </a:p>
          <a:p>
            <a:pPr marL="171450" indent="-171450">
              <a:buFont typeface="Arial" panose="020B0604020202020204" pitchFamily="34" charset="0"/>
              <a:buChar char="•"/>
            </a:pPr>
            <a:r>
              <a:rPr lang="de-CH" sz="2000" kern="1200" dirty="0">
                <a:solidFill>
                  <a:prstClr val="black"/>
                </a:solidFill>
                <a:latin typeface="Calibri" panose="020F0502020204030204" pitchFamily="34" charset="0"/>
                <a:ea typeface="+mn-ea"/>
                <a:cs typeface="Calibri" panose="020F0502020204030204" pitchFamily="34" charset="0"/>
              </a:rPr>
              <a:t>Allgemeinheit schützen</a:t>
            </a:r>
            <a:endParaRPr lang="de-CH" sz="2000" b="1" dirty="0">
              <a:solidFill>
                <a:schemeClr val="tx1"/>
              </a:solidFill>
              <a:latin typeface="Calibri" panose="020F0502020204030204" pitchFamily="34" charset="0"/>
              <a:cs typeface="Calibri" panose="020F0502020204030204" pitchFamily="34" charset="0"/>
            </a:endParaRPr>
          </a:p>
        </p:txBody>
      </p:sp>
      <p:cxnSp>
        <p:nvCxnSpPr>
          <p:cNvPr id="17" name="Verbinder: gewinkelt 16">
            <a:extLst>
              <a:ext uri="{FF2B5EF4-FFF2-40B4-BE49-F238E27FC236}">
                <a16:creationId xmlns:a16="http://schemas.microsoft.com/office/drawing/2014/main" id="{481C7C8D-F80C-4E9B-BA75-72998812A34A}"/>
              </a:ext>
            </a:extLst>
          </p:cNvPr>
          <p:cNvCxnSpPr>
            <a:cxnSpLocks/>
          </p:cNvCxnSpPr>
          <p:nvPr/>
        </p:nvCxnSpPr>
        <p:spPr>
          <a:xfrm rot="10800000">
            <a:off x="5519939" y="4414616"/>
            <a:ext cx="1943089" cy="814584"/>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D0D4532-F646-43A0-AC35-C014C2CFAA4F}"/>
              </a:ext>
            </a:extLst>
          </p:cNvPr>
          <p:cNvSpPr/>
          <p:nvPr/>
        </p:nvSpPr>
        <p:spPr>
          <a:xfrm>
            <a:off x="7939316" y="3488017"/>
            <a:ext cx="3067287"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Treu und Glauben</a:t>
            </a:r>
          </a:p>
          <a:p>
            <a:pPr marL="171450" indent="-171450">
              <a:buFont typeface="Arial" panose="020B0604020202020204" pitchFamily="34" charset="0"/>
              <a:buChar char="•"/>
            </a:pPr>
            <a:r>
              <a:rPr lang="de-CH" sz="2000" kern="1200" dirty="0">
                <a:solidFill>
                  <a:prstClr val="black"/>
                </a:solidFill>
                <a:latin typeface="Calibri" panose="020F0502020204030204" pitchFamily="34" charset="0"/>
                <a:ea typeface="+mn-ea"/>
                <a:cs typeface="Calibri" panose="020F0502020204030204" pitchFamily="34" charset="0"/>
              </a:rPr>
              <a:t>Vertrauen zwischen öffentlicher Verwaltung und Kundinnen</a:t>
            </a:r>
            <a:endParaRPr lang="de-CH" sz="2000" b="1" dirty="0">
              <a:solidFill>
                <a:schemeClr val="tx1"/>
              </a:solidFill>
              <a:latin typeface="Calibri" panose="020F0502020204030204" pitchFamily="34" charset="0"/>
              <a:cs typeface="Calibri" panose="020F0502020204030204" pitchFamily="34" charset="0"/>
            </a:endParaRPr>
          </a:p>
        </p:txBody>
      </p:sp>
      <p:sp>
        <p:nvSpPr>
          <p:cNvPr id="24" name="Rechteck 23">
            <a:extLst>
              <a:ext uri="{FF2B5EF4-FFF2-40B4-BE49-F238E27FC236}">
                <a16:creationId xmlns:a16="http://schemas.microsoft.com/office/drawing/2014/main" id="{B7A94F34-31B1-4C88-AD0A-F09DB5BDCAAB}"/>
              </a:ext>
            </a:extLst>
          </p:cNvPr>
          <p:cNvSpPr/>
          <p:nvPr/>
        </p:nvSpPr>
        <p:spPr>
          <a:xfrm>
            <a:off x="1127448" y="4346487"/>
            <a:ext cx="3813702" cy="133488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l"/>
            <a:r>
              <a:rPr lang="de-CH" sz="2000" b="1" dirty="0">
                <a:solidFill>
                  <a:schemeClr val="tx1"/>
                </a:solidFill>
                <a:latin typeface="Calibri" panose="020F0502020204030204" pitchFamily="34" charset="0"/>
                <a:cs typeface="Calibri" panose="020F0502020204030204" pitchFamily="34" charset="0"/>
              </a:rPr>
              <a:t>Gesetzmässigkeit der Verwaltung (Legalitätsprinzip)</a:t>
            </a:r>
          </a:p>
          <a:p>
            <a:pPr marL="171450" indent="-171450">
              <a:buFont typeface="Arial" panose="020B0604020202020204" pitchFamily="34" charset="0"/>
              <a:buChar char="•"/>
            </a:pPr>
            <a:r>
              <a:rPr lang="de-CH" sz="2000" kern="1200" dirty="0">
                <a:solidFill>
                  <a:prstClr val="black"/>
                </a:solidFill>
                <a:latin typeface="Calibri" panose="020F0502020204030204" pitchFamily="34" charset="0"/>
                <a:ea typeface="+mn-ea"/>
                <a:cs typeface="Calibri" panose="020F0502020204030204" pitchFamily="34" charset="0"/>
              </a:rPr>
              <a:t>Die öffentliche </a:t>
            </a:r>
            <a:r>
              <a:rPr lang="de-CH" sz="2000" kern="1200">
                <a:solidFill>
                  <a:prstClr val="black"/>
                </a:solidFill>
                <a:latin typeface="Calibri" panose="020F0502020204030204" pitchFamily="34" charset="0"/>
                <a:ea typeface="+mn-ea"/>
                <a:cs typeface="Calibri" panose="020F0502020204030204" pitchFamily="34" charset="0"/>
              </a:rPr>
              <a:t>Verwaltung benötigt eine </a:t>
            </a:r>
            <a:r>
              <a:rPr lang="de-CH" sz="2000" kern="1200" dirty="0">
                <a:solidFill>
                  <a:prstClr val="black"/>
                </a:solidFill>
                <a:latin typeface="Calibri" panose="020F0502020204030204" pitchFamily="34" charset="0"/>
                <a:ea typeface="+mn-ea"/>
                <a:cs typeface="Calibri" panose="020F0502020204030204" pitchFamily="34" charset="0"/>
              </a:rPr>
              <a:t>gesetzliche Grundlage</a:t>
            </a:r>
            <a:endParaRPr lang="de-CH" sz="2000" b="1" dirty="0">
              <a:solidFill>
                <a:schemeClr val="tx1"/>
              </a:solidFill>
              <a:latin typeface="Calibri" panose="020F0502020204030204" pitchFamily="34" charset="0"/>
              <a:cs typeface="Calibri" panose="020F0502020204030204" pitchFamily="34" charset="0"/>
            </a:endParaRPr>
          </a:p>
        </p:txBody>
      </p:sp>
      <p:cxnSp>
        <p:nvCxnSpPr>
          <p:cNvPr id="27" name="Verbinder: gewinkelt 26">
            <a:extLst>
              <a:ext uri="{FF2B5EF4-FFF2-40B4-BE49-F238E27FC236}">
                <a16:creationId xmlns:a16="http://schemas.microsoft.com/office/drawing/2014/main" id="{22274D06-D6C7-4976-941B-7BD6E0FAE630}"/>
              </a:ext>
            </a:extLst>
          </p:cNvPr>
          <p:cNvCxnSpPr>
            <a:cxnSpLocks/>
          </p:cNvCxnSpPr>
          <p:nvPr/>
        </p:nvCxnSpPr>
        <p:spPr>
          <a:xfrm>
            <a:off x="4110991" y="2079466"/>
            <a:ext cx="1985009" cy="617782"/>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43D71FC-F1E7-4DFA-8873-A7D597FEB84E}"/>
              </a:ext>
            </a:extLst>
          </p:cNvPr>
          <p:cNvCxnSpPr>
            <a:cxnSpLocks/>
          </p:cNvCxnSpPr>
          <p:nvPr/>
        </p:nvCxnSpPr>
        <p:spPr>
          <a:xfrm flipH="1">
            <a:off x="1199456" y="2079466"/>
            <a:ext cx="354835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DD1A8BB1-894F-4799-8974-0B1F79CDBC03}"/>
              </a:ext>
            </a:extLst>
          </p:cNvPr>
          <p:cNvSpPr/>
          <p:nvPr/>
        </p:nvSpPr>
        <p:spPr>
          <a:xfrm>
            <a:off x="1127448" y="2132856"/>
            <a:ext cx="3134016" cy="110321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l"/>
            <a:r>
              <a:rPr lang="de-CH" sz="2000" b="1" dirty="0">
                <a:solidFill>
                  <a:schemeClr val="tx1"/>
                </a:solidFill>
                <a:latin typeface="Calibri" panose="020F0502020204030204" pitchFamily="34" charset="0"/>
                <a:cs typeface="Calibri" panose="020F0502020204030204" pitchFamily="34" charset="0"/>
              </a:rPr>
              <a:t>Verhältnismässigkeit</a:t>
            </a:r>
          </a:p>
          <a:p>
            <a:pPr marL="171450" indent="-171450">
              <a:buFont typeface="Arial" panose="020B0604020202020204" pitchFamily="34" charset="0"/>
              <a:buChar char="•"/>
            </a:pPr>
            <a:r>
              <a:rPr lang="de-CH" sz="2000" kern="1200" dirty="0">
                <a:solidFill>
                  <a:prstClr val="black"/>
                </a:solidFill>
                <a:latin typeface="Calibri" panose="020F0502020204030204" pitchFamily="34" charset="0"/>
                <a:ea typeface="+mn-ea"/>
                <a:cs typeface="Calibri" panose="020F0502020204030204" pitchFamily="34" charset="0"/>
              </a:rPr>
              <a:t>Eingriffe nur so stark wie notwendig</a:t>
            </a:r>
            <a:endParaRPr lang="de-CH"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1481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Verwaltungsgrundsätze </a:t>
            </a:r>
            <a:r>
              <a:rPr lang="de-CH" dirty="0" smtClean="0"/>
              <a:t>angewandt – «Mini Cases»</a:t>
            </a:r>
            <a:endParaRPr lang="de-CH" dirty="0"/>
          </a:p>
        </p:txBody>
      </p:sp>
      <p:sp>
        <p:nvSpPr>
          <p:cNvPr id="3" name="Inhaltsplatzhalter 2"/>
          <p:cNvSpPr>
            <a:spLocks noGrp="1"/>
          </p:cNvSpPr>
          <p:nvPr>
            <p:ph idx="1"/>
          </p:nvPr>
        </p:nvSpPr>
        <p:spPr>
          <a:xfrm>
            <a:off x="609600" y="1600201"/>
            <a:ext cx="8128000" cy="4525963"/>
          </a:xfrm>
        </p:spPr>
        <p:txBody>
          <a:bodyPr/>
          <a:lstStyle/>
          <a:p>
            <a:pPr marL="0" indent="0" hangingPunct="0">
              <a:buNone/>
            </a:pPr>
            <a:r>
              <a:rPr lang="de-CH" sz="2000" b="1" dirty="0" smtClean="0"/>
              <a:t>Ausgangslage</a:t>
            </a:r>
            <a:endParaRPr lang="de-CH" sz="2000" b="1" dirty="0"/>
          </a:p>
          <a:p>
            <a:pPr marL="0" indent="0" hangingPunct="0">
              <a:buNone/>
            </a:pPr>
            <a:r>
              <a:rPr lang="de-CH" sz="2000" dirty="0"/>
              <a:t>In Ihrem Arbeitsalltag begegnen Ihnen immer wieder Situationen, in denen Sie auf die Verwaltungsgrundsätze treffen. Mit diesen Mini Cases üben Sie, Herausforderungen oder Probleme in dem Zusammenhang zu erkennen.</a:t>
            </a:r>
          </a:p>
          <a:p>
            <a:pPr marL="0" indent="0" hangingPunct="0">
              <a:buNone/>
            </a:pPr>
            <a:endParaRPr lang="de-CH" sz="1000" dirty="0"/>
          </a:p>
          <a:p>
            <a:pPr marL="0" indent="0" hangingPunct="0">
              <a:buNone/>
            </a:pPr>
            <a:r>
              <a:rPr lang="de-CH" sz="2000" b="1" dirty="0" smtClean="0">
                <a:solidFill>
                  <a:srgbClr val="0070C0"/>
                </a:solidFill>
              </a:rPr>
              <a:t>Aufgabenstellung</a:t>
            </a:r>
            <a:endParaRPr lang="de-CH" sz="2000" b="1" dirty="0">
              <a:solidFill>
                <a:srgbClr val="0070C0"/>
              </a:solidFill>
            </a:endParaRPr>
          </a:p>
          <a:p>
            <a:pPr marL="0" indent="0" hangingPunct="0">
              <a:buNone/>
            </a:pPr>
            <a:r>
              <a:rPr lang="de-CH" sz="2000" b="1" dirty="0"/>
              <a:t>Schritt 1:</a:t>
            </a:r>
            <a:r>
              <a:rPr lang="de-CH" sz="2000" dirty="0"/>
              <a:t> Bilden Sie Tandems.</a:t>
            </a:r>
          </a:p>
          <a:p>
            <a:pPr marL="0" indent="0" hangingPunct="0">
              <a:buNone/>
            </a:pPr>
            <a:r>
              <a:rPr lang="de-CH" sz="2000" b="1" dirty="0"/>
              <a:t>Schritt 2:</a:t>
            </a:r>
            <a:r>
              <a:rPr lang="de-CH" sz="2000" dirty="0"/>
              <a:t> Bearbeiten Sie zusammen die ersten drei Mini Cases.</a:t>
            </a:r>
          </a:p>
          <a:p>
            <a:pPr marL="0" indent="0" hangingPunct="0">
              <a:buNone/>
            </a:pPr>
            <a:r>
              <a:rPr lang="de-CH" sz="2000" b="1" dirty="0"/>
              <a:t>Schritt 3:</a:t>
            </a:r>
            <a:r>
              <a:rPr lang="de-CH" sz="2000" dirty="0"/>
              <a:t> Für schnelle Tandems: Bearbeiten Sie den vierten Mini </a:t>
            </a:r>
            <a:r>
              <a:rPr lang="de-CH" sz="2000" dirty="0" smtClean="0"/>
              <a:t>Case.</a:t>
            </a:r>
          </a:p>
          <a:p>
            <a:pPr marL="0" indent="0" hangingPunct="0">
              <a:buNone/>
            </a:pPr>
            <a:endParaRPr lang="de-CH" sz="1000" b="1" dirty="0"/>
          </a:p>
          <a:p>
            <a:pPr marL="0" indent="0" hangingPunct="0">
              <a:buNone/>
            </a:pPr>
            <a:r>
              <a:rPr lang="de-CH" sz="2000" b="1" dirty="0" smtClean="0"/>
              <a:t>Erwartungen: </a:t>
            </a:r>
            <a:r>
              <a:rPr lang="de-CH" sz="2000" dirty="0" smtClean="0"/>
              <a:t>Legen </a:t>
            </a:r>
            <a:r>
              <a:rPr lang="de-CH" sz="2000" dirty="0"/>
              <a:t>Sie bei der Bearbeitung den Fokus auf die Analyse der Situation. </a:t>
            </a:r>
            <a:r>
              <a:rPr lang="de-CH" sz="2000" dirty="0" smtClean="0"/>
              <a:t>Notieren </a:t>
            </a:r>
            <a:r>
              <a:rPr lang="de-CH" sz="2000" dirty="0"/>
              <a:t>Sie sich Fragen oder </a:t>
            </a:r>
            <a:r>
              <a:rPr lang="de-CH" sz="2000" dirty="0" smtClean="0"/>
              <a:t>Unklarheiten.</a:t>
            </a:r>
          </a:p>
          <a:p>
            <a:pPr marL="0" indent="0" hangingPunct="0">
              <a:buNone/>
            </a:pPr>
            <a:endParaRPr lang="de-CH" sz="1000" b="1" dirty="0"/>
          </a:p>
          <a:p>
            <a:pPr marL="0" indent="0" hangingPunct="0">
              <a:buNone/>
            </a:pPr>
            <a:r>
              <a:rPr lang="de-CH" sz="2000" b="1" dirty="0" smtClean="0"/>
              <a:t>Organisation: </a:t>
            </a:r>
            <a:r>
              <a:rPr lang="de-CH" sz="2000" dirty="0" smtClean="0"/>
              <a:t>Zeit</a:t>
            </a:r>
            <a:r>
              <a:rPr lang="de-CH" sz="2000" dirty="0"/>
              <a:t>: 30 </a:t>
            </a:r>
            <a:r>
              <a:rPr lang="de-CH" sz="2000" dirty="0" smtClean="0"/>
              <a:t>Minuten / Arbeitsweise</a:t>
            </a:r>
            <a:r>
              <a:rPr lang="de-CH" sz="2000" dirty="0"/>
              <a:t>: Tandem </a:t>
            </a:r>
          </a:p>
          <a:p>
            <a:pPr marL="0" indent="0">
              <a:buNone/>
            </a:pPr>
            <a:endParaRPr lang="de-CH" sz="20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55</a:t>
            </a:fld>
            <a:endParaRPr lang="de-CH"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328" y="1600095"/>
            <a:ext cx="2470666" cy="3152514"/>
          </a:xfrm>
          <a:prstGeom prst="rect">
            <a:avLst/>
          </a:prstGeom>
          <a:ln>
            <a:noFill/>
          </a:ln>
          <a:effectLst>
            <a:outerShdw blurRad="292100" dist="139700" dir="2700000" algn="tl" rotWithShape="0">
              <a:srgbClr val="333333">
                <a:alpha val="65000"/>
              </a:srgbClr>
            </a:outerShdw>
          </a:effectLst>
        </p:spPr>
      </p:pic>
      <p:sp>
        <p:nvSpPr>
          <p:cNvPr id="6" name="Rechteck 5">
            <a:hlinkClick r:id="rId3"/>
          </p:cNvPr>
          <p:cNvSpPr/>
          <p:nvPr/>
        </p:nvSpPr>
        <p:spPr>
          <a:xfrm>
            <a:off x="9048328" y="5162054"/>
            <a:ext cx="2470666" cy="988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Zum</a:t>
            </a:r>
            <a:br>
              <a:rPr lang="de-CH" sz="2400" dirty="0" smtClean="0"/>
            </a:br>
            <a:r>
              <a:rPr lang="de-CH" sz="2400" b="1" dirty="0" smtClean="0"/>
              <a:t>Dokument</a:t>
            </a:r>
            <a:endParaRPr lang="de-CH" sz="2400" b="1" dirty="0"/>
          </a:p>
        </p:txBody>
      </p:sp>
      <p:pic>
        <p:nvPicPr>
          <p:cNvPr id="7" name="Grafik 6" descr="Mouse PNG, Mouse Cursor, Computer Mouse Clipart Download - Free Transparent  PNG Log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0728" y="6022702"/>
            <a:ext cx="517848" cy="709630"/>
          </a:xfrm>
          <a:prstGeom prst="rect">
            <a:avLst/>
          </a:prstGeom>
          <a:noFill/>
          <a:ln>
            <a:noFill/>
          </a:ln>
        </p:spPr>
      </p:pic>
    </p:spTree>
    <p:extLst>
      <p:ext uri="{BB962C8B-B14F-4D97-AF65-F5344CB8AC3E}">
        <p14:creationId xmlns:p14="http://schemas.microsoft.com/office/powerpoint/2010/main" val="2103764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Wissensstand sichern</a:t>
            </a:r>
            <a:endParaRPr lang="de-CH" sz="1200" b="0" dirty="0">
              <a:solidFill>
                <a:srgbClr val="FF0000"/>
              </a:solidFill>
            </a:endParaRPr>
          </a:p>
        </p:txBody>
      </p:sp>
      <p:sp>
        <p:nvSpPr>
          <p:cNvPr id="6" name="Inhaltsplatzhalter 5"/>
          <p:cNvSpPr>
            <a:spLocks noGrp="1"/>
          </p:cNvSpPr>
          <p:nvPr>
            <p:ph idx="1"/>
          </p:nvPr>
        </p:nvSpPr>
        <p:spPr>
          <a:xfrm>
            <a:off x="609600" y="1600201"/>
            <a:ext cx="6350496" cy="4525963"/>
          </a:xfrm>
        </p:spPr>
        <p:txBody>
          <a:bodyPr/>
          <a:lstStyle/>
          <a:p>
            <a:pPr marL="0" indent="0" hangingPunct="0">
              <a:buNone/>
            </a:pPr>
            <a:r>
              <a:rPr lang="de-CH" sz="1800" b="1" dirty="0">
                <a:cs typeface="Times New Roman" panose="02020603050405020304" pitchFamily="18" charset="0"/>
              </a:rPr>
              <a:t>Aus</a:t>
            </a:r>
            <a:r>
              <a:rPr lang="de-CH" sz="1800" b="1" dirty="0">
                <a:effectLst/>
                <a:latin typeface="Calibri" panose="020F0502020204030204" pitchFamily="34" charset="0"/>
                <a:ea typeface="Times New Roman" panose="02020603050405020304" pitchFamily="18" charset="0"/>
                <a:cs typeface="Times New Roman" panose="02020603050405020304" pitchFamily="18" charset="0"/>
              </a:rPr>
              <a:t>gangslage</a:t>
            </a:r>
          </a:p>
          <a:p>
            <a:pPr marL="0" indent="0" hangingPunct="0">
              <a:buNone/>
            </a:pPr>
            <a:r>
              <a:rPr lang="de-CH" sz="1800" dirty="0">
                <a:effectLst/>
                <a:latin typeface="Calibri" panose="020F0502020204030204" pitchFamily="34" charset="0"/>
                <a:ea typeface="Calibri" panose="020F0502020204030204" pitchFamily="34" charset="0"/>
                <a:cs typeface="Times New Roman" panose="02020603050405020304" pitchFamily="18" charset="0"/>
              </a:rPr>
              <a:t>Sie haben heute Morgen Ihr Wissen rund um staatliches Handeln und die Verwaltungsgrundsätze vertieft. Beurteilen Sie nun Ihren Wissensstand.</a:t>
            </a:r>
          </a:p>
          <a:p>
            <a:pPr marL="0" indent="0" hangingPunct="0">
              <a:buNone/>
            </a:pP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hangingPunct="0">
              <a:buNone/>
            </a:pPr>
            <a:r>
              <a:rPr lang="de-CH" sz="1800" b="1" dirty="0">
                <a:effectLst/>
                <a:latin typeface="Calibri" panose="020F0502020204030204" pitchFamily="34" charset="0"/>
                <a:ea typeface="Times New Roman" panose="02020603050405020304" pitchFamily="18" charset="0"/>
                <a:cs typeface="Times New Roman" panose="02020603050405020304" pitchFamily="18" charset="0"/>
              </a:rPr>
              <a:t>Aufgabenstellung</a:t>
            </a:r>
          </a:p>
          <a:p>
            <a:pPr marL="0" indent="0" hangingPunct="0">
              <a:buNone/>
            </a:pPr>
            <a:r>
              <a:rPr lang="de-CH" sz="1800" dirty="0">
                <a:effectLst/>
                <a:latin typeface="Calibri" panose="020F0502020204030204" pitchFamily="34" charset="0"/>
                <a:ea typeface="Calibri" panose="020F0502020204030204" pitchFamily="34" charset="0"/>
                <a:cs typeface="Times New Roman" panose="02020603050405020304" pitchFamily="18" charset="0"/>
              </a:rPr>
              <a:t>Lesen Sie die Begriffe. Kleben Sie einen Punkt unter jeden Begriff.</a:t>
            </a:r>
          </a:p>
          <a:p>
            <a:pPr hangingPunct="0"/>
            <a:r>
              <a:rPr lang="de-CH" sz="1800" dirty="0">
                <a:effectLst/>
                <a:latin typeface="Calibri" panose="020F0502020204030204" pitchFamily="34" charset="0"/>
                <a:ea typeface="Calibri" panose="020F0502020204030204" pitchFamily="34" charset="0"/>
                <a:cs typeface="Times New Roman" panose="02020603050405020304" pitchFamily="18" charset="0"/>
              </a:rPr>
              <a:t>Grün: Ich weiss genau, worum es geht. </a:t>
            </a:r>
          </a:p>
          <a:p>
            <a:pPr hangingPunct="0"/>
            <a:r>
              <a:rPr lang="de-CH" sz="1800" dirty="0">
                <a:effectLst/>
                <a:latin typeface="Calibri" panose="020F0502020204030204" pitchFamily="34" charset="0"/>
                <a:ea typeface="Calibri" panose="020F0502020204030204" pitchFamily="34" charset="0"/>
                <a:cs typeface="Times New Roman" panose="02020603050405020304" pitchFamily="18" charset="0"/>
              </a:rPr>
              <a:t>Gelb: Ich verstehe teilweise, worum es geht.</a:t>
            </a:r>
          </a:p>
          <a:p>
            <a:pPr hangingPunct="0"/>
            <a:r>
              <a:rPr lang="de-CH" sz="1800" dirty="0">
                <a:effectLst/>
                <a:latin typeface="Calibri" panose="020F0502020204030204" pitchFamily="34" charset="0"/>
                <a:ea typeface="Calibri" panose="020F0502020204030204" pitchFamily="34" charset="0"/>
                <a:cs typeface="Times New Roman" panose="02020603050405020304" pitchFamily="18" charset="0"/>
              </a:rPr>
              <a:t>Rot: Das habe ich noch nicht verstanden.</a:t>
            </a:r>
          </a:p>
          <a:p>
            <a:pPr marL="0" indent="0" hangingPunct="0">
              <a:buNone/>
            </a:pPr>
            <a:endParaRPr lang="de-CH" sz="1800" dirty="0">
              <a:ea typeface="Times New Roman" panose="02020603050405020304" pitchFamily="18" charset="0"/>
              <a:cs typeface="Times New Roman" panose="02020603050405020304" pitchFamily="18" charset="0"/>
            </a:endParaRPr>
          </a:p>
          <a:p>
            <a:pPr marL="0" indent="0" hangingPunct="0">
              <a:buNone/>
            </a:pPr>
            <a:r>
              <a:rPr lang="de-CH" sz="1800" b="1" dirty="0">
                <a:effectLst/>
                <a:latin typeface="Calibri" panose="020F0502020204030204" pitchFamily="34" charset="0"/>
                <a:ea typeface="Times New Roman" panose="02020603050405020304" pitchFamily="18" charset="0"/>
                <a:cs typeface="Times New Roman" panose="02020603050405020304" pitchFamily="18" charset="0"/>
              </a:rPr>
              <a:t>Organisation</a:t>
            </a:r>
          </a:p>
          <a:p>
            <a:pPr hangingPunct="0"/>
            <a:r>
              <a:rPr lang="de-CH" sz="1800" dirty="0">
                <a:effectLst/>
                <a:latin typeface="Calibri" panose="020F0502020204030204" pitchFamily="34" charset="0"/>
                <a:ea typeface="Calibri" panose="020F0502020204030204" pitchFamily="34" charset="0"/>
                <a:cs typeface="Times New Roman" panose="02020603050405020304" pitchFamily="18" charset="0"/>
              </a:rPr>
              <a:t>Zeit: 10 Minuten</a:t>
            </a:r>
          </a:p>
          <a:p>
            <a:pPr hangingPunct="0"/>
            <a:r>
              <a:rPr lang="de-CH" sz="1800" dirty="0">
                <a:effectLst/>
                <a:latin typeface="Calibri" panose="020F0502020204030204" pitchFamily="34" charset="0"/>
                <a:ea typeface="Calibri" panose="020F0502020204030204" pitchFamily="34" charset="0"/>
                <a:cs typeface="Times New Roman" panose="02020603050405020304" pitchFamily="18" charset="0"/>
              </a:rPr>
              <a:t>Arbeitsweise: Einzelarbeit</a:t>
            </a:r>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56</a:t>
            </a:fld>
            <a:endParaRPr lang="de-CH"/>
          </a:p>
        </p:txBody>
      </p:sp>
      <p:pic>
        <p:nvPicPr>
          <p:cNvPr id="4" name="Grafik 3" descr="Ein Bild, das Person enthält.&#10;&#10;Automatisch generierte Beschreibung">
            <a:extLst>
              <a:ext uri="{FF2B5EF4-FFF2-40B4-BE49-F238E27FC236}">
                <a16:creationId xmlns:a16="http://schemas.microsoft.com/office/drawing/2014/main" id="{DB38C97C-27D1-426B-8BDE-C6ECE5757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44" y="2568354"/>
            <a:ext cx="3884482" cy="2589655"/>
          </a:xfrm>
          <a:prstGeom prst="rect">
            <a:avLst/>
          </a:prstGeom>
        </p:spPr>
      </p:pic>
      <p:sp>
        <p:nvSpPr>
          <p:cNvPr id="7" name="Textfeld 6">
            <a:extLst>
              <a:ext uri="{FF2B5EF4-FFF2-40B4-BE49-F238E27FC236}">
                <a16:creationId xmlns:a16="http://schemas.microsoft.com/office/drawing/2014/main" id="{1EB7A580-2B61-4501-A8C4-B0D5F8B11F94}"/>
              </a:ext>
            </a:extLst>
          </p:cNvPr>
          <p:cNvSpPr txBox="1"/>
          <p:nvPr/>
        </p:nvSpPr>
        <p:spPr>
          <a:xfrm>
            <a:off x="7320136" y="5157192"/>
            <a:ext cx="6696744" cy="738664"/>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a:t>
            </a:r>
            <a:r>
              <a:rPr lang="de-CH" sz="1400" dirty="0">
                <a:effectLst/>
                <a:latin typeface="Calibri" panose="020F0502020204030204" pitchFamily="34" charset="0"/>
                <a:cs typeface="Calibri" panose="020F0502020204030204" pitchFamily="34" charset="0"/>
              </a:rPr>
              <a:t>Wissensstand</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a:p>
            <a:endParaRPr lang="de-CH"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4155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Geheimhaltung vs. Öffentlichkeitsprinzip</a:t>
            </a:r>
            <a:br>
              <a:rPr lang="de-CH" dirty="0"/>
            </a:br>
            <a:r>
              <a:rPr lang="de-CH" dirty="0"/>
              <a:t>Input</a:t>
            </a:r>
          </a:p>
        </p:txBody>
      </p:sp>
      <p:sp>
        <p:nvSpPr>
          <p:cNvPr id="6" name="Untertitel 5"/>
          <p:cNvSpPr>
            <a:spLocks noGrp="1"/>
          </p:cNvSpPr>
          <p:nvPr>
            <p:ph type="subTitle" idx="1"/>
          </p:nvPr>
        </p:nvSpPr>
        <p:spPr/>
        <p:txBody>
          <a:bodyPr>
            <a:normAutofit/>
          </a:bodyPr>
          <a:lstStyle/>
          <a:p>
            <a:r>
              <a:rPr lang="de-CH" dirty="0"/>
              <a:t>Präsenztag 1</a:t>
            </a:r>
            <a:br>
              <a:rPr lang="de-CH" dirty="0"/>
            </a:br>
            <a:r>
              <a:rPr lang="de-CH" dirty="0"/>
              <a:t>Überbetriebliche Kurse Block 1</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2: Rechts- und vorgabenkonform agieren»</a:t>
            </a:r>
            <a:endParaRPr lang="de-CH" dirty="0">
              <a:highlight>
                <a:srgbClr val="C0C0C0"/>
              </a:highlight>
            </a:endParaRPr>
          </a:p>
          <a:p>
            <a:endParaRPr lang="de-CH" dirty="0">
              <a:highlight>
                <a:srgbClr val="C0C0C0"/>
              </a:high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Ziele</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Sie erklären das Öffentlichkeitsprinzip in eigenen Worten.</a:t>
            </a:r>
          </a:p>
          <a:p>
            <a:r>
              <a:rPr lang="de-CH" dirty="0"/>
              <a:t>Sie beschreiben Herausforderungen im Spannungsfeld Datenschutz/Amtsgeheimnis und Öffentlichkeitsprinzip.</a:t>
            </a:r>
          </a:p>
        </p:txBody>
      </p:sp>
      <p:sp>
        <p:nvSpPr>
          <p:cNvPr id="2" name="Foliennummernplatzhalter 1"/>
          <p:cNvSpPr>
            <a:spLocks noGrp="1"/>
          </p:cNvSpPr>
          <p:nvPr>
            <p:ph type="sldNum" sz="quarter" idx="12"/>
          </p:nvPr>
        </p:nvSpPr>
        <p:spPr/>
        <p:txBody>
          <a:bodyPr/>
          <a:lstStyle/>
          <a:p>
            <a:fld id="{87674F0A-37BA-4CE3-B1FD-DE57A7E2F2C6}" type="slidenum">
              <a:rPr lang="de-CH" smtClean="0"/>
              <a:pPr/>
              <a:t>58</a:t>
            </a:fld>
            <a:endParaRPr lang="de-CH"/>
          </a:p>
        </p:txBody>
      </p:sp>
    </p:spTree>
    <p:extLst>
      <p:ext uri="{BB962C8B-B14F-4D97-AF65-F5344CB8AC3E}">
        <p14:creationId xmlns:p14="http://schemas.microsoft.com/office/powerpoint/2010/main" val="441415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Das Wichtigste in Kürze</a:t>
            </a:r>
            <a:endParaRPr lang="de-CH" dirty="0"/>
          </a:p>
        </p:txBody>
      </p:sp>
      <p:sp>
        <p:nvSpPr>
          <p:cNvPr id="6" name="Inhaltsplatzhalter 5"/>
          <p:cNvSpPr>
            <a:spLocks noGrp="1"/>
          </p:cNvSpPr>
          <p:nvPr>
            <p:ph idx="1"/>
          </p:nvPr>
        </p:nvSpPr>
        <p:spPr/>
        <p:txBody>
          <a:bodyPr/>
          <a:lstStyle/>
          <a:p>
            <a:r>
              <a:rPr lang="de-CH" dirty="0"/>
              <a:t>Der Datenschutz und das Amtsgeheimnis beschränken das Weitergeben von Informationen an Dritte.</a:t>
            </a:r>
          </a:p>
          <a:p>
            <a:r>
              <a:rPr lang="de-CH" dirty="0"/>
              <a:t>Dem gegenüber steht das Öffentlichkeitsprinzip, das grösstmögliche Transparenz und Nachvollziehbarkeit staatlichen Handelns schaffen möchte.</a:t>
            </a:r>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59</a:t>
            </a:fld>
            <a:endParaRPr lang="de-CH"/>
          </a:p>
        </p:txBody>
      </p:sp>
    </p:spTree>
    <p:extLst>
      <p:ext uri="{BB962C8B-B14F-4D97-AF65-F5344CB8AC3E}">
        <p14:creationId xmlns:p14="http://schemas.microsoft.com/office/powerpoint/2010/main" val="51823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Kennenlernen - Chaosrunde </a:t>
            </a:r>
            <a:endParaRPr lang="de-CH" dirty="0"/>
          </a:p>
        </p:txBody>
      </p:sp>
      <p:sp>
        <p:nvSpPr>
          <p:cNvPr id="3" name="Inhaltsplatzhalter 2"/>
          <p:cNvSpPr>
            <a:spLocks noGrp="1"/>
          </p:cNvSpPr>
          <p:nvPr>
            <p:ph idx="1"/>
          </p:nvPr>
        </p:nvSpPr>
        <p:spPr/>
        <p:txBody>
          <a:bodyPr/>
          <a:lstStyle/>
          <a:p>
            <a:pPr marL="0" indent="0" hangingPunct="0">
              <a:buNone/>
            </a:pPr>
            <a:r>
              <a:rPr lang="de-CH" sz="1800" b="1" dirty="0" smtClean="0"/>
              <a:t>Ausgangslage: </a:t>
            </a:r>
            <a:r>
              <a:rPr lang="de-CH" sz="1800" dirty="0" smtClean="0"/>
              <a:t>Willkommen </a:t>
            </a:r>
            <a:r>
              <a:rPr lang="de-CH" sz="1800" dirty="0"/>
              <a:t>am ersten üK-Tag! Einige von den anwesenden Lernenden sind Ihnen vielleicht bekannt, die meisten kennen Sie aber wahrscheinlich noch nicht. Lassen Sie uns das also sogleich ändern!</a:t>
            </a:r>
          </a:p>
          <a:p>
            <a:pPr marL="0" indent="0" hangingPunct="0">
              <a:buNone/>
            </a:pPr>
            <a:endParaRPr lang="de-CH" sz="1000" dirty="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b="1" dirty="0" smtClean="0"/>
              <a:t>: </a:t>
            </a:r>
            <a:r>
              <a:rPr lang="de-CH" sz="1800" dirty="0" smtClean="0"/>
              <a:t>Stehen </a:t>
            </a:r>
            <a:r>
              <a:rPr lang="de-CH" sz="1800" dirty="0"/>
              <a:t>Sie auf und laufen Sie durch den Raum.</a:t>
            </a:r>
          </a:p>
          <a:p>
            <a:pPr marL="0" indent="0" hangingPunct="0">
              <a:buNone/>
            </a:pPr>
            <a:r>
              <a:rPr lang="de-CH" sz="1800" b="1" dirty="0"/>
              <a:t>Schritt 2: </a:t>
            </a:r>
            <a:r>
              <a:rPr lang="de-CH" sz="1800" dirty="0" smtClean="0"/>
              <a:t>Wenn </a:t>
            </a:r>
            <a:r>
              <a:rPr lang="de-CH" sz="1800" dirty="0"/>
              <a:t>die üK-Leitung in die Hände klatscht, suchen Sie sich die nächststehende Person neben Ihnen und stellen sich einander vor. Tauschen Sie z.B. Angaben zu Ihrem Namen, Arbeitsort und persönlichem Höhepunkt dieses Jahres aus.</a:t>
            </a:r>
          </a:p>
          <a:p>
            <a:pPr marL="0" indent="0" hangingPunct="0">
              <a:buNone/>
            </a:pPr>
            <a:r>
              <a:rPr lang="de-CH" sz="1800" b="1" dirty="0"/>
              <a:t>Schritt 3</a:t>
            </a:r>
            <a:r>
              <a:rPr lang="de-CH" sz="1800" b="1" dirty="0" smtClean="0"/>
              <a:t>: </a:t>
            </a:r>
            <a:r>
              <a:rPr lang="de-CH" sz="1800" dirty="0" smtClean="0"/>
              <a:t>Wenn </a:t>
            </a:r>
            <a:r>
              <a:rPr lang="de-CH" sz="1800" dirty="0"/>
              <a:t>die üK-Leitung wieder klatscht, laufen Sie wieder los. Bis ein erneutes Klatschen ertönt und Sie sich mit der nächsten Person austauschen. Schritt 2 und Schritt 3 wiederholen sich einige Male.</a:t>
            </a:r>
          </a:p>
          <a:p>
            <a:pPr marL="0" indent="0" hangingPunct="0">
              <a:buNone/>
            </a:pPr>
            <a:endParaRPr lang="de-CH" sz="1000" dirty="0"/>
          </a:p>
          <a:p>
            <a:pPr marL="0" indent="0" hangingPunct="0">
              <a:buNone/>
            </a:pPr>
            <a:r>
              <a:rPr lang="de-CH" sz="1800" b="1" dirty="0" smtClean="0"/>
              <a:t>Erwartungen: </a:t>
            </a:r>
            <a:r>
              <a:rPr lang="de-CH" sz="1800" dirty="0" smtClean="0"/>
              <a:t>Sie </a:t>
            </a:r>
            <a:r>
              <a:rPr lang="de-CH" sz="1800" dirty="0"/>
              <a:t>haben sich mit den meisten anderen üK-Teilnehmenden kurz unterhalten. </a:t>
            </a:r>
            <a:r>
              <a:rPr lang="de-CH" sz="1800" dirty="0" smtClean="0"/>
              <a:t>Sie </a:t>
            </a:r>
            <a:r>
              <a:rPr lang="de-CH" sz="1800" dirty="0"/>
              <a:t>merken sich einige Namen Ihrer Mitlernenden.</a:t>
            </a:r>
          </a:p>
          <a:p>
            <a:pPr marL="0" indent="0" hangingPunct="0">
              <a:buNone/>
            </a:pPr>
            <a:r>
              <a:rPr lang="de-CH" sz="1800" dirty="0"/>
              <a:t> </a:t>
            </a:r>
            <a:endParaRPr lang="de-CH" sz="1000" dirty="0"/>
          </a:p>
          <a:p>
            <a:pPr marL="0" indent="0" hangingPunct="0">
              <a:buNone/>
            </a:pPr>
            <a:r>
              <a:rPr lang="de-CH" sz="1800" b="1" dirty="0" smtClean="0"/>
              <a:t>Organisation: </a:t>
            </a:r>
            <a:r>
              <a:rPr lang="de-CH" sz="1800" dirty="0" smtClean="0"/>
              <a:t>Zeit</a:t>
            </a:r>
            <a:r>
              <a:rPr lang="de-CH" sz="1800" dirty="0"/>
              <a:t>: 20 </a:t>
            </a:r>
            <a:r>
              <a:rPr lang="de-CH" sz="1800" dirty="0" smtClean="0"/>
              <a:t>Minuten / Arbeitsweise</a:t>
            </a:r>
            <a:r>
              <a:rPr lang="de-CH" sz="1800" dirty="0"/>
              <a:t>: im </a:t>
            </a:r>
            <a:r>
              <a:rPr lang="de-CH" sz="1800" dirty="0" smtClean="0"/>
              <a:t>Plenum</a:t>
            </a: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6</a:t>
            </a:fld>
            <a:endParaRPr lang="de-CH" dirty="0"/>
          </a:p>
        </p:txBody>
      </p:sp>
    </p:spTree>
    <p:extLst>
      <p:ext uri="{BB962C8B-B14F-4D97-AF65-F5344CB8AC3E}">
        <p14:creationId xmlns:p14="http://schemas.microsoft.com/office/powerpoint/2010/main" val="1002033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9428712-DD6A-4F15-A9C6-5D31E6A36FA8}"/>
              </a:ext>
            </a:extLst>
          </p:cNvPr>
          <p:cNvSpPr>
            <a:spLocks noGrp="1"/>
          </p:cNvSpPr>
          <p:nvPr>
            <p:ph type="ctrTitle"/>
          </p:nvPr>
        </p:nvSpPr>
        <p:spPr/>
        <p:txBody>
          <a:bodyPr/>
          <a:lstStyle/>
          <a:p>
            <a:r>
              <a:rPr lang="de-CH" dirty="0"/>
              <a:t>Das Öffentlichkeitsprinzip</a:t>
            </a:r>
          </a:p>
        </p:txBody>
      </p:sp>
      <p:sp>
        <p:nvSpPr>
          <p:cNvPr id="2" name="Untertitel 1">
            <a:extLst>
              <a:ext uri="{FF2B5EF4-FFF2-40B4-BE49-F238E27FC236}">
                <a16:creationId xmlns:a16="http://schemas.microsoft.com/office/drawing/2014/main" id="{21444FD7-FD6E-46DA-BBDC-955624D31819}"/>
              </a:ext>
            </a:extLst>
          </p:cNvPr>
          <p:cNvSpPr>
            <a:spLocks noGrp="1"/>
          </p:cNvSpPr>
          <p:nvPr>
            <p:ph type="subTitle" idx="1"/>
          </p:nvPr>
        </p:nvSpPr>
        <p:spPr/>
        <p:txBody>
          <a:bodyPr/>
          <a:lstStyle/>
          <a:p>
            <a:endParaRPr lang="de-CH"/>
          </a:p>
        </p:txBody>
      </p:sp>
      <p:sp>
        <p:nvSpPr>
          <p:cNvPr id="4" name="Foliennummernplatzhalter 3">
            <a:extLst>
              <a:ext uri="{FF2B5EF4-FFF2-40B4-BE49-F238E27FC236}">
                <a16:creationId xmlns:a16="http://schemas.microsoft.com/office/drawing/2014/main" id="{53DA1E02-4194-4D02-BA1E-E462B306EBAD}"/>
              </a:ext>
            </a:extLst>
          </p:cNvPr>
          <p:cNvSpPr>
            <a:spLocks noGrp="1"/>
          </p:cNvSpPr>
          <p:nvPr>
            <p:ph type="sldNum" sz="quarter" idx="12"/>
          </p:nvPr>
        </p:nvSpPr>
        <p:spPr/>
        <p:txBody>
          <a:bodyPr/>
          <a:lstStyle/>
          <a:p>
            <a:fld id="{87674F0A-37BA-4CE3-B1FD-DE57A7E2F2C6}" type="slidenum">
              <a:rPr lang="de-CH" smtClean="0"/>
              <a:pPr/>
              <a:t>60</a:t>
            </a:fld>
            <a:endParaRPr lang="de-CH" dirty="0"/>
          </a:p>
        </p:txBody>
      </p:sp>
    </p:spTree>
    <p:extLst>
      <p:ext uri="{BB962C8B-B14F-4D97-AF65-F5344CB8AC3E}">
        <p14:creationId xmlns:p14="http://schemas.microsoft.com/office/powerpoint/2010/main" val="1166276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4358E-9B58-44C3-ABFA-2E134EF54AB7}"/>
              </a:ext>
            </a:extLst>
          </p:cNvPr>
          <p:cNvSpPr>
            <a:spLocks noGrp="1"/>
          </p:cNvSpPr>
          <p:nvPr>
            <p:ph type="title"/>
          </p:nvPr>
        </p:nvSpPr>
        <p:spPr/>
        <p:txBody>
          <a:bodyPr/>
          <a:lstStyle/>
          <a:p>
            <a:r>
              <a:rPr lang="de-CH" b="1" dirty="0"/>
              <a:t>Das Öffentlichkeitsprinzip der Verwaltung</a:t>
            </a:r>
            <a:endParaRPr lang="de-CH" dirty="0"/>
          </a:p>
        </p:txBody>
      </p:sp>
      <p:sp>
        <p:nvSpPr>
          <p:cNvPr id="3" name="Inhaltsplatzhalter 2">
            <a:extLst>
              <a:ext uri="{FF2B5EF4-FFF2-40B4-BE49-F238E27FC236}">
                <a16:creationId xmlns:a16="http://schemas.microsoft.com/office/drawing/2014/main" id="{D55CC0A0-52B3-470B-8609-2F3FDDB0805E}"/>
              </a:ext>
            </a:extLst>
          </p:cNvPr>
          <p:cNvSpPr>
            <a:spLocks noGrp="1"/>
          </p:cNvSpPr>
          <p:nvPr>
            <p:ph idx="1"/>
          </p:nvPr>
        </p:nvSpPr>
        <p:spPr>
          <a:xfrm>
            <a:off x="609600" y="1600201"/>
            <a:ext cx="5414392" cy="4525963"/>
          </a:xfrm>
        </p:spPr>
        <p:txBody>
          <a:bodyPr/>
          <a:lstStyle/>
          <a:p>
            <a:r>
              <a:rPr lang="de-CH" dirty="0"/>
              <a:t>Amtliche Information der Bevölkerung (aktive Information)</a:t>
            </a:r>
          </a:p>
          <a:p>
            <a:pPr marL="0" indent="0">
              <a:buNone/>
            </a:pPr>
            <a:endParaRPr lang="de-CH" dirty="0"/>
          </a:p>
        </p:txBody>
      </p:sp>
      <p:sp>
        <p:nvSpPr>
          <p:cNvPr id="4" name="Foliennummernplatzhalter 3">
            <a:extLst>
              <a:ext uri="{FF2B5EF4-FFF2-40B4-BE49-F238E27FC236}">
                <a16:creationId xmlns:a16="http://schemas.microsoft.com/office/drawing/2014/main" id="{69895643-D83A-4B2B-9D3C-FE0C6DFEC5DE}"/>
              </a:ext>
            </a:extLst>
          </p:cNvPr>
          <p:cNvSpPr>
            <a:spLocks noGrp="1"/>
          </p:cNvSpPr>
          <p:nvPr>
            <p:ph type="sldNum" sz="quarter" idx="12"/>
          </p:nvPr>
        </p:nvSpPr>
        <p:spPr/>
        <p:txBody>
          <a:bodyPr/>
          <a:lstStyle/>
          <a:p>
            <a:fld id="{87674F0A-37BA-4CE3-B1FD-DE57A7E2F2C6}" type="slidenum">
              <a:rPr lang="de-CH" smtClean="0"/>
              <a:pPr/>
              <a:t>61</a:t>
            </a:fld>
            <a:endParaRPr lang="de-CH" dirty="0"/>
          </a:p>
        </p:txBody>
      </p:sp>
      <p:sp>
        <p:nvSpPr>
          <p:cNvPr id="5" name="Inhaltsplatzhalter 2">
            <a:extLst>
              <a:ext uri="{FF2B5EF4-FFF2-40B4-BE49-F238E27FC236}">
                <a16:creationId xmlns:a16="http://schemas.microsoft.com/office/drawing/2014/main" id="{DA884593-ED2A-4E5F-B16C-20DCA6400BBF}"/>
              </a:ext>
            </a:extLst>
          </p:cNvPr>
          <p:cNvSpPr txBox="1">
            <a:spLocks/>
          </p:cNvSpPr>
          <p:nvPr/>
        </p:nvSpPr>
        <p:spPr>
          <a:xfrm>
            <a:off x="6168008" y="1600201"/>
            <a:ext cx="5414392"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dirty="0"/>
              <a:t>Zugang zu amtlichen Dokumenten </a:t>
            </a:r>
            <a:br>
              <a:rPr lang="de-CH" dirty="0"/>
            </a:br>
            <a:r>
              <a:rPr lang="de-CH" dirty="0"/>
              <a:t>(auf Anfrage)</a:t>
            </a:r>
          </a:p>
          <a:p>
            <a:pPr marL="0" indent="0">
              <a:buNone/>
            </a:pPr>
            <a:endParaRPr lang="de-CH" dirty="0"/>
          </a:p>
        </p:txBody>
      </p:sp>
      <p:pic>
        <p:nvPicPr>
          <p:cNvPr id="6" name="Grafik 5" descr="Ein Bild, das Text enthält.&#10;&#10;Automatisch generierte Beschreibung">
            <a:extLst>
              <a:ext uri="{FF2B5EF4-FFF2-40B4-BE49-F238E27FC236}">
                <a16:creationId xmlns:a16="http://schemas.microsoft.com/office/drawing/2014/main" id="{82BD626B-EE1F-4CFC-9458-9A9597CEB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866" y="2780928"/>
            <a:ext cx="3248006" cy="2739988"/>
          </a:xfrm>
          <a:prstGeom prst="rect">
            <a:avLst/>
          </a:prstGeom>
        </p:spPr>
      </p:pic>
      <p:pic>
        <p:nvPicPr>
          <p:cNvPr id="7" name="Grafik 6" descr="Ein Bild, das Text, Behälter enthält.&#10;&#10;Automatisch generierte Beschreibung">
            <a:extLst>
              <a:ext uri="{FF2B5EF4-FFF2-40B4-BE49-F238E27FC236}">
                <a16:creationId xmlns:a16="http://schemas.microsoft.com/office/drawing/2014/main" id="{BA524EEE-381D-424A-89C3-471E83E49C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4429" y="3020506"/>
            <a:ext cx="4546107" cy="1704638"/>
          </a:xfrm>
          <a:prstGeom prst="rect">
            <a:avLst/>
          </a:prstGeom>
        </p:spPr>
      </p:pic>
      <p:sp>
        <p:nvSpPr>
          <p:cNvPr id="8" name="Textfeld 7">
            <a:extLst>
              <a:ext uri="{FF2B5EF4-FFF2-40B4-BE49-F238E27FC236}">
                <a16:creationId xmlns:a16="http://schemas.microsoft.com/office/drawing/2014/main" id="{A8866B7F-6B5D-4032-82FA-2AF0C581BB48}"/>
              </a:ext>
            </a:extLst>
          </p:cNvPr>
          <p:cNvSpPr txBox="1"/>
          <p:nvPr/>
        </p:nvSpPr>
        <p:spPr>
          <a:xfrm>
            <a:off x="609600" y="5282044"/>
            <a:ext cx="6696744" cy="523220"/>
          </a:xfrm>
          <a:prstGeom prst="rect">
            <a:avLst/>
          </a:prstGeom>
          <a:noFill/>
        </p:spPr>
        <p:txBody>
          <a:bodyPr wrap="square" rtlCol="0">
            <a:spAutoFit/>
          </a:bodyPr>
          <a:lstStyle/>
          <a:p>
            <a:r>
              <a:rPr lang="de-CH" sz="1400" dirty="0">
                <a:latin typeface="Calibri" panose="020F0502020204030204" pitchFamily="34" charset="0"/>
              </a:rPr>
              <a:t>Abbildung: Öffentliche Informationen</a:t>
            </a:r>
          </a:p>
          <a:p>
            <a:r>
              <a:rPr lang="de-CH" sz="1400" dirty="0">
                <a:latin typeface="Calibri" panose="020F0502020204030204" pitchFamily="34" charset="0"/>
              </a:rPr>
              <a:t>Quelle: Adobe Stock</a:t>
            </a:r>
          </a:p>
        </p:txBody>
      </p:sp>
      <p:sp>
        <p:nvSpPr>
          <p:cNvPr id="9" name="Textfeld 8">
            <a:extLst>
              <a:ext uri="{FF2B5EF4-FFF2-40B4-BE49-F238E27FC236}">
                <a16:creationId xmlns:a16="http://schemas.microsoft.com/office/drawing/2014/main" id="{1E7864FC-852F-4250-ADD5-ACA4CF04A9C8}"/>
              </a:ext>
            </a:extLst>
          </p:cNvPr>
          <p:cNvSpPr txBox="1"/>
          <p:nvPr/>
        </p:nvSpPr>
        <p:spPr>
          <a:xfrm>
            <a:off x="6312024" y="5282044"/>
            <a:ext cx="6696744" cy="523220"/>
          </a:xfrm>
          <a:prstGeom prst="rect">
            <a:avLst/>
          </a:prstGeom>
          <a:noFill/>
        </p:spPr>
        <p:txBody>
          <a:bodyPr wrap="square" rtlCol="0">
            <a:spAutoFit/>
          </a:bodyPr>
          <a:lstStyle/>
          <a:p>
            <a:r>
              <a:rPr lang="de-CH" sz="1400" dirty="0">
                <a:latin typeface="Calibri" panose="020F0502020204030204" pitchFamily="34" charset="0"/>
              </a:rPr>
              <a:t>Abbildung: Informationen auf Anfrage</a:t>
            </a:r>
          </a:p>
          <a:p>
            <a:r>
              <a:rPr lang="de-CH" sz="1400" dirty="0">
                <a:latin typeface="Calibri" panose="020F0502020204030204" pitchFamily="34" charset="0"/>
              </a:rPr>
              <a:t>Quelle: Adobe Stock</a:t>
            </a:r>
          </a:p>
        </p:txBody>
      </p:sp>
    </p:spTree>
    <p:extLst>
      <p:ext uri="{BB962C8B-B14F-4D97-AF65-F5344CB8AC3E}">
        <p14:creationId xmlns:p14="http://schemas.microsoft.com/office/powerpoint/2010/main" val="5001578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a:extLst>
              <a:ext uri="{FF2B5EF4-FFF2-40B4-BE49-F238E27FC236}">
                <a16:creationId xmlns:a16="http://schemas.microsoft.com/office/drawing/2014/main" id="{626CF604-FEB6-4D26-BEFA-3FFC582E2E9E}"/>
              </a:ext>
            </a:extLst>
          </p:cNvPr>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05A8145C-C737-4FAA-81F3-46B12C5A4A85}"/>
              </a:ext>
            </a:extLst>
          </p:cNvPr>
          <p:cNvSpPr>
            <a:spLocks noGrp="1"/>
          </p:cNvSpPr>
          <p:nvPr>
            <p:ph type="sldNum" sz="quarter" idx="12"/>
          </p:nvPr>
        </p:nvSpPr>
        <p:spPr/>
        <p:txBody>
          <a:bodyPr/>
          <a:lstStyle/>
          <a:p>
            <a:fld id="{87674F0A-37BA-4CE3-B1FD-DE57A7E2F2C6}" type="slidenum">
              <a:rPr lang="de-CH" smtClean="0"/>
              <a:pPr/>
              <a:t>62</a:t>
            </a:fld>
            <a:endParaRPr lang="de-CH" dirty="0"/>
          </a:p>
        </p:txBody>
      </p:sp>
      <p:sp>
        <p:nvSpPr>
          <p:cNvPr id="7" name="Titel 6">
            <a:extLst>
              <a:ext uri="{FF2B5EF4-FFF2-40B4-BE49-F238E27FC236}">
                <a16:creationId xmlns:a16="http://schemas.microsoft.com/office/drawing/2014/main" id="{AF2D1740-C4E6-4B19-BA3D-EECD03CAF871}"/>
              </a:ext>
            </a:extLst>
          </p:cNvPr>
          <p:cNvSpPr>
            <a:spLocks noGrp="1"/>
          </p:cNvSpPr>
          <p:nvPr>
            <p:ph type="title"/>
          </p:nvPr>
        </p:nvSpPr>
        <p:spPr/>
        <p:txBody>
          <a:bodyPr/>
          <a:lstStyle/>
          <a:p>
            <a:r>
              <a:rPr lang="de-CH" dirty="0"/>
              <a:t>SPANNUNGSFELD</a:t>
            </a:r>
          </a:p>
        </p:txBody>
      </p:sp>
    </p:spTree>
    <p:extLst>
      <p:ext uri="{BB962C8B-B14F-4D97-AF65-F5344CB8AC3E}">
        <p14:creationId xmlns:p14="http://schemas.microsoft.com/office/powerpoint/2010/main" val="3721720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63</a:t>
            </a:fld>
            <a:endParaRPr lang="de-CH"/>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345488"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Öffentlichkeitsprinzip</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Behörde teilt Informationen aktiv mit oder gewährt Akteneinsicht</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Transparenz und Vertrauen in die Verwaltung stärken</a:t>
            </a:r>
          </a:p>
          <a:p>
            <a:endParaRPr lang="de-CH" sz="2000" dirty="0">
              <a:solidFill>
                <a:schemeClr val="tx1"/>
              </a:solidFill>
              <a:latin typeface="Calibri" panose="020F0502020204030204" pitchFamily="34" charset="0"/>
              <a:cs typeface="Calibri" panose="020F0502020204030204" pitchFamily="34" charset="0"/>
            </a:endParaRPr>
          </a:p>
        </p:txBody>
      </p:sp>
      <p:sp>
        <p:nvSpPr>
          <p:cNvPr id="10" name="Rechteck 9">
            <a:extLst>
              <a:ext uri="{FF2B5EF4-FFF2-40B4-BE49-F238E27FC236}">
                <a16:creationId xmlns:a16="http://schemas.microsoft.com/office/drawing/2014/main" id="{1B88C7DF-D490-47AF-860B-51E7416A83F9}"/>
              </a:ext>
            </a:extLst>
          </p:cNvPr>
          <p:cNvSpPr/>
          <p:nvPr/>
        </p:nvSpPr>
        <p:spPr>
          <a:xfrm>
            <a:off x="1142236" y="3068960"/>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Geheimhaltung</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Amtsgeheimnis: Geheimnisse, die Behördenmitglieder und Verwaltungsmitarbeitende erlangt haben, dürfen nicht geteilt werden</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Datenschutz: Privatsphäre schützen, Personendaten vertraulich behandeln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2996952"/>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de-CH" sz="2400" dirty="0">
                <a:latin typeface="Calibri" panose="020F0502020204030204" pitchFamily="34" charset="0"/>
                <a:cs typeface="Calibri" panose="020F0502020204030204" pitchFamily="34" charset="0"/>
              </a:rPr>
              <a:t>Spannungs-feld</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001750"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961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Daten schützen – «Critical </a:t>
            </a:r>
            <a:r>
              <a:rPr lang="de-CH" dirty="0" err="1" smtClean="0"/>
              <a:t>Incident</a:t>
            </a:r>
            <a:r>
              <a:rPr lang="de-CH" dirty="0" smtClean="0"/>
              <a:t>»</a:t>
            </a:r>
            <a:endParaRPr lang="de-CH" dirty="0"/>
          </a:p>
        </p:txBody>
      </p:sp>
      <p:sp>
        <p:nvSpPr>
          <p:cNvPr id="3" name="Inhaltsplatzhalter 2"/>
          <p:cNvSpPr>
            <a:spLocks noGrp="1"/>
          </p:cNvSpPr>
          <p:nvPr>
            <p:ph idx="1"/>
          </p:nvPr>
        </p:nvSpPr>
        <p:spPr>
          <a:xfrm>
            <a:off x="609600" y="1600201"/>
            <a:ext cx="8222704" cy="4925143"/>
          </a:xfrm>
        </p:spPr>
        <p:txBody>
          <a:bodyPr/>
          <a:lstStyle/>
          <a:p>
            <a:pPr marL="0" indent="0" hangingPunct="0">
              <a:buNone/>
            </a:pPr>
            <a:r>
              <a:rPr lang="de-CH" sz="2000" b="1" dirty="0" smtClean="0"/>
              <a:t>Ausgangslage: </a:t>
            </a:r>
            <a:r>
              <a:rPr lang="de-CH" sz="2000" dirty="0" smtClean="0"/>
              <a:t>In </a:t>
            </a:r>
            <a:r>
              <a:rPr lang="de-CH" sz="2000" dirty="0"/>
              <a:t>Ihrem Beruf müssen Sie strikt die gesetzliche Geheimhaltung wahren. Das gilt insbesondere im Umgang mit Daten und vertraulichen Informationen. In solchen Situationen ist es wichtig, dass Sie Datenschutz und Amtsgeheimnis konsequent anwenden</a:t>
            </a:r>
            <a:r>
              <a:rPr lang="de-CH" sz="2000" dirty="0" smtClean="0"/>
              <a:t>.</a:t>
            </a:r>
            <a:endParaRPr lang="de-CH" sz="2000" dirty="0"/>
          </a:p>
          <a:p>
            <a:pPr marL="0" indent="0" hangingPunct="0">
              <a:buNone/>
            </a:pPr>
            <a:r>
              <a:rPr lang="de-CH" sz="2000" b="1" dirty="0">
                <a:solidFill>
                  <a:srgbClr val="0070C0"/>
                </a:solidFill>
              </a:rPr>
              <a:t>Aufgabenstellung</a:t>
            </a:r>
          </a:p>
          <a:p>
            <a:pPr marL="0" indent="0" hangingPunct="0">
              <a:buNone/>
            </a:pPr>
            <a:r>
              <a:rPr lang="de-CH" sz="2000" b="1" dirty="0"/>
              <a:t>Schritt 1:</a:t>
            </a:r>
            <a:r>
              <a:rPr lang="de-CH" sz="2000" dirty="0"/>
              <a:t> Setzen Sie sich in Tandems zusammen.</a:t>
            </a:r>
          </a:p>
          <a:p>
            <a:pPr marL="0" indent="0" hangingPunct="0">
              <a:buNone/>
            </a:pPr>
            <a:r>
              <a:rPr lang="de-CH" sz="2000" b="1" dirty="0"/>
              <a:t>Schritt 2:</a:t>
            </a:r>
            <a:r>
              <a:rPr lang="de-CH" sz="2000" dirty="0"/>
              <a:t> Bearbeiten Sie zusammen das Fallbeispiel 1 und 2. Halten Sie Ihre Antworten in den vorgesehenen Textfeldern fest.</a:t>
            </a:r>
          </a:p>
          <a:p>
            <a:pPr marL="0" indent="0" hangingPunct="0">
              <a:buNone/>
            </a:pPr>
            <a:r>
              <a:rPr lang="de-CH" sz="2000" b="1" dirty="0"/>
              <a:t>Für schnelle Lernende:</a:t>
            </a:r>
            <a:r>
              <a:rPr lang="de-CH" sz="2000" dirty="0"/>
              <a:t> Bearbeiten Sie zusammen das Fallbeispiel 3.</a:t>
            </a:r>
          </a:p>
          <a:p>
            <a:pPr marL="0" indent="0" hangingPunct="0">
              <a:buNone/>
            </a:pPr>
            <a:r>
              <a:rPr lang="de-CH" sz="2000" b="1" dirty="0" smtClean="0"/>
              <a:t>Hinweis</a:t>
            </a:r>
            <a:r>
              <a:rPr lang="de-CH" sz="2000" b="1" dirty="0"/>
              <a:t>:</a:t>
            </a:r>
            <a:r>
              <a:rPr lang="de-CH" sz="2000" dirty="0"/>
              <a:t> Wenn Sie mit der Bearbeitung der Fälle durch sind, bitten Sie Ihre üK-Leitung um die Lösungen.</a:t>
            </a:r>
          </a:p>
          <a:p>
            <a:pPr marL="0" indent="0" hangingPunct="0">
              <a:buNone/>
            </a:pPr>
            <a:r>
              <a:rPr lang="de-CH" sz="2000" b="1" dirty="0" smtClean="0"/>
              <a:t>Erwartungen: </a:t>
            </a:r>
            <a:r>
              <a:rPr lang="de-CH" sz="2000" dirty="0" smtClean="0"/>
              <a:t>Sie </a:t>
            </a:r>
            <a:r>
              <a:rPr lang="de-CH" sz="2000" dirty="0"/>
              <a:t>bearbeiten die beiden Fälle vollständig und begründen Ihre Antworten</a:t>
            </a:r>
            <a:r>
              <a:rPr lang="de-CH" sz="2000" dirty="0" smtClean="0"/>
              <a:t>. Sie </a:t>
            </a:r>
            <a:r>
              <a:rPr lang="de-CH" sz="2000" dirty="0"/>
              <a:t>notieren Fragen oder Unklarheiten.</a:t>
            </a:r>
          </a:p>
          <a:p>
            <a:pPr marL="0" indent="0" hangingPunct="0">
              <a:buNone/>
            </a:pPr>
            <a:r>
              <a:rPr lang="de-CH" sz="2000" b="1" dirty="0" smtClean="0"/>
              <a:t>Organisation: </a:t>
            </a:r>
            <a:r>
              <a:rPr lang="de-CH" sz="2000" dirty="0" smtClean="0"/>
              <a:t>Zeit</a:t>
            </a:r>
            <a:r>
              <a:rPr lang="de-CH" sz="2000" dirty="0"/>
              <a:t>: 30 </a:t>
            </a:r>
            <a:r>
              <a:rPr lang="de-CH" sz="2000" dirty="0" smtClean="0"/>
              <a:t>Minuten / Arbeitsweise</a:t>
            </a:r>
            <a:r>
              <a:rPr lang="de-CH" sz="2000" dirty="0"/>
              <a:t>: </a:t>
            </a:r>
            <a:r>
              <a:rPr lang="de-CH" sz="2000" dirty="0" smtClean="0"/>
              <a:t>Tandem</a:t>
            </a:r>
            <a:endParaRPr lang="de-CH" sz="20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64</a:t>
            </a:fld>
            <a:endParaRPr lang="de-CH" dirty="0"/>
          </a:p>
        </p:txBody>
      </p:sp>
      <p:pic>
        <p:nvPicPr>
          <p:cNvPr id="5" name="Grafik 4"/>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9048328" y="1600095"/>
            <a:ext cx="2470666" cy="3152514"/>
          </a:xfrm>
          <a:prstGeom prst="rect">
            <a:avLst/>
          </a:prstGeom>
          <a:ln>
            <a:noFill/>
          </a:ln>
          <a:effectLst>
            <a:outerShdw blurRad="292100" dist="139700" dir="2700000" algn="tl" rotWithShape="0">
              <a:srgbClr val="333333">
                <a:alpha val="65000"/>
              </a:srgbClr>
            </a:outerShdw>
          </a:effectLst>
        </p:spPr>
      </p:pic>
      <p:sp>
        <p:nvSpPr>
          <p:cNvPr id="6" name="Rechteck 5">
            <a:hlinkClick r:id="rId4"/>
          </p:cNvPr>
          <p:cNvSpPr/>
          <p:nvPr/>
        </p:nvSpPr>
        <p:spPr>
          <a:xfrm>
            <a:off x="9048328" y="5162054"/>
            <a:ext cx="2470666" cy="988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Zum</a:t>
            </a:r>
            <a:br>
              <a:rPr lang="de-CH" sz="2400" dirty="0" smtClean="0"/>
            </a:br>
            <a:r>
              <a:rPr lang="de-CH" sz="2400" b="1" dirty="0" smtClean="0"/>
              <a:t>Dokument</a:t>
            </a:r>
            <a:endParaRPr lang="de-CH" sz="2400" b="1" dirty="0"/>
          </a:p>
        </p:txBody>
      </p:sp>
      <p:pic>
        <p:nvPicPr>
          <p:cNvPr id="7" name="Grafik 6" descr="Mouse PNG, Mouse Cursor, Computer Mouse Clipart Download - Free Transparent  PNG Log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70728" y="6022702"/>
            <a:ext cx="517848" cy="709630"/>
          </a:xfrm>
          <a:prstGeom prst="rect">
            <a:avLst/>
          </a:prstGeom>
          <a:noFill/>
          <a:ln>
            <a:noFill/>
          </a:ln>
        </p:spPr>
      </p:pic>
    </p:spTree>
    <p:extLst>
      <p:ext uri="{BB962C8B-B14F-4D97-AF65-F5344CB8AC3E}">
        <p14:creationId xmlns:p14="http://schemas.microsoft.com/office/powerpoint/2010/main" val="12317888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ctrTitle"/>
          </p:nvPr>
        </p:nvSpPr>
        <p:spPr/>
        <p:txBody>
          <a:bodyPr/>
          <a:lstStyle/>
          <a:p>
            <a:r>
              <a:rPr lang="de-CH" dirty="0"/>
              <a:t>Geheimhaltung wahren</a:t>
            </a:r>
          </a:p>
        </p:txBody>
      </p:sp>
      <p:sp>
        <p:nvSpPr>
          <p:cNvPr id="5" name="Untertitel 4">
            <a:extLst>
              <a:ext uri="{FF2B5EF4-FFF2-40B4-BE49-F238E27FC236}">
                <a16:creationId xmlns:a16="http://schemas.microsoft.com/office/drawing/2014/main" id="{A777C47E-6007-4749-AA65-056CAA8EB1F6}"/>
              </a:ext>
            </a:extLst>
          </p:cNvPr>
          <p:cNvSpPr>
            <a:spLocks noGrp="1"/>
          </p:cNvSpPr>
          <p:nvPr>
            <p:ph type="subTitle"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65</a:t>
            </a:fld>
            <a:endParaRPr lang="de-CH"/>
          </a:p>
        </p:txBody>
      </p:sp>
    </p:spTree>
    <p:extLst>
      <p:ext uri="{BB962C8B-B14F-4D97-AF65-F5344CB8AC3E}">
        <p14:creationId xmlns:p14="http://schemas.microsoft.com/office/powerpoint/2010/main" val="695952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3FCC7-836B-48A8-B0CF-54374255C56C}"/>
              </a:ext>
            </a:extLst>
          </p:cNvPr>
          <p:cNvSpPr>
            <a:spLocks noGrp="1"/>
          </p:cNvSpPr>
          <p:nvPr>
            <p:ph type="title"/>
          </p:nvPr>
        </p:nvSpPr>
        <p:spPr/>
        <p:txBody>
          <a:bodyPr/>
          <a:lstStyle/>
          <a:p>
            <a:r>
              <a:rPr lang="de-CH" dirty="0"/>
              <a:t>Schutz der Privatsphäre</a:t>
            </a:r>
          </a:p>
        </p:txBody>
      </p:sp>
      <p:sp>
        <p:nvSpPr>
          <p:cNvPr id="3" name="Inhaltsplatzhalter 2">
            <a:extLst>
              <a:ext uri="{FF2B5EF4-FFF2-40B4-BE49-F238E27FC236}">
                <a16:creationId xmlns:a16="http://schemas.microsoft.com/office/drawing/2014/main" id="{8C62256E-2FD2-4D53-917C-34DE2445B0E8}"/>
              </a:ext>
            </a:extLst>
          </p:cNvPr>
          <p:cNvSpPr>
            <a:spLocks noGrp="1"/>
          </p:cNvSpPr>
          <p:nvPr>
            <p:ph idx="1"/>
          </p:nvPr>
        </p:nvSpPr>
        <p:spPr>
          <a:xfrm>
            <a:off x="609600" y="1600201"/>
            <a:ext cx="5414392" cy="4525963"/>
          </a:xfrm>
        </p:spPr>
        <p:txBody>
          <a:bodyPr/>
          <a:lstStyle/>
          <a:p>
            <a:pPr marL="0" indent="0">
              <a:buNone/>
            </a:pPr>
            <a:r>
              <a:rPr lang="de-CH" dirty="0"/>
              <a:t>«Jede Person hat Anspruch auf Achtung ihres Privat- und Familienlebens, ihrer Wohnung sowie ihres Brief-, Post- und Fernmeldeverkehrs. Jede Person hat Anspruch auf Schutz vor Missbrauch ihrer persönlichen Daten.» (Art. 13, Abs. 1–2 BV)</a:t>
            </a:r>
          </a:p>
          <a:p>
            <a:pPr marL="0" indent="0">
              <a:buNone/>
            </a:pPr>
            <a:endParaRPr lang="de-CH" dirty="0"/>
          </a:p>
          <a:p>
            <a:pPr marL="0" indent="0">
              <a:buNone/>
            </a:pPr>
            <a:r>
              <a:rPr lang="de-CH" dirty="0"/>
              <a:t>Jede Person darf die über sie gesammelten Daten einsehen.</a:t>
            </a:r>
          </a:p>
        </p:txBody>
      </p:sp>
      <p:sp>
        <p:nvSpPr>
          <p:cNvPr id="4" name="Foliennummernplatzhalter 3">
            <a:extLst>
              <a:ext uri="{FF2B5EF4-FFF2-40B4-BE49-F238E27FC236}">
                <a16:creationId xmlns:a16="http://schemas.microsoft.com/office/drawing/2014/main" id="{A5F283C8-7AFE-46A3-90E2-99838968E650}"/>
              </a:ext>
            </a:extLst>
          </p:cNvPr>
          <p:cNvSpPr>
            <a:spLocks noGrp="1"/>
          </p:cNvSpPr>
          <p:nvPr>
            <p:ph type="sldNum" sz="quarter" idx="12"/>
          </p:nvPr>
        </p:nvSpPr>
        <p:spPr/>
        <p:txBody>
          <a:bodyPr/>
          <a:lstStyle/>
          <a:p>
            <a:fld id="{87674F0A-37BA-4CE3-B1FD-DE57A7E2F2C6}" type="slidenum">
              <a:rPr lang="de-CH" smtClean="0"/>
              <a:pPr/>
              <a:t>66</a:t>
            </a:fld>
            <a:endParaRPr lang="de-CH" dirty="0"/>
          </a:p>
        </p:txBody>
      </p:sp>
      <p:pic>
        <p:nvPicPr>
          <p:cNvPr id="5" name="Grafik 4" descr="Ein Bild, das Person, Metallwaren, Schloss, drinnen enthält.&#10;&#10;Automatisch generierte Beschreibung">
            <a:extLst>
              <a:ext uri="{FF2B5EF4-FFF2-40B4-BE49-F238E27FC236}">
                <a16:creationId xmlns:a16="http://schemas.microsoft.com/office/drawing/2014/main" id="{0B08FF5A-8AC9-4E06-B242-BBDBD749F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10" y="1600593"/>
            <a:ext cx="5256582" cy="3504388"/>
          </a:xfrm>
          <a:prstGeom prst="rect">
            <a:avLst/>
          </a:prstGeom>
        </p:spPr>
      </p:pic>
      <p:sp>
        <p:nvSpPr>
          <p:cNvPr id="6" name="Textfeld 5">
            <a:extLst>
              <a:ext uri="{FF2B5EF4-FFF2-40B4-BE49-F238E27FC236}">
                <a16:creationId xmlns:a16="http://schemas.microsoft.com/office/drawing/2014/main" id="{87BB851F-824A-4B28-BF2B-3C403FB9B74C}"/>
              </a:ext>
            </a:extLst>
          </p:cNvPr>
          <p:cNvSpPr txBox="1"/>
          <p:nvPr/>
        </p:nvSpPr>
        <p:spPr>
          <a:xfrm>
            <a:off x="6096000" y="5130093"/>
            <a:ext cx="66967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a:t>
            </a:r>
            <a:r>
              <a:rPr lang="de-CH" sz="1400" dirty="0">
                <a:effectLst/>
                <a:latin typeface="Calibri" panose="020F0502020204030204" pitchFamily="34" charset="0"/>
                <a:cs typeface="Calibri" panose="020F0502020204030204" pitchFamily="34" charset="0"/>
              </a:rPr>
              <a:t>rivatsphäre schützen</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p:txBody>
      </p:sp>
    </p:spTree>
    <p:extLst>
      <p:ext uri="{BB962C8B-B14F-4D97-AF65-F5344CB8AC3E}">
        <p14:creationId xmlns:p14="http://schemas.microsoft.com/office/powerpoint/2010/main" val="29779660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ABF24-00B8-49F0-AE8F-BEB0294FEBE9}"/>
              </a:ext>
            </a:extLst>
          </p:cNvPr>
          <p:cNvSpPr>
            <a:spLocks noGrp="1"/>
          </p:cNvSpPr>
          <p:nvPr>
            <p:ph type="title"/>
          </p:nvPr>
        </p:nvSpPr>
        <p:spPr/>
        <p:txBody>
          <a:bodyPr/>
          <a:lstStyle/>
          <a:p>
            <a:r>
              <a:rPr lang="de-CH" dirty="0"/>
              <a:t>Auskunftssperre</a:t>
            </a:r>
          </a:p>
        </p:txBody>
      </p:sp>
      <p:sp>
        <p:nvSpPr>
          <p:cNvPr id="4" name="Foliennummernplatzhalter 3">
            <a:extLst>
              <a:ext uri="{FF2B5EF4-FFF2-40B4-BE49-F238E27FC236}">
                <a16:creationId xmlns:a16="http://schemas.microsoft.com/office/drawing/2014/main" id="{E46D19A3-CA4D-4CC6-9B3D-CB3FD5E6985D}"/>
              </a:ext>
            </a:extLst>
          </p:cNvPr>
          <p:cNvSpPr>
            <a:spLocks noGrp="1"/>
          </p:cNvSpPr>
          <p:nvPr>
            <p:ph type="sldNum" sz="quarter" idx="12"/>
          </p:nvPr>
        </p:nvSpPr>
        <p:spPr/>
        <p:txBody>
          <a:bodyPr/>
          <a:lstStyle/>
          <a:p>
            <a:fld id="{87674F0A-37BA-4CE3-B1FD-DE57A7E2F2C6}" type="slidenum">
              <a:rPr lang="de-CH" smtClean="0"/>
              <a:pPr/>
              <a:t>67</a:t>
            </a:fld>
            <a:endParaRPr lang="de-CH" dirty="0"/>
          </a:p>
        </p:txBody>
      </p:sp>
      <p:sp>
        <p:nvSpPr>
          <p:cNvPr id="5" name="Inhaltsplatzhalter 6">
            <a:extLst>
              <a:ext uri="{FF2B5EF4-FFF2-40B4-BE49-F238E27FC236}">
                <a16:creationId xmlns:a16="http://schemas.microsoft.com/office/drawing/2014/main" id="{50358DE4-D127-4309-89B1-A5D028DF4FD4}"/>
              </a:ext>
            </a:extLst>
          </p:cNvPr>
          <p:cNvSpPr>
            <a:spLocks noGrp="1"/>
          </p:cNvSpPr>
          <p:nvPr>
            <p:ph sz="half" idx="1"/>
          </p:nvPr>
        </p:nvSpPr>
        <p:spPr>
          <a:xfrm>
            <a:off x="609600" y="1600201"/>
            <a:ext cx="5384799" cy="4525963"/>
          </a:xfrm>
        </p:spPr>
        <p:txBody>
          <a:bodyPr>
            <a:normAutofit/>
          </a:bodyPr>
          <a:lstStyle/>
          <a:p>
            <a:r>
              <a:rPr lang="de-CH" dirty="0"/>
              <a:t>Mit einer Auskunftssperre können Individuen ihre Daten schützen.</a:t>
            </a:r>
          </a:p>
          <a:p>
            <a:r>
              <a:rPr lang="de-CH" dirty="0"/>
              <a:t>Die Auskunftssperre verbietet die Weitergabe von Personendaten an private Personen und Organisationen.</a:t>
            </a:r>
          </a:p>
          <a:p>
            <a:r>
              <a:rPr lang="de-CH" dirty="0"/>
              <a:t>Für Auskünfte an andere öffentliche Behörden gilt die Auskunftssperre jedoch nicht. </a:t>
            </a:r>
          </a:p>
        </p:txBody>
      </p:sp>
      <p:pic>
        <p:nvPicPr>
          <p:cNvPr id="6" name="Grafik 5" descr="Ein Bild, das Text, Himmel, draußen, Schild enthält.&#10;&#10;Automatisch generierte Beschreibung">
            <a:extLst>
              <a:ext uri="{FF2B5EF4-FFF2-40B4-BE49-F238E27FC236}">
                <a16:creationId xmlns:a16="http://schemas.microsoft.com/office/drawing/2014/main" id="{C117A349-889F-46B5-9CD9-D8DD806D07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3" y="1600201"/>
            <a:ext cx="5143500" cy="3429000"/>
          </a:xfrm>
          <a:prstGeom prst="rect">
            <a:avLst/>
          </a:prstGeom>
        </p:spPr>
      </p:pic>
      <p:sp>
        <p:nvSpPr>
          <p:cNvPr id="7" name="Textfeld 6">
            <a:extLst>
              <a:ext uri="{FF2B5EF4-FFF2-40B4-BE49-F238E27FC236}">
                <a16:creationId xmlns:a16="http://schemas.microsoft.com/office/drawing/2014/main" id="{CEC80B27-C265-4295-8575-C92559D9243F}"/>
              </a:ext>
            </a:extLst>
          </p:cNvPr>
          <p:cNvSpPr txBox="1"/>
          <p:nvPr/>
        </p:nvSpPr>
        <p:spPr>
          <a:xfrm>
            <a:off x="6125404" y="5044421"/>
            <a:ext cx="66967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a:t>
            </a:r>
            <a:r>
              <a:rPr lang="de-CH" sz="1400" dirty="0">
                <a:effectLst/>
                <a:latin typeface="Calibri" panose="020F0502020204030204" pitchFamily="34" charset="0"/>
                <a:cs typeface="Calibri" panose="020F0502020204030204" pitchFamily="34" charset="0"/>
              </a:rPr>
              <a:t>Keine Durchfahrt</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p:txBody>
      </p:sp>
    </p:spTree>
    <p:extLst>
      <p:ext uri="{BB962C8B-B14F-4D97-AF65-F5344CB8AC3E}">
        <p14:creationId xmlns:p14="http://schemas.microsoft.com/office/powerpoint/2010/main" val="251422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B9AE1-7F6F-439D-B4EB-35DC918D0209}"/>
              </a:ext>
            </a:extLst>
          </p:cNvPr>
          <p:cNvSpPr>
            <a:spLocks noGrp="1"/>
          </p:cNvSpPr>
          <p:nvPr>
            <p:ph type="title"/>
          </p:nvPr>
        </p:nvSpPr>
        <p:spPr/>
        <p:txBody>
          <a:bodyPr/>
          <a:lstStyle/>
          <a:p>
            <a:r>
              <a:rPr lang="de-CH" b="1" dirty="0"/>
              <a:t>Amtsgeheimnis</a:t>
            </a:r>
            <a:endParaRPr lang="de-CH" dirty="0"/>
          </a:p>
        </p:txBody>
      </p:sp>
      <p:sp>
        <p:nvSpPr>
          <p:cNvPr id="4" name="Foliennummernplatzhalter 3">
            <a:extLst>
              <a:ext uri="{FF2B5EF4-FFF2-40B4-BE49-F238E27FC236}">
                <a16:creationId xmlns:a16="http://schemas.microsoft.com/office/drawing/2014/main" id="{9DDC69C8-62BF-479E-840A-E01664B628EF}"/>
              </a:ext>
            </a:extLst>
          </p:cNvPr>
          <p:cNvSpPr>
            <a:spLocks noGrp="1"/>
          </p:cNvSpPr>
          <p:nvPr>
            <p:ph type="sldNum" sz="quarter" idx="12"/>
          </p:nvPr>
        </p:nvSpPr>
        <p:spPr/>
        <p:txBody>
          <a:bodyPr/>
          <a:lstStyle/>
          <a:p>
            <a:fld id="{87674F0A-37BA-4CE3-B1FD-DE57A7E2F2C6}" type="slidenum">
              <a:rPr lang="de-CH" smtClean="0"/>
              <a:pPr/>
              <a:t>68</a:t>
            </a:fld>
            <a:endParaRPr lang="de-CH" dirty="0"/>
          </a:p>
        </p:txBody>
      </p:sp>
      <p:sp>
        <p:nvSpPr>
          <p:cNvPr id="5" name="Inhaltsplatzhalter 5">
            <a:extLst>
              <a:ext uri="{FF2B5EF4-FFF2-40B4-BE49-F238E27FC236}">
                <a16:creationId xmlns:a16="http://schemas.microsoft.com/office/drawing/2014/main" id="{34F4A3E9-8B30-48AB-8942-BB63101F9678}"/>
              </a:ext>
            </a:extLst>
          </p:cNvPr>
          <p:cNvSpPr>
            <a:spLocks noGrp="1"/>
          </p:cNvSpPr>
          <p:nvPr>
            <p:ph sz="half" idx="1"/>
          </p:nvPr>
        </p:nvSpPr>
        <p:spPr>
          <a:xfrm>
            <a:off x="609600" y="1600201"/>
            <a:ext cx="5414392" cy="4525963"/>
          </a:xfrm>
        </p:spPr>
        <p:txBody>
          <a:bodyPr>
            <a:normAutofit/>
          </a:bodyPr>
          <a:lstStyle/>
          <a:p>
            <a:pPr marL="0" indent="0">
              <a:buNone/>
            </a:pPr>
            <a:r>
              <a:rPr lang="de-CH" dirty="0"/>
              <a:t>Behördenmitglieder und Verwaltungsmitarbeitende dürfen keine Geheimnisse, die ihnen anvertraut worden sind oder die sie durch Ausübung ihrer Funktion erfahren haben, teilen.</a:t>
            </a:r>
          </a:p>
        </p:txBody>
      </p:sp>
      <p:pic>
        <p:nvPicPr>
          <p:cNvPr id="6" name="Grafik 5" descr="Ein Bild, das Wand, Person, drinnen, darstellend enthält.&#10;&#10;Automatisch generierte Beschreibung">
            <a:extLst>
              <a:ext uri="{FF2B5EF4-FFF2-40B4-BE49-F238E27FC236}">
                <a16:creationId xmlns:a16="http://schemas.microsoft.com/office/drawing/2014/main" id="{5DCFD04E-7F9D-41EF-B460-2A81EA743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11" y="1600202"/>
            <a:ext cx="5256581" cy="3497478"/>
          </a:xfrm>
          <a:prstGeom prst="rect">
            <a:avLst/>
          </a:prstGeom>
        </p:spPr>
      </p:pic>
      <p:sp>
        <p:nvSpPr>
          <p:cNvPr id="7" name="Textfeld 6">
            <a:extLst>
              <a:ext uri="{FF2B5EF4-FFF2-40B4-BE49-F238E27FC236}">
                <a16:creationId xmlns:a16="http://schemas.microsoft.com/office/drawing/2014/main" id="{3EDFFD71-8A47-42AE-9C34-53774D6A6210}"/>
              </a:ext>
            </a:extLst>
          </p:cNvPr>
          <p:cNvSpPr txBox="1"/>
          <p:nvPr/>
        </p:nvSpPr>
        <p:spPr>
          <a:xfrm>
            <a:off x="6096000" y="5097680"/>
            <a:ext cx="66967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a:t>
            </a:r>
            <a:r>
              <a:rPr lang="de-CH" sz="1400" dirty="0">
                <a:effectLst/>
                <a:latin typeface="Calibri" panose="020F0502020204030204" pitchFamily="34" charset="0"/>
                <a:cs typeface="Calibri" panose="020F0502020204030204" pitchFamily="34" charset="0"/>
              </a:rPr>
              <a:t>Geheimnis</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p:txBody>
      </p:sp>
    </p:spTree>
    <p:extLst>
      <p:ext uri="{BB962C8B-B14F-4D97-AF65-F5344CB8AC3E}">
        <p14:creationId xmlns:p14="http://schemas.microsoft.com/office/powerpoint/2010/main" val="6052003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258EE2-CD26-49FA-AD37-7D81C49A554E}"/>
              </a:ext>
            </a:extLst>
          </p:cNvPr>
          <p:cNvSpPr>
            <a:spLocks noGrp="1"/>
          </p:cNvSpPr>
          <p:nvPr>
            <p:ph type="title"/>
          </p:nvPr>
        </p:nvSpPr>
        <p:spPr/>
        <p:txBody>
          <a:bodyPr/>
          <a:lstStyle/>
          <a:p>
            <a:r>
              <a:rPr lang="de-CH" dirty="0"/>
              <a:t>Das Öffentlichkeitsprinzip</a:t>
            </a:r>
          </a:p>
        </p:txBody>
      </p:sp>
      <p:sp>
        <p:nvSpPr>
          <p:cNvPr id="4" name="Foliennummernplatzhalter 3">
            <a:extLst>
              <a:ext uri="{FF2B5EF4-FFF2-40B4-BE49-F238E27FC236}">
                <a16:creationId xmlns:a16="http://schemas.microsoft.com/office/drawing/2014/main" id="{712450FB-3082-4378-8499-B71E8BA35651}"/>
              </a:ext>
            </a:extLst>
          </p:cNvPr>
          <p:cNvSpPr>
            <a:spLocks noGrp="1"/>
          </p:cNvSpPr>
          <p:nvPr>
            <p:ph type="sldNum" sz="quarter" idx="12"/>
          </p:nvPr>
        </p:nvSpPr>
        <p:spPr/>
        <p:txBody>
          <a:bodyPr/>
          <a:lstStyle/>
          <a:p>
            <a:fld id="{87674F0A-37BA-4CE3-B1FD-DE57A7E2F2C6}" type="slidenum">
              <a:rPr lang="de-CH" smtClean="0"/>
              <a:pPr/>
              <a:t>69</a:t>
            </a:fld>
            <a:endParaRPr lang="de-CH" dirty="0"/>
          </a:p>
        </p:txBody>
      </p:sp>
      <p:sp>
        <p:nvSpPr>
          <p:cNvPr id="7" name="Inhaltsplatzhalter 5">
            <a:extLst>
              <a:ext uri="{FF2B5EF4-FFF2-40B4-BE49-F238E27FC236}">
                <a16:creationId xmlns:a16="http://schemas.microsoft.com/office/drawing/2014/main" id="{4512C5AC-498F-44BD-8BCF-E2190813A117}"/>
              </a:ext>
            </a:extLst>
          </p:cNvPr>
          <p:cNvSpPr txBox="1">
            <a:spLocks/>
          </p:cNvSpPr>
          <p:nvPr/>
        </p:nvSpPr>
        <p:spPr>
          <a:xfrm>
            <a:off x="609600" y="1600201"/>
            <a:ext cx="541439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dirty="0"/>
              <a:t>Jede Person darf Einsicht in amtliche Dokumente erhalten.</a:t>
            </a:r>
          </a:p>
          <a:p>
            <a:r>
              <a:rPr lang="de-CH" dirty="0"/>
              <a:t>Solche Dokumente können vor Ort eingesehen oder als Kopie zur Verfügung gestellt werden.</a:t>
            </a:r>
          </a:p>
        </p:txBody>
      </p:sp>
      <p:pic>
        <p:nvPicPr>
          <p:cNvPr id="8" name="Grafik 7" descr="Ein Bild, das drinnen, Decke, Person, Personen enthält.&#10;&#10;Automatisch generierte Beschreibung">
            <a:extLst>
              <a:ext uri="{FF2B5EF4-FFF2-40B4-BE49-F238E27FC236}">
                <a16:creationId xmlns:a16="http://schemas.microsoft.com/office/drawing/2014/main" id="{4A1410E1-81C9-45CD-BC0D-D16B9E1FDC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10" y="1600201"/>
            <a:ext cx="5150514" cy="3340967"/>
          </a:xfrm>
          <a:prstGeom prst="rect">
            <a:avLst/>
          </a:prstGeom>
        </p:spPr>
      </p:pic>
      <p:sp>
        <p:nvSpPr>
          <p:cNvPr id="9" name="Textfeld 8">
            <a:extLst>
              <a:ext uri="{FF2B5EF4-FFF2-40B4-BE49-F238E27FC236}">
                <a16:creationId xmlns:a16="http://schemas.microsoft.com/office/drawing/2014/main" id="{91E5BE0F-DC3B-4D10-966A-14C22E322EBD}"/>
              </a:ext>
            </a:extLst>
          </p:cNvPr>
          <p:cNvSpPr txBox="1"/>
          <p:nvPr/>
        </p:nvSpPr>
        <p:spPr>
          <a:xfrm>
            <a:off x="6096000" y="4941168"/>
            <a:ext cx="66967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a:t>
            </a:r>
            <a:r>
              <a:rPr lang="de-CH" sz="1400" dirty="0">
                <a:effectLst/>
                <a:latin typeface="Calibri" panose="020F0502020204030204" pitchFamily="34" charset="0"/>
                <a:cs typeface="Calibri" panose="020F0502020204030204" pitchFamily="34" charset="0"/>
              </a:rPr>
              <a:t>Öffentlich</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p:txBody>
      </p:sp>
    </p:spTree>
    <p:extLst>
      <p:ext uri="{BB962C8B-B14F-4D97-AF65-F5344CB8AC3E}">
        <p14:creationId xmlns:p14="http://schemas.microsoft.com/office/powerpoint/2010/main" val="32711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Die überbetrieblichen Kurse</a:t>
            </a:r>
            <a:br>
              <a:rPr lang="de-CH" dirty="0"/>
            </a:br>
            <a:r>
              <a:rPr lang="de-CH" dirty="0"/>
              <a:t>Input</a:t>
            </a:r>
          </a:p>
        </p:txBody>
      </p:sp>
      <p:sp>
        <p:nvSpPr>
          <p:cNvPr id="6" name="Untertitel 5"/>
          <p:cNvSpPr>
            <a:spLocks noGrp="1"/>
          </p:cNvSpPr>
          <p:nvPr>
            <p:ph type="subTitle" idx="1"/>
          </p:nvPr>
        </p:nvSpPr>
        <p:spPr/>
        <p:txBody>
          <a:bodyPr>
            <a:normAutofit/>
          </a:bodyPr>
          <a:lstStyle/>
          <a:p>
            <a:r>
              <a:rPr lang="de-CH" dirty="0"/>
              <a:t>Präsenztag 1</a:t>
            </a:r>
            <a:br>
              <a:rPr lang="de-CH" dirty="0"/>
            </a:br>
            <a:r>
              <a:rPr lang="de-CH" dirty="0"/>
              <a:t>Überbetriebliche Kurse Block 1</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2.: «Rechts- und vorgabenkonform agieren»</a:t>
            </a:r>
            <a:endParaRPr lang="de-CH" dirty="0">
              <a:highlight>
                <a:srgbClr val="C0C0C0"/>
              </a:highlight>
            </a:endParaRPr>
          </a:p>
          <a:p>
            <a:endParaRPr lang="de-CH" dirty="0">
              <a:highlight>
                <a:srgbClr val="C0C0C0"/>
              </a:highligh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Transferaufgabe</a:t>
            </a:r>
          </a:p>
        </p:txBody>
      </p:sp>
      <p:sp>
        <p:nvSpPr>
          <p:cNvPr id="6" name="Inhaltsplatzhalter 5"/>
          <p:cNvSpPr>
            <a:spLocks noGrp="1"/>
          </p:cNvSpPr>
          <p:nvPr>
            <p:ph idx="1"/>
          </p:nvPr>
        </p:nvSpPr>
        <p:spPr/>
        <p:txBody>
          <a:bodyPr/>
          <a:lstStyle/>
          <a:p>
            <a:pPr marL="0" indent="0">
              <a:buNone/>
            </a:pPr>
            <a:r>
              <a:rPr lang="de-CH" b="1" dirty="0"/>
              <a:t>Aufgabenstellung</a:t>
            </a:r>
          </a:p>
          <a:p>
            <a:pPr marL="0" indent="0">
              <a:buNone/>
            </a:pPr>
            <a:r>
              <a:rPr lang="de-CH" dirty="0"/>
              <a:t>Tauschen Sie sich mit Ihrem/Ihrer Sitznachbar/in aus:</a:t>
            </a:r>
          </a:p>
          <a:p>
            <a:r>
              <a:rPr lang="de-CH" dirty="0"/>
              <a:t>Erklären Sie, mit welcher Art von Daten Sie in Ihrem Betrieb arbeiten. Beurteilen Sie, ob diese unter Datenschutz stehen.</a:t>
            </a:r>
          </a:p>
          <a:p>
            <a:r>
              <a:rPr lang="de-CH" dirty="0"/>
              <a:t>Identifizieren Sie, für welche amtlichen Dokumente das Öffentlichkeitsprinzip in Ihrem Betrieb gelten könnte. </a:t>
            </a:r>
          </a:p>
          <a:p>
            <a:pPr marL="0" indent="0">
              <a:buNone/>
            </a:pPr>
            <a:endParaRPr lang="de-CH" dirty="0"/>
          </a:p>
          <a:p>
            <a:pPr marL="0" indent="0">
              <a:buNone/>
            </a:pPr>
            <a:r>
              <a:rPr lang="de-CH" b="1" dirty="0"/>
              <a:t>Organisation:</a:t>
            </a:r>
          </a:p>
          <a:p>
            <a:r>
              <a:rPr lang="de-CH" dirty="0"/>
              <a:t>Zeit: 20 Minuten</a:t>
            </a:r>
          </a:p>
          <a:p>
            <a:r>
              <a:rPr lang="de-CH" dirty="0"/>
              <a:t>Arbeitsweise: Tandem, Plenum</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70</a:t>
            </a:fld>
            <a:endParaRPr lang="de-CH"/>
          </a:p>
        </p:txBody>
      </p:sp>
    </p:spTree>
    <p:extLst>
      <p:ext uri="{BB962C8B-B14F-4D97-AF65-F5344CB8AC3E}">
        <p14:creationId xmlns:p14="http://schemas.microsoft.com/office/powerpoint/2010/main" val="33994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71</a:t>
            </a:fld>
            <a:endParaRPr lang="de-CH"/>
          </a:p>
        </p:txBody>
      </p:sp>
      <p:sp>
        <p:nvSpPr>
          <p:cNvPr id="7" name="Rechteck 6">
            <a:extLst>
              <a:ext uri="{FF2B5EF4-FFF2-40B4-BE49-F238E27FC236}">
                <a16:creationId xmlns:a16="http://schemas.microsoft.com/office/drawing/2014/main" id="{3E1B0580-363F-4E8F-858D-F4161CC3878C}"/>
              </a:ext>
            </a:extLst>
          </p:cNvPr>
          <p:cNvSpPr/>
          <p:nvPr/>
        </p:nvSpPr>
        <p:spPr>
          <a:xfrm>
            <a:off x="7498884" y="4149080"/>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Öffentlichkeitsprinzip</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Jede Person hat das Recht, amtliche Dokumente einzusehen</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49367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Auskunftssperre</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Die Weitergabe von Personendaten an private Personen und Organisationen wird eingeschränkt</a:t>
            </a:r>
          </a:p>
        </p:txBody>
      </p:sp>
      <p:sp>
        <p:nvSpPr>
          <p:cNvPr id="10" name="Rechteck 9">
            <a:extLst>
              <a:ext uri="{FF2B5EF4-FFF2-40B4-BE49-F238E27FC236}">
                <a16:creationId xmlns:a16="http://schemas.microsoft.com/office/drawing/2014/main" id="{1B88C7DF-D490-47AF-860B-51E7416A83F9}"/>
              </a:ext>
            </a:extLst>
          </p:cNvPr>
          <p:cNvSpPr/>
          <p:nvPr/>
        </p:nvSpPr>
        <p:spPr>
          <a:xfrm>
            <a:off x="1271464" y="4342733"/>
            <a:ext cx="4176464" cy="1880917"/>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Amtsgeheimnis</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Geheimnisse, die Behördenmitglieder und Verwaltungsmitarbeitende erlangt haben, dürfen nicht geteilt werden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343472" y="4293096"/>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672064" y="4093077"/>
            <a:ext cx="3888432"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730913" y="2278238"/>
            <a:ext cx="2730229" cy="2730229"/>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pPr>
            <a:r>
              <a:rPr lang="de-CH" sz="2400" dirty="0">
                <a:solidFill>
                  <a:schemeClr val="bg1"/>
                </a:solidFill>
                <a:latin typeface="Calibri" panose="020F0502020204030204" pitchFamily="34" charset="0"/>
                <a:cs typeface="Calibri" panose="020F0502020204030204" pitchFamily="34" charset="0"/>
              </a:rPr>
              <a:t>Gesetzliche Geheimhaltung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003657"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3010CA38-9D90-40D0-AA74-920A237F9D64}"/>
              </a:ext>
            </a:extLst>
          </p:cNvPr>
          <p:cNvCxnSpPr>
            <a:cxnSpLocks/>
          </p:cNvCxnSpPr>
          <p:nvPr/>
        </p:nvCxnSpPr>
        <p:spPr>
          <a:xfrm>
            <a:off x="3831297" y="1687080"/>
            <a:ext cx="2085375" cy="851663"/>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75B2520-1C05-46D6-A323-9608CA03A7F4}"/>
              </a:ext>
            </a:extLst>
          </p:cNvPr>
          <p:cNvCxnSpPr>
            <a:cxnSpLocks/>
          </p:cNvCxnSpPr>
          <p:nvPr/>
        </p:nvCxnSpPr>
        <p:spPr>
          <a:xfrm>
            <a:off x="1497012" y="1687080"/>
            <a:ext cx="3003657"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24460A90-2B37-4C32-B861-8C69F421F323}"/>
              </a:ext>
            </a:extLst>
          </p:cNvPr>
          <p:cNvSpPr/>
          <p:nvPr/>
        </p:nvSpPr>
        <p:spPr>
          <a:xfrm>
            <a:off x="1450212" y="1760089"/>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Datenschutz</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Privatsphäre schützen</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Das Recht auf Einsicht in die eigene Akte gewähren</a:t>
            </a:r>
          </a:p>
        </p:txBody>
      </p:sp>
    </p:spTree>
    <p:extLst>
      <p:ext uri="{BB962C8B-B14F-4D97-AF65-F5344CB8AC3E}">
        <p14:creationId xmlns:p14="http://schemas.microsoft.com/office/powerpoint/2010/main" val="31595040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Geheimhaltung </a:t>
            </a:r>
            <a:r>
              <a:rPr lang="de-CH" dirty="0" smtClean="0"/>
              <a:t>wahren – «Zeichnen statt Schreiben»</a:t>
            </a:r>
            <a:endParaRPr lang="de-CH" dirty="0"/>
          </a:p>
        </p:txBody>
      </p:sp>
      <p:sp>
        <p:nvSpPr>
          <p:cNvPr id="3" name="Inhaltsplatzhalter 2"/>
          <p:cNvSpPr>
            <a:spLocks noGrp="1"/>
          </p:cNvSpPr>
          <p:nvPr>
            <p:ph idx="1"/>
          </p:nvPr>
        </p:nvSpPr>
        <p:spPr/>
        <p:txBody>
          <a:bodyPr/>
          <a:lstStyle/>
          <a:p>
            <a:pPr marL="0" indent="0" hangingPunct="0">
              <a:buNone/>
            </a:pPr>
            <a:r>
              <a:rPr lang="de-CH" sz="2000" b="1" dirty="0" smtClean="0"/>
              <a:t>Ausgangslage: </a:t>
            </a:r>
            <a:r>
              <a:rPr lang="de-CH" sz="2000" dirty="0" smtClean="0"/>
              <a:t>Überprüfen </a:t>
            </a:r>
            <a:r>
              <a:rPr lang="de-CH" sz="2000" dirty="0"/>
              <a:t>Sie nun, welche Inhalte aus dem Themenblock «Gesetzliche Geheimhaltung» hängen geblieben sind – indem Sie kreativ werden</a:t>
            </a:r>
            <a:r>
              <a:rPr lang="de-CH" sz="2000" dirty="0" smtClean="0"/>
              <a:t>!</a:t>
            </a:r>
          </a:p>
          <a:p>
            <a:pPr marL="0" indent="0" hangingPunct="0">
              <a:buNone/>
            </a:pPr>
            <a:r>
              <a:rPr lang="de-CH" sz="2000" dirty="0" smtClean="0"/>
              <a:t> </a:t>
            </a:r>
            <a:endParaRPr lang="de-CH" sz="2000" dirty="0"/>
          </a:p>
          <a:p>
            <a:pPr marL="0" indent="0" hangingPunct="0">
              <a:buNone/>
            </a:pPr>
            <a:r>
              <a:rPr lang="de-CH" sz="2000" b="1" dirty="0" smtClean="0">
                <a:solidFill>
                  <a:srgbClr val="0070C0"/>
                </a:solidFill>
              </a:rPr>
              <a:t>Aufgabenstellung</a:t>
            </a:r>
            <a:endParaRPr lang="de-CH" sz="2000" b="1" dirty="0">
              <a:solidFill>
                <a:srgbClr val="0070C0"/>
              </a:solidFill>
            </a:endParaRPr>
          </a:p>
          <a:p>
            <a:pPr marL="0" indent="0" hangingPunct="0">
              <a:buNone/>
            </a:pPr>
            <a:r>
              <a:rPr lang="de-CH" sz="2000" b="1" dirty="0"/>
              <a:t>Schritt 1:</a:t>
            </a:r>
            <a:r>
              <a:rPr lang="de-CH" sz="2000" dirty="0"/>
              <a:t> Stellen Sie in Einzelarbeit </a:t>
            </a:r>
            <a:r>
              <a:rPr lang="de-CH" sz="2000" b="1" dirty="0"/>
              <a:t>mit einer Zeichnung</a:t>
            </a:r>
            <a:r>
              <a:rPr lang="de-CH" sz="2000" dirty="0"/>
              <a:t> die folgenden Begriffe dar:</a:t>
            </a:r>
          </a:p>
          <a:p>
            <a:pPr marL="0" lvl="0" indent="0" hangingPunct="0">
              <a:buNone/>
            </a:pPr>
            <a:r>
              <a:rPr lang="de-CH" sz="2000" dirty="0" smtClean="0"/>
              <a:t>		Datenschutz	Amtsgeheimnis	Öffentlichkeitsprinzip</a:t>
            </a:r>
            <a:endParaRPr lang="de-CH" sz="2000" dirty="0"/>
          </a:p>
          <a:p>
            <a:pPr marL="0" indent="0" hangingPunct="0">
              <a:buNone/>
            </a:pPr>
            <a:r>
              <a:rPr lang="de-CH" sz="2000" b="1" dirty="0"/>
              <a:t>Schritt 2:</a:t>
            </a:r>
            <a:r>
              <a:rPr lang="de-CH" sz="2000" dirty="0"/>
              <a:t> Bilden Sie Vierergruppen. Stellen Sie einander Ihre Visualisierung vor. </a:t>
            </a:r>
          </a:p>
          <a:p>
            <a:pPr marL="0" indent="0" hangingPunct="0">
              <a:buNone/>
            </a:pPr>
            <a:r>
              <a:rPr lang="de-CH" sz="2000" b="1" dirty="0"/>
              <a:t>Schritt 3:</a:t>
            </a:r>
            <a:r>
              <a:rPr lang="de-CH" sz="2000" dirty="0"/>
              <a:t> Diskutieren Sie, was es rund um diese Themen in Ihrem Arbeitsalltag unbedingt zu berücksichtigen gilt</a:t>
            </a:r>
            <a:r>
              <a:rPr lang="de-CH" sz="2000" dirty="0" smtClean="0"/>
              <a:t>.</a:t>
            </a:r>
          </a:p>
          <a:p>
            <a:pPr marL="0" indent="0" hangingPunct="0">
              <a:buNone/>
            </a:pPr>
            <a:endParaRPr lang="de-CH" sz="2000" dirty="0"/>
          </a:p>
          <a:p>
            <a:pPr marL="0" indent="0" hangingPunct="0">
              <a:buNone/>
            </a:pPr>
            <a:r>
              <a:rPr lang="de-CH" sz="2000" b="1" dirty="0" smtClean="0"/>
              <a:t>Erwartungen: </a:t>
            </a:r>
            <a:r>
              <a:rPr lang="de-CH" sz="2000" dirty="0" smtClean="0"/>
              <a:t>Ihre </a:t>
            </a:r>
            <a:r>
              <a:rPr lang="de-CH" sz="2000" dirty="0"/>
              <a:t>Zeichnung fasst auf einen Blick das Wichtigste zum entsprechenden Thema zusammen</a:t>
            </a:r>
            <a:r>
              <a:rPr lang="de-CH" sz="2000" dirty="0" smtClean="0"/>
              <a:t>. Sie </a:t>
            </a:r>
            <a:r>
              <a:rPr lang="de-CH" sz="2000" dirty="0"/>
              <a:t>diskutieren Ihre Visualisierungen innerhalb der Gruppe.</a:t>
            </a:r>
          </a:p>
          <a:p>
            <a:pPr marL="0" indent="0" hangingPunct="0">
              <a:buNone/>
            </a:pPr>
            <a:r>
              <a:rPr lang="de-CH" sz="2000" b="1" dirty="0" smtClean="0"/>
              <a:t>Organisation: </a:t>
            </a:r>
            <a:r>
              <a:rPr lang="de-CH" sz="2000" dirty="0" smtClean="0"/>
              <a:t>Zeit</a:t>
            </a:r>
            <a:r>
              <a:rPr lang="de-CH" sz="2000" dirty="0"/>
              <a:t>: 30 </a:t>
            </a:r>
            <a:r>
              <a:rPr lang="de-CH" sz="2000" dirty="0" smtClean="0"/>
              <a:t>Minuten / Arbeitsweise</a:t>
            </a:r>
            <a:r>
              <a:rPr lang="de-CH" sz="2000" dirty="0"/>
              <a:t>: Vierergruppe </a:t>
            </a:r>
          </a:p>
          <a:p>
            <a:pPr marL="0" indent="0">
              <a:buNone/>
            </a:pPr>
            <a:endParaRPr lang="de-CH" sz="20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72</a:t>
            </a:fld>
            <a:endParaRPr lang="de-CH" dirty="0"/>
          </a:p>
        </p:txBody>
      </p:sp>
    </p:spTree>
    <p:extLst>
      <p:ext uri="{BB962C8B-B14F-4D97-AF65-F5344CB8AC3E}">
        <p14:creationId xmlns:p14="http://schemas.microsoft.com/office/powerpoint/2010/main" val="4339111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Die üK-Familien</a:t>
            </a:r>
            <a:r>
              <a:rPr lang="de-CH" dirty="0">
                <a:highlight>
                  <a:srgbClr val="C0C0C0"/>
                </a:highlight>
              </a:rPr>
              <a:t/>
            </a:r>
            <a:br>
              <a:rPr lang="de-CH" dirty="0">
                <a:highlight>
                  <a:srgbClr val="C0C0C0"/>
                </a:highlight>
              </a:rPr>
            </a:br>
            <a:r>
              <a:rPr lang="de-CH" dirty="0"/>
              <a:t>Synthese</a:t>
            </a:r>
          </a:p>
        </p:txBody>
      </p:sp>
      <p:sp>
        <p:nvSpPr>
          <p:cNvPr id="6" name="Untertitel 5"/>
          <p:cNvSpPr>
            <a:spLocks noGrp="1"/>
          </p:cNvSpPr>
          <p:nvPr>
            <p:ph type="subTitle" idx="1"/>
          </p:nvPr>
        </p:nvSpPr>
        <p:spPr/>
        <p:txBody>
          <a:bodyPr>
            <a:normAutofit/>
          </a:bodyPr>
          <a:lstStyle/>
          <a:p>
            <a:r>
              <a:rPr lang="de-CH" dirty="0"/>
              <a:t>Präsenztag 1</a:t>
            </a:r>
            <a:br>
              <a:rPr lang="de-CH" dirty="0"/>
            </a:br>
            <a:r>
              <a:rPr lang="de-CH" dirty="0"/>
              <a:t>Überbetriebliche Kurse Block 1</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2: Rechts- und vorgabenkonform agieren</a:t>
            </a:r>
            <a:endParaRPr lang="de-CH" dirty="0">
              <a:highlight>
                <a:srgbClr val="C0C0C0"/>
              </a:highlight>
            </a:endParaRPr>
          </a:p>
          <a:p>
            <a:endParaRPr lang="de-CH" dirty="0">
              <a:highlight>
                <a:srgbClr val="C0C0C0"/>
              </a:highligh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Zielsetzungen des Inputs</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Nun wenden wir die heute erarbeiteten Inhalte gemeinsam am Beispiel der üK-Familien Olsson und Oberholzer an.</a:t>
            </a:r>
          </a:p>
          <a:p>
            <a:r>
              <a:rPr lang="de-CH" dirty="0"/>
              <a:t>Ziel ist es, dass Sie die Lerninhalte auf eine praxisnahe Berufssituation anwenden.</a:t>
            </a:r>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74</a:t>
            </a:fld>
            <a:endParaRPr lang="de-CH"/>
          </a:p>
        </p:txBody>
      </p:sp>
    </p:spTree>
    <p:extLst>
      <p:ext uri="{BB962C8B-B14F-4D97-AF65-F5344CB8AC3E}">
        <p14:creationId xmlns:p14="http://schemas.microsoft.com/office/powerpoint/2010/main" val="29853970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Das Wichtigste in Kürze</a:t>
            </a:r>
            <a:endParaRPr lang="de-CH" dirty="0"/>
          </a:p>
        </p:txBody>
      </p:sp>
      <p:sp>
        <p:nvSpPr>
          <p:cNvPr id="6" name="Inhaltsplatzhalter 5"/>
          <p:cNvSpPr>
            <a:spLocks noGrp="1"/>
          </p:cNvSpPr>
          <p:nvPr>
            <p:ph idx="1"/>
          </p:nvPr>
        </p:nvSpPr>
        <p:spPr/>
        <p:txBody>
          <a:bodyPr/>
          <a:lstStyle/>
          <a:p>
            <a:r>
              <a:rPr lang="de-CH" dirty="0"/>
              <a:t>Familie Oberholzer und Familie Olsson sind zwei Familien mit ihren je eigenen Geschichten, Wünschen und Bedürfnissen.</a:t>
            </a:r>
          </a:p>
          <a:p>
            <a:r>
              <a:rPr lang="de-CH" dirty="0"/>
              <a:t>Die beiden Familien begleiten Sie durch die üK. Anhand der üK-Familien üben wir immer wieder komplexe Fälle aus der Berufspraxis.</a:t>
            </a:r>
          </a:p>
          <a:p>
            <a:r>
              <a:rPr lang="de-CH" dirty="0"/>
              <a:t>Denn: Die Praxis ist häufig nicht eindeutig! Es ist darum wichtig, dass Sie in der Lage sind, mit komplexen Situationen umzugehen.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75</a:t>
            </a:fld>
            <a:endParaRPr lang="de-CH"/>
          </a:p>
        </p:txBody>
      </p:sp>
    </p:spTree>
    <p:extLst>
      <p:ext uri="{BB962C8B-B14F-4D97-AF65-F5344CB8AC3E}">
        <p14:creationId xmlns:p14="http://schemas.microsoft.com/office/powerpoint/2010/main" val="40409848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ctrTitle"/>
          </p:nvPr>
        </p:nvSpPr>
        <p:spPr/>
        <p:txBody>
          <a:bodyPr/>
          <a:lstStyle/>
          <a:p>
            <a:r>
              <a:rPr lang="de-CH" dirty="0"/>
              <a:t>Die üK-Familien</a:t>
            </a:r>
          </a:p>
        </p:txBody>
      </p:sp>
      <p:sp>
        <p:nvSpPr>
          <p:cNvPr id="5" name="Untertitel 4">
            <a:extLst>
              <a:ext uri="{FF2B5EF4-FFF2-40B4-BE49-F238E27FC236}">
                <a16:creationId xmlns:a16="http://schemas.microsoft.com/office/drawing/2014/main" id="{C990C6F5-52F8-4F58-BDC2-0B1A72169563}"/>
              </a:ext>
            </a:extLst>
          </p:cNvPr>
          <p:cNvSpPr>
            <a:spLocks noGrp="1"/>
          </p:cNvSpPr>
          <p:nvPr>
            <p:ph type="subTitle"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76</a:t>
            </a:fld>
            <a:endParaRPr lang="de-CH"/>
          </a:p>
        </p:txBody>
      </p:sp>
    </p:spTree>
    <p:extLst>
      <p:ext uri="{BB962C8B-B14F-4D97-AF65-F5344CB8AC3E}">
        <p14:creationId xmlns:p14="http://schemas.microsoft.com/office/powerpoint/2010/main" val="83813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rinnen, Spiegel, Fenster, Reflexion enthält.&#10;&#10;Automatisch generierte Beschreibung">
            <a:extLst>
              <a:ext uri="{FF2B5EF4-FFF2-40B4-BE49-F238E27FC236}">
                <a16:creationId xmlns:a16="http://schemas.microsoft.com/office/drawing/2014/main" id="{A97F641A-724F-4CDB-94B4-A71F766FA93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86642" y="1542846"/>
            <a:ext cx="7818716" cy="5178630"/>
          </a:xfrm>
          <a:prstGeom prst="rect">
            <a:avLst/>
          </a:prstGeom>
        </p:spPr>
      </p:pic>
      <p:sp>
        <p:nvSpPr>
          <p:cNvPr id="2" name="Titel 1">
            <a:extLst>
              <a:ext uri="{FF2B5EF4-FFF2-40B4-BE49-F238E27FC236}">
                <a16:creationId xmlns:a16="http://schemas.microsoft.com/office/drawing/2014/main" id="{2205D713-50B0-4D56-80BB-3A8A6330C270}"/>
              </a:ext>
            </a:extLst>
          </p:cNvPr>
          <p:cNvSpPr>
            <a:spLocks noGrp="1"/>
          </p:cNvSpPr>
          <p:nvPr>
            <p:ph type="title"/>
          </p:nvPr>
        </p:nvSpPr>
        <p:spPr/>
        <p:txBody>
          <a:bodyPr/>
          <a:lstStyle/>
          <a:p>
            <a:r>
              <a:rPr lang="de-CH" dirty="0"/>
              <a:t>Familie Oberholzer</a:t>
            </a:r>
          </a:p>
        </p:txBody>
      </p:sp>
      <p:sp>
        <p:nvSpPr>
          <p:cNvPr id="3" name="Inhaltsplatzhalter 2">
            <a:extLst>
              <a:ext uri="{FF2B5EF4-FFF2-40B4-BE49-F238E27FC236}">
                <a16:creationId xmlns:a16="http://schemas.microsoft.com/office/drawing/2014/main" id="{AD11C56E-A8C5-4085-AB02-4876C5AF3D82}"/>
              </a:ext>
            </a:extLst>
          </p:cNvPr>
          <p:cNvSpPr>
            <a:spLocks noGrp="1"/>
          </p:cNvSpPr>
          <p:nvPr>
            <p:ph idx="1"/>
          </p:nvPr>
        </p:nvSpPr>
        <p:spPr/>
        <p:txBody>
          <a:bodyPr/>
          <a:lstStyle/>
          <a:p>
            <a:r>
              <a:rPr lang="de-CH" b="1" dirty="0"/>
              <a:t>Vater Ruedi, </a:t>
            </a:r>
            <a:r>
              <a:rPr lang="de-CH" dirty="0"/>
              <a:t>schweiz. Staatsangehöriger, 50 Jahre, selbstständiger Bauunternehmer (Einzelfirma), </a:t>
            </a:r>
            <a:r>
              <a:rPr lang="de-CH" b="1" dirty="0"/>
              <a:t>geschieden</a:t>
            </a:r>
            <a:r>
              <a:rPr lang="de-CH" dirty="0"/>
              <a:t> von</a:t>
            </a:r>
          </a:p>
          <a:p>
            <a:r>
              <a:rPr lang="de-CH" b="1" dirty="0"/>
              <a:t>Mutter Edith, </a:t>
            </a:r>
            <a:r>
              <a:rPr lang="de-CH" dirty="0"/>
              <a:t>geborene </a:t>
            </a:r>
            <a:r>
              <a:rPr lang="de-CH" dirty="0" err="1"/>
              <a:t>Indermauer</a:t>
            </a:r>
            <a:r>
              <a:rPr lang="de-CH" dirty="0"/>
              <a:t>, schweiz. Staatsangehörige, 45 Jahre, </a:t>
            </a:r>
            <a:r>
              <a:rPr lang="de-CH" dirty="0" err="1"/>
              <a:t>Coiffeuse</a:t>
            </a:r>
            <a:r>
              <a:rPr lang="de-CH" dirty="0"/>
              <a:t> EFZ 50 %</a:t>
            </a:r>
          </a:p>
          <a:p>
            <a:r>
              <a:rPr lang="de-CH" b="1" dirty="0"/>
              <a:t>Tochter Anna, </a:t>
            </a:r>
            <a:r>
              <a:rPr lang="de-CH" dirty="0"/>
              <a:t>schweiz. Staatsangehörige, 18 Jahre, 1. Lehrjahr Kauffrau EFZ</a:t>
            </a:r>
          </a:p>
          <a:p>
            <a:r>
              <a:rPr lang="de-CH" b="1" dirty="0"/>
              <a:t>Sohn Philipp, </a:t>
            </a:r>
            <a:r>
              <a:rPr lang="de-CH" dirty="0"/>
              <a:t>schweiz. Staatsangehöriger, 19 Jahre, 4. Lehrjahr Mechatroniker EFZ</a:t>
            </a:r>
          </a:p>
          <a:p>
            <a:r>
              <a:rPr lang="de-CH" b="1" dirty="0"/>
              <a:t>Hund</a:t>
            </a:r>
            <a:r>
              <a:rPr lang="de-CH" dirty="0"/>
              <a:t> </a:t>
            </a:r>
            <a:r>
              <a:rPr lang="de-CH" dirty="0" err="1"/>
              <a:t>Leika</a:t>
            </a:r>
            <a:endParaRPr lang="de-CH" dirty="0"/>
          </a:p>
          <a:p>
            <a:pPr marL="0" indent="0">
              <a:buNone/>
            </a:pPr>
            <a:endParaRPr lang="de-CH" dirty="0"/>
          </a:p>
          <a:p>
            <a:r>
              <a:rPr lang="de-CH" dirty="0"/>
              <a:t>Ruedi Oberholzer wohnt mit den Kindern in </a:t>
            </a:r>
            <a:r>
              <a:rPr lang="de-CH" dirty="0" err="1"/>
              <a:t>Obersuttingen</a:t>
            </a:r>
            <a:r>
              <a:rPr lang="de-CH" dirty="0"/>
              <a:t> in einem 5-Personen-Einfamilienhaus am Waldrand.</a:t>
            </a:r>
          </a:p>
          <a:p>
            <a:r>
              <a:rPr lang="de-CH" dirty="0"/>
              <a:t>Edith Oberholzer wohnt in einer Zweizimmerwohnung in der Stadt.</a:t>
            </a:r>
          </a:p>
          <a:p>
            <a:endParaRPr lang="de-CH" dirty="0"/>
          </a:p>
          <a:p>
            <a:endParaRPr lang="de-CH" dirty="0"/>
          </a:p>
        </p:txBody>
      </p:sp>
      <p:sp>
        <p:nvSpPr>
          <p:cNvPr id="4" name="Foliennummernplatzhalter 3">
            <a:extLst>
              <a:ext uri="{FF2B5EF4-FFF2-40B4-BE49-F238E27FC236}">
                <a16:creationId xmlns:a16="http://schemas.microsoft.com/office/drawing/2014/main" id="{647B06BF-D5EE-45C7-9720-E49B2A2778BC}"/>
              </a:ext>
            </a:extLst>
          </p:cNvPr>
          <p:cNvSpPr>
            <a:spLocks noGrp="1"/>
          </p:cNvSpPr>
          <p:nvPr>
            <p:ph type="sldNum" sz="quarter" idx="12"/>
          </p:nvPr>
        </p:nvSpPr>
        <p:spPr/>
        <p:txBody>
          <a:bodyPr/>
          <a:lstStyle/>
          <a:p>
            <a:fld id="{87674F0A-37BA-4CE3-B1FD-DE57A7E2F2C6}" type="slidenum">
              <a:rPr lang="de-CH" smtClean="0"/>
              <a:pPr/>
              <a:t>77</a:t>
            </a:fld>
            <a:endParaRPr lang="de-CH" dirty="0"/>
          </a:p>
        </p:txBody>
      </p:sp>
    </p:spTree>
    <p:extLst>
      <p:ext uri="{BB962C8B-B14F-4D97-AF65-F5344CB8AC3E}">
        <p14:creationId xmlns:p14="http://schemas.microsoft.com/office/powerpoint/2010/main" val="16666878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5EE9FE4-9ACC-4F62-AD02-8DEFEF268E96}"/>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850064" y="930035"/>
            <a:ext cx="8491872" cy="5661248"/>
          </a:xfrm>
          <a:prstGeom prst="rect">
            <a:avLst/>
          </a:prstGeom>
        </p:spPr>
      </p:pic>
      <p:sp>
        <p:nvSpPr>
          <p:cNvPr id="2" name="Titel 1">
            <a:extLst>
              <a:ext uri="{FF2B5EF4-FFF2-40B4-BE49-F238E27FC236}">
                <a16:creationId xmlns:a16="http://schemas.microsoft.com/office/drawing/2014/main" id="{05281D62-A3EA-41AF-8A23-94C62A1F7825}"/>
              </a:ext>
            </a:extLst>
          </p:cNvPr>
          <p:cNvSpPr>
            <a:spLocks noGrp="1"/>
          </p:cNvSpPr>
          <p:nvPr>
            <p:ph type="title"/>
          </p:nvPr>
        </p:nvSpPr>
        <p:spPr/>
        <p:txBody>
          <a:bodyPr/>
          <a:lstStyle/>
          <a:p>
            <a:r>
              <a:rPr lang="de-CH" dirty="0"/>
              <a:t>Familie Olsson</a:t>
            </a:r>
          </a:p>
        </p:txBody>
      </p:sp>
      <p:sp>
        <p:nvSpPr>
          <p:cNvPr id="3" name="Inhaltsplatzhalter 2">
            <a:extLst>
              <a:ext uri="{FF2B5EF4-FFF2-40B4-BE49-F238E27FC236}">
                <a16:creationId xmlns:a16="http://schemas.microsoft.com/office/drawing/2014/main" id="{86E52E71-4383-47B4-A2C3-70C4E9585061}"/>
              </a:ext>
            </a:extLst>
          </p:cNvPr>
          <p:cNvSpPr>
            <a:spLocks noGrp="1"/>
          </p:cNvSpPr>
          <p:nvPr>
            <p:ph idx="1"/>
          </p:nvPr>
        </p:nvSpPr>
        <p:spPr/>
        <p:txBody>
          <a:bodyPr/>
          <a:lstStyle/>
          <a:p>
            <a:r>
              <a:rPr lang="de-CH" b="1" dirty="0"/>
              <a:t>Vater Sören, </a:t>
            </a:r>
            <a:r>
              <a:rPr lang="de-CH" dirty="0"/>
              <a:t>schwedischer Staatsangehöriger, 45 Jahre, Versicherungsangestellter 100 %, verheiratet mit</a:t>
            </a:r>
          </a:p>
          <a:p>
            <a:r>
              <a:rPr lang="de-CH" b="1" dirty="0"/>
              <a:t>Mutter </a:t>
            </a:r>
            <a:r>
              <a:rPr lang="de-CH" b="1" dirty="0" err="1"/>
              <a:t>Metapha</a:t>
            </a:r>
            <a:r>
              <a:rPr lang="de-CH" b="1" dirty="0"/>
              <a:t>, </a:t>
            </a:r>
            <a:r>
              <a:rPr lang="de-CH" dirty="0"/>
              <a:t>geborene </a:t>
            </a:r>
            <a:r>
              <a:rPr lang="de-CH" dirty="0" err="1"/>
              <a:t>Ukupni</a:t>
            </a:r>
            <a:r>
              <a:rPr lang="de-CH" dirty="0"/>
              <a:t>, tunesische Staatsangehörige, 43 Jahre, Verwaltungsangestellte beim Kanton 50 %</a:t>
            </a:r>
          </a:p>
          <a:p>
            <a:r>
              <a:rPr lang="de-CH" b="1" dirty="0"/>
              <a:t>Tochter Rachel, </a:t>
            </a:r>
            <a:r>
              <a:rPr lang="de-CH" dirty="0"/>
              <a:t>schwedische Staatsangehörige, 18 Jahre, 3. Lehrjahr Schreinerin EFZ</a:t>
            </a:r>
          </a:p>
          <a:p>
            <a:r>
              <a:rPr lang="de-CH" b="1" dirty="0"/>
              <a:t>Sohn Björn, </a:t>
            </a:r>
            <a:r>
              <a:rPr lang="de-CH" dirty="0"/>
              <a:t>schwedischer Staatsangehöriger, 16 Jahre, 1. Lehrjahr Kaufmann EFZ</a:t>
            </a:r>
          </a:p>
          <a:p>
            <a:endParaRPr lang="de-CH" dirty="0"/>
          </a:p>
          <a:p>
            <a:r>
              <a:rPr lang="de-CH" dirty="0"/>
              <a:t>Die Familie wohnt in </a:t>
            </a:r>
            <a:r>
              <a:rPr lang="de-CH" dirty="0" err="1"/>
              <a:t>Freiville</a:t>
            </a:r>
            <a:r>
              <a:rPr lang="de-CH" dirty="0"/>
              <a:t> in einer 4-Zimmer-Wohnung. </a:t>
            </a:r>
          </a:p>
        </p:txBody>
      </p:sp>
      <p:sp>
        <p:nvSpPr>
          <p:cNvPr id="4" name="Foliennummernplatzhalter 3">
            <a:extLst>
              <a:ext uri="{FF2B5EF4-FFF2-40B4-BE49-F238E27FC236}">
                <a16:creationId xmlns:a16="http://schemas.microsoft.com/office/drawing/2014/main" id="{6BC7156F-3886-45DB-90BB-0D6EF22C56D8}"/>
              </a:ext>
            </a:extLst>
          </p:cNvPr>
          <p:cNvSpPr>
            <a:spLocks noGrp="1"/>
          </p:cNvSpPr>
          <p:nvPr>
            <p:ph type="sldNum" sz="quarter" idx="12"/>
          </p:nvPr>
        </p:nvSpPr>
        <p:spPr/>
        <p:txBody>
          <a:bodyPr/>
          <a:lstStyle/>
          <a:p>
            <a:fld id="{87674F0A-37BA-4CE3-B1FD-DE57A7E2F2C6}" type="slidenum">
              <a:rPr lang="de-CH" smtClean="0"/>
              <a:pPr/>
              <a:t>78</a:t>
            </a:fld>
            <a:endParaRPr lang="de-CH" dirty="0"/>
          </a:p>
        </p:txBody>
      </p:sp>
    </p:spTree>
    <p:extLst>
      <p:ext uri="{BB962C8B-B14F-4D97-AF65-F5344CB8AC3E}">
        <p14:creationId xmlns:p14="http://schemas.microsoft.com/office/powerpoint/2010/main" val="690049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Überlegungsfragen</a:t>
            </a:r>
          </a:p>
        </p:txBody>
      </p:sp>
      <p:sp>
        <p:nvSpPr>
          <p:cNvPr id="6" name="Inhaltsplatzhalter 5"/>
          <p:cNvSpPr>
            <a:spLocks noGrp="1"/>
          </p:cNvSpPr>
          <p:nvPr>
            <p:ph idx="1"/>
          </p:nvPr>
        </p:nvSpPr>
        <p:spPr/>
        <p:txBody>
          <a:bodyPr/>
          <a:lstStyle/>
          <a:p>
            <a:pPr marL="0" indent="0">
              <a:buNone/>
            </a:pPr>
            <a:r>
              <a:rPr lang="de-CH" b="1" dirty="0">
                <a:solidFill>
                  <a:srgbClr val="0070C0"/>
                </a:solidFill>
              </a:rPr>
              <a:t>Aufgabenstellung</a:t>
            </a:r>
          </a:p>
          <a:p>
            <a:r>
              <a:rPr lang="de-CH" dirty="0"/>
              <a:t>Bilden Sie Dreiergruppen.</a:t>
            </a:r>
          </a:p>
          <a:p>
            <a:r>
              <a:rPr lang="de-CH" dirty="0"/>
              <a:t>Besprechen Sie mit Bezug auf die </a:t>
            </a:r>
            <a:r>
              <a:rPr lang="de-CH" dirty="0" err="1"/>
              <a:t>üK</a:t>
            </a:r>
            <a:r>
              <a:rPr lang="de-CH" dirty="0"/>
              <a:t>-Familien die folgenden Fragen:</a:t>
            </a:r>
          </a:p>
          <a:p>
            <a:pPr lvl="1"/>
            <a:r>
              <a:rPr lang="de-CH" dirty="0"/>
              <a:t>Welche unterschiedlichen Merkmale weisen die üK-Familien auf?</a:t>
            </a:r>
          </a:p>
          <a:p>
            <a:pPr lvl="1"/>
            <a:r>
              <a:rPr lang="de-CH" dirty="0"/>
              <a:t>Welche Merkmale könnten verwaltungstechnisch relevant sein?</a:t>
            </a:r>
          </a:p>
          <a:p>
            <a:r>
              <a:rPr lang="de-CH" dirty="0"/>
              <a:t>Schreiben Sie Ihre Überlegungen auf.</a:t>
            </a:r>
          </a:p>
          <a:p>
            <a:pPr marL="0" indent="0">
              <a:buNone/>
            </a:pPr>
            <a:endParaRPr lang="de-CH" sz="1400" dirty="0"/>
          </a:p>
          <a:p>
            <a:pPr marL="0" indent="0">
              <a:buNone/>
            </a:pPr>
            <a:r>
              <a:rPr lang="de-CH" b="1" dirty="0"/>
              <a:t>Organisation:</a:t>
            </a:r>
          </a:p>
          <a:p>
            <a:r>
              <a:rPr lang="de-CH" dirty="0"/>
              <a:t>Zeit: 20 Minuten</a:t>
            </a:r>
          </a:p>
          <a:p>
            <a:r>
              <a:rPr lang="de-CH" dirty="0"/>
              <a:t>Arbeitsweise: Dreiergruppen</a:t>
            </a:r>
          </a:p>
          <a:p>
            <a:r>
              <a:rPr lang="de-CH" dirty="0"/>
              <a:t>Hilfsmittel: Papier, Stift</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79</a:t>
            </a:fld>
            <a:endParaRPr lang="de-CH"/>
          </a:p>
        </p:txBody>
      </p:sp>
    </p:spTree>
    <p:extLst>
      <p:ext uri="{BB962C8B-B14F-4D97-AF65-F5344CB8AC3E}">
        <p14:creationId xmlns:p14="http://schemas.microsoft.com/office/powerpoint/2010/main" val="312059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Zielsetzungen</a:t>
            </a:r>
            <a:endParaRPr lang="de-CH" sz="1200" b="0" dirty="0">
              <a:solidFill>
                <a:srgbClr val="FF0000"/>
              </a:solidFill>
            </a:endParaRPr>
          </a:p>
        </p:txBody>
      </p:sp>
      <p:sp>
        <p:nvSpPr>
          <p:cNvPr id="6" name="Inhaltsplatzhalter 5"/>
          <p:cNvSpPr>
            <a:spLocks noGrp="1"/>
          </p:cNvSpPr>
          <p:nvPr>
            <p:ph idx="1"/>
          </p:nvPr>
        </p:nvSpPr>
        <p:spPr/>
        <p:txBody>
          <a:bodyPr/>
          <a:lstStyle/>
          <a:p>
            <a:endParaRPr lang="de-CH" dirty="0"/>
          </a:p>
          <a:p>
            <a:r>
              <a:rPr lang="de-CH" dirty="0"/>
              <a:t>Sie erklären in eigenen Worten die Rolle der üK innerhalb Ihrer beruflichen Grundbildung.</a:t>
            </a:r>
          </a:p>
          <a:p>
            <a:endParaRPr lang="de-CH" dirty="0"/>
          </a:p>
          <a:p>
            <a:r>
              <a:rPr lang="de-CH" dirty="0"/>
              <a:t>Sie überblicken, wie die üK aufgebaut sind und welche thematischen Schwerpunkte Sie erwarten.</a:t>
            </a:r>
          </a:p>
          <a:p>
            <a:pPr marL="0" indent="0">
              <a:buNone/>
            </a:pPr>
            <a:endParaRPr lang="de-CH" dirty="0"/>
          </a:p>
          <a:p>
            <a:r>
              <a:rPr lang="de-CH" dirty="0"/>
              <a:t>Sie benennen die Regeln, die für den Besuch der üK gelten.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8</a:t>
            </a:fld>
            <a:endParaRPr lang="de-CH"/>
          </a:p>
        </p:txBody>
      </p:sp>
    </p:spTree>
    <p:extLst>
      <p:ext uri="{BB962C8B-B14F-4D97-AF65-F5344CB8AC3E}">
        <p14:creationId xmlns:p14="http://schemas.microsoft.com/office/powerpoint/2010/main" val="474529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Tagesabschluss</a:t>
            </a:r>
            <a:r>
              <a:rPr lang="de-CH" dirty="0">
                <a:highlight>
                  <a:srgbClr val="C0C0C0"/>
                </a:highlight>
              </a:rPr>
              <a:t/>
            </a:r>
            <a:br>
              <a:rPr lang="de-CH" dirty="0">
                <a:highlight>
                  <a:srgbClr val="C0C0C0"/>
                </a:highlight>
              </a:rPr>
            </a:br>
            <a:r>
              <a:rPr lang="de-CH" dirty="0"/>
              <a:t>Ampelabfrage</a:t>
            </a:r>
          </a:p>
        </p:txBody>
      </p:sp>
      <p:sp>
        <p:nvSpPr>
          <p:cNvPr id="6" name="Untertitel 5"/>
          <p:cNvSpPr>
            <a:spLocks noGrp="1"/>
          </p:cNvSpPr>
          <p:nvPr>
            <p:ph type="subTitle" idx="1"/>
          </p:nvPr>
        </p:nvSpPr>
        <p:spPr/>
        <p:txBody>
          <a:bodyPr>
            <a:normAutofit/>
          </a:bodyPr>
          <a:lstStyle/>
          <a:p>
            <a:r>
              <a:rPr lang="de-CH" dirty="0"/>
              <a:t>Präsenztag 1</a:t>
            </a:r>
            <a:br>
              <a:rPr lang="de-CH" dirty="0"/>
            </a:br>
            <a:r>
              <a:rPr lang="de-CH" dirty="0"/>
              <a:t>Überbetriebliche Kurse Block 1</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en-GB" sz="1200" dirty="0" err="1"/>
              <a:t>Arbeitssituation</a:t>
            </a:r>
            <a:r>
              <a:rPr lang="en-GB" sz="1200" dirty="0"/>
              <a:t> 2: </a:t>
            </a:r>
            <a:r>
              <a:rPr lang="en-GB" sz="1200" dirty="0" err="1"/>
              <a:t>Rechts</a:t>
            </a:r>
            <a:r>
              <a:rPr lang="en-GB" sz="1200" dirty="0"/>
              <a:t>- und </a:t>
            </a:r>
            <a:r>
              <a:rPr lang="en-GB" sz="1200" dirty="0" err="1"/>
              <a:t>vorgabenkonform</a:t>
            </a:r>
            <a:r>
              <a:rPr lang="en-GB" sz="1200" dirty="0"/>
              <a:t> </a:t>
            </a:r>
            <a:r>
              <a:rPr lang="en-GB" sz="1200" dirty="0" err="1"/>
              <a:t>agieren</a:t>
            </a:r>
            <a:endParaRPr lang="de-CH" sz="1200" dirty="0"/>
          </a:p>
          <a:p>
            <a:endParaRPr lang="de-CH" dirty="0">
              <a:highlight>
                <a:srgbClr val="C0C0C0"/>
              </a:highlight>
            </a:endParaRPr>
          </a:p>
          <a:p>
            <a:endParaRPr lang="de-CH" dirty="0">
              <a:highlight>
                <a:srgbClr val="C0C0C0"/>
              </a:highlight>
            </a:endParaRPr>
          </a:p>
        </p:txBody>
      </p:sp>
      <p:sp>
        <p:nvSpPr>
          <p:cNvPr id="9" name="Rectangle 9">
            <a:extLst>
              <a:ext uri="{FF2B5EF4-FFF2-40B4-BE49-F238E27FC236}">
                <a16:creationId xmlns:a16="http://schemas.microsoft.com/office/drawing/2014/main" id="{5C462B1B-4633-4077-80AB-9B41B88BA7D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Am heutigen Präsenztag haben Sie …</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Mitlernende aus anderen Behören, Ämtern und Abteilungen kennengelernt,</a:t>
            </a:r>
          </a:p>
          <a:p>
            <a:r>
              <a:rPr lang="de-CH" dirty="0"/>
              <a:t>einen ersten Eindruck über die Arbeit im üK erhalten,</a:t>
            </a:r>
          </a:p>
          <a:p>
            <a:r>
              <a:rPr lang="de-CH" dirty="0"/>
              <a:t>die Bedeutung der Verwaltungsgrundsätze, des Datenschutzes und des Amtsgeheimnisses für das Verwaltungshandeln vertieft,</a:t>
            </a:r>
          </a:p>
          <a:p>
            <a:r>
              <a:rPr lang="de-CH" dirty="0"/>
              <a:t>die Anwendung der Verwaltungsgrundsätze, des Datenschutzes und des Amtsgeheimnisses erprobt. </a:t>
            </a:r>
          </a:p>
          <a:p>
            <a:endParaRPr lang="de-CH" dirty="0"/>
          </a:p>
          <a:p>
            <a:r>
              <a:rPr lang="de-CH" dirty="0"/>
              <a:t>Nun haben Sie die Möglichkeit, auf die Inhalte zurückzublicken und Ihre Einschätzung zum ersten üK-Tag abzugeben.</a:t>
            </a:r>
          </a:p>
          <a:p>
            <a:endParaRPr lang="de-CH" dirty="0">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81</a:t>
            </a:fld>
            <a:endParaRPr lang="de-CH"/>
          </a:p>
        </p:txBody>
      </p:sp>
    </p:spTree>
    <p:extLst>
      <p:ext uri="{BB962C8B-B14F-4D97-AF65-F5344CB8AC3E}">
        <p14:creationId xmlns:p14="http://schemas.microsoft.com/office/powerpoint/2010/main" val="23907450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Ampelabfrage: Evaluation des Präsenztages</a:t>
            </a:r>
            <a:endParaRPr lang="de-CH" sz="1300" b="0" i="1" dirty="0">
              <a:solidFill>
                <a:srgbClr val="FF0000"/>
              </a:solidFill>
            </a:endParaRPr>
          </a:p>
        </p:txBody>
      </p:sp>
      <p:sp>
        <p:nvSpPr>
          <p:cNvPr id="6" name="Inhaltsplatzhalter 5"/>
          <p:cNvSpPr>
            <a:spLocks noGrp="1"/>
          </p:cNvSpPr>
          <p:nvPr>
            <p:ph idx="1"/>
          </p:nvPr>
        </p:nvSpPr>
        <p:spPr/>
        <p:txBody>
          <a:bodyPr/>
          <a:lstStyle/>
          <a:p>
            <a:pPr marL="0" indent="0">
              <a:buNone/>
            </a:pPr>
            <a:r>
              <a:rPr lang="de-CH" sz="2000" b="1" dirty="0"/>
              <a:t>Aufgabenstellung</a:t>
            </a:r>
          </a:p>
          <a:p>
            <a:pPr marL="0" indent="0">
              <a:buNone/>
            </a:pPr>
            <a:r>
              <a:rPr lang="de-CH" sz="2000" dirty="0"/>
              <a:t>Denken Sie an den heutigen Tag. Wie bewerten Sie die folgenden Aussagen?</a:t>
            </a:r>
          </a:p>
          <a:p>
            <a:pPr marL="357188" lvl="1" indent="-357188">
              <a:buFont typeface="Arial" panose="020B0604020202020204" pitchFamily="34" charset="0"/>
              <a:buChar char="•"/>
            </a:pPr>
            <a:r>
              <a:rPr lang="de-CH" sz="2000" dirty="0"/>
              <a:t>Ich habe viel Neues gelernt.  </a:t>
            </a:r>
          </a:p>
          <a:p>
            <a:pPr marL="357188" lvl="1" indent="-357188">
              <a:buFont typeface="Arial" panose="020B0604020202020204" pitchFamily="34" charset="0"/>
              <a:buChar char="•"/>
            </a:pPr>
            <a:r>
              <a:rPr lang="de-CH" sz="2000" dirty="0"/>
              <a:t>Die Themen sind für meinen Arbeitsalltag relevant. </a:t>
            </a:r>
          </a:p>
          <a:p>
            <a:pPr marL="357188" lvl="1" indent="-357188">
              <a:buFont typeface="Arial" panose="020B0604020202020204" pitchFamily="34" charset="0"/>
              <a:buChar char="•"/>
            </a:pPr>
            <a:r>
              <a:rPr lang="de-CH" sz="2000" dirty="0"/>
              <a:t>Die Zusammenarbeit in der Gruppe hat gut funktioniert. </a:t>
            </a:r>
          </a:p>
          <a:p>
            <a:pPr marL="0" indent="0">
              <a:buNone/>
            </a:pPr>
            <a:endParaRPr lang="de-CH" sz="1400" dirty="0"/>
          </a:p>
          <a:p>
            <a:pPr marL="0" indent="0">
              <a:buNone/>
            </a:pPr>
            <a:r>
              <a:rPr lang="de-CH" sz="2000" b="1" dirty="0"/>
              <a:t>Erwartungen</a:t>
            </a:r>
          </a:p>
          <a:p>
            <a:pPr marL="0" indent="0">
              <a:buNone/>
            </a:pPr>
            <a:r>
              <a:rPr lang="de-CH" sz="2000" dirty="0" smtClean="0"/>
              <a:t>Sie </a:t>
            </a:r>
            <a:r>
              <a:rPr lang="de-CH" sz="2000" dirty="0"/>
              <a:t>heben nach jeder Frage eine der drei Moderationskarten hoch, um Ihre Zustimmung (grün), Unentschiedenheit (gelb) oder Ablehnung (rot) bezüglich der Aussage zu zeigen.</a:t>
            </a:r>
          </a:p>
          <a:p>
            <a:endParaRPr lang="de-CH" sz="1400" dirty="0">
              <a:highlight>
                <a:srgbClr val="C0C0C0"/>
              </a:highlight>
            </a:endParaRPr>
          </a:p>
          <a:p>
            <a:pPr marL="0" indent="0">
              <a:buNone/>
            </a:pPr>
            <a:r>
              <a:rPr lang="de-CH" sz="2000" b="1" dirty="0"/>
              <a:t>Organisation</a:t>
            </a:r>
          </a:p>
          <a:p>
            <a:pPr marL="0" indent="0">
              <a:buNone/>
            </a:pPr>
            <a:r>
              <a:rPr lang="de-CH" sz="2000" dirty="0"/>
              <a:t>Zeit: 10 Minuten</a:t>
            </a:r>
            <a:endParaRPr lang="de-CH" sz="2000" i="1" dirty="0">
              <a:solidFill>
                <a:srgbClr val="FF0000"/>
              </a:solidFill>
            </a:endParaRPr>
          </a:p>
          <a:p>
            <a:pPr marL="0" indent="0">
              <a:buNone/>
            </a:pPr>
            <a:r>
              <a:rPr lang="de-CH" sz="2000" dirty="0"/>
              <a:t>Arbeitsweise: Plenum</a:t>
            </a:r>
          </a:p>
        </p:txBody>
      </p:sp>
      <p:sp>
        <p:nvSpPr>
          <p:cNvPr id="2" name="Foliennummernplatzhalter 1"/>
          <p:cNvSpPr>
            <a:spLocks noGrp="1"/>
          </p:cNvSpPr>
          <p:nvPr>
            <p:ph type="sldNum" sz="quarter" idx="12"/>
          </p:nvPr>
        </p:nvSpPr>
        <p:spPr/>
        <p:txBody>
          <a:bodyPr/>
          <a:lstStyle/>
          <a:p>
            <a:fld id="{87674F0A-37BA-4CE3-B1FD-DE57A7E2F2C6}" type="slidenum">
              <a:rPr lang="de-CH" smtClean="0"/>
              <a:pPr/>
              <a:t>82</a:t>
            </a:fld>
            <a:endParaRPr lang="de-CH"/>
          </a:p>
        </p:txBody>
      </p:sp>
    </p:spTree>
    <p:extLst>
      <p:ext uri="{BB962C8B-B14F-4D97-AF65-F5344CB8AC3E}">
        <p14:creationId xmlns:p14="http://schemas.microsoft.com/office/powerpoint/2010/main" val="39204853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Ausblick</a:t>
            </a:r>
            <a:endParaRPr lang="de-CH" sz="1300" b="0" i="1" dirty="0">
              <a:solidFill>
                <a:srgbClr val="FF0000"/>
              </a:solidFill>
            </a:endParaRPr>
          </a:p>
        </p:txBody>
      </p:sp>
      <p:sp>
        <p:nvSpPr>
          <p:cNvPr id="6" name="Inhaltsplatzhalter 5"/>
          <p:cNvSpPr>
            <a:spLocks noGrp="1"/>
          </p:cNvSpPr>
          <p:nvPr>
            <p:ph idx="1"/>
          </p:nvPr>
        </p:nvSpPr>
        <p:spPr/>
        <p:txBody>
          <a:bodyPr/>
          <a:lstStyle/>
          <a:p>
            <a:r>
              <a:rPr lang="de-CH" dirty="0"/>
              <a:t>Am kommenden üK beschäftigen wir uns mit dem Thema «Auskünfte erteilen».</a:t>
            </a:r>
          </a:p>
          <a:p>
            <a:endParaRPr lang="de-CH" dirty="0"/>
          </a:p>
          <a:p>
            <a:r>
              <a:rPr lang="de-CH" dirty="0"/>
              <a:t>Als Vorbereitung bearbeiten Sie den Vorbereitungsauftrag. Wichtig: Planen Sie diesen früh genug ein, um ausreichend Zeit für die Umsetzung zu haben.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83</a:t>
            </a:fld>
            <a:endParaRPr lang="de-CH"/>
          </a:p>
        </p:txBody>
      </p:sp>
    </p:spTree>
    <p:extLst>
      <p:ext uri="{BB962C8B-B14F-4D97-AF65-F5344CB8AC3E}">
        <p14:creationId xmlns:p14="http://schemas.microsoft.com/office/powerpoint/2010/main" val="2356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6D502-6A5C-4B90-925B-DF3EB41166F1}"/>
              </a:ext>
            </a:extLst>
          </p:cNvPr>
          <p:cNvSpPr>
            <a:spLocks noGrp="1"/>
          </p:cNvSpPr>
          <p:nvPr>
            <p:ph type="title"/>
          </p:nvPr>
        </p:nvSpPr>
        <p:spPr/>
        <p:txBody>
          <a:bodyPr/>
          <a:lstStyle/>
          <a:p>
            <a:r>
              <a:rPr lang="de-CH" dirty="0"/>
              <a:t>Aufbau</a:t>
            </a:r>
          </a:p>
        </p:txBody>
      </p:sp>
      <p:sp>
        <p:nvSpPr>
          <p:cNvPr id="3" name="Inhaltsplatzhalter 2">
            <a:extLst>
              <a:ext uri="{FF2B5EF4-FFF2-40B4-BE49-F238E27FC236}">
                <a16:creationId xmlns:a16="http://schemas.microsoft.com/office/drawing/2014/main" id="{4F20914F-5821-4506-B549-449AC13D4B5E}"/>
              </a:ext>
            </a:extLst>
          </p:cNvPr>
          <p:cNvSpPr>
            <a:spLocks noGrp="1"/>
          </p:cNvSpPr>
          <p:nvPr>
            <p:ph idx="1"/>
          </p:nvPr>
        </p:nvSpPr>
        <p:spPr/>
        <p:txBody>
          <a:bodyPr/>
          <a:lstStyle/>
          <a:p>
            <a:r>
              <a:rPr lang="de-CH" dirty="0"/>
              <a:t>Aufbau der üK</a:t>
            </a:r>
          </a:p>
          <a:p>
            <a:r>
              <a:rPr lang="de-CH" dirty="0"/>
              <a:t>Inhalte der üK</a:t>
            </a:r>
          </a:p>
          <a:p>
            <a:r>
              <a:rPr lang="de-CH" dirty="0"/>
              <a:t>Arbeitsweise und Spielregeln</a:t>
            </a:r>
          </a:p>
          <a:p>
            <a:endParaRPr lang="de-CH" dirty="0"/>
          </a:p>
        </p:txBody>
      </p:sp>
      <p:sp>
        <p:nvSpPr>
          <p:cNvPr id="4" name="Foliennummernplatzhalter 3">
            <a:extLst>
              <a:ext uri="{FF2B5EF4-FFF2-40B4-BE49-F238E27FC236}">
                <a16:creationId xmlns:a16="http://schemas.microsoft.com/office/drawing/2014/main" id="{A8E0DD85-A7A6-4366-A39A-BE7920A1B4C3}"/>
              </a:ext>
            </a:extLst>
          </p:cNvPr>
          <p:cNvSpPr>
            <a:spLocks noGrp="1"/>
          </p:cNvSpPr>
          <p:nvPr>
            <p:ph type="sldNum" sz="quarter" idx="12"/>
          </p:nvPr>
        </p:nvSpPr>
        <p:spPr/>
        <p:txBody>
          <a:bodyPr/>
          <a:lstStyle/>
          <a:p>
            <a:fld id="{87674F0A-37BA-4CE3-B1FD-DE57A7E2F2C6}" type="slidenum">
              <a:rPr lang="de-CH" smtClean="0"/>
              <a:pPr/>
              <a:t>9</a:t>
            </a:fld>
            <a:endParaRPr lang="de-CH" dirty="0"/>
          </a:p>
        </p:txBody>
      </p:sp>
    </p:spTree>
    <p:extLst>
      <p:ext uri="{BB962C8B-B14F-4D97-AF65-F5344CB8AC3E}">
        <p14:creationId xmlns:p14="http://schemas.microsoft.com/office/powerpoint/2010/main" val="1574434802"/>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6540BF88-87CD-4AFD-8A17-AB7BB7E2023C}"/>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7EF9E437-F380-4A1B-9F7F-CF97FF66A5FD}"/>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8C23D072-9BDF-451A-AC7C-AE9BE9D58100}"/>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VL_Einstieg_OVAP_211012</Template>
  <TotalTime>0</TotalTime>
  <Words>4798</Words>
  <Application>Microsoft Office PowerPoint</Application>
  <PresentationFormat>Breitbild</PresentationFormat>
  <Paragraphs>977</Paragraphs>
  <Slides>83</Slides>
  <Notes>46</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83</vt:i4>
      </vt:variant>
    </vt:vector>
  </HeadingPairs>
  <TitlesOfParts>
    <vt:vector size="91" baseType="lpstr">
      <vt:lpstr>Arial</vt:lpstr>
      <vt:lpstr>Calibri</vt:lpstr>
      <vt:lpstr>Segoe UI</vt:lpstr>
      <vt:lpstr>Symbol</vt:lpstr>
      <vt:lpstr>Times New Roman</vt:lpstr>
      <vt:lpstr>Vorlage Präsentation</vt:lpstr>
      <vt:lpstr>1_Benutzerdefiniertes Design</vt:lpstr>
      <vt:lpstr>Benutzerdefiniertes Design</vt:lpstr>
      <vt:lpstr>Rechts- und vorgabenkonform agieren Einstieg</vt:lpstr>
      <vt:lpstr>Themen heute</vt:lpstr>
      <vt:lpstr>Ziele</vt:lpstr>
      <vt:lpstr>Warum ist das wichtig?</vt:lpstr>
      <vt:lpstr>Ablauf</vt:lpstr>
      <vt:lpstr>Kennenlernen - Chaosrunde </vt:lpstr>
      <vt:lpstr>Die überbetrieblichen Kurse Input</vt:lpstr>
      <vt:lpstr>Zielsetzungen</vt:lpstr>
      <vt:lpstr>Aufbau</vt:lpstr>
      <vt:lpstr>Das Wichtigste in Kürze</vt:lpstr>
      <vt:lpstr>Aufbau der ük </vt:lpstr>
      <vt:lpstr>Die üK als Teil der beruflichen Grundbildung</vt:lpstr>
      <vt:lpstr>Die üK im Überblick</vt:lpstr>
      <vt:lpstr>Inhalte der ük </vt:lpstr>
      <vt:lpstr>Inhalte der üK</vt:lpstr>
      <vt:lpstr>Inhalte der üK</vt:lpstr>
      <vt:lpstr>Inhalte der üK</vt:lpstr>
      <vt:lpstr>Inhalte der üK</vt:lpstr>
      <vt:lpstr>Inhalte der üK</vt:lpstr>
      <vt:lpstr>Inhalte der üK</vt:lpstr>
      <vt:lpstr>Reflexionsfragen</vt:lpstr>
      <vt:lpstr>Arbeitsweise und Spielregeln</vt:lpstr>
      <vt:lpstr>Spielregeln</vt:lpstr>
      <vt:lpstr>Einführung ins Extranet =&gt; FAQ</vt:lpstr>
      <vt:lpstr>Zusammenfassung</vt:lpstr>
      <vt:lpstr>Die überbetrieblichen Kurse Input</vt:lpstr>
      <vt:lpstr>Zielsetzungen</vt:lpstr>
      <vt:lpstr>Aufbau</vt:lpstr>
      <vt:lpstr>Das Wichtigste in Kürze</vt:lpstr>
      <vt:lpstr>Was sind die ük-Kompetenznachweise? </vt:lpstr>
      <vt:lpstr>Im Detail</vt:lpstr>
      <vt:lpstr>Die benoteten E-Tests</vt:lpstr>
      <vt:lpstr>Inhalte der benoteten E-Tests</vt:lpstr>
      <vt:lpstr>Die Transferaufträge</vt:lpstr>
      <vt:lpstr>notenberechnung</vt:lpstr>
      <vt:lpstr>Systematik</vt:lpstr>
      <vt:lpstr>Notenskala</vt:lpstr>
      <vt:lpstr>Zusammenfassung</vt:lpstr>
      <vt:lpstr>Die Verwaltungsgrundsätze – «Interview»</vt:lpstr>
      <vt:lpstr>Die Grundlagen staatlichen Handelns Input</vt:lpstr>
      <vt:lpstr>Das Wichtigste in Kürze</vt:lpstr>
      <vt:lpstr>Übungsaufgabe</vt:lpstr>
      <vt:lpstr>Staatliches handeln</vt:lpstr>
      <vt:lpstr>Die Verfassung</vt:lpstr>
      <vt:lpstr>Staatszweck (Art. 2 BV)</vt:lpstr>
      <vt:lpstr>Zuständigkeiten und Aufgaben</vt:lpstr>
      <vt:lpstr>Übungsaufgabe</vt:lpstr>
      <vt:lpstr>Die Verwaltungsgrundsätze</vt:lpstr>
      <vt:lpstr>Grundsatz der Gesetzmässigkeit der  Verwaltung (Legalitätsprinzip)</vt:lpstr>
      <vt:lpstr>Grundsatz des öffentlichen Interesses</vt:lpstr>
      <vt:lpstr>Grundsatz der Verhältnismässigkeit</vt:lpstr>
      <vt:lpstr>Grundsatz Rechtsgleichheit und Willkürverbot</vt:lpstr>
      <vt:lpstr>Grundsatz Treu und Glauben</vt:lpstr>
      <vt:lpstr>Zusammenfassung</vt:lpstr>
      <vt:lpstr>Die Verwaltungsgrundsätze angewandt – «Mini Cases»</vt:lpstr>
      <vt:lpstr>Wissensstand sichern</vt:lpstr>
      <vt:lpstr>Geheimhaltung vs. Öffentlichkeitsprinzip Input</vt:lpstr>
      <vt:lpstr>Ziele</vt:lpstr>
      <vt:lpstr>Das Wichtigste in Kürze</vt:lpstr>
      <vt:lpstr>Das Öffentlichkeitsprinzip</vt:lpstr>
      <vt:lpstr>Das Öffentlichkeitsprinzip der Verwaltung</vt:lpstr>
      <vt:lpstr>SPANNUNGSFELD</vt:lpstr>
      <vt:lpstr>Zusammenfassung</vt:lpstr>
      <vt:lpstr>Daten schützen – «Critical Incident»</vt:lpstr>
      <vt:lpstr>Geheimhaltung wahren</vt:lpstr>
      <vt:lpstr>Schutz der Privatsphäre</vt:lpstr>
      <vt:lpstr>Auskunftssperre</vt:lpstr>
      <vt:lpstr>Amtsgeheimnis</vt:lpstr>
      <vt:lpstr>Das Öffentlichkeitsprinzip</vt:lpstr>
      <vt:lpstr>Transferaufgabe</vt:lpstr>
      <vt:lpstr>Zusammenfassung</vt:lpstr>
      <vt:lpstr>Geheimhaltung wahren – «Zeichnen statt Schreiben»</vt:lpstr>
      <vt:lpstr>Die üK-Familien Synthese</vt:lpstr>
      <vt:lpstr>Zielsetzungen des Inputs</vt:lpstr>
      <vt:lpstr>Das Wichtigste in Kürze</vt:lpstr>
      <vt:lpstr>Die üK-Familien</vt:lpstr>
      <vt:lpstr>Familie Oberholzer</vt:lpstr>
      <vt:lpstr>Familie Olsson</vt:lpstr>
      <vt:lpstr>Überlegungsfragen</vt:lpstr>
      <vt:lpstr>Tagesabschluss Ampelabfrage</vt:lpstr>
      <vt:lpstr>Am heutigen Präsenztag haben Sie …</vt:lpstr>
      <vt:lpstr>Ampelabfrage: Evaluation des Präsenztages</vt:lpstr>
      <vt:lpstr>Ausblick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 und vorgabenkonform agieren Einstieg</dc:title>
  <dc:subject>DTYP:;SPRACHE:;AKOP:-1;DAUER:-1;MandatsNr:;AdressNr:;WSTATE:;DSTATE:;OWNER:;VERSION:</dc:subject>
  <dc:creator>/</dc:creator>
  <cp:keywords/>
  <dc:description/>
  <cp:lastModifiedBy>Hugentobler Danny</cp:lastModifiedBy>
  <cp:revision>39</cp:revision>
  <dcterms:created xsi:type="dcterms:W3CDTF">2021-11-23T18:11:01Z</dcterms:created>
  <dcterms:modified xsi:type="dcterms:W3CDTF">2023-09-14T08:27:53Z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_KEY">
    <vt:lpwstr>0000867045</vt:lpwstr>
  </property>
</Properties>
</file>