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72" r:id="rId2"/>
    <p:sldMasterId id="2147483660" r:id="rId3"/>
  </p:sldMasterIdLst>
  <p:notesMasterIdLst>
    <p:notesMasterId r:id="rId32"/>
  </p:notesMasterIdLst>
  <p:sldIdLst>
    <p:sldId id="256" r:id="rId4"/>
    <p:sldId id="263" r:id="rId5"/>
    <p:sldId id="265" r:id="rId6"/>
    <p:sldId id="264" r:id="rId7"/>
    <p:sldId id="266" r:id="rId8"/>
    <p:sldId id="267" r:id="rId9"/>
    <p:sldId id="268" r:id="rId10"/>
    <p:sldId id="270" r:id="rId11"/>
    <p:sldId id="286" r:id="rId12"/>
    <p:sldId id="288" r:id="rId13"/>
    <p:sldId id="290" r:id="rId14"/>
    <p:sldId id="271" r:id="rId15"/>
    <p:sldId id="272" r:id="rId16"/>
    <p:sldId id="273" r:id="rId17"/>
    <p:sldId id="278" r:id="rId18"/>
    <p:sldId id="279" r:id="rId19"/>
    <p:sldId id="280" r:id="rId20"/>
    <p:sldId id="281" r:id="rId21"/>
    <p:sldId id="282" r:id="rId22"/>
    <p:sldId id="283" r:id="rId23"/>
    <p:sldId id="284" r:id="rId24"/>
    <p:sldId id="292" r:id="rId25"/>
    <p:sldId id="285" r:id="rId26"/>
    <p:sldId id="291" r:id="rId27"/>
    <p:sldId id="274" r:id="rId28"/>
    <p:sldId id="275" r:id="rId29"/>
    <p:sldId id="276" r:id="rId30"/>
    <p:sldId id="277" r:id="rId3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7757B0-7D34-ED3F-83B1-5AC550894929}" name="Joëlle Clemen" initials="JC" userId="S::joelle.clemen@ectaveo.ch::76cfbdef-221a-4b59-aed8-05c496251aa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na Meier" initials="NM" lastIdx="5" clrIdx="0">
    <p:extLst>
      <p:ext uri="{19B8F6BF-5375-455C-9EA6-DF929625EA0E}">
        <p15:presenceInfo xmlns:p15="http://schemas.microsoft.com/office/powerpoint/2012/main" userId="S::nina.meier@ectaveo.ch::471711f2-8cdc-42b6-bb8b-3066291705bd" providerId="AD"/>
      </p:ext>
    </p:extLst>
  </p:cmAuthor>
  <p:cmAuthor id="2" name="Carmen Ferri" initials="CF" lastIdx="1" clrIdx="1">
    <p:extLst>
      <p:ext uri="{19B8F6BF-5375-455C-9EA6-DF929625EA0E}">
        <p15:presenceInfo xmlns:p15="http://schemas.microsoft.com/office/powerpoint/2012/main" userId="S::carmen.ferri@ectaveo.ch::d3a96a1a-5c55-4c2b-815c-caab095d9aab" providerId="AD"/>
      </p:ext>
    </p:extLst>
  </p:cmAuthor>
  <p:cmAuthor id="3" name="$username" initials="$userid" lastIdx="3" clrIdx="2">
    <p:extLst>
      <p:ext uri="{19B8F6BF-5375-455C-9EA6-DF929625EA0E}">
        <p15:presenceInfo xmlns:p15="http://schemas.microsoft.com/office/powerpoint/2012/main" userId="27de0f907add5d3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008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1119" autoAdjust="0"/>
  </p:normalViewPr>
  <p:slideViewPr>
    <p:cSldViewPr>
      <p:cViewPr varScale="1">
        <p:scale>
          <a:sx n="76" d="100"/>
          <a:sy n="76" d="100"/>
        </p:scale>
        <p:origin x="126" y="54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6823F-8271-4E40-8173-30F60AD3F097}" type="datetimeFigureOut">
              <a:rPr lang="de-DE" smtClean="0"/>
              <a:pPr/>
              <a:t>30.11.2023</a:t>
            </a:fld>
            <a:endParaRPr lang="de-CH"/>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A389DC-B868-4A76-93F1-E20505CB5D10}" type="slidenum">
              <a:rPr lang="de-CH" smtClean="0"/>
              <a:pPr/>
              <a:t>‹Nr.›</a:t>
            </a:fld>
            <a:endParaRPr lang="de-CH"/>
          </a:p>
        </p:txBody>
      </p:sp>
    </p:spTree>
    <p:extLst>
      <p:ext uri="{BB962C8B-B14F-4D97-AF65-F5344CB8AC3E}">
        <p14:creationId xmlns:p14="http://schemas.microsoft.com/office/powerpoint/2010/main" val="113758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8</a:t>
            </a:fld>
            <a:endParaRPr lang="de-CH"/>
          </a:p>
        </p:txBody>
      </p:sp>
    </p:spTree>
    <p:extLst>
      <p:ext uri="{BB962C8B-B14F-4D97-AF65-F5344CB8AC3E}">
        <p14:creationId xmlns:p14="http://schemas.microsoft.com/office/powerpoint/2010/main" val="3547065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9</a:t>
            </a:fld>
            <a:endParaRPr lang="de-CH"/>
          </a:p>
        </p:txBody>
      </p:sp>
    </p:spTree>
    <p:extLst>
      <p:ext uri="{BB962C8B-B14F-4D97-AF65-F5344CB8AC3E}">
        <p14:creationId xmlns:p14="http://schemas.microsoft.com/office/powerpoint/2010/main" val="3438169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10</a:t>
            </a:fld>
            <a:endParaRPr lang="de-CH"/>
          </a:p>
        </p:txBody>
      </p:sp>
    </p:spTree>
    <p:extLst>
      <p:ext uri="{BB962C8B-B14F-4D97-AF65-F5344CB8AC3E}">
        <p14:creationId xmlns:p14="http://schemas.microsoft.com/office/powerpoint/2010/main" val="2600708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15</a:t>
            </a:fld>
            <a:endParaRPr lang="de-CH"/>
          </a:p>
        </p:txBody>
      </p:sp>
    </p:spTree>
    <p:extLst>
      <p:ext uri="{BB962C8B-B14F-4D97-AF65-F5344CB8AC3E}">
        <p14:creationId xmlns:p14="http://schemas.microsoft.com/office/powerpoint/2010/main" val="2230160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sz="12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200" dirty="0">
                <a:effectLst/>
                <a:latin typeface="Calibri" panose="020F0502020204030204" pitchFamily="34" charset="0"/>
                <a:ea typeface="Calibri" panose="020F0502020204030204" pitchFamily="34" charset="0"/>
                <a:cs typeface="Times New Roman" panose="02020603050405020304" pitchFamily="18" charset="0"/>
              </a:rPr>
              <a:t>Geben Sie die Deadline bekannt. </a:t>
            </a:r>
          </a:p>
          <a:p>
            <a:r>
              <a:rPr lang="de-CH" dirty="0"/>
              <a:t>Weisen die Lernenden darauf hin, den Trainingstest zu lösen, um sich vorzubereiten.</a:t>
            </a:r>
          </a:p>
          <a:p>
            <a:endParaRPr lang="de-CH" dirty="0"/>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19</a:t>
            </a:fld>
            <a:endParaRPr lang="de-CH"/>
          </a:p>
        </p:txBody>
      </p:sp>
    </p:spTree>
    <p:extLst>
      <p:ext uri="{BB962C8B-B14F-4D97-AF65-F5344CB8AC3E}">
        <p14:creationId xmlns:p14="http://schemas.microsoft.com/office/powerpoint/2010/main" val="1930899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dirty="0"/>
          </a:p>
          <a:p>
            <a:r>
              <a:rPr lang="de-CH" dirty="0"/>
              <a:t>Teilen Sie die Aufgabenstellung für </a:t>
            </a:r>
            <a:r>
              <a:rPr lang="de-CH"/>
              <a:t>den Transferauftrag aus</a:t>
            </a:r>
            <a:r>
              <a:rPr lang="de-CH" dirty="0"/>
              <a:t>.</a:t>
            </a:r>
          </a:p>
        </p:txBody>
      </p:sp>
      <p:sp>
        <p:nvSpPr>
          <p:cNvPr id="4" name="Foliennummernplatzhalter 3"/>
          <p:cNvSpPr>
            <a:spLocks noGrp="1"/>
          </p:cNvSpPr>
          <p:nvPr>
            <p:ph type="sldNum" sz="quarter" idx="5"/>
          </p:nvPr>
        </p:nvSpPr>
        <p:spPr/>
        <p:txBody>
          <a:bodyPr/>
          <a:lstStyle/>
          <a:p>
            <a:fld id="{B4A389DC-B868-4A76-93F1-E20505CB5D10}" type="slidenum">
              <a:rPr lang="de-CH" smtClean="0"/>
              <a:pPr/>
              <a:t>20</a:t>
            </a:fld>
            <a:endParaRPr lang="de-CH"/>
          </a:p>
        </p:txBody>
      </p:sp>
    </p:spTree>
    <p:extLst>
      <p:ext uri="{BB962C8B-B14F-4D97-AF65-F5344CB8AC3E}">
        <p14:creationId xmlns:p14="http://schemas.microsoft.com/office/powerpoint/2010/main" val="3990614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sz="12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200" dirty="0">
                <a:effectLst/>
                <a:latin typeface="Calibri" panose="020F0502020204030204" pitchFamily="34" charset="0"/>
                <a:ea typeface="Calibri" panose="020F0502020204030204" pitchFamily="34" charset="0"/>
                <a:cs typeface="Times New Roman" panose="02020603050405020304" pitchFamily="18" charset="0"/>
              </a:rPr>
              <a:t>Geben Sie die Deadline bekannt.</a:t>
            </a:r>
          </a:p>
          <a:p>
            <a:r>
              <a:rPr lang="de-CH" sz="1200" dirty="0">
                <a:effectLst/>
                <a:latin typeface="Calibri" panose="020F0502020204030204" pitchFamily="34" charset="0"/>
                <a:ea typeface="Calibri" panose="020F0502020204030204" pitchFamily="34" charset="0"/>
                <a:cs typeface="Times New Roman" panose="02020603050405020304" pitchFamily="18" charset="0"/>
              </a:rPr>
              <a:t>Teilen Sie mit, dass die Lernenden Ihren Berufsbildenden zum Auftrag informieren sollen.</a:t>
            </a:r>
          </a:p>
          <a:p>
            <a:endParaRPr lang="de-CH" sz="12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200" dirty="0">
                <a:effectLst/>
                <a:latin typeface="Calibri" panose="020F0502020204030204" pitchFamily="34" charset="0"/>
                <a:cs typeface="Times New Roman" panose="02020603050405020304" pitchFamily="18" charset="0"/>
              </a:rPr>
              <a:t>Erklären Sie allenfalls, wie Sie mit Fragen umgehen, die zwischen den üK-Blöcken auftauchen: Welche Begleitung können die Lernenden von Ihnen erwarten?</a:t>
            </a:r>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21</a:t>
            </a:fld>
            <a:endParaRPr lang="de-CH"/>
          </a:p>
        </p:txBody>
      </p:sp>
    </p:spTree>
    <p:extLst>
      <p:ext uri="{BB962C8B-B14F-4D97-AF65-F5344CB8AC3E}">
        <p14:creationId xmlns:p14="http://schemas.microsoft.com/office/powerpoint/2010/main" val="469370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üK-Leitung: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CH" dirty="0"/>
          </a:p>
          <a:p>
            <a:r>
              <a:rPr lang="de-CH" sz="1200" dirty="0">
                <a:effectLst/>
                <a:latin typeface="Calibri" panose="020F0502020204030204" pitchFamily="34" charset="0"/>
                <a:ea typeface="Calibri" panose="020F0502020204030204" pitchFamily="34" charset="0"/>
                <a:cs typeface="Times New Roman" panose="02020603050405020304" pitchFamily="18" charset="0"/>
              </a:rPr>
              <a:t>Teilen Sie den Auftrag für den E-Test sowie die Aufgabenstellung für den Transferauftrag aus.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CH" b="1"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b="0" dirty="0"/>
              <a:t>Beantworten Sie die offenen Fragen der Lernenden.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CH" b="0"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23</a:t>
            </a:fld>
            <a:endParaRPr lang="de-CH"/>
          </a:p>
        </p:txBody>
      </p:sp>
    </p:spTree>
    <p:extLst>
      <p:ext uri="{BB962C8B-B14F-4D97-AF65-F5344CB8AC3E}">
        <p14:creationId xmlns:p14="http://schemas.microsoft.com/office/powerpoint/2010/main" val="3825849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dirty="0"/>
          </a:p>
          <a:p>
            <a:r>
              <a:rPr lang="de-CH" dirty="0"/>
              <a:t>Blenden Sie die Abbildung eines Thermometers ein. Die Lernenden verorten ihren Wissensstand auf dem Thermometer.</a:t>
            </a:r>
          </a:p>
        </p:txBody>
      </p:sp>
      <p:sp>
        <p:nvSpPr>
          <p:cNvPr id="4" name="Foliennummernplatzhalter 3"/>
          <p:cNvSpPr>
            <a:spLocks noGrp="1"/>
          </p:cNvSpPr>
          <p:nvPr>
            <p:ph type="sldNum" sz="quarter" idx="5"/>
          </p:nvPr>
        </p:nvSpPr>
        <p:spPr/>
        <p:txBody>
          <a:bodyPr/>
          <a:lstStyle/>
          <a:p>
            <a:fld id="{B4A389DC-B868-4A76-93F1-E20505CB5D10}" type="slidenum">
              <a:rPr lang="de-CH" smtClean="0"/>
              <a:pPr/>
              <a:t>27</a:t>
            </a:fld>
            <a:endParaRPr lang="de-CH" dirty="0"/>
          </a:p>
        </p:txBody>
      </p:sp>
    </p:spTree>
    <p:extLst>
      <p:ext uri="{BB962C8B-B14F-4D97-AF65-F5344CB8AC3E}">
        <p14:creationId xmlns:p14="http://schemas.microsoft.com/office/powerpoint/2010/main" val="37969293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2" name="Rechteck 11"/>
          <p:cNvSpPr/>
          <p:nvPr userDrawn="1"/>
        </p:nvSpPr>
        <p:spPr>
          <a:xfrm>
            <a:off x="0" y="2204864"/>
            <a:ext cx="12192000" cy="1368152"/>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11" name="Rechteck 10"/>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2" name="Titel 1"/>
          <p:cNvSpPr>
            <a:spLocks noGrp="1"/>
          </p:cNvSpPr>
          <p:nvPr>
            <p:ph type="ctrTitle"/>
          </p:nvPr>
        </p:nvSpPr>
        <p:spPr>
          <a:xfrm>
            <a:off x="914400" y="2204864"/>
            <a:ext cx="10363200" cy="1395586"/>
          </a:xfrm>
        </p:spPr>
        <p:txBody>
          <a:bodyPr/>
          <a:lstStyle>
            <a:lvl1pPr>
              <a:defRPr b="1">
                <a:latin typeface="Calibri" panose="020F0502020204030204" pitchFamily="34" charset="0"/>
              </a:defRPr>
            </a:lvl1pPr>
          </a:lstStyle>
          <a:p>
            <a:r>
              <a:rPr lang="de-DE"/>
              <a:t>Mastertitelformat bearbeiten</a:t>
            </a:r>
            <a:endParaRPr lang="de-CH"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CH" dirty="0"/>
          </a:p>
        </p:txBody>
      </p:sp>
      <p:sp>
        <p:nvSpPr>
          <p:cNvPr id="6" name="Datumsplatzhalter 3"/>
          <p:cNvSpPr>
            <a:spLocks noGrp="1"/>
          </p:cNvSpPr>
          <p:nvPr>
            <p:ph type="dt" sz="half" idx="10"/>
          </p:nvPr>
        </p:nvSpPr>
        <p:spPr>
          <a:xfrm>
            <a:off x="274869" y="6356351"/>
            <a:ext cx="2844800" cy="365125"/>
          </a:xfrm>
        </p:spPr>
        <p:txBody>
          <a:bodyPr/>
          <a:lstStyle>
            <a:lvl1pPr>
              <a:defRPr>
                <a:latin typeface="Calibri" panose="020F0502020204030204" pitchFamily="34" charset="0"/>
              </a:defRPr>
            </a:lvl1pPr>
          </a:lstStyle>
          <a:p>
            <a:endParaRPr lang="de-CH" dirty="0"/>
          </a:p>
        </p:txBody>
      </p:sp>
      <p:sp>
        <p:nvSpPr>
          <p:cNvPr id="9"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10" name="Foliennummernplatzhalter 5"/>
          <p:cNvSpPr>
            <a:spLocks noGrp="1"/>
          </p:cNvSpPr>
          <p:nvPr>
            <p:ph type="sldNum" sz="quarter" idx="12"/>
          </p:nvPr>
        </p:nvSpPr>
        <p:spPr>
          <a:xfrm>
            <a:off x="8737600" y="6356351"/>
            <a:ext cx="2844800" cy="365125"/>
          </a:xfrm>
        </p:spPr>
        <p:txBody>
          <a:bodyPr/>
          <a:lstStyle/>
          <a:p>
            <a:fld id="{87674F0A-37BA-4CE3-B1FD-DE57A7E2F2C6}" type="slidenum">
              <a:rPr lang="de-CH" smtClean="0"/>
              <a:pPr/>
              <a:t>‹Nr.›</a:t>
            </a:fld>
            <a:endParaRPr lang="de-CH" dirty="0"/>
          </a:p>
        </p:txBody>
      </p:sp>
      <p:sp>
        <p:nvSpPr>
          <p:cNvPr id="13" name="Textfeld 12"/>
          <p:cNvSpPr txBox="1"/>
          <p:nvPr userDrawn="1"/>
        </p:nvSpPr>
        <p:spPr>
          <a:xfrm>
            <a:off x="5135893" y="6381329"/>
            <a:ext cx="6720747" cy="246221"/>
          </a:xfrm>
          <a:prstGeom prst="rect">
            <a:avLst/>
          </a:prstGeom>
          <a:noFill/>
        </p:spPr>
        <p:txBody>
          <a:bodyPr wrap="square" rtlCol="0">
            <a:spAutoFit/>
          </a:bodyPr>
          <a:lstStyle/>
          <a:p>
            <a:pPr algn="r"/>
            <a:r>
              <a:rPr lang="de-CH" sz="1000" kern="1200" dirty="0">
                <a:solidFill>
                  <a:schemeClr val="bg1"/>
                </a:solidFill>
                <a:effectLst/>
                <a:latin typeface="Calibri" panose="020F0502020204030204" pitchFamily="34" charset="0"/>
                <a:ea typeface="+mn-ea"/>
                <a:cs typeface="+mn-cs"/>
              </a:rPr>
              <a:t>© Branche Öffentliche Verwaltung/Administration </a:t>
            </a:r>
            <a:r>
              <a:rPr lang="de-CH" sz="1000" kern="1200" dirty="0" err="1">
                <a:solidFill>
                  <a:schemeClr val="bg1"/>
                </a:solidFill>
                <a:effectLst/>
                <a:latin typeface="Calibri" panose="020F0502020204030204" pitchFamily="34" charset="0"/>
                <a:ea typeface="+mn-ea"/>
                <a:cs typeface="+mn-cs"/>
              </a:rPr>
              <a:t>publique</a:t>
            </a:r>
            <a:r>
              <a:rPr lang="de-CH" sz="1000" kern="1200" dirty="0">
                <a:solidFill>
                  <a:schemeClr val="bg1"/>
                </a:solidFill>
                <a:effectLst/>
                <a:latin typeface="Calibri" panose="020F0502020204030204" pitchFamily="34" charset="0"/>
                <a:ea typeface="+mn-ea"/>
                <a:cs typeface="+mn-cs"/>
              </a:rPr>
              <a:t>/</a:t>
            </a:r>
            <a:r>
              <a:rPr lang="de-CH" sz="1000" kern="1200" dirty="0" err="1">
                <a:solidFill>
                  <a:schemeClr val="bg1"/>
                </a:solidFill>
                <a:effectLst/>
                <a:latin typeface="Calibri" panose="020F0502020204030204" pitchFamily="34" charset="0"/>
                <a:ea typeface="+mn-ea"/>
                <a:cs typeface="+mn-cs"/>
              </a:rPr>
              <a:t>Amministrazione</a:t>
            </a:r>
            <a:r>
              <a:rPr lang="de-CH" sz="1000" kern="1200" dirty="0">
                <a:solidFill>
                  <a:schemeClr val="bg1"/>
                </a:solidFill>
                <a:effectLst/>
                <a:latin typeface="Calibri" panose="020F0502020204030204" pitchFamily="34" charset="0"/>
                <a:ea typeface="+mn-ea"/>
                <a:cs typeface="+mn-cs"/>
              </a:rPr>
              <a:t> </a:t>
            </a:r>
            <a:r>
              <a:rPr lang="de-CH" sz="1000" kern="1200" dirty="0" err="1">
                <a:solidFill>
                  <a:schemeClr val="bg1"/>
                </a:solidFill>
                <a:effectLst/>
                <a:latin typeface="Calibri" panose="020F0502020204030204" pitchFamily="34" charset="0"/>
                <a:ea typeface="+mn-ea"/>
                <a:cs typeface="+mn-cs"/>
              </a:rPr>
              <a:t>pubblica</a:t>
            </a:r>
            <a:endParaRPr lang="de-CH" sz="1000" kern="1200" dirty="0">
              <a:solidFill>
                <a:schemeClr val="bg1"/>
              </a:solidFill>
              <a:effectLst/>
              <a:latin typeface="Calibri" panose="020F0502020204030204" pitchFamily="34" charset="0"/>
              <a:ea typeface="+mn-ea"/>
              <a:cs typeface="+mn-cs"/>
            </a:endParaRPr>
          </a:p>
        </p:txBody>
      </p:sp>
      <p:sp>
        <p:nvSpPr>
          <p:cNvPr id="14" name="Textfeld 13"/>
          <p:cNvSpPr txBox="1"/>
          <p:nvPr userDrawn="1"/>
        </p:nvSpPr>
        <p:spPr>
          <a:xfrm>
            <a:off x="2447595" y="6390715"/>
            <a:ext cx="2208245" cy="246221"/>
          </a:xfrm>
          <a:prstGeom prst="rect">
            <a:avLst/>
          </a:prstGeom>
          <a:noFill/>
        </p:spPr>
        <p:txBody>
          <a:bodyPr wrap="square" rtlCol="0">
            <a:spAutoFit/>
          </a:bodyPr>
          <a:lstStyle/>
          <a:p>
            <a:pPr algn="l"/>
            <a:r>
              <a:rPr lang="de-CH" sz="1000" kern="1200" dirty="0">
                <a:solidFill>
                  <a:schemeClr val="bg1"/>
                </a:solidFill>
                <a:effectLst/>
                <a:latin typeface="Calibri" panose="020F0502020204030204" pitchFamily="34" charset="0"/>
                <a:ea typeface="+mn-ea"/>
                <a:cs typeface="+mn-cs"/>
              </a:rPr>
              <a:t>www.ov-ap.ch</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7" name="Grafik 6">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80376" y="213897"/>
            <a:ext cx="2484706" cy="720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Mastertitelformat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a:t>Titelmasterformat durch Klicken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9" name="Grafik 8">
            <a:extLst>
              <a:ext uri="{FF2B5EF4-FFF2-40B4-BE49-F238E27FC236}">
                <a16:creationId xmlns:a16="http://schemas.microsoft.com/office/drawing/2014/main" id="{1AF17A30-67A6-4918-9835-728C1798BF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52384" y="174517"/>
            <a:ext cx="2484706" cy="7200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Mastertitelformat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Inhaltsplatzhalt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Mastertitelformat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Mastertitelformat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87674F0A-37BA-4CE3-B1FD-DE57A7E2F2C6}"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b="1"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3DD5-C3DA-4CA9-B8E4-0EE8BDD3D8BD}"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B997-77BE-4D3A-A955-1FC2A3076634}"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www.gemeinden-ag.ch/public/upload/assets/19400/%C3%BCK1%20Tag%204%20Werkstatt%20zusammengef%C3%BCgt.pdf?fp=1701327553785" TargetMode="Externa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www.gemeinden-ag.ch/public/upload/assets/19398/u%CC%88K1%20Tag%204%20Praxisfall%20Waldhu%CC%88ttenfeier.pdf?fp=1701327552979"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www.gemeinden-ag.ch/public/upload/assets/19399/%C3%BCK1%20Tag%204%20Szenarien%20Rollenspiel%20zusammengef%C3%BCgt.pdf?fp=1701327553489" TargetMode="Externa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911424" y="2204864"/>
            <a:ext cx="10369152" cy="1395586"/>
          </a:xfrm>
        </p:spPr>
        <p:txBody>
          <a:bodyPr>
            <a:normAutofit fontScale="90000"/>
          </a:bodyPr>
          <a:lstStyle/>
          <a:p>
            <a:r>
              <a:rPr lang="de-CH" dirty="0"/>
              <a:t>Räumlichkeiten und Infrastruktur reservieren, verwalten und vermieten </a:t>
            </a:r>
          </a:p>
        </p:txBody>
      </p:sp>
      <p:sp>
        <p:nvSpPr>
          <p:cNvPr id="6" name="Untertitel 5"/>
          <p:cNvSpPr>
            <a:spLocks noGrp="1"/>
          </p:cNvSpPr>
          <p:nvPr>
            <p:ph type="subTitle" idx="1"/>
          </p:nvPr>
        </p:nvSpPr>
        <p:spPr/>
        <p:txBody>
          <a:bodyPr>
            <a:normAutofit/>
          </a:bodyPr>
          <a:lstStyle/>
          <a:p>
            <a:r>
              <a:rPr lang="de-CH" dirty="0"/>
              <a:t>Präsenztag 4</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14: «Räumlichkeiten und Infrastruktur reservieren, verwalten und vermieten»</a:t>
            </a:r>
            <a:endParaRPr lang="de-CH" sz="1200" i="1" dirty="0">
              <a:solidFill>
                <a:srgbClr val="FF0000"/>
              </a:solidFill>
            </a:endParaRPr>
          </a:p>
          <a:p>
            <a:endParaRPr lang="de-CH" sz="1200" dirty="0"/>
          </a:p>
          <a:p>
            <a:endParaRPr lang="de-CH" dirty="0">
              <a:highlight>
                <a:srgbClr val="C0C0C0"/>
              </a:highlight>
            </a:endParaRPr>
          </a:p>
          <a:p>
            <a:endParaRPr lang="de-CH" dirty="0">
              <a:highlight>
                <a:srgbClr val="C0C0C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Reservation bearbeiten – „Werkstatt“</a:t>
            </a:r>
            <a:endParaRPr lang="de-CH" dirty="0"/>
          </a:p>
        </p:txBody>
      </p:sp>
      <p:sp>
        <p:nvSpPr>
          <p:cNvPr id="3" name="Inhaltsplatzhalter 2"/>
          <p:cNvSpPr>
            <a:spLocks noGrp="1"/>
          </p:cNvSpPr>
          <p:nvPr>
            <p:ph idx="1"/>
          </p:nvPr>
        </p:nvSpPr>
        <p:spPr>
          <a:xfrm>
            <a:off x="609600" y="1600201"/>
            <a:ext cx="10972800" cy="4997151"/>
          </a:xfrm>
        </p:spPr>
        <p:txBody>
          <a:bodyPr/>
          <a:lstStyle/>
          <a:p>
            <a:pPr marL="0" indent="0" hangingPunct="0">
              <a:buNone/>
            </a:pPr>
            <a:r>
              <a:rPr lang="de-CH" sz="1400" b="1" dirty="0" smtClean="0"/>
              <a:t>Ausgangslage: </a:t>
            </a:r>
            <a:r>
              <a:rPr lang="de-CH" sz="1400" dirty="0" smtClean="0"/>
              <a:t>Sobald </a:t>
            </a:r>
            <a:r>
              <a:rPr lang="de-CH" sz="1400" dirty="0"/>
              <a:t>Sie eine Reservationsanfrage vollständig erfasst haben, gilt es, diese weiter zu bearbeiten. In dieser Werkstatt können Sie einige zentrale Schritte und Inhalte der Reservationsbearbeitung trainieren und Ihr Wissen dazu vertiefen. </a:t>
            </a:r>
            <a:endParaRPr lang="de-CH" sz="1400" dirty="0" smtClean="0"/>
          </a:p>
          <a:p>
            <a:pPr marL="0" indent="0" hangingPunct="0">
              <a:buNone/>
            </a:pPr>
            <a:endParaRPr lang="de-CH" sz="1400" dirty="0"/>
          </a:p>
          <a:p>
            <a:pPr marL="0" indent="0" hangingPunct="0">
              <a:buNone/>
            </a:pPr>
            <a:r>
              <a:rPr lang="de-CH" sz="1400" b="1" dirty="0" smtClean="0">
                <a:solidFill>
                  <a:srgbClr val="0070C0"/>
                </a:solidFill>
              </a:rPr>
              <a:t>Aufgabenstellung</a:t>
            </a:r>
            <a:endParaRPr lang="de-CH" sz="1400" b="1" dirty="0">
              <a:solidFill>
                <a:srgbClr val="0070C0"/>
              </a:solidFill>
            </a:endParaRPr>
          </a:p>
          <a:p>
            <a:pPr marL="0" indent="0" hangingPunct="0">
              <a:buNone/>
            </a:pPr>
            <a:r>
              <a:rPr lang="de-CH" sz="1400" b="1" dirty="0"/>
              <a:t>Schritt 1:</a:t>
            </a:r>
            <a:r>
              <a:rPr lang="de-CH" sz="1400" dirty="0"/>
              <a:t> Finden Sie sich in der Dreiergruppe aus dem Rollenspiel zusammen.</a:t>
            </a:r>
          </a:p>
          <a:p>
            <a:pPr marL="0" indent="0" hangingPunct="0">
              <a:buNone/>
            </a:pPr>
            <a:r>
              <a:rPr lang="de-CH" sz="1400" b="1" dirty="0"/>
              <a:t>Schritt 2:</a:t>
            </a:r>
            <a:r>
              <a:rPr lang="de-CH" sz="1400" dirty="0"/>
              <a:t> Gehen Sie zusammen an einen der vier Posten und führen Sie die dort liegenden Aufgabenstellungen aus. Es </a:t>
            </a:r>
            <a:r>
              <a:rPr lang="de-CH" sz="1400" dirty="0" smtClean="0"/>
              <a:t>gibt folgende </a:t>
            </a:r>
            <a:r>
              <a:rPr lang="de-CH" sz="1400" dirty="0"/>
              <a:t>Posten </a:t>
            </a:r>
            <a:r>
              <a:rPr lang="de-CH" sz="1400" dirty="0" smtClean="0"/>
              <a:t>: </a:t>
            </a:r>
            <a:r>
              <a:rPr lang="de-CH" sz="1400" dirty="0"/>
              <a:t>Posten 1: Reservationsanfragen prüfen / Posten 2: Reservationsbestätigung verfassen / Posten 3: Mietverträge prüfen /Posten 4: Mein Haus – meine Regeln</a:t>
            </a:r>
          </a:p>
          <a:p>
            <a:pPr marL="0" indent="0" hangingPunct="0">
              <a:buNone/>
            </a:pPr>
            <a:r>
              <a:rPr lang="de-CH" sz="1400" b="1" dirty="0"/>
              <a:t>Schritt 3:</a:t>
            </a:r>
            <a:r>
              <a:rPr lang="de-CH" sz="1400" dirty="0"/>
              <a:t> Notieren Sie sich Ihre offenen Fragen und entsprechend der Aufgabenstellung Ihre Lösungen, Ergebnisse oder Erkenntnisse auf Ihrem Werkstattblatt. </a:t>
            </a:r>
            <a:endParaRPr lang="de-CH" sz="1400" dirty="0" smtClean="0"/>
          </a:p>
          <a:p>
            <a:pPr marL="0" indent="0" hangingPunct="0">
              <a:buNone/>
            </a:pPr>
            <a:r>
              <a:rPr lang="de-CH" sz="1400" b="1" dirty="0"/>
              <a:t>Schritt 4:</a:t>
            </a:r>
            <a:r>
              <a:rPr lang="de-CH" sz="1400" dirty="0"/>
              <a:t> Nach 20 Minuten wechseln Sie an den nächsten Posten. </a:t>
            </a:r>
          </a:p>
          <a:p>
            <a:pPr marL="0" indent="0" hangingPunct="0">
              <a:buNone/>
            </a:pPr>
            <a:r>
              <a:rPr lang="de-CH" sz="1400" b="1" dirty="0"/>
              <a:t>Schritt 5:</a:t>
            </a:r>
            <a:r>
              <a:rPr lang="de-CH" sz="1400" dirty="0"/>
              <a:t> Wiederholen Sie die Schritte 2–4, bis Sie alle Posten bearbeitet haben. </a:t>
            </a:r>
          </a:p>
          <a:p>
            <a:pPr marL="0" indent="0" hangingPunct="0">
              <a:buNone/>
            </a:pPr>
            <a:r>
              <a:rPr lang="de-CH" sz="1400" b="1" dirty="0"/>
              <a:t>Schritt 6:</a:t>
            </a:r>
            <a:r>
              <a:rPr lang="de-CH" sz="1400" dirty="0"/>
              <a:t> Fotografieren Sie Ihr Werkstattblatt und legen Sie es in Ihrer digitalen Lerndokumentation/in </a:t>
            </a:r>
            <a:r>
              <a:rPr lang="de-CH" sz="1400" dirty="0" smtClean="0"/>
              <a:t>(Portfolio) </a:t>
            </a:r>
            <a:r>
              <a:rPr lang="de-CH" sz="1400" dirty="0"/>
              <a:t>ab.</a:t>
            </a:r>
          </a:p>
          <a:p>
            <a:pPr marL="0" indent="0" hangingPunct="0">
              <a:buNone/>
            </a:pPr>
            <a:endParaRPr lang="de-CH" sz="200" b="1" dirty="0"/>
          </a:p>
          <a:p>
            <a:pPr marL="0" indent="0" hangingPunct="0">
              <a:buNone/>
            </a:pPr>
            <a:endParaRPr lang="de-CH" sz="1400" b="1" dirty="0" smtClean="0"/>
          </a:p>
          <a:p>
            <a:pPr marL="0" indent="0" hangingPunct="0">
              <a:buNone/>
            </a:pPr>
            <a:r>
              <a:rPr lang="de-CH" sz="1400" b="1" dirty="0" smtClean="0"/>
              <a:t>Erwartungen</a:t>
            </a:r>
            <a:endParaRPr lang="de-CH" sz="1400" b="1" dirty="0"/>
          </a:p>
          <a:p>
            <a:pPr hangingPunct="0"/>
            <a:r>
              <a:rPr lang="de-CH" sz="1400" dirty="0"/>
              <a:t>Sie bearbeiten alle vier </a:t>
            </a:r>
            <a:r>
              <a:rPr lang="de-CH" sz="1400" dirty="0" smtClean="0"/>
              <a:t>Posten und notieren </a:t>
            </a:r>
            <a:r>
              <a:rPr lang="de-CH" sz="1400" dirty="0"/>
              <a:t>offene Fragen zu den einzelnen Posten.</a:t>
            </a:r>
          </a:p>
          <a:p>
            <a:pPr marL="0" indent="0" hangingPunct="0">
              <a:buNone/>
            </a:pPr>
            <a:endParaRPr lang="de-CH" sz="600" dirty="0"/>
          </a:p>
          <a:p>
            <a:pPr marL="0" indent="0" hangingPunct="0">
              <a:buNone/>
            </a:pPr>
            <a:endParaRPr lang="de-CH" sz="1400" b="1" dirty="0" smtClean="0"/>
          </a:p>
          <a:p>
            <a:pPr marL="0" indent="0" hangingPunct="0">
              <a:buNone/>
            </a:pPr>
            <a:r>
              <a:rPr lang="de-CH" sz="1400" b="1" dirty="0" smtClean="0"/>
              <a:t>Organisation: </a:t>
            </a:r>
            <a:br>
              <a:rPr lang="de-CH" sz="1400" b="1" dirty="0" smtClean="0"/>
            </a:br>
            <a:r>
              <a:rPr lang="de-CH" sz="1400" dirty="0" smtClean="0"/>
              <a:t>Pro Posten </a:t>
            </a:r>
            <a:r>
              <a:rPr lang="de-CH" sz="1400" dirty="0"/>
              <a:t>20 Minuten </a:t>
            </a:r>
            <a:r>
              <a:rPr lang="de-CH" sz="1400" dirty="0" smtClean="0"/>
              <a:t>/ Gesamt: </a:t>
            </a:r>
            <a:r>
              <a:rPr lang="de-CH" sz="1400" dirty="0"/>
              <a:t>80 </a:t>
            </a:r>
            <a:r>
              <a:rPr lang="de-CH" sz="1400" dirty="0" smtClean="0"/>
              <a:t>Minuten / Arbeitsweise: Dreiergruppe / Hilfsmittel: Werkstattblatt</a:t>
            </a:r>
            <a:endParaRPr lang="de-CH" sz="1400" dirty="0"/>
          </a:p>
          <a:p>
            <a:pPr marL="0" indent="0" hangingPunct="0">
              <a:buNone/>
            </a:pPr>
            <a:endParaRPr lang="de-CH" sz="14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10</a:t>
            </a:fld>
            <a:endParaRPr lang="de-CH" dirty="0"/>
          </a:p>
        </p:txBody>
      </p:sp>
      <p:pic>
        <p:nvPicPr>
          <p:cNvPr id="5" name="Grafik 4"/>
          <p:cNvPicPr>
            <a:picLocks noChangeAspect="1"/>
          </p:cNvPicPr>
          <p:nvPr/>
        </p:nvPicPr>
        <p:blipFill>
          <a:blip r:embed="rId3" cstate="print">
            <a:extLst>
              <a:ext uri="{BEBA8EAE-BF5A-486C-A8C5-ECC9F3942E4B}">
                <a14:imgProps xmlns:a14="http://schemas.microsoft.com/office/drawing/2010/main">
                  <a14:imgLayer r:embed="rId4">
                    <a14:imgEffect>
                      <a14:artisticBlur/>
                    </a14:imgEffect>
                  </a14:imgLayer>
                </a14:imgProps>
              </a:ext>
              <a:ext uri="{28A0092B-C50C-407E-A947-70E740481C1C}">
                <a14:useLocalDpi xmlns:a14="http://schemas.microsoft.com/office/drawing/2010/main" val="0"/>
              </a:ext>
            </a:extLst>
          </a:blip>
          <a:stretch>
            <a:fillRect/>
          </a:stretch>
        </p:blipFill>
        <p:spPr>
          <a:xfrm>
            <a:off x="10153980" y="4207082"/>
            <a:ext cx="1541333" cy="1966706"/>
          </a:xfrm>
          <a:prstGeom prst="rect">
            <a:avLst/>
          </a:prstGeom>
          <a:ln>
            <a:noFill/>
          </a:ln>
          <a:effectLst>
            <a:outerShdw blurRad="292100" dist="139700" dir="2700000" algn="tl" rotWithShape="0">
              <a:srgbClr val="333333">
                <a:alpha val="65000"/>
              </a:srgbClr>
            </a:outerShdw>
          </a:effectLst>
        </p:spPr>
      </p:pic>
      <p:sp>
        <p:nvSpPr>
          <p:cNvPr id="6" name="Rechteck 5">
            <a:hlinkClick r:id="rId5"/>
          </p:cNvPr>
          <p:cNvSpPr/>
          <p:nvPr/>
        </p:nvSpPr>
        <p:spPr>
          <a:xfrm>
            <a:off x="8737600" y="5793093"/>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solidFill>
                  <a:schemeClr val="bg1"/>
                </a:solidFill>
              </a:rPr>
              <a:t>Zur Werkstatt</a:t>
            </a:r>
            <a:endParaRPr lang="de-CH" dirty="0">
              <a:solidFill>
                <a:schemeClr val="bg1"/>
              </a:solidFill>
            </a:endParaRPr>
          </a:p>
        </p:txBody>
      </p:sp>
      <p:pic>
        <p:nvPicPr>
          <p:cNvPr id="7" name="Grafik 6" descr="Mouse PNG, Mouse Cursor, Computer Mouse Clipart Download - Free Transparent  PNG Logos"/>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625968" y="5901163"/>
            <a:ext cx="339096" cy="573686"/>
          </a:xfrm>
          <a:prstGeom prst="rect">
            <a:avLst/>
          </a:prstGeom>
          <a:noFill/>
          <a:ln>
            <a:noFill/>
          </a:ln>
        </p:spPr>
      </p:pic>
    </p:spTree>
    <p:extLst>
      <p:ext uri="{BB962C8B-B14F-4D97-AF65-F5344CB8AC3E}">
        <p14:creationId xmlns:p14="http://schemas.microsoft.com/office/powerpoint/2010/main" val="9419587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Feier in der Waldhütte – „Praxisfall“</a:t>
            </a:r>
            <a:endParaRPr lang="de-CH" dirty="0"/>
          </a:p>
        </p:txBody>
      </p:sp>
      <p:sp>
        <p:nvSpPr>
          <p:cNvPr id="3" name="Inhaltsplatzhalter 2"/>
          <p:cNvSpPr>
            <a:spLocks noGrp="1"/>
          </p:cNvSpPr>
          <p:nvPr>
            <p:ph idx="1"/>
          </p:nvPr>
        </p:nvSpPr>
        <p:spPr/>
        <p:txBody>
          <a:bodyPr/>
          <a:lstStyle/>
          <a:p>
            <a:pPr marL="0" indent="0" hangingPunct="0">
              <a:buNone/>
            </a:pPr>
            <a:r>
              <a:rPr lang="de-CH" sz="1800" b="1" dirty="0" smtClean="0"/>
              <a:t>Ausgangslage: </a:t>
            </a:r>
            <a:r>
              <a:rPr lang="de-CH" sz="1800" dirty="0" smtClean="0"/>
              <a:t>Zur </a:t>
            </a:r>
            <a:r>
              <a:rPr lang="de-CH" sz="1800" dirty="0"/>
              <a:t>Vermietung von Räumlichkeiten und Infrastrukturen gehört hin und wieder auch die Abnahme der beanspruchten Einrichtungen dazu. Wie Sie eine sorgfältige Kontrolle der Räumlichkeiten im Anschluss an eine Veranstaltung durchführen, üben Sie in diesem Praxisfall.</a:t>
            </a:r>
          </a:p>
          <a:p>
            <a:pPr marL="0" indent="0" hangingPunct="0">
              <a:buNone/>
            </a:pPr>
            <a:endParaRPr lang="de-CH" sz="900" dirty="0"/>
          </a:p>
          <a:p>
            <a:pPr marL="0" indent="0" hangingPunct="0">
              <a:buNone/>
            </a:pPr>
            <a:r>
              <a:rPr lang="de-CH" sz="1800" b="1" dirty="0">
                <a:solidFill>
                  <a:srgbClr val="0070C0"/>
                </a:solidFill>
              </a:rPr>
              <a:t>Aufgabenstellung</a:t>
            </a:r>
          </a:p>
          <a:p>
            <a:pPr marL="0" indent="0" hangingPunct="0">
              <a:buNone/>
            </a:pPr>
            <a:r>
              <a:rPr lang="de-CH" sz="1800" b="1" dirty="0"/>
              <a:t>Schritt 1:</a:t>
            </a:r>
            <a:r>
              <a:rPr lang="de-CH" sz="1800" dirty="0"/>
              <a:t> Bilden Sie Tandems.</a:t>
            </a:r>
          </a:p>
          <a:p>
            <a:pPr marL="0" indent="0" hangingPunct="0">
              <a:buNone/>
            </a:pPr>
            <a:r>
              <a:rPr lang="de-CH" sz="1800" b="1" dirty="0"/>
              <a:t>Schritt 2:</a:t>
            </a:r>
            <a:r>
              <a:rPr lang="de-CH" sz="1800" dirty="0"/>
              <a:t> Lesen Sie die Fallbeschreibung durch. </a:t>
            </a:r>
          </a:p>
          <a:p>
            <a:pPr marL="0" indent="0" hangingPunct="0">
              <a:buNone/>
            </a:pPr>
            <a:r>
              <a:rPr lang="de-CH" sz="1800" b="1" dirty="0"/>
              <a:t>Schritt 3:</a:t>
            </a:r>
            <a:r>
              <a:rPr lang="de-CH" sz="1800" dirty="0"/>
              <a:t> Beschreiben Sie Schritt für Schritt, wie Anna Oberholzer die Abnahme der Waldhütte vor Ort korrekt durchführen sollte. Halten Sie Ihre Ergebnisse im Antwortraster fest. </a:t>
            </a:r>
          </a:p>
          <a:p>
            <a:pPr marL="0" indent="0" hangingPunct="0">
              <a:buNone/>
            </a:pPr>
            <a:endParaRPr lang="de-CH" sz="900" dirty="0"/>
          </a:p>
          <a:p>
            <a:pPr marL="0" indent="0" hangingPunct="0">
              <a:buNone/>
            </a:pPr>
            <a:r>
              <a:rPr lang="de-CH" sz="1800" b="1" dirty="0"/>
              <a:t>Erwartungen</a:t>
            </a:r>
          </a:p>
          <a:p>
            <a:pPr marL="0" indent="0" hangingPunct="0">
              <a:buNone/>
            </a:pPr>
            <a:r>
              <a:rPr lang="de-CH" sz="1800" dirty="0"/>
              <a:t>Bringen Sie Ihre Antwort in eine logische Reihenfolge und bilden Sie sie </a:t>
            </a:r>
            <a:r>
              <a:rPr lang="de-CH" sz="1800" dirty="0" smtClean="0"/>
              <a:t/>
            </a:r>
            <a:br>
              <a:rPr lang="de-CH" sz="1800" dirty="0" smtClean="0"/>
            </a:br>
            <a:r>
              <a:rPr lang="de-CH" sz="1800" dirty="0" smtClean="0"/>
              <a:t>nachvollziehbar </a:t>
            </a:r>
            <a:r>
              <a:rPr lang="de-CH" sz="1800" dirty="0"/>
              <a:t>im Antwortraster ab.</a:t>
            </a:r>
          </a:p>
          <a:p>
            <a:pPr marL="0" indent="0" hangingPunct="0">
              <a:buNone/>
            </a:pPr>
            <a:endParaRPr lang="de-CH" sz="900" dirty="0"/>
          </a:p>
          <a:p>
            <a:pPr marL="0" indent="0" hangingPunct="0">
              <a:buNone/>
            </a:pPr>
            <a:r>
              <a:rPr lang="de-CH" sz="1800" b="1" dirty="0" smtClean="0"/>
              <a:t>Organisation: </a:t>
            </a:r>
            <a:r>
              <a:rPr lang="de-CH" sz="1800" dirty="0" smtClean="0"/>
              <a:t>Zeit</a:t>
            </a:r>
            <a:r>
              <a:rPr lang="de-CH" sz="1800" dirty="0"/>
              <a:t>: 20 </a:t>
            </a:r>
            <a:r>
              <a:rPr lang="de-CH" sz="1800" dirty="0" smtClean="0"/>
              <a:t>Minuten / Arbeitsweise</a:t>
            </a:r>
            <a:r>
              <a:rPr lang="de-CH" sz="1800" dirty="0"/>
              <a:t>: Tandem</a:t>
            </a:r>
          </a:p>
          <a:p>
            <a:endParaRPr lang="de-CH" sz="20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11</a:t>
            </a:fld>
            <a:endParaRPr lang="de-CH" dirty="0"/>
          </a:p>
        </p:txBody>
      </p:sp>
      <p:pic>
        <p:nvPicPr>
          <p:cNvPr id="5" name="Grafik 4"/>
          <p:cNvPicPr>
            <a:picLocks noChangeAspect="1"/>
          </p:cNvPicPr>
          <p:nvPr/>
        </p:nvPicPr>
        <p:blipFill>
          <a:blip r:embed="rId2" cstate="print">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val="0"/>
              </a:ext>
            </a:extLst>
          </a:blip>
          <a:stretch>
            <a:fillRect/>
          </a:stretch>
        </p:blipFill>
        <p:spPr>
          <a:xfrm>
            <a:off x="9912424" y="4182822"/>
            <a:ext cx="1556632" cy="1986227"/>
          </a:xfrm>
          <a:prstGeom prst="rect">
            <a:avLst/>
          </a:prstGeom>
          <a:ln>
            <a:noFill/>
          </a:ln>
          <a:effectLst>
            <a:outerShdw blurRad="292100" dist="139700" dir="2700000" algn="tl" rotWithShape="0">
              <a:srgbClr val="333333">
                <a:alpha val="65000"/>
              </a:srgbClr>
            </a:outerShdw>
          </a:effectLst>
        </p:spPr>
      </p:pic>
      <p:sp>
        <p:nvSpPr>
          <p:cNvPr id="6" name="Rechteck 5">
            <a:hlinkClick r:id="rId4"/>
          </p:cNvPr>
          <p:cNvSpPr/>
          <p:nvPr/>
        </p:nvSpPr>
        <p:spPr>
          <a:xfrm>
            <a:off x="8400256" y="5358678"/>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solidFill>
                  <a:schemeClr val="bg1"/>
                </a:solidFill>
              </a:rPr>
              <a:t>Zum Praxisfall</a:t>
            </a:r>
            <a:endParaRPr lang="de-CH" dirty="0">
              <a:solidFill>
                <a:schemeClr val="bg1"/>
              </a:solidFill>
            </a:endParaRPr>
          </a:p>
        </p:txBody>
      </p:sp>
      <p:pic>
        <p:nvPicPr>
          <p:cNvPr id="7" name="Grafik 6" descr="Mouse PNG, Mouse Cursor, Computer Mouse Clipart Download - Free Transparent  PNG Logos"/>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10827" y="5860764"/>
            <a:ext cx="339096" cy="573686"/>
          </a:xfrm>
          <a:prstGeom prst="rect">
            <a:avLst/>
          </a:prstGeom>
          <a:noFill/>
          <a:ln>
            <a:noFill/>
          </a:ln>
        </p:spPr>
      </p:pic>
    </p:spTree>
    <p:extLst>
      <p:ext uri="{BB962C8B-B14F-4D97-AF65-F5344CB8AC3E}">
        <p14:creationId xmlns:p14="http://schemas.microsoft.com/office/powerpoint/2010/main" val="2389973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Neues und Praktisches</a:t>
            </a:r>
            <a:br>
              <a:rPr lang="de-CH" dirty="0"/>
            </a:br>
            <a:r>
              <a:rPr lang="de-CH" dirty="0"/>
              <a:t>Das nehme ich mit</a:t>
            </a:r>
          </a:p>
        </p:txBody>
      </p:sp>
      <p:sp>
        <p:nvSpPr>
          <p:cNvPr id="6" name="Untertitel 5"/>
          <p:cNvSpPr>
            <a:spLocks noGrp="1"/>
          </p:cNvSpPr>
          <p:nvPr>
            <p:ph type="subTitle" idx="1"/>
          </p:nvPr>
        </p:nvSpPr>
        <p:spPr/>
        <p:txBody>
          <a:bodyPr>
            <a:normAutofit/>
          </a:bodyPr>
          <a:lstStyle/>
          <a:p>
            <a:r>
              <a:rPr lang="de-CH" dirty="0"/>
              <a:t>Präsenztag 4</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14: «Räumlichkeiten und Infrastruktur reservieren, verwalten und vermieten»</a:t>
            </a:r>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Ausgangslage</a:t>
            </a:r>
            <a:endParaRPr lang="de-CH" sz="1200" b="0" dirty="0">
              <a:solidFill>
                <a:srgbClr val="FF0000"/>
              </a:solidFill>
            </a:endParaRPr>
          </a:p>
        </p:txBody>
      </p:sp>
      <p:sp>
        <p:nvSpPr>
          <p:cNvPr id="6" name="Inhaltsplatzhalter 5"/>
          <p:cNvSpPr>
            <a:spLocks noGrp="1"/>
          </p:cNvSpPr>
          <p:nvPr>
            <p:ph idx="1"/>
          </p:nvPr>
        </p:nvSpPr>
        <p:spPr/>
        <p:txBody>
          <a:bodyPr/>
          <a:lstStyle/>
          <a:p>
            <a:pPr marL="0" indent="0">
              <a:buNone/>
            </a:pPr>
            <a:r>
              <a:rPr lang="de-CH" dirty="0"/>
              <a:t>Sie haben am heutigen Morgen …</a:t>
            </a:r>
          </a:p>
          <a:p>
            <a:r>
              <a:rPr lang="de-CH" dirty="0"/>
              <a:t>gemeinsam ein </a:t>
            </a:r>
            <a:r>
              <a:rPr lang="de-CH" dirty="0" err="1"/>
              <a:t>MindMap</a:t>
            </a:r>
            <a:r>
              <a:rPr lang="de-CH" dirty="0"/>
              <a:t> erstellt,</a:t>
            </a:r>
          </a:p>
          <a:p>
            <a:r>
              <a:rPr lang="de-CH" dirty="0"/>
              <a:t>ein Rollenspiel durchgeführt,</a:t>
            </a:r>
          </a:p>
          <a:p>
            <a:r>
              <a:rPr lang="de-CH" dirty="0"/>
              <a:t>eine Werkstatt absolviert,</a:t>
            </a:r>
          </a:p>
          <a:p>
            <a:r>
              <a:rPr lang="de-CH" dirty="0"/>
              <a:t>gemeinsam einen Synthesefall bearbeitet.</a:t>
            </a:r>
          </a:p>
          <a:p>
            <a:pPr marL="0" indent="0">
              <a:buNone/>
            </a:pPr>
            <a:endParaRPr lang="de-CH" dirty="0"/>
          </a:p>
          <a:p>
            <a:pPr marL="0" indent="0">
              <a:buNone/>
            </a:pPr>
            <a:r>
              <a:rPr lang="de-CH" dirty="0"/>
              <a:t>Nun erhalten Sie die Gelegenheit, den Morgen nochmals gedanklich durchzugehen und das neue Wissen zu sichern. </a:t>
            </a:r>
          </a:p>
          <a:p>
            <a:pPr marL="0" indent="0">
              <a:buNone/>
            </a:pPr>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13</a:t>
            </a:fld>
            <a:endParaRPr lang="de-CH"/>
          </a:p>
        </p:txBody>
      </p:sp>
    </p:spTree>
    <p:extLst>
      <p:ext uri="{BB962C8B-B14F-4D97-AF65-F5344CB8AC3E}">
        <p14:creationId xmlns:p14="http://schemas.microsoft.com/office/powerpoint/2010/main" val="1046232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CH" dirty="0"/>
              <a:t>Das nehme ich mit: Repetition und Transfer in die Praxis</a:t>
            </a:r>
          </a:p>
        </p:txBody>
      </p:sp>
      <p:sp>
        <p:nvSpPr>
          <p:cNvPr id="6" name="Inhaltsplatzhalter 5"/>
          <p:cNvSpPr>
            <a:spLocks noGrp="1"/>
          </p:cNvSpPr>
          <p:nvPr>
            <p:ph idx="1"/>
          </p:nvPr>
        </p:nvSpPr>
        <p:spPr/>
        <p:txBody>
          <a:bodyPr/>
          <a:lstStyle/>
          <a:p>
            <a:pPr marL="0" indent="0">
              <a:buNone/>
            </a:pPr>
            <a:r>
              <a:rPr lang="de-CH" b="1" dirty="0">
                <a:solidFill>
                  <a:srgbClr val="0070C0"/>
                </a:solidFill>
              </a:rPr>
              <a:t>Aufgabenstellung</a:t>
            </a:r>
          </a:p>
          <a:p>
            <a:pPr marL="0" indent="0">
              <a:buNone/>
            </a:pPr>
            <a:r>
              <a:rPr lang="de-CH" dirty="0"/>
              <a:t>Nehmen Sie sich Zeit, die einzelnen Inhalte des heutigen Morgens nochmals in Erinnerung zu rufen. Beantworten Sie anschliessend für sich folgende Fragen in jeweils zwei bis drei Sätzen: </a:t>
            </a:r>
            <a:endParaRPr lang="de-CH" dirty="0" smtClean="0"/>
          </a:p>
          <a:p>
            <a:pPr marL="0" indent="0">
              <a:buNone/>
            </a:pPr>
            <a:endParaRPr lang="de-CH" sz="1100" dirty="0"/>
          </a:p>
          <a:p>
            <a:r>
              <a:rPr lang="de-CH" dirty="0"/>
              <a:t>Was war neu für Sie?</a:t>
            </a:r>
          </a:p>
          <a:p>
            <a:r>
              <a:rPr lang="de-CH" dirty="0"/>
              <a:t>Welche Erkenntnisse nehmen Sie mit in Ihre Berufspraxis? </a:t>
            </a:r>
            <a:endParaRPr lang="de-CH" dirty="0" smtClean="0"/>
          </a:p>
          <a:p>
            <a:endParaRPr lang="de-CH" sz="1400" dirty="0"/>
          </a:p>
          <a:p>
            <a:pPr marL="0" indent="0">
              <a:buNone/>
            </a:pPr>
            <a:r>
              <a:rPr lang="de-CH" dirty="0"/>
              <a:t>Notieren Sie sich Ihre Antworten auf diese Fragen. </a:t>
            </a:r>
            <a:r>
              <a:rPr lang="de-CH" dirty="0" smtClean="0"/>
              <a:t>Teilen </a:t>
            </a:r>
            <a:r>
              <a:rPr lang="de-CH" dirty="0"/>
              <a:t>Sie Ihre Erkenntnisse im Plenum</a:t>
            </a:r>
            <a:r>
              <a:rPr lang="de-CH" dirty="0" smtClean="0"/>
              <a:t>.</a:t>
            </a:r>
          </a:p>
          <a:p>
            <a:pPr marL="0" indent="0">
              <a:buNone/>
            </a:pPr>
            <a:endParaRPr lang="de-CH" sz="1100" dirty="0"/>
          </a:p>
          <a:p>
            <a:pPr marL="0" indent="0">
              <a:buNone/>
            </a:pPr>
            <a:r>
              <a:rPr lang="de-CH" b="1" dirty="0" smtClean="0"/>
              <a:t>Organisation: </a:t>
            </a:r>
            <a:r>
              <a:rPr lang="de-CH" dirty="0" smtClean="0"/>
              <a:t>Zeit</a:t>
            </a:r>
            <a:r>
              <a:rPr lang="de-CH" dirty="0"/>
              <a:t>: 5–10 </a:t>
            </a:r>
            <a:r>
              <a:rPr lang="de-CH" dirty="0" smtClean="0"/>
              <a:t>Minuten / Arbeitsweise</a:t>
            </a:r>
            <a:r>
              <a:rPr lang="de-CH" dirty="0"/>
              <a:t>: Einzelarbeit, Plenum</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14</a:t>
            </a:fld>
            <a:endParaRPr lang="de-CH"/>
          </a:p>
        </p:txBody>
      </p:sp>
    </p:spTree>
    <p:extLst>
      <p:ext uri="{BB962C8B-B14F-4D97-AF65-F5344CB8AC3E}">
        <p14:creationId xmlns:p14="http://schemas.microsoft.com/office/powerpoint/2010/main" val="3443382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Der üK-Kompetenznachweis 1</a:t>
            </a:r>
            <a:br>
              <a:rPr lang="de-CH" dirty="0"/>
            </a:br>
            <a:r>
              <a:rPr lang="de-CH" dirty="0"/>
              <a:t>Input</a:t>
            </a:r>
          </a:p>
        </p:txBody>
      </p:sp>
      <p:sp>
        <p:nvSpPr>
          <p:cNvPr id="6" name="Untertitel 5"/>
          <p:cNvSpPr>
            <a:spLocks noGrp="1"/>
          </p:cNvSpPr>
          <p:nvPr>
            <p:ph type="subTitle" idx="1"/>
          </p:nvPr>
        </p:nvSpPr>
        <p:spPr/>
        <p:txBody>
          <a:bodyPr>
            <a:normAutofit/>
          </a:bodyPr>
          <a:lstStyle/>
          <a:p>
            <a:r>
              <a:rPr lang="de-CH" dirty="0"/>
              <a:t>Präsenztag 4</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endParaRPr lang="de-CH" dirty="0">
              <a:highlight>
                <a:srgbClr val="C0C0C0"/>
              </a:highlight>
            </a:endParaRPr>
          </a:p>
        </p:txBody>
      </p:sp>
    </p:spTree>
    <p:extLst>
      <p:ext uri="{BB962C8B-B14F-4D97-AF65-F5344CB8AC3E}">
        <p14:creationId xmlns:p14="http://schemas.microsoft.com/office/powerpoint/2010/main" val="2278557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662CA-136A-A945-0C66-095A520EE8F9}"/>
              </a:ext>
            </a:extLst>
          </p:cNvPr>
          <p:cNvSpPr>
            <a:spLocks noGrp="1"/>
          </p:cNvSpPr>
          <p:nvPr>
            <p:ph type="title"/>
          </p:nvPr>
        </p:nvSpPr>
        <p:spPr/>
        <p:txBody>
          <a:bodyPr/>
          <a:lstStyle/>
          <a:p>
            <a:r>
              <a:rPr lang="de-CH" dirty="0"/>
              <a:t>Ziele</a:t>
            </a:r>
          </a:p>
        </p:txBody>
      </p:sp>
      <p:sp>
        <p:nvSpPr>
          <p:cNvPr id="3" name="Inhaltsplatzhalter 2">
            <a:extLst>
              <a:ext uri="{FF2B5EF4-FFF2-40B4-BE49-F238E27FC236}">
                <a16:creationId xmlns:a16="http://schemas.microsoft.com/office/drawing/2014/main" id="{BD919390-53C5-5FF7-2D98-B27FE640C0B2}"/>
              </a:ext>
            </a:extLst>
          </p:cNvPr>
          <p:cNvSpPr>
            <a:spLocks noGrp="1"/>
          </p:cNvSpPr>
          <p:nvPr>
            <p:ph idx="1"/>
          </p:nvPr>
        </p:nvSpPr>
        <p:spPr/>
        <p:txBody>
          <a:bodyPr/>
          <a:lstStyle/>
          <a:p>
            <a:r>
              <a:rPr lang="de-CH" dirty="0"/>
              <a:t>Sie können in eigenen Worten erklären, welche Inhalte im E-Test geprüft werden.</a:t>
            </a:r>
          </a:p>
          <a:p>
            <a:endParaRPr lang="de-CH" dirty="0"/>
          </a:p>
          <a:p>
            <a:r>
              <a:rPr lang="de-CH" dirty="0"/>
              <a:t>Sie fassen zusammen, welche Erwartungen an den Transferauftrag bestehen.</a:t>
            </a:r>
          </a:p>
          <a:p>
            <a:endParaRPr lang="de-CH" dirty="0"/>
          </a:p>
          <a:p>
            <a:r>
              <a:rPr lang="de-CH" dirty="0"/>
              <a:t>Sie haben offene Fragen im Zusammenhang mit dem ersten üK-Kompetenznachweis geklärt.</a:t>
            </a:r>
          </a:p>
          <a:p>
            <a:pPr marL="0" indent="0">
              <a:buNone/>
            </a:pPr>
            <a:endParaRPr lang="de-CH" dirty="0"/>
          </a:p>
        </p:txBody>
      </p:sp>
      <p:sp>
        <p:nvSpPr>
          <p:cNvPr id="4" name="Foliennummernplatzhalter 3">
            <a:extLst>
              <a:ext uri="{FF2B5EF4-FFF2-40B4-BE49-F238E27FC236}">
                <a16:creationId xmlns:a16="http://schemas.microsoft.com/office/drawing/2014/main" id="{C343E006-0C68-EB33-626D-5BF4A24AD5B2}"/>
              </a:ext>
            </a:extLst>
          </p:cNvPr>
          <p:cNvSpPr>
            <a:spLocks noGrp="1"/>
          </p:cNvSpPr>
          <p:nvPr>
            <p:ph type="sldNum" sz="quarter" idx="12"/>
          </p:nvPr>
        </p:nvSpPr>
        <p:spPr/>
        <p:txBody>
          <a:bodyPr/>
          <a:lstStyle/>
          <a:p>
            <a:fld id="{87674F0A-37BA-4CE3-B1FD-DE57A7E2F2C6}" type="slidenum">
              <a:rPr lang="de-CH" smtClean="0"/>
              <a:pPr/>
              <a:t>16</a:t>
            </a:fld>
            <a:endParaRPr lang="de-CH" dirty="0"/>
          </a:p>
        </p:txBody>
      </p:sp>
    </p:spTree>
    <p:extLst>
      <p:ext uri="{BB962C8B-B14F-4D97-AF65-F5344CB8AC3E}">
        <p14:creationId xmlns:p14="http://schemas.microsoft.com/office/powerpoint/2010/main" val="3376939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662CA-136A-A945-0C66-095A520EE8F9}"/>
              </a:ext>
            </a:extLst>
          </p:cNvPr>
          <p:cNvSpPr>
            <a:spLocks noGrp="1"/>
          </p:cNvSpPr>
          <p:nvPr>
            <p:ph type="title"/>
          </p:nvPr>
        </p:nvSpPr>
        <p:spPr/>
        <p:txBody>
          <a:bodyPr/>
          <a:lstStyle/>
          <a:p>
            <a:r>
              <a:rPr lang="de-CH" dirty="0"/>
              <a:t>Relevanz</a:t>
            </a:r>
          </a:p>
        </p:txBody>
      </p:sp>
      <p:sp>
        <p:nvSpPr>
          <p:cNvPr id="3" name="Inhaltsplatzhalter 2">
            <a:extLst>
              <a:ext uri="{FF2B5EF4-FFF2-40B4-BE49-F238E27FC236}">
                <a16:creationId xmlns:a16="http://schemas.microsoft.com/office/drawing/2014/main" id="{BD919390-53C5-5FF7-2D98-B27FE640C0B2}"/>
              </a:ext>
            </a:extLst>
          </p:cNvPr>
          <p:cNvSpPr>
            <a:spLocks noGrp="1"/>
          </p:cNvSpPr>
          <p:nvPr>
            <p:ph idx="1"/>
          </p:nvPr>
        </p:nvSpPr>
        <p:spPr/>
        <p:txBody>
          <a:bodyPr/>
          <a:lstStyle/>
          <a:p>
            <a:r>
              <a:rPr lang="de-CH" dirty="0"/>
              <a:t>Sie erbringen nun einen ersten Teil des üK-Kompetenznachweises 1. </a:t>
            </a:r>
            <a:endParaRPr lang="de-CH" sz="1100" dirty="0">
              <a:solidFill>
                <a:srgbClr val="FF0000"/>
              </a:solidFill>
            </a:endParaRPr>
          </a:p>
          <a:p>
            <a:endParaRPr lang="de-CH" dirty="0"/>
          </a:p>
          <a:p>
            <a:r>
              <a:rPr lang="de-CH" dirty="0"/>
              <a:t>Dafür gibt es separate Aufgabenstellungen, die Sie heute kennenlernen.</a:t>
            </a:r>
          </a:p>
          <a:p>
            <a:endParaRPr lang="de-CH" dirty="0"/>
          </a:p>
          <a:p>
            <a:r>
              <a:rPr lang="de-CH" dirty="0"/>
              <a:t>Damit können Sie im Anschluss an diesen üK-Tag mit der Umsetzung starten.</a:t>
            </a:r>
          </a:p>
          <a:p>
            <a:endParaRPr lang="de-CH" dirty="0"/>
          </a:p>
          <a:p>
            <a:endParaRPr lang="de-CH" dirty="0"/>
          </a:p>
        </p:txBody>
      </p:sp>
      <p:sp>
        <p:nvSpPr>
          <p:cNvPr id="4" name="Foliennummernplatzhalter 3">
            <a:extLst>
              <a:ext uri="{FF2B5EF4-FFF2-40B4-BE49-F238E27FC236}">
                <a16:creationId xmlns:a16="http://schemas.microsoft.com/office/drawing/2014/main" id="{C343E006-0C68-EB33-626D-5BF4A24AD5B2}"/>
              </a:ext>
            </a:extLst>
          </p:cNvPr>
          <p:cNvSpPr>
            <a:spLocks noGrp="1"/>
          </p:cNvSpPr>
          <p:nvPr>
            <p:ph type="sldNum" sz="quarter" idx="12"/>
          </p:nvPr>
        </p:nvSpPr>
        <p:spPr/>
        <p:txBody>
          <a:bodyPr/>
          <a:lstStyle/>
          <a:p>
            <a:fld id="{87674F0A-37BA-4CE3-B1FD-DE57A7E2F2C6}" type="slidenum">
              <a:rPr lang="de-CH" smtClean="0"/>
              <a:pPr/>
              <a:t>17</a:t>
            </a:fld>
            <a:endParaRPr lang="de-CH" dirty="0"/>
          </a:p>
        </p:txBody>
      </p:sp>
    </p:spTree>
    <p:extLst>
      <p:ext uri="{BB962C8B-B14F-4D97-AF65-F5344CB8AC3E}">
        <p14:creationId xmlns:p14="http://schemas.microsoft.com/office/powerpoint/2010/main" val="3575498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662CA-136A-A945-0C66-095A520EE8F9}"/>
              </a:ext>
            </a:extLst>
          </p:cNvPr>
          <p:cNvSpPr>
            <a:spLocks noGrp="1"/>
          </p:cNvSpPr>
          <p:nvPr>
            <p:ph type="title"/>
          </p:nvPr>
        </p:nvSpPr>
        <p:spPr/>
        <p:txBody>
          <a:bodyPr/>
          <a:lstStyle/>
          <a:p>
            <a:r>
              <a:rPr lang="de-CH" dirty="0"/>
              <a:t>Das Wichtigste in Kürze</a:t>
            </a:r>
          </a:p>
        </p:txBody>
      </p:sp>
      <p:sp>
        <p:nvSpPr>
          <p:cNvPr id="3" name="Inhaltsplatzhalter 2">
            <a:extLst>
              <a:ext uri="{FF2B5EF4-FFF2-40B4-BE49-F238E27FC236}">
                <a16:creationId xmlns:a16="http://schemas.microsoft.com/office/drawing/2014/main" id="{BD919390-53C5-5FF7-2D98-B27FE640C0B2}"/>
              </a:ext>
            </a:extLst>
          </p:cNvPr>
          <p:cNvSpPr>
            <a:spLocks noGrp="1"/>
          </p:cNvSpPr>
          <p:nvPr>
            <p:ph idx="1"/>
          </p:nvPr>
        </p:nvSpPr>
        <p:spPr/>
        <p:txBody>
          <a:bodyPr/>
          <a:lstStyle/>
          <a:p>
            <a:r>
              <a:rPr lang="de-CH" dirty="0"/>
              <a:t>Der üK-Kompetenznachweis 1 besteht aus zwei E-Tests (Inhalte üK-Block 1 = E-Test 1 und Inhalte üK-Block 2 = E-Test 2) und einem Transferauftrag.</a:t>
            </a:r>
          </a:p>
          <a:p>
            <a:endParaRPr lang="de-CH" dirty="0"/>
          </a:p>
          <a:p>
            <a:r>
              <a:rPr lang="de-CH" dirty="0"/>
              <a:t>Darin zeigen Sie auf, was Sie in den üK gelernt haben, und setzen Ihr neues Wissen um.</a:t>
            </a:r>
          </a:p>
          <a:p>
            <a:endParaRPr lang="de-CH" dirty="0"/>
          </a:p>
          <a:p>
            <a:r>
              <a:rPr lang="de-CH" dirty="0"/>
              <a:t>Heute erhalten Sie Informationen zum Transferauftrag 1 und dem E-Test 1 zum üK-Block 1.</a:t>
            </a:r>
          </a:p>
          <a:p>
            <a:endParaRPr lang="de-CH" dirty="0"/>
          </a:p>
          <a:p>
            <a:endParaRPr lang="de-CH" dirty="0"/>
          </a:p>
          <a:p>
            <a:endParaRPr lang="de-CH" dirty="0"/>
          </a:p>
        </p:txBody>
      </p:sp>
      <p:sp>
        <p:nvSpPr>
          <p:cNvPr id="4" name="Foliennummernplatzhalter 3">
            <a:extLst>
              <a:ext uri="{FF2B5EF4-FFF2-40B4-BE49-F238E27FC236}">
                <a16:creationId xmlns:a16="http://schemas.microsoft.com/office/drawing/2014/main" id="{C343E006-0C68-EB33-626D-5BF4A24AD5B2}"/>
              </a:ext>
            </a:extLst>
          </p:cNvPr>
          <p:cNvSpPr>
            <a:spLocks noGrp="1"/>
          </p:cNvSpPr>
          <p:nvPr>
            <p:ph type="sldNum" sz="quarter" idx="12"/>
          </p:nvPr>
        </p:nvSpPr>
        <p:spPr/>
        <p:txBody>
          <a:bodyPr/>
          <a:lstStyle/>
          <a:p>
            <a:fld id="{87674F0A-37BA-4CE3-B1FD-DE57A7E2F2C6}" type="slidenum">
              <a:rPr lang="de-CH" smtClean="0"/>
              <a:pPr/>
              <a:t>18</a:t>
            </a:fld>
            <a:endParaRPr lang="de-CH" dirty="0"/>
          </a:p>
        </p:txBody>
      </p:sp>
    </p:spTree>
    <p:extLst>
      <p:ext uri="{BB962C8B-B14F-4D97-AF65-F5344CB8AC3E}">
        <p14:creationId xmlns:p14="http://schemas.microsoft.com/office/powerpoint/2010/main" val="1025176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31E4DA-4D8B-B64E-C2E8-121DE55B9439}"/>
              </a:ext>
            </a:extLst>
          </p:cNvPr>
          <p:cNvSpPr>
            <a:spLocks noGrp="1"/>
          </p:cNvSpPr>
          <p:nvPr>
            <p:ph type="title"/>
          </p:nvPr>
        </p:nvSpPr>
        <p:spPr>
          <a:xfrm>
            <a:off x="609600" y="274638"/>
            <a:ext cx="10972800" cy="1143000"/>
          </a:xfrm>
        </p:spPr>
        <p:txBody>
          <a:bodyPr anchor="ctr">
            <a:normAutofit/>
          </a:bodyPr>
          <a:lstStyle/>
          <a:p>
            <a:r>
              <a:rPr lang="de-CH" dirty="0"/>
              <a:t>Informationen zum benoteten E-Test</a:t>
            </a:r>
          </a:p>
        </p:txBody>
      </p:sp>
      <p:sp>
        <p:nvSpPr>
          <p:cNvPr id="10" name="Text Placeholder 2">
            <a:extLst>
              <a:ext uri="{FF2B5EF4-FFF2-40B4-BE49-F238E27FC236}">
                <a16:creationId xmlns:a16="http://schemas.microsoft.com/office/drawing/2014/main" id="{83E4C0BB-B798-ED2F-5E8E-7F425B6ADA75}"/>
              </a:ext>
            </a:extLst>
          </p:cNvPr>
          <p:cNvSpPr>
            <a:spLocks noGrp="1"/>
          </p:cNvSpPr>
          <p:nvPr>
            <p:ph type="body" idx="1"/>
          </p:nvPr>
        </p:nvSpPr>
        <p:spPr>
          <a:xfrm>
            <a:off x="609600" y="1535113"/>
            <a:ext cx="5386917" cy="639762"/>
          </a:xfrm>
        </p:spPr>
        <p:txBody>
          <a:bodyPr/>
          <a:lstStyle/>
          <a:p>
            <a:endParaRPr lang="en-US"/>
          </a:p>
        </p:txBody>
      </p:sp>
      <p:sp>
        <p:nvSpPr>
          <p:cNvPr id="12" name="Text Placeholder 4">
            <a:extLst>
              <a:ext uri="{FF2B5EF4-FFF2-40B4-BE49-F238E27FC236}">
                <a16:creationId xmlns:a16="http://schemas.microsoft.com/office/drawing/2014/main" id="{590A15F1-6CA8-620B-52F7-E43E16970149}"/>
              </a:ext>
            </a:extLst>
          </p:cNvPr>
          <p:cNvSpPr>
            <a:spLocks noGrp="1"/>
          </p:cNvSpPr>
          <p:nvPr>
            <p:ph type="body" sz="quarter" idx="3"/>
          </p:nvPr>
        </p:nvSpPr>
        <p:spPr>
          <a:xfrm>
            <a:off x="6193368" y="1535113"/>
            <a:ext cx="5389033" cy="639762"/>
          </a:xfrm>
        </p:spPr>
        <p:txBody>
          <a:bodyPr/>
          <a:lstStyle/>
          <a:p>
            <a:endParaRPr lang="en-US" dirty="0"/>
          </a:p>
        </p:txBody>
      </p:sp>
      <p:sp>
        <p:nvSpPr>
          <p:cNvPr id="3" name="Inhaltsplatzhalter 2">
            <a:extLst>
              <a:ext uri="{FF2B5EF4-FFF2-40B4-BE49-F238E27FC236}">
                <a16:creationId xmlns:a16="http://schemas.microsoft.com/office/drawing/2014/main" id="{F0277AEA-FB46-C4B3-9BA0-65590E136983}"/>
              </a:ext>
            </a:extLst>
          </p:cNvPr>
          <p:cNvSpPr>
            <a:spLocks noGrp="1"/>
          </p:cNvSpPr>
          <p:nvPr>
            <p:ph sz="quarter" idx="4"/>
          </p:nvPr>
        </p:nvSpPr>
        <p:spPr>
          <a:xfrm>
            <a:off x="6193368" y="2174875"/>
            <a:ext cx="5389033" cy="3951288"/>
          </a:xfrm>
        </p:spPr>
        <p:txBody>
          <a:bodyPr>
            <a:normAutofit/>
          </a:bodyPr>
          <a:lstStyle/>
          <a:p>
            <a:r>
              <a:rPr lang="de-CH" dirty="0"/>
              <a:t>Der E-Test 1 deckt die Inhalte aus dem üK-Block 1 ab.</a:t>
            </a:r>
          </a:p>
          <a:p>
            <a:r>
              <a:rPr lang="de-CH" dirty="0"/>
              <a:t>Lösen Sie den E-Test alleine.</a:t>
            </a:r>
          </a:p>
          <a:p>
            <a:r>
              <a:rPr lang="de-CH" dirty="0"/>
              <a:t>Der E-Test dauert ca. 20 Minuten.</a:t>
            </a:r>
          </a:p>
          <a:p>
            <a:r>
              <a:rPr lang="de-CH" b="1" dirty="0"/>
              <a:t>Der E-Test 1 und E-Test 2 werden zusammen mit dem Transferauftrag 1 in eine Note umgerechnet.</a:t>
            </a:r>
          </a:p>
        </p:txBody>
      </p:sp>
      <p:sp>
        <p:nvSpPr>
          <p:cNvPr id="4" name="Foliennummernplatzhalter 3">
            <a:extLst>
              <a:ext uri="{FF2B5EF4-FFF2-40B4-BE49-F238E27FC236}">
                <a16:creationId xmlns:a16="http://schemas.microsoft.com/office/drawing/2014/main" id="{FD22F8C4-796A-8CFC-7235-2BDA30AAD0F6}"/>
              </a:ext>
            </a:extLst>
          </p:cNvPr>
          <p:cNvSpPr>
            <a:spLocks noGrp="1"/>
          </p:cNvSpPr>
          <p:nvPr>
            <p:ph type="sldNum" sz="quarter" idx="12"/>
          </p:nvPr>
        </p:nvSpPr>
        <p:spPr>
          <a:xfrm>
            <a:off x="8737600" y="6356351"/>
            <a:ext cx="2844800" cy="365125"/>
          </a:xfrm>
        </p:spPr>
        <p:txBody>
          <a:bodyPr anchor="ctr">
            <a:normAutofit/>
          </a:bodyPr>
          <a:lstStyle/>
          <a:p>
            <a:pPr>
              <a:spcAft>
                <a:spcPts val="600"/>
              </a:spcAft>
            </a:pPr>
            <a:fld id="{87674F0A-37BA-4CE3-B1FD-DE57A7E2F2C6}" type="slidenum">
              <a:rPr lang="de-CH" smtClean="0"/>
              <a:pPr>
                <a:spcAft>
                  <a:spcPts val="600"/>
                </a:spcAft>
              </a:pPr>
              <a:t>19</a:t>
            </a:fld>
            <a:endParaRPr lang="de-CH"/>
          </a:p>
        </p:txBody>
      </p:sp>
      <p:graphicFrame>
        <p:nvGraphicFramePr>
          <p:cNvPr id="5" name="Inhaltsplatzhalter 5">
            <a:extLst>
              <a:ext uri="{FF2B5EF4-FFF2-40B4-BE49-F238E27FC236}">
                <a16:creationId xmlns:a16="http://schemas.microsoft.com/office/drawing/2014/main" id="{3F53B06F-FBE0-B6CE-B52E-DD340523EEB5}"/>
              </a:ext>
            </a:extLst>
          </p:cNvPr>
          <p:cNvGraphicFramePr>
            <a:graphicFrameLocks/>
          </p:cNvGraphicFramePr>
          <p:nvPr>
            <p:extLst/>
          </p:nvPr>
        </p:nvGraphicFramePr>
        <p:xfrm>
          <a:off x="609600" y="1618847"/>
          <a:ext cx="5386918" cy="3951288"/>
        </p:xfrm>
        <a:graphic>
          <a:graphicData uri="http://schemas.openxmlformats.org/drawingml/2006/table">
            <a:tbl>
              <a:tblPr firstRow="1" firstCol="1" bandRow="1">
                <a:tableStyleId>{69012ECD-51FC-41F1-AA8D-1B2483CD663E}</a:tableStyleId>
              </a:tblPr>
              <a:tblGrid>
                <a:gridCol w="879272">
                  <a:extLst>
                    <a:ext uri="{9D8B030D-6E8A-4147-A177-3AD203B41FA5}">
                      <a16:colId xmlns:a16="http://schemas.microsoft.com/office/drawing/2014/main" val="810002107"/>
                    </a:ext>
                  </a:extLst>
                </a:gridCol>
                <a:gridCol w="711437">
                  <a:extLst>
                    <a:ext uri="{9D8B030D-6E8A-4147-A177-3AD203B41FA5}">
                      <a16:colId xmlns:a16="http://schemas.microsoft.com/office/drawing/2014/main" val="3852885873"/>
                    </a:ext>
                  </a:extLst>
                </a:gridCol>
                <a:gridCol w="2867375">
                  <a:extLst>
                    <a:ext uri="{9D8B030D-6E8A-4147-A177-3AD203B41FA5}">
                      <a16:colId xmlns:a16="http://schemas.microsoft.com/office/drawing/2014/main" val="2498402155"/>
                    </a:ext>
                  </a:extLst>
                </a:gridCol>
                <a:gridCol w="928834">
                  <a:extLst>
                    <a:ext uri="{9D8B030D-6E8A-4147-A177-3AD203B41FA5}">
                      <a16:colId xmlns:a16="http://schemas.microsoft.com/office/drawing/2014/main" val="2974935678"/>
                    </a:ext>
                  </a:extLst>
                </a:gridCol>
              </a:tblGrid>
              <a:tr h="753303">
                <a:tc>
                  <a:txBody>
                    <a:bodyPr/>
                    <a:lstStyle/>
                    <a:p>
                      <a:pPr>
                        <a:spcBef>
                          <a:spcPts val="300"/>
                        </a:spcBef>
                        <a:spcAft>
                          <a:spcPts val="600"/>
                        </a:spcAft>
                      </a:pPr>
                      <a:r>
                        <a:rPr lang="de-CH" sz="1400">
                          <a:effectLst/>
                          <a:latin typeface="Calibri" panose="020F0502020204030204" pitchFamily="34" charset="0"/>
                          <a:cs typeface="Calibri" panose="020F0502020204030204" pitchFamily="34" charset="0"/>
                        </a:rPr>
                        <a:t>Semester</a:t>
                      </a:r>
                      <a:endParaRPr lang="de-CH" sz="140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tc>
                  <a:txBody>
                    <a:bodyPr/>
                    <a:lstStyle/>
                    <a:p>
                      <a:pPr>
                        <a:spcBef>
                          <a:spcPts val="300"/>
                        </a:spcBef>
                        <a:spcAft>
                          <a:spcPts val="600"/>
                        </a:spcAft>
                      </a:pPr>
                      <a:r>
                        <a:rPr lang="de-CH" sz="1400">
                          <a:effectLst/>
                          <a:latin typeface="Calibri" panose="020F0502020204030204" pitchFamily="34" charset="0"/>
                          <a:cs typeface="Calibri" panose="020F0502020204030204" pitchFamily="34" charset="0"/>
                        </a:rPr>
                        <a:t>üK-Block</a:t>
                      </a:r>
                      <a:endParaRPr lang="de-CH" sz="140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tc>
                  <a:txBody>
                    <a:bodyPr/>
                    <a:lstStyle/>
                    <a:p>
                      <a:pPr>
                        <a:spcBef>
                          <a:spcPts val="300"/>
                        </a:spcBef>
                        <a:spcAft>
                          <a:spcPts val="600"/>
                        </a:spcAft>
                      </a:pPr>
                      <a:r>
                        <a:rPr lang="de-CH" sz="1400">
                          <a:effectLst/>
                          <a:latin typeface="Calibri" panose="020F0502020204030204" pitchFamily="34" charset="0"/>
                          <a:cs typeface="Calibri" panose="020F0502020204030204" pitchFamily="34" charset="0"/>
                        </a:rPr>
                        <a:t>Inhalte</a:t>
                      </a:r>
                    </a:p>
                    <a:p>
                      <a:pPr>
                        <a:spcBef>
                          <a:spcPts val="300"/>
                        </a:spcBef>
                        <a:spcAft>
                          <a:spcPts val="600"/>
                        </a:spcAft>
                      </a:pPr>
                      <a:r>
                        <a:rPr lang="de-CH" sz="1400">
                          <a:effectLst/>
                          <a:latin typeface="Calibri" panose="020F0502020204030204" pitchFamily="34" charset="0"/>
                          <a:cs typeface="Calibri" panose="020F0502020204030204" pitchFamily="34" charset="0"/>
                        </a:rPr>
                        <a:t> </a:t>
                      </a:r>
                      <a:endParaRPr lang="de-CH" sz="140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tc>
                  <a:txBody>
                    <a:bodyPr/>
                    <a:lstStyle/>
                    <a:p>
                      <a:pPr>
                        <a:spcBef>
                          <a:spcPts val="300"/>
                        </a:spcBef>
                        <a:spcAft>
                          <a:spcPts val="600"/>
                        </a:spcAft>
                      </a:pPr>
                      <a:r>
                        <a:rPr lang="de-CH" sz="1400">
                          <a:effectLst/>
                          <a:latin typeface="Calibri" panose="020F0502020204030204" pitchFamily="34" charset="0"/>
                          <a:cs typeface="Calibri" panose="020F0502020204030204" pitchFamily="34" charset="0"/>
                        </a:rPr>
                        <a:t>Dauer in üK-Tagen</a:t>
                      </a:r>
                      <a:endParaRPr lang="de-CH" sz="140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extLst>
                  <a:ext uri="{0D108BD9-81ED-4DB2-BD59-A6C34878D82A}">
                    <a16:rowId xmlns:a16="http://schemas.microsoft.com/office/drawing/2014/main" val="2683931047"/>
                  </a:ext>
                </a:extLst>
              </a:tr>
              <a:tr h="3197985">
                <a:tc>
                  <a:txBody>
                    <a:bodyPr/>
                    <a:lstStyle/>
                    <a:p>
                      <a:pPr algn="ctr">
                        <a:spcBef>
                          <a:spcPts val="300"/>
                        </a:spcBef>
                        <a:spcAft>
                          <a:spcPts val="600"/>
                        </a:spcAft>
                      </a:pPr>
                      <a:r>
                        <a:rPr lang="de-CH" sz="1400">
                          <a:effectLst/>
                          <a:latin typeface="Calibri" panose="020F0502020204030204" pitchFamily="34" charset="0"/>
                          <a:cs typeface="Calibri" panose="020F0502020204030204" pitchFamily="34" charset="0"/>
                        </a:rPr>
                        <a:t>1</a:t>
                      </a:r>
                      <a:endParaRPr lang="de-CH" sz="140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tc>
                  <a:txBody>
                    <a:bodyPr/>
                    <a:lstStyle/>
                    <a:p>
                      <a:pPr>
                        <a:spcBef>
                          <a:spcPts val="300"/>
                        </a:spcBef>
                        <a:spcAft>
                          <a:spcPts val="600"/>
                        </a:spcAft>
                      </a:pPr>
                      <a:r>
                        <a:rPr lang="de-CH" sz="1400">
                          <a:effectLst/>
                          <a:latin typeface="Calibri" panose="020F0502020204030204" pitchFamily="34" charset="0"/>
                          <a:cs typeface="Calibri" panose="020F0502020204030204" pitchFamily="34" charset="0"/>
                        </a:rPr>
                        <a:t>üK-Block 1</a:t>
                      </a:r>
                      <a:endParaRPr lang="de-CH" sz="140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tc>
                  <a:txBody>
                    <a:bodyPr/>
                    <a:lstStyle/>
                    <a:p>
                      <a:pPr marL="342900" lvl="0" indent="-342900">
                        <a:spcBef>
                          <a:spcPts val="300"/>
                        </a:spcBef>
                        <a:buFont typeface="Symbol" panose="05050102010706020507" pitchFamily="18" charset="2"/>
                        <a:buChar char=""/>
                        <a:tabLst>
                          <a:tab pos="191135" algn="l"/>
                        </a:tabLst>
                      </a:pPr>
                      <a:r>
                        <a:rPr lang="de-CH" sz="1400" dirty="0">
                          <a:effectLst/>
                          <a:latin typeface="Calibri" panose="020F0502020204030204" pitchFamily="34" charset="0"/>
                          <a:cs typeface="Calibri" panose="020F0502020204030204" pitchFamily="34" charset="0"/>
                        </a:rPr>
                        <a:t>Einführung in den Ablauf der Lehre</a:t>
                      </a:r>
                    </a:p>
                    <a:p>
                      <a:pPr marL="342900" lvl="0" indent="-342900">
                        <a:spcBef>
                          <a:spcPts val="300"/>
                        </a:spcBef>
                        <a:buFont typeface="Symbol" panose="05050102010706020507" pitchFamily="18" charset="2"/>
                        <a:buChar char=""/>
                        <a:tabLst>
                          <a:tab pos="191135" algn="l"/>
                        </a:tabLst>
                      </a:pPr>
                      <a:r>
                        <a:rPr lang="de-CH" sz="1400" dirty="0">
                          <a:effectLst/>
                          <a:latin typeface="Calibri" panose="020F0502020204030204" pitchFamily="34" charset="0"/>
                          <a:cs typeface="Calibri" panose="020F0502020204030204" pitchFamily="34" charset="0"/>
                        </a:rPr>
                        <a:t>Rechts- und vorgabenkonform agieren</a:t>
                      </a:r>
                    </a:p>
                    <a:p>
                      <a:pPr marL="342900" lvl="0" indent="-342900">
                        <a:spcBef>
                          <a:spcPts val="300"/>
                        </a:spcBef>
                        <a:buFont typeface="Symbol" panose="05050102010706020507" pitchFamily="18" charset="2"/>
                        <a:buChar char=""/>
                        <a:tabLst>
                          <a:tab pos="191135" algn="l"/>
                        </a:tabLst>
                      </a:pPr>
                      <a:r>
                        <a:rPr lang="de-CH" sz="1400" dirty="0">
                          <a:effectLst/>
                          <a:latin typeface="Calibri" panose="020F0502020204030204" pitchFamily="34" charset="0"/>
                          <a:cs typeface="Calibri" panose="020F0502020204030204" pitchFamily="34" charset="0"/>
                        </a:rPr>
                        <a:t>Auskünfte erteilen</a:t>
                      </a:r>
                    </a:p>
                    <a:p>
                      <a:pPr marL="342900" lvl="0" indent="-342900">
                        <a:spcBef>
                          <a:spcPts val="300"/>
                        </a:spcBef>
                        <a:buFont typeface="Symbol" panose="05050102010706020507" pitchFamily="18" charset="2"/>
                        <a:buChar char=""/>
                        <a:tabLst>
                          <a:tab pos="111125" algn="l"/>
                        </a:tabLst>
                      </a:pPr>
                      <a:r>
                        <a:rPr lang="de-CH" sz="1400" dirty="0">
                          <a:effectLst/>
                          <a:latin typeface="Calibri" panose="020F0502020204030204" pitchFamily="34" charset="0"/>
                          <a:cs typeface="Calibri" panose="020F0502020204030204" pitchFamily="34" charset="0"/>
                        </a:rPr>
                        <a:t>Registeranmeldungen, Register- und Klientenstamm führen</a:t>
                      </a:r>
                    </a:p>
                    <a:p>
                      <a:pPr marL="342900" lvl="0" indent="-342900">
                        <a:spcBef>
                          <a:spcPts val="300"/>
                        </a:spcBef>
                        <a:spcAft>
                          <a:spcPts val="600"/>
                        </a:spcAft>
                        <a:buFont typeface="Symbol" panose="05050102010706020507" pitchFamily="18" charset="2"/>
                        <a:buChar char=""/>
                        <a:tabLst>
                          <a:tab pos="200660" algn="l"/>
                        </a:tabLst>
                      </a:pPr>
                      <a:r>
                        <a:rPr lang="de-CH" sz="1400" dirty="0">
                          <a:effectLst/>
                          <a:latin typeface="Calibri" panose="020F0502020204030204" pitchFamily="34" charset="0"/>
                          <a:cs typeface="Calibri" panose="020F0502020204030204" pitchFamily="34" charset="0"/>
                        </a:rPr>
                        <a:t>Räumlichkeiten und Infrastruktur reservieren, verwalten und vermieten</a:t>
                      </a:r>
                      <a:endParaRPr lang="de-CH"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tc>
                  <a:txBody>
                    <a:bodyPr/>
                    <a:lstStyle/>
                    <a:p>
                      <a:pPr>
                        <a:spcBef>
                          <a:spcPts val="300"/>
                        </a:spcBef>
                        <a:spcAft>
                          <a:spcPts val="600"/>
                        </a:spcAft>
                      </a:pPr>
                      <a:r>
                        <a:rPr lang="de-CH" sz="1400" dirty="0">
                          <a:effectLst/>
                          <a:latin typeface="Calibri" panose="020F0502020204030204" pitchFamily="34" charset="0"/>
                          <a:cs typeface="Calibri" panose="020F0502020204030204" pitchFamily="34" charset="0"/>
                        </a:rPr>
                        <a:t>5 Tage</a:t>
                      </a:r>
                    </a:p>
                    <a:p>
                      <a:pPr>
                        <a:spcBef>
                          <a:spcPts val="300"/>
                        </a:spcBef>
                        <a:spcAft>
                          <a:spcPts val="600"/>
                        </a:spcAft>
                      </a:pPr>
                      <a:r>
                        <a:rPr lang="de-CH" sz="1400" dirty="0">
                          <a:effectLst/>
                          <a:latin typeface="Calibri" panose="020F0502020204030204" pitchFamily="34" charset="0"/>
                          <a:cs typeface="Calibri" panose="020F0502020204030204" pitchFamily="34" charset="0"/>
                        </a:rPr>
                        <a:t>4 Präsenz </a:t>
                      </a:r>
                    </a:p>
                    <a:p>
                      <a:pPr>
                        <a:spcBef>
                          <a:spcPts val="300"/>
                        </a:spcBef>
                        <a:spcAft>
                          <a:spcPts val="600"/>
                        </a:spcAft>
                      </a:pPr>
                      <a:r>
                        <a:rPr lang="de-CH" sz="1400" dirty="0">
                          <a:effectLst/>
                          <a:latin typeface="Calibri" panose="020F0502020204030204" pitchFamily="34" charset="0"/>
                          <a:cs typeface="Calibri" panose="020F0502020204030204" pitchFamily="34" charset="0"/>
                        </a:rPr>
                        <a:t>1 Blended Learning</a:t>
                      </a:r>
                      <a:endParaRPr lang="de-CH"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48661" marR="48661" marT="0" marB="0"/>
                </a:tc>
                <a:extLst>
                  <a:ext uri="{0D108BD9-81ED-4DB2-BD59-A6C34878D82A}">
                    <a16:rowId xmlns:a16="http://schemas.microsoft.com/office/drawing/2014/main" val="2608719928"/>
                  </a:ext>
                </a:extLst>
              </a:tr>
            </a:tbl>
          </a:graphicData>
        </a:graphic>
      </p:graphicFrame>
    </p:spTree>
    <p:extLst>
      <p:ext uri="{BB962C8B-B14F-4D97-AF65-F5344CB8AC3E}">
        <p14:creationId xmlns:p14="http://schemas.microsoft.com/office/powerpoint/2010/main" val="712083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BC5467D7-4EB8-4121-9B1D-B2F65033AB5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1800000">
            <a:off x="119336" y="4383989"/>
            <a:ext cx="1725300" cy="2300400"/>
          </a:xfrm>
          <a:prstGeom prst="rect">
            <a:avLst/>
          </a:prstGeom>
        </p:spPr>
      </p:pic>
      <p:sp>
        <p:nvSpPr>
          <p:cNvPr id="5" name="Titel 4"/>
          <p:cNvSpPr>
            <a:spLocks noGrp="1"/>
          </p:cNvSpPr>
          <p:nvPr>
            <p:ph type="title"/>
          </p:nvPr>
        </p:nvSpPr>
        <p:spPr/>
        <p:txBody>
          <a:bodyPr>
            <a:normAutofit/>
          </a:bodyPr>
          <a:lstStyle/>
          <a:p>
            <a:r>
              <a:rPr lang="de-CH"/>
              <a:t>Themen heute</a:t>
            </a:r>
            <a:endParaRPr lang="de-CH" dirty="0"/>
          </a:p>
        </p:txBody>
      </p:sp>
      <p:sp>
        <p:nvSpPr>
          <p:cNvPr id="6" name="Inhaltsplatzhalter 5"/>
          <p:cNvSpPr>
            <a:spLocks noGrp="1"/>
          </p:cNvSpPr>
          <p:nvPr>
            <p:ph idx="1"/>
          </p:nvPr>
        </p:nvSpPr>
        <p:spPr/>
        <p:txBody>
          <a:bodyPr/>
          <a:lstStyle/>
          <a:p>
            <a:r>
              <a:rPr lang="de-CH" dirty="0"/>
              <a:t>Arbeitssituation 14: Räumlichkeiten und Infrastruktur reservieren, verwalten und vermieten</a:t>
            </a:r>
          </a:p>
          <a:p>
            <a:r>
              <a:rPr lang="de-CH" dirty="0"/>
              <a:t>Die Kaufleute nehmen Reservationsanfragen entgegen. Sie überprüfen, ob die Anfragenden berechtigt sind, die Räumlichkeiten und Infrastruktur zu nutzen und ob die entsprechende Infrastruktur zum gewünschten Zeitpunkt zur Verfügung steht. Sind die Voraussetzungen für die Nutzung gegeben und steht die angeforderte Infrastruktur zur Verfügung, bestätigen sie die Reservation schriftlich oder erteilen eine Absage. Sie stellen die Schnittstelle zu anderen Stellen sicher.</a:t>
            </a:r>
          </a:p>
          <a:p>
            <a:endParaRPr lang="de-CH" dirty="0">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2</a:t>
            </a:fld>
            <a:endParaRPr lang="de-CH"/>
          </a:p>
        </p:txBody>
      </p:sp>
    </p:spTree>
    <p:extLst>
      <p:ext uri="{BB962C8B-B14F-4D97-AF65-F5344CB8AC3E}">
        <p14:creationId xmlns:p14="http://schemas.microsoft.com/office/powerpoint/2010/main" val="3954490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B015565A-EC40-05DE-983E-151692F585F8}"/>
              </a:ext>
            </a:extLst>
          </p:cNvPr>
          <p:cNvSpPr>
            <a:spLocks noGrp="1"/>
          </p:cNvSpPr>
          <p:nvPr>
            <p:ph type="title"/>
          </p:nvPr>
        </p:nvSpPr>
        <p:spPr>
          <a:xfrm>
            <a:off x="609600" y="274638"/>
            <a:ext cx="10972800" cy="1143000"/>
          </a:xfrm>
        </p:spPr>
        <p:txBody>
          <a:bodyPr anchor="ctr">
            <a:normAutofit/>
          </a:bodyPr>
          <a:lstStyle/>
          <a:p>
            <a:r>
              <a:rPr lang="de-CH" dirty="0"/>
              <a:t>Informationen zum Transferauftrag 1</a:t>
            </a:r>
          </a:p>
        </p:txBody>
      </p:sp>
      <p:sp>
        <p:nvSpPr>
          <p:cNvPr id="9" name="Inhaltsplatzhalter 8">
            <a:extLst>
              <a:ext uri="{FF2B5EF4-FFF2-40B4-BE49-F238E27FC236}">
                <a16:creationId xmlns:a16="http://schemas.microsoft.com/office/drawing/2014/main" id="{7AE7DE60-F5CB-7743-3828-5687CFECE06B}"/>
              </a:ext>
            </a:extLst>
          </p:cNvPr>
          <p:cNvSpPr>
            <a:spLocks noGrp="1"/>
          </p:cNvSpPr>
          <p:nvPr>
            <p:ph sz="half" idx="1"/>
          </p:nvPr>
        </p:nvSpPr>
        <p:spPr>
          <a:xfrm>
            <a:off x="609600" y="1600201"/>
            <a:ext cx="5384800" cy="4525963"/>
          </a:xfrm>
        </p:spPr>
        <p:txBody>
          <a:bodyPr>
            <a:normAutofit/>
          </a:bodyPr>
          <a:lstStyle/>
          <a:p>
            <a:r>
              <a:rPr lang="de-CH" dirty="0"/>
              <a:t>Mit dem Transferauftrag setzen Sie im Betrieb um, was Sie gelernt haben.</a:t>
            </a:r>
          </a:p>
          <a:p>
            <a:r>
              <a:rPr lang="de-CH" dirty="0"/>
              <a:t>Die Aufgabenstellung stützt sich auf die Inhalte, die Sie im üK-Block 1 bearbeitet haben.</a:t>
            </a:r>
          </a:p>
          <a:p>
            <a:r>
              <a:rPr lang="de-CH" dirty="0"/>
              <a:t>Wichtig: Für den Transferauftrag stehen Ihnen </a:t>
            </a:r>
            <a:r>
              <a:rPr lang="de-CH" b="1" dirty="0"/>
              <a:t>vier Stunden im Betrieb </a:t>
            </a:r>
            <a:r>
              <a:rPr lang="de-CH" dirty="0"/>
              <a:t>zur Verfügung. </a:t>
            </a:r>
          </a:p>
          <a:p>
            <a:endParaRPr lang="de-CH" dirty="0"/>
          </a:p>
          <a:p>
            <a:endParaRPr lang="de-CH" dirty="0"/>
          </a:p>
        </p:txBody>
      </p:sp>
      <p:pic>
        <p:nvPicPr>
          <p:cNvPr id="3" name="Grafik 2" descr="Ein Bild, das Person, Frau, Computer enthält.&#10;&#10;Automatisch generierte Beschreibung">
            <a:extLst>
              <a:ext uri="{FF2B5EF4-FFF2-40B4-BE49-F238E27FC236}">
                <a16:creationId xmlns:a16="http://schemas.microsoft.com/office/drawing/2014/main" id="{1D5D0DDD-6EFF-E255-B382-39B5A7FB6A23}"/>
              </a:ext>
            </a:extLst>
          </p:cNvPr>
          <p:cNvPicPr>
            <a:picLocks noChangeAspect="1"/>
          </p:cNvPicPr>
          <p:nvPr/>
        </p:nvPicPr>
        <p:blipFill rotWithShape="1">
          <a:blip r:embed="rId3">
            <a:extLst>
              <a:ext uri="{28A0092B-C50C-407E-A947-70E740481C1C}">
                <a14:useLocalDpi xmlns:a14="http://schemas.microsoft.com/office/drawing/2010/main" val="0"/>
              </a:ext>
            </a:extLst>
          </a:blip>
          <a:srcRect l="20584" r="-1" b="-1"/>
          <a:stretch/>
        </p:blipFill>
        <p:spPr>
          <a:xfrm>
            <a:off x="6197600" y="1600201"/>
            <a:ext cx="5384800" cy="4525963"/>
          </a:xfrm>
          <a:prstGeom prst="rect">
            <a:avLst/>
          </a:prstGeom>
          <a:noFill/>
        </p:spPr>
      </p:pic>
      <p:sp>
        <p:nvSpPr>
          <p:cNvPr id="7" name="Foliennummernplatzhalter 6">
            <a:extLst>
              <a:ext uri="{FF2B5EF4-FFF2-40B4-BE49-F238E27FC236}">
                <a16:creationId xmlns:a16="http://schemas.microsoft.com/office/drawing/2014/main" id="{9986710B-BF2C-014B-E1A0-27B7372C74BA}"/>
              </a:ext>
            </a:extLst>
          </p:cNvPr>
          <p:cNvSpPr>
            <a:spLocks noGrp="1"/>
          </p:cNvSpPr>
          <p:nvPr>
            <p:ph type="sldNum" sz="quarter" idx="12"/>
          </p:nvPr>
        </p:nvSpPr>
        <p:spPr>
          <a:xfrm>
            <a:off x="8737600" y="6356351"/>
            <a:ext cx="2844800" cy="365125"/>
          </a:xfrm>
        </p:spPr>
        <p:txBody>
          <a:bodyPr anchor="ctr">
            <a:normAutofit/>
          </a:bodyPr>
          <a:lstStyle/>
          <a:p>
            <a:pPr>
              <a:spcAft>
                <a:spcPts val="600"/>
              </a:spcAft>
            </a:pPr>
            <a:fld id="{87674F0A-37BA-4CE3-B1FD-DE57A7E2F2C6}" type="slidenum">
              <a:rPr lang="de-CH" smtClean="0"/>
              <a:pPr>
                <a:spcAft>
                  <a:spcPts val="600"/>
                </a:spcAft>
              </a:pPr>
              <a:t>20</a:t>
            </a:fld>
            <a:endParaRPr lang="de-CH"/>
          </a:p>
        </p:txBody>
      </p:sp>
    </p:spTree>
    <p:extLst>
      <p:ext uri="{BB962C8B-B14F-4D97-AF65-F5344CB8AC3E}">
        <p14:creationId xmlns:p14="http://schemas.microsoft.com/office/powerpoint/2010/main" val="669217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1B28A9-4AD1-560A-44EA-BC3870D061C9}"/>
              </a:ext>
            </a:extLst>
          </p:cNvPr>
          <p:cNvSpPr>
            <a:spLocks noGrp="1"/>
          </p:cNvSpPr>
          <p:nvPr>
            <p:ph type="title"/>
          </p:nvPr>
        </p:nvSpPr>
        <p:spPr/>
        <p:txBody>
          <a:bodyPr/>
          <a:lstStyle/>
          <a:p>
            <a:r>
              <a:rPr lang="de-CH" dirty="0"/>
              <a:t>Informationen zum Transferauftrag 1</a:t>
            </a:r>
          </a:p>
        </p:txBody>
      </p:sp>
      <p:sp>
        <p:nvSpPr>
          <p:cNvPr id="3" name="Inhaltsplatzhalter 2">
            <a:extLst>
              <a:ext uri="{FF2B5EF4-FFF2-40B4-BE49-F238E27FC236}">
                <a16:creationId xmlns:a16="http://schemas.microsoft.com/office/drawing/2014/main" id="{C98C2029-C24B-9F9B-456F-9AC50E2E7FF4}"/>
              </a:ext>
            </a:extLst>
          </p:cNvPr>
          <p:cNvSpPr>
            <a:spLocks noGrp="1"/>
          </p:cNvSpPr>
          <p:nvPr>
            <p:ph idx="1"/>
          </p:nvPr>
        </p:nvSpPr>
        <p:spPr>
          <a:xfrm>
            <a:off x="609600" y="1600201"/>
            <a:ext cx="5702424" cy="4525963"/>
          </a:xfrm>
        </p:spPr>
        <p:txBody>
          <a:bodyPr>
            <a:normAutofit/>
          </a:bodyPr>
          <a:lstStyle/>
          <a:p>
            <a:r>
              <a:rPr lang="de-CH" dirty="0"/>
              <a:t>Sie dokumentieren und reflektieren die Umsetzung der Handlung. </a:t>
            </a:r>
          </a:p>
          <a:p>
            <a:r>
              <a:rPr lang="de-CH" dirty="0"/>
              <a:t>Daraus leiten Sie Learnings für Ihr zukünftiges berufliches Handeln ab. </a:t>
            </a:r>
          </a:p>
          <a:p>
            <a:r>
              <a:rPr lang="de-CH" dirty="0"/>
              <a:t>Die Dokumentation wird mit Punkten bewertet.</a:t>
            </a:r>
          </a:p>
          <a:p>
            <a:r>
              <a:rPr lang="de-CH" b="1" dirty="0"/>
              <a:t>Der Transferauftrag plus der E-Test 1 und der E-Test 2 ergeben zusammen die Note für </a:t>
            </a:r>
            <a:r>
              <a:rPr lang="de-CH" b="1"/>
              <a:t>den üK-Kompetenznachweis 1.</a:t>
            </a:r>
            <a:endParaRPr lang="de-CH" b="1" dirty="0">
              <a:solidFill>
                <a:srgbClr val="FF0000"/>
              </a:solidFill>
            </a:endParaRPr>
          </a:p>
          <a:p>
            <a:endParaRPr lang="de-CH" dirty="0">
              <a:solidFill>
                <a:srgbClr val="00B050"/>
              </a:solidFill>
            </a:endParaRPr>
          </a:p>
          <a:p>
            <a:pPr marL="0" indent="0">
              <a:buNone/>
            </a:pPr>
            <a:endParaRPr lang="de-CH" dirty="0"/>
          </a:p>
        </p:txBody>
      </p:sp>
      <p:sp>
        <p:nvSpPr>
          <p:cNvPr id="4" name="Foliennummernplatzhalter 3">
            <a:extLst>
              <a:ext uri="{FF2B5EF4-FFF2-40B4-BE49-F238E27FC236}">
                <a16:creationId xmlns:a16="http://schemas.microsoft.com/office/drawing/2014/main" id="{E47F9C9F-2D26-CDA7-A341-555001DB6C5D}"/>
              </a:ext>
            </a:extLst>
          </p:cNvPr>
          <p:cNvSpPr>
            <a:spLocks noGrp="1"/>
          </p:cNvSpPr>
          <p:nvPr>
            <p:ph type="sldNum" sz="quarter" idx="12"/>
          </p:nvPr>
        </p:nvSpPr>
        <p:spPr/>
        <p:txBody>
          <a:bodyPr/>
          <a:lstStyle/>
          <a:p>
            <a:fld id="{87674F0A-37BA-4CE3-B1FD-DE57A7E2F2C6}" type="slidenum">
              <a:rPr lang="de-CH" smtClean="0"/>
              <a:pPr/>
              <a:t>21</a:t>
            </a:fld>
            <a:endParaRPr lang="de-CH" dirty="0"/>
          </a:p>
        </p:txBody>
      </p:sp>
      <p:pic>
        <p:nvPicPr>
          <p:cNvPr id="9" name="Grafik 8" descr="Ein Bild, das Text, Person, Tisch enthält.&#10;&#10;Automatisch generierte Beschreibung">
            <a:extLst>
              <a:ext uri="{FF2B5EF4-FFF2-40B4-BE49-F238E27FC236}">
                <a16:creationId xmlns:a16="http://schemas.microsoft.com/office/drawing/2014/main" id="{96C4262F-1EE4-2C17-D2AE-B98FFD490F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44072" y="2170994"/>
            <a:ext cx="5074027" cy="3384376"/>
          </a:xfrm>
          <a:prstGeom prst="rect">
            <a:avLst/>
          </a:prstGeom>
        </p:spPr>
      </p:pic>
    </p:spTree>
    <p:extLst>
      <p:ext uri="{BB962C8B-B14F-4D97-AF65-F5344CB8AC3E}">
        <p14:creationId xmlns:p14="http://schemas.microsoft.com/office/powerpoint/2010/main" val="2188154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Auslösen E-Test 1 und Transferauftrag 1</a:t>
            </a:r>
            <a:endParaRPr lang="de-CH" dirty="0"/>
          </a:p>
        </p:txBody>
      </p:sp>
      <p:sp>
        <p:nvSpPr>
          <p:cNvPr id="3" name="Inhaltsplatzhalter 2"/>
          <p:cNvSpPr>
            <a:spLocks noGrp="1"/>
          </p:cNvSpPr>
          <p:nvPr>
            <p:ph idx="1"/>
          </p:nvPr>
        </p:nvSpPr>
        <p:spPr>
          <a:xfrm>
            <a:off x="335360" y="3356991"/>
            <a:ext cx="11521280" cy="3028703"/>
          </a:xfrm>
        </p:spPr>
        <p:txBody>
          <a:bodyPr/>
          <a:lstStyle/>
          <a:p>
            <a:pPr marL="0" indent="0" hangingPunct="0">
              <a:buNone/>
            </a:pPr>
            <a:r>
              <a:rPr lang="de-CH" sz="1600" b="1" dirty="0" smtClean="0"/>
              <a:t>Ausgangslage: </a:t>
            </a:r>
            <a:r>
              <a:rPr lang="de-CH" sz="1600" dirty="0" smtClean="0"/>
              <a:t>Glückwunsch</a:t>
            </a:r>
            <a:r>
              <a:rPr lang="de-CH" sz="1600" dirty="0"/>
              <a:t>! Sie haben den </a:t>
            </a:r>
            <a:r>
              <a:rPr lang="de-CH" sz="1600" dirty="0" smtClean="0"/>
              <a:t>üK </a:t>
            </a:r>
            <a:r>
              <a:rPr lang="de-CH" sz="1600" dirty="0"/>
              <a:t>1 abgeschlossen. Nun lösen Sie den ersten E-Test und starten mit Ihrem Transferauftrag 1</a:t>
            </a:r>
            <a:r>
              <a:rPr lang="de-CH" sz="1600" dirty="0" smtClean="0"/>
              <a:t>.</a:t>
            </a:r>
          </a:p>
          <a:p>
            <a:pPr marL="0" indent="0" hangingPunct="0">
              <a:buNone/>
            </a:pPr>
            <a:endParaRPr lang="de-CH" sz="700" dirty="0"/>
          </a:p>
          <a:p>
            <a:pPr marL="0" indent="0" hangingPunct="0">
              <a:buNone/>
            </a:pPr>
            <a:r>
              <a:rPr lang="de-CH" sz="1600" b="1" dirty="0"/>
              <a:t>Aufgabenstellung E-Test </a:t>
            </a:r>
            <a:r>
              <a:rPr lang="de-CH" sz="1600" b="1" dirty="0" smtClean="0"/>
              <a:t>1: </a:t>
            </a:r>
            <a:r>
              <a:rPr lang="de-CH" sz="1600" dirty="0" smtClean="0"/>
              <a:t>Bearbeiten </a:t>
            </a:r>
            <a:r>
              <a:rPr lang="de-CH" sz="1600" dirty="0"/>
              <a:t>Sie im Extranet den E-Test zum üK-Block 1. </a:t>
            </a:r>
          </a:p>
          <a:p>
            <a:pPr marL="0" indent="0" hangingPunct="0">
              <a:buNone/>
            </a:pPr>
            <a:r>
              <a:rPr lang="de-CH" sz="1600" b="1" dirty="0" smtClean="0"/>
              <a:t>Aufgabenstellung </a:t>
            </a:r>
            <a:r>
              <a:rPr lang="de-CH" sz="1600" b="1" dirty="0"/>
              <a:t>Transferauftrag </a:t>
            </a:r>
            <a:r>
              <a:rPr lang="de-CH" sz="1600" b="1" dirty="0" smtClean="0"/>
              <a:t>1: </a:t>
            </a:r>
            <a:r>
              <a:rPr lang="de-CH" sz="1600" dirty="0" smtClean="0"/>
              <a:t>Führen </a:t>
            </a:r>
            <a:r>
              <a:rPr lang="de-CH" sz="1600" dirty="0"/>
              <a:t>Sie den Transferauftrag gemäss der ausgeteilten Aufgabenstellung aus</a:t>
            </a:r>
            <a:r>
              <a:rPr lang="de-CH" sz="1600" dirty="0" smtClean="0"/>
              <a:t>.</a:t>
            </a:r>
          </a:p>
          <a:p>
            <a:pPr marL="0" indent="0" hangingPunct="0">
              <a:buNone/>
            </a:pPr>
            <a:endParaRPr lang="de-CH" sz="800" dirty="0"/>
          </a:p>
          <a:p>
            <a:pPr marL="0" indent="0" hangingPunct="0">
              <a:buNone/>
            </a:pPr>
            <a:r>
              <a:rPr lang="de-CH" sz="1600" b="1" dirty="0"/>
              <a:t>Hinweise zur Bearbeitung</a:t>
            </a:r>
            <a:r>
              <a:rPr lang="de-CH" sz="1600" b="1" dirty="0" smtClean="0"/>
              <a:t>: </a:t>
            </a:r>
            <a:r>
              <a:rPr lang="de-CH" sz="1600" dirty="0" smtClean="0"/>
              <a:t>Besprechen </a:t>
            </a:r>
            <a:r>
              <a:rPr lang="de-CH" sz="1600" dirty="0"/>
              <a:t>Sie Ihr Thema mit Ihrer vorgesetzten Person, bevor Sie starten</a:t>
            </a:r>
            <a:r>
              <a:rPr lang="de-CH" sz="1600" dirty="0" smtClean="0"/>
              <a:t>. Lesen </a:t>
            </a:r>
            <a:r>
              <a:rPr lang="de-CH" sz="1600" dirty="0"/>
              <a:t>Sie die Leitfragen, anhand derer Ihre Umsetzung beurteilt wird, genau durch. </a:t>
            </a:r>
            <a:r>
              <a:rPr lang="de-CH" sz="1600" dirty="0" smtClean="0"/>
              <a:t>Sie </a:t>
            </a:r>
            <a:r>
              <a:rPr lang="de-CH" sz="1600" dirty="0"/>
              <a:t>erhalten am üK-Tag 5 die Möglichkeit, den Zwischenstand Ihrer Arbeiten zu besprechen</a:t>
            </a:r>
            <a:r>
              <a:rPr lang="de-CH" sz="1600" dirty="0" smtClean="0"/>
              <a:t>. Die </a:t>
            </a:r>
            <a:r>
              <a:rPr lang="de-CH" sz="1600" dirty="0"/>
              <a:t>definitive Abgabe des Transferauftrags erfolgt nach üK-Block 2.</a:t>
            </a:r>
          </a:p>
          <a:p>
            <a:pPr marL="0" indent="0" hangingPunct="0">
              <a:buNone/>
            </a:pPr>
            <a:endParaRPr lang="de-CH" sz="900" dirty="0"/>
          </a:p>
          <a:p>
            <a:pPr marL="0" indent="0" hangingPunct="0">
              <a:buNone/>
            </a:pPr>
            <a:r>
              <a:rPr lang="de-CH" sz="1600" b="1" dirty="0" smtClean="0"/>
              <a:t>Erwartungen: </a:t>
            </a:r>
            <a:r>
              <a:rPr lang="de-CH" sz="1600" dirty="0" smtClean="0"/>
              <a:t>Sie </a:t>
            </a:r>
            <a:r>
              <a:rPr lang="de-CH" sz="1600" dirty="0"/>
              <a:t>lösen den E-Test 1 korrekt und vollständig</a:t>
            </a:r>
            <a:r>
              <a:rPr lang="de-CH" sz="1600" dirty="0" smtClean="0"/>
              <a:t>. / Sie </a:t>
            </a:r>
            <a:r>
              <a:rPr lang="de-CH" sz="1600" dirty="0"/>
              <a:t>setzen im Transferauftrag das im üK-Block 1 Gelernte </a:t>
            </a:r>
            <a:r>
              <a:rPr lang="de-CH" sz="1600" dirty="0" smtClean="0"/>
              <a:t>um.</a:t>
            </a:r>
          </a:p>
          <a:p>
            <a:pPr marL="0" indent="0" hangingPunct="0">
              <a:buNone/>
            </a:pPr>
            <a:r>
              <a:rPr lang="de-CH" sz="1600" b="1" dirty="0" smtClean="0"/>
              <a:t>Organisation (im Betrieb): </a:t>
            </a:r>
            <a:r>
              <a:rPr lang="de-CH" sz="1600" dirty="0" smtClean="0"/>
              <a:t>Zeit </a:t>
            </a:r>
            <a:r>
              <a:rPr lang="de-CH" sz="1600" dirty="0"/>
              <a:t>E-Test 1: 20 </a:t>
            </a:r>
            <a:r>
              <a:rPr lang="de-CH" sz="1600" dirty="0" smtClean="0"/>
              <a:t>Minuten / Zeit </a:t>
            </a:r>
            <a:r>
              <a:rPr lang="de-CH" sz="1600" dirty="0"/>
              <a:t>Transferauftrag 1: 4 Stunden (insgesamt)</a:t>
            </a:r>
          </a:p>
          <a:p>
            <a:pPr marL="0" indent="0">
              <a:buNone/>
            </a:pPr>
            <a:endParaRPr lang="de-CH" sz="16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22</a:t>
            </a:fld>
            <a:endParaRPr lang="de-CH" dirty="0"/>
          </a:p>
        </p:txBody>
      </p:sp>
      <p:sp>
        <p:nvSpPr>
          <p:cNvPr id="5" name="Inhaltsplatzhalter 2"/>
          <p:cNvSpPr txBox="1">
            <a:spLocks/>
          </p:cNvSpPr>
          <p:nvPr/>
        </p:nvSpPr>
        <p:spPr>
          <a:xfrm>
            <a:off x="1847528" y="1916832"/>
            <a:ext cx="8726760" cy="921591"/>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hangingPunct="0">
              <a:buFont typeface="Arial" pitchFamily="34" charset="0"/>
              <a:buNone/>
            </a:pPr>
            <a:r>
              <a:rPr lang="de-CH" b="1" dirty="0" err="1" smtClean="0">
                <a:solidFill>
                  <a:schemeClr val="bg1"/>
                </a:solidFill>
              </a:rPr>
              <a:t>Reminder</a:t>
            </a:r>
            <a:r>
              <a:rPr lang="de-CH" b="1" dirty="0" smtClean="0">
                <a:solidFill>
                  <a:schemeClr val="bg1"/>
                </a:solidFill>
              </a:rPr>
              <a:t> mit allen Infos</a:t>
            </a:r>
            <a:r>
              <a:rPr lang="de-CH" b="1" dirty="0" smtClean="0"/>
              <a:t>: </a:t>
            </a:r>
            <a:r>
              <a:rPr lang="de-CH" dirty="0" smtClean="0"/>
              <a:t>folgt bis spätestens </a:t>
            </a:r>
            <a:r>
              <a:rPr lang="de-CH" b="1" dirty="0" smtClean="0">
                <a:solidFill>
                  <a:schemeClr val="bg1"/>
                </a:solidFill>
              </a:rPr>
              <a:t>Ende Februar</a:t>
            </a:r>
          </a:p>
          <a:p>
            <a:pPr marL="0" indent="0" algn="ctr" hangingPunct="0">
              <a:buFont typeface="Arial" pitchFamily="34" charset="0"/>
              <a:buNone/>
            </a:pPr>
            <a:r>
              <a:rPr lang="de-DE" b="1" dirty="0" smtClean="0">
                <a:solidFill>
                  <a:schemeClr val="bg1"/>
                </a:solidFill>
              </a:rPr>
              <a:t>Deadlines</a:t>
            </a:r>
            <a:r>
              <a:rPr lang="de-DE" b="1" dirty="0" smtClean="0"/>
              <a:t>: </a:t>
            </a:r>
            <a:r>
              <a:rPr lang="de-DE" dirty="0" smtClean="0"/>
              <a:t>E-Test 1 und Transferauftrag </a:t>
            </a:r>
            <a:r>
              <a:rPr lang="de-DE" b="1" dirty="0" smtClean="0">
                <a:solidFill>
                  <a:schemeClr val="bg1"/>
                </a:solidFill>
              </a:rPr>
              <a:t>bis 30. April</a:t>
            </a:r>
            <a:endParaRPr lang="de-CH" dirty="0">
              <a:solidFill>
                <a:schemeClr val="bg1"/>
              </a:solidFill>
            </a:endParaRPr>
          </a:p>
        </p:txBody>
      </p:sp>
    </p:spTree>
    <p:extLst>
      <p:ext uri="{BB962C8B-B14F-4D97-AF65-F5344CB8AC3E}">
        <p14:creationId xmlns:p14="http://schemas.microsoft.com/office/powerpoint/2010/main" val="1827713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D9C4000-98A8-00EF-E7AC-76114A07975F}"/>
              </a:ext>
            </a:extLst>
          </p:cNvPr>
          <p:cNvSpPr>
            <a:spLocks noGrp="1"/>
          </p:cNvSpPr>
          <p:nvPr>
            <p:ph type="title"/>
          </p:nvPr>
        </p:nvSpPr>
        <p:spPr/>
        <p:txBody>
          <a:bodyPr/>
          <a:lstStyle/>
          <a:p>
            <a:endParaRPr lang="de-CH" dirty="0"/>
          </a:p>
        </p:txBody>
      </p:sp>
      <p:sp>
        <p:nvSpPr>
          <p:cNvPr id="6" name="Inhaltsplatzhalter 5">
            <a:extLst>
              <a:ext uri="{FF2B5EF4-FFF2-40B4-BE49-F238E27FC236}">
                <a16:creationId xmlns:a16="http://schemas.microsoft.com/office/drawing/2014/main" id="{DF0E8982-78C6-2139-094E-DFABB7E08C40}"/>
              </a:ext>
            </a:extLst>
          </p:cNvPr>
          <p:cNvSpPr>
            <a:spLocks noGrp="1"/>
          </p:cNvSpPr>
          <p:nvPr>
            <p:ph idx="1"/>
          </p:nvPr>
        </p:nvSpPr>
        <p:spPr/>
        <p:txBody>
          <a:bodyPr/>
          <a:lstStyle/>
          <a:p>
            <a:pPr marL="0" indent="0" algn="ctr">
              <a:buNone/>
            </a:pPr>
            <a:endParaRPr lang="de-CH" sz="6000" b="1" dirty="0"/>
          </a:p>
          <a:p>
            <a:pPr marL="0" indent="0" algn="ctr">
              <a:buNone/>
            </a:pPr>
            <a:r>
              <a:rPr lang="de-CH" sz="6000" b="1" dirty="0"/>
              <a:t>Offene Fragen?</a:t>
            </a:r>
          </a:p>
        </p:txBody>
      </p:sp>
      <p:sp>
        <p:nvSpPr>
          <p:cNvPr id="4" name="Foliennummernplatzhalter 3">
            <a:extLst>
              <a:ext uri="{FF2B5EF4-FFF2-40B4-BE49-F238E27FC236}">
                <a16:creationId xmlns:a16="http://schemas.microsoft.com/office/drawing/2014/main" id="{555D8EB2-1D83-C737-24A2-EC696E83DB28}"/>
              </a:ext>
            </a:extLst>
          </p:cNvPr>
          <p:cNvSpPr>
            <a:spLocks noGrp="1"/>
          </p:cNvSpPr>
          <p:nvPr>
            <p:ph type="sldNum" sz="quarter" idx="12"/>
          </p:nvPr>
        </p:nvSpPr>
        <p:spPr/>
        <p:txBody>
          <a:bodyPr/>
          <a:lstStyle/>
          <a:p>
            <a:fld id="{87674F0A-37BA-4CE3-B1FD-DE57A7E2F2C6}" type="slidenum">
              <a:rPr lang="de-CH" smtClean="0"/>
              <a:pPr/>
              <a:t>23</a:t>
            </a:fld>
            <a:endParaRPr lang="de-CH"/>
          </a:p>
        </p:txBody>
      </p:sp>
    </p:spTree>
    <p:extLst>
      <p:ext uri="{BB962C8B-B14F-4D97-AF65-F5344CB8AC3E}">
        <p14:creationId xmlns:p14="http://schemas.microsoft.com/office/powerpoint/2010/main" val="3821143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Meine Ideen – „Austausch“</a:t>
            </a:r>
            <a:endParaRPr lang="de-CH" dirty="0"/>
          </a:p>
        </p:txBody>
      </p:sp>
      <p:sp>
        <p:nvSpPr>
          <p:cNvPr id="3" name="Inhaltsplatzhalter 2"/>
          <p:cNvSpPr>
            <a:spLocks noGrp="1"/>
          </p:cNvSpPr>
          <p:nvPr>
            <p:ph idx="1"/>
          </p:nvPr>
        </p:nvSpPr>
        <p:spPr/>
        <p:txBody>
          <a:bodyPr/>
          <a:lstStyle/>
          <a:p>
            <a:pPr marL="0" indent="0" hangingPunct="0">
              <a:buNone/>
            </a:pPr>
            <a:r>
              <a:rPr lang="de-CH" sz="2000" b="1" dirty="0" smtClean="0"/>
              <a:t>Ausgangslage: </a:t>
            </a:r>
            <a:r>
              <a:rPr lang="de-CH" sz="2000" dirty="0" smtClean="0"/>
              <a:t>Der </a:t>
            </a:r>
            <a:r>
              <a:rPr lang="de-CH" sz="2000" dirty="0"/>
              <a:t>erste Transferauftrag steht an. Vielleicht schwirrt Ihnen noch der Kopf oder Sie haben bereits ganz viele Ideen, wie Sie den Auftrag umsetzen können. Sie haben nun Zeit, sich erste Gedanken zu Ihrem Thema zu machen</a:t>
            </a:r>
            <a:r>
              <a:rPr lang="de-CH" sz="2000" dirty="0" smtClean="0"/>
              <a:t>.</a:t>
            </a:r>
          </a:p>
          <a:p>
            <a:pPr marL="0" indent="0" hangingPunct="0">
              <a:buNone/>
            </a:pPr>
            <a:endParaRPr lang="de-CH" sz="1100" dirty="0"/>
          </a:p>
          <a:p>
            <a:pPr marL="0" indent="0" hangingPunct="0">
              <a:buNone/>
            </a:pPr>
            <a:r>
              <a:rPr lang="de-CH" sz="2000" b="1" dirty="0" smtClean="0">
                <a:solidFill>
                  <a:srgbClr val="0070C0"/>
                </a:solidFill>
              </a:rPr>
              <a:t>Aufgabenstellung</a:t>
            </a:r>
            <a:endParaRPr lang="de-CH" sz="2000" b="1" dirty="0">
              <a:solidFill>
                <a:srgbClr val="0070C0"/>
              </a:solidFill>
            </a:endParaRPr>
          </a:p>
          <a:p>
            <a:pPr marL="0" indent="0" hangingPunct="0">
              <a:buNone/>
            </a:pPr>
            <a:r>
              <a:rPr lang="de-CH" sz="2000" b="1" dirty="0"/>
              <a:t>Schritt 1:</a:t>
            </a:r>
            <a:r>
              <a:rPr lang="de-CH" sz="2000" dirty="0"/>
              <a:t> Basierend auf der Aufgabenstellung überlegen Sie sich, wie Sie den Transferauftrag in Ihrem Betrieb umsetzen könnten.</a:t>
            </a:r>
          </a:p>
          <a:p>
            <a:pPr marL="0" indent="0" hangingPunct="0">
              <a:buNone/>
            </a:pPr>
            <a:r>
              <a:rPr lang="de-CH" sz="2000" b="1" dirty="0"/>
              <a:t>Schritt 2:</a:t>
            </a:r>
            <a:r>
              <a:rPr lang="de-CH" sz="2000" dirty="0"/>
              <a:t> Halten Sie Ihre Gedanken auf Post-</a:t>
            </a:r>
            <a:r>
              <a:rPr lang="de-CH" sz="2000" dirty="0" err="1"/>
              <a:t>its</a:t>
            </a:r>
            <a:r>
              <a:rPr lang="de-CH" sz="2000" dirty="0"/>
              <a:t> fest und beschreiben Sie in Stichworten, welche Abklärungen für die Umsetzung des Transferauftrags 1 notwendig sind. </a:t>
            </a:r>
          </a:p>
          <a:p>
            <a:pPr marL="0" indent="0" hangingPunct="0">
              <a:buNone/>
            </a:pPr>
            <a:r>
              <a:rPr lang="de-CH" sz="2000" b="1" dirty="0"/>
              <a:t>Schritt 3:</a:t>
            </a:r>
            <a:r>
              <a:rPr lang="de-CH" sz="2000" dirty="0"/>
              <a:t> Besprechen Sie Ihre Ideen in Dreiergruppen</a:t>
            </a:r>
            <a:r>
              <a:rPr lang="de-CH" sz="2000" dirty="0" smtClean="0"/>
              <a:t>.</a:t>
            </a:r>
          </a:p>
          <a:p>
            <a:pPr marL="0" indent="0" hangingPunct="0">
              <a:buNone/>
            </a:pPr>
            <a:endParaRPr lang="de-CH" sz="1100" dirty="0"/>
          </a:p>
          <a:p>
            <a:pPr marL="0" indent="0" hangingPunct="0">
              <a:buNone/>
            </a:pPr>
            <a:r>
              <a:rPr lang="de-CH" sz="2000" b="1" dirty="0" smtClean="0"/>
              <a:t>Erwartungen: </a:t>
            </a:r>
            <a:r>
              <a:rPr lang="de-CH" sz="2000" dirty="0" smtClean="0"/>
              <a:t>Stellen </a:t>
            </a:r>
            <a:r>
              <a:rPr lang="de-CH" sz="2000" dirty="0"/>
              <a:t>Sie vor, wie Sie den Transferauftrag 1 umsetzen wollen</a:t>
            </a:r>
            <a:r>
              <a:rPr lang="de-CH" sz="2000" dirty="0" smtClean="0"/>
              <a:t>.</a:t>
            </a:r>
          </a:p>
          <a:p>
            <a:pPr marL="0" indent="0" hangingPunct="0">
              <a:buNone/>
            </a:pPr>
            <a:endParaRPr lang="de-CH" sz="1100" dirty="0"/>
          </a:p>
          <a:p>
            <a:pPr marL="0" indent="0" hangingPunct="0">
              <a:buNone/>
            </a:pPr>
            <a:r>
              <a:rPr lang="de-CH" sz="2000" b="1" dirty="0" smtClean="0"/>
              <a:t>Organisation: </a:t>
            </a:r>
            <a:r>
              <a:rPr lang="de-CH" sz="2000" dirty="0" smtClean="0"/>
              <a:t>Zeit</a:t>
            </a:r>
            <a:r>
              <a:rPr lang="de-CH" sz="2000" dirty="0"/>
              <a:t>: 30 </a:t>
            </a:r>
            <a:r>
              <a:rPr lang="de-CH" sz="2000" dirty="0" smtClean="0"/>
              <a:t>Minuten / Arbeitsweise</a:t>
            </a:r>
            <a:r>
              <a:rPr lang="de-CH" sz="2000" dirty="0"/>
              <a:t>: Einzelarbeit, </a:t>
            </a:r>
            <a:r>
              <a:rPr lang="de-CH" sz="2000" dirty="0" smtClean="0"/>
              <a:t>Dreiergruppe / Hilfsmittel</a:t>
            </a:r>
            <a:r>
              <a:rPr lang="de-CH" sz="2000" dirty="0"/>
              <a:t>: Post-</a:t>
            </a:r>
            <a:r>
              <a:rPr lang="de-CH" sz="2000" dirty="0" err="1"/>
              <a:t>its</a:t>
            </a:r>
            <a:r>
              <a:rPr lang="de-CH" sz="2000" dirty="0"/>
              <a:t>, Stifte</a:t>
            </a:r>
          </a:p>
          <a:p>
            <a:endParaRPr lang="de-CH" sz="20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24</a:t>
            </a:fld>
            <a:endParaRPr lang="de-CH" dirty="0"/>
          </a:p>
        </p:txBody>
      </p:sp>
    </p:spTree>
    <p:extLst>
      <p:ext uri="{BB962C8B-B14F-4D97-AF65-F5344CB8AC3E}">
        <p14:creationId xmlns:p14="http://schemas.microsoft.com/office/powerpoint/2010/main" val="2119603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Tagesabschluss</a:t>
            </a:r>
            <a:r>
              <a:rPr lang="de-CH" dirty="0">
                <a:highlight>
                  <a:srgbClr val="C0C0C0"/>
                </a:highlight>
              </a:rPr>
              <a:t/>
            </a:r>
            <a:br>
              <a:rPr lang="de-CH" dirty="0">
                <a:highlight>
                  <a:srgbClr val="C0C0C0"/>
                </a:highlight>
              </a:rPr>
            </a:br>
            <a:r>
              <a:rPr lang="de-CH" dirty="0"/>
              <a:t>Thermometer</a:t>
            </a:r>
          </a:p>
        </p:txBody>
      </p:sp>
      <p:sp>
        <p:nvSpPr>
          <p:cNvPr id="6" name="Untertitel 5"/>
          <p:cNvSpPr>
            <a:spLocks noGrp="1"/>
          </p:cNvSpPr>
          <p:nvPr>
            <p:ph type="subTitle" idx="1"/>
          </p:nvPr>
        </p:nvSpPr>
        <p:spPr/>
        <p:txBody>
          <a:bodyPr>
            <a:normAutofit/>
          </a:bodyPr>
          <a:lstStyle/>
          <a:p>
            <a:r>
              <a:rPr lang="de-CH" dirty="0"/>
              <a:t>Präsenztag 4</a:t>
            </a:r>
            <a:br>
              <a:rPr lang="de-CH" dirty="0"/>
            </a:br>
            <a:r>
              <a:rPr lang="de-CH" dirty="0"/>
              <a:t>Überbetriebliche Kurse Block 1</a:t>
            </a:r>
          </a:p>
          <a:p>
            <a:r>
              <a:rPr lang="de-CH" sz="1200" dirty="0"/>
              <a:t>Kauffrau/Kaufmann EFZ BOG</a:t>
            </a:r>
          </a:p>
          <a:p>
            <a:r>
              <a:rPr lang="de-CH" sz="1200" dirty="0"/>
              <a:t>Branche «Öffentliche Verwaltung/Administration publique/Amministrazione pubblica»</a:t>
            </a:r>
          </a:p>
          <a:p>
            <a:r>
              <a:rPr lang="de-CH" sz="1200" dirty="0"/>
              <a:t>Arbeitssituation 14: «Räumlichkeiten und Infrastruktur reservieren, verwalten und vermieten»</a:t>
            </a:r>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Am heutigen Präsenztag haben Sie folgende Ziele erarbeitet</a:t>
            </a:r>
            <a:endParaRPr lang="de-CH" sz="1200" b="0" dirty="0">
              <a:solidFill>
                <a:srgbClr val="FF0000"/>
              </a:solidFill>
            </a:endParaRPr>
          </a:p>
        </p:txBody>
      </p:sp>
      <p:sp>
        <p:nvSpPr>
          <p:cNvPr id="6" name="Inhaltsplatzhalter 5"/>
          <p:cNvSpPr>
            <a:spLocks noGrp="1"/>
          </p:cNvSpPr>
          <p:nvPr>
            <p:ph idx="1"/>
          </p:nvPr>
        </p:nvSpPr>
        <p:spPr>
          <a:xfrm>
            <a:off x="609600" y="1600201"/>
            <a:ext cx="10972800" cy="4756150"/>
          </a:xfrm>
        </p:spPr>
        <p:txBody>
          <a:bodyPr/>
          <a:lstStyle/>
          <a:p>
            <a:r>
              <a:rPr lang="de-CH" dirty="0"/>
              <a:t>Sie nehmen selbstständig eine vollständige Reservationsanfrage entgegen. </a:t>
            </a:r>
          </a:p>
          <a:p>
            <a:r>
              <a:rPr lang="de-CH" dirty="0"/>
              <a:t>Sie prüfen Reservationsanfragen anhand der zentralen Vorgaben und Bestimmungen. </a:t>
            </a:r>
          </a:p>
          <a:p>
            <a:r>
              <a:rPr lang="de-CH" dirty="0"/>
              <a:t>Sie sind in der Lage, eine Reservationsbestätigung zu verfassen. </a:t>
            </a:r>
          </a:p>
          <a:p>
            <a:r>
              <a:rPr lang="de-CH" dirty="0"/>
              <a:t>Sie identifizieren die zentralen Inhalte eines Mietvertrages oder von Nutzungsvereinbarungen.</a:t>
            </a:r>
          </a:p>
          <a:p>
            <a:r>
              <a:rPr lang="de-CH" dirty="0"/>
              <a:t>Sie erklären die Bedeutung der allgemeinen Geschäftsbedingungen nachvollziehbar. </a:t>
            </a:r>
          </a:p>
          <a:p>
            <a:r>
              <a:rPr lang="de-CH" dirty="0"/>
              <a:t>Sie sind in der Lage, den Handlungsablauf der Raum- und Infrastrukturvermietung vollständig durchzuführen. </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26</a:t>
            </a:fld>
            <a:endParaRPr lang="de-CH" dirty="0"/>
          </a:p>
        </p:txBody>
      </p:sp>
    </p:spTree>
    <p:extLst>
      <p:ext uri="{BB962C8B-B14F-4D97-AF65-F5344CB8AC3E}">
        <p14:creationId xmlns:p14="http://schemas.microsoft.com/office/powerpoint/2010/main" val="2231686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609600" y="148763"/>
            <a:ext cx="10972800" cy="1143000"/>
          </a:xfrm>
        </p:spPr>
        <p:txBody>
          <a:bodyPr anchor="ctr">
            <a:normAutofit/>
          </a:bodyPr>
          <a:lstStyle/>
          <a:p>
            <a:r>
              <a:rPr lang="de-CH" dirty="0"/>
              <a:t>Thermometer: Evaluation des vierten Präsenztages</a:t>
            </a:r>
            <a:endParaRPr lang="de-CH" b="0" i="1" dirty="0"/>
          </a:p>
        </p:txBody>
      </p:sp>
      <p:sp>
        <p:nvSpPr>
          <p:cNvPr id="6" name="Inhaltsplatzhalter 5"/>
          <p:cNvSpPr>
            <a:spLocks noGrp="1"/>
          </p:cNvSpPr>
          <p:nvPr>
            <p:ph sz="half" idx="1"/>
          </p:nvPr>
        </p:nvSpPr>
        <p:spPr>
          <a:xfrm>
            <a:off x="578024" y="1263420"/>
            <a:ext cx="11134600" cy="5045900"/>
          </a:xfrm>
        </p:spPr>
        <p:txBody>
          <a:bodyPr>
            <a:normAutofit/>
          </a:bodyPr>
          <a:lstStyle/>
          <a:p>
            <a:pPr marL="0" indent="0">
              <a:buNone/>
            </a:pPr>
            <a:r>
              <a:rPr lang="de-CH" b="1" dirty="0">
                <a:solidFill>
                  <a:srgbClr val="0070C0"/>
                </a:solidFill>
              </a:rPr>
              <a:t>Aufgabenstellung</a:t>
            </a:r>
          </a:p>
          <a:p>
            <a:pPr marL="0" indent="0">
              <a:buNone/>
            </a:pPr>
            <a:r>
              <a:rPr lang="de-CH" dirty="0"/>
              <a:t>Denken Sie an den heutigen Tag.</a:t>
            </a:r>
          </a:p>
          <a:p>
            <a:r>
              <a:rPr lang="de-CH" dirty="0"/>
              <a:t>Wie sicher fühlen Sie sich im Umgang mit dem Thema «</a:t>
            </a:r>
            <a:r>
              <a:rPr lang="de-CH" sz="2400" dirty="0"/>
              <a:t>Räumlichkeiten und Infrastruktur reservieren, verwalten und vermieten»? </a:t>
            </a:r>
            <a:endParaRPr lang="de-CH" dirty="0">
              <a:highlight>
                <a:srgbClr val="C0C0C0"/>
              </a:highlight>
            </a:endParaRPr>
          </a:p>
          <a:p>
            <a:r>
              <a:rPr lang="de-CH" dirty="0"/>
              <a:t>Wie bereit fühlen Sie sich für die Arbeit am Kompetenznachweis?</a:t>
            </a:r>
          </a:p>
          <a:p>
            <a:pPr marL="0" indent="0">
              <a:buNone/>
            </a:pPr>
            <a:endParaRPr lang="de-CH" b="1" dirty="0"/>
          </a:p>
          <a:p>
            <a:pPr marL="0" indent="0">
              <a:buNone/>
            </a:pPr>
            <a:r>
              <a:rPr lang="de-CH" b="1" dirty="0"/>
              <a:t>Erwartungen: </a:t>
            </a:r>
            <a:r>
              <a:rPr lang="de-CH" dirty="0" smtClean="0"/>
              <a:t>Denken </a:t>
            </a:r>
            <a:r>
              <a:rPr lang="de-CH" dirty="0"/>
              <a:t>Sie über die Fragen nach und schätzen Sie Ihren Wissensstand zum heutigen Thema und den weiterführenden Aufgaben ein. </a:t>
            </a:r>
          </a:p>
          <a:p>
            <a:pPr marL="0" indent="0">
              <a:buNone/>
            </a:pPr>
            <a:endParaRPr lang="de-CH" dirty="0"/>
          </a:p>
          <a:p>
            <a:pPr marL="0" indent="0">
              <a:buNone/>
            </a:pPr>
            <a:r>
              <a:rPr lang="de-CH" b="1" dirty="0" smtClean="0"/>
              <a:t>Organisation: </a:t>
            </a:r>
            <a:r>
              <a:rPr lang="de-CH" dirty="0" smtClean="0"/>
              <a:t>Einzelarbeit</a:t>
            </a:r>
            <a:r>
              <a:rPr lang="de-CH" dirty="0"/>
              <a:t>: 3 </a:t>
            </a:r>
            <a:r>
              <a:rPr lang="de-CH" dirty="0" smtClean="0"/>
              <a:t>Minuten / Austausch </a:t>
            </a:r>
            <a:r>
              <a:rPr lang="de-CH" dirty="0"/>
              <a:t>im Plenum: 10 </a:t>
            </a:r>
            <a:r>
              <a:rPr lang="de-CH" dirty="0" smtClean="0"/>
              <a:t>Minuten</a:t>
            </a:r>
            <a:endParaRPr lang="de-CH" dirty="0">
              <a:highlight>
                <a:srgbClr val="C0C0C0"/>
              </a:highlight>
            </a:endParaRPr>
          </a:p>
        </p:txBody>
      </p:sp>
      <p:sp>
        <p:nvSpPr>
          <p:cNvPr id="2" name="Foliennummernplatzhalter 1"/>
          <p:cNvSpPr>
            <a:spLocks noGrp="1"/>
          </p:cNvSpPr>
          <p:nvPr>
            <p:ph type="sldNum" sz="quarter" idx="12"/>
          </p:nvPr>
        </p:nvSpPr>
        <p:spPr>
          <a:xfrm>
            <a:off x="8737600" y="6356351"/>
            <a:ext cx="2844800" cy="365125"/>
          </a:xfrm>
        </p:spPr>
        <p:txBody>
          <a:bodyPr anchor="ctr">
            <a:normAutofit/>
          </a:bodyPr>
          <a:lstStyle/>
          <a:p>
            <a:pPr>
              <a:spcAft>
                <a:spcPts val="600"/>
              </a:spcAft>
            </a:pPr>
            <a:fld id="{87674F0A-37BA-4CE3-B1FD-DE57A7E2F2C6}" type="slidenum">
              <a:rPr lang="de-CH" smtClean="0"/>
              <a:pPr>
                <a:spcAft>
                  <a:spcPts val="600"/>
                </a:spcAft>
              </a:pPr>
              <a:t>27</a:t>
            </a:fld>
            <a:endParaRPr lang="de-CH" dirty="0"/>
          </a:p>
        </p:txBody>
      </p:sp>
    </p:spTree>
    <p:extLst>
      <p:ext uri="{BB962C8B-B14F-4D97-AF65-F5344CB8AC3E}">
        <p14:creationId xmlns:p14="http://schemas.microsoft.com/office/powerpoint/2010/main" val="3768378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Ausblick</a:t>
            </a:r>
            <a:endParaRPr lang="de-CH" sz="1300" b="0" i="1" dirty="0">
              <a:solidFill>
                <a:srgbClr val="FF0000"/>
              </a:solidFill>
            </a:endParaRPr>
          </a:p>
        </p:txBody>
      </p:sp>
      <p:sp>
        <p:nvSpPr>
          <p:cNvPr id="6" name="Inhaltsplatzhalter 5"/>
          <p:cNvSpPr>
            <a:spLocks noGrp="1"/>
          </p:cNvSpPr>
          <p:nvPr>
            <p:ph idx="1"/>
          </p:nvPr>
        </p:nvSpPr>
        <p:spPr/>
        <p:txBody>
          <a:bodyPr/>
          <a:lstStyle/>
          <a:p>
            <a:r>
              <a:rPr lang="de-CH" dirty="0"/>
              <a:t>Am nächsten üK bearbeiten wir das Thema «Gesuchseingänge auf Zuständigkeit und Vollständigkeit überprüfen».</a:t>
            </a:r>
          </a:p>
          <a:p>
            <a:endParaRPr lang="de-CH" dirty="0"/>
          </a:p>
          <a:p>
            <a:r>
              <a:rPr lang="de-CH" dirty="0"/>
              <a:t>Dazu bereiten Sie den Vorbereitungsauftrag vor. Wichtig: Planen Sie diesen früh genug ein, um ausreichend Zeit für die Umsetzung zu haben.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28</a:t>
            </a:fld>
            <a:endParaRPr lang="de-CH" dirty="0"/>
          </a:p>
        </p:txBody>
      </p:sp>
    </p:spTree>
    <p:extLst>
      <p:ext uri="{BB962C8B-B14F-4D97-AF65-F5344CB8AC3E}">
        <p14:creationId xmlns:p14="http://schemas.microsoft.com/office/powerpoint/2010/main" val="23568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149DF3A9-9DCD-4B59-AAF3-83F9A6581F3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p:blipFill>
        <p:spPr>
          <a:xfrm rot="1800000">
            <a:off x="-168214" y="4383988"/>
            <a:ext cx="2300400" cy="2300400"/>
          </a:xfrm>
          <a:prstGeom prst="rect">
            <a:avLst/>
          </a:prstGeom>
        </p:spPr>
      </p:pic>
      <p:sp>
        <p:nvSpPr>
          <p:cNvPr id="5" name="Titel 4"/>
          <p:cNvSpPr>
            <a:spLocks noGrp="1"/>
          </p:cNvSpPr>
          <p:nvPr>
            <p:ph type="title"/>
          </p:nvPr>
        </p:nvSpPr>
        <p:spPr/>
        <p:txBody>
          <a:bodyPr>
            <a:normAutofit/>
          </a:bodyPr>
          <a:lstStyle/>
          <a:p>
            <a:r>
              <a:rPr lang="de-CH"/>
              <a:t>Ziele</a:t>
            </a:r>
            <a:endParaRPr lang="de-CH" dirty="0"/>
          </a:p>
        </p:txBody>
      </p:sp>
      <p:sp>
        <p:nvSpPr>
          <p:cNvPr id="6" name="Inhaltsplatzhalter 5"/>
          <p:cNvSpPr>
            <a:spLocks noGrp="1"/>
          </p:cNvSpPr>
          <p:nvPr>
            <p:ph idx="1"/>
          </p:nvPr>
        </p:nvSpPr>
        <p:spPr/>
        <p:txBody>
          <a:bodyPr/>
          <a:lstStyle/>
          <a:p>
            <a:r>
              <a:rPr lang="de-CH" dirty="0"/>
              <a:t>Sie nehmen selbstständig eine vollständige Reservationsanfrage entgegen. </a:t>
            </a:r>
          </a:p>
          <a:p>
            <a:r>
              <a:rPr lang="de-CH" dirty="0"/>
              <a:t>Sie prüfen Reservationsanfragen anhand der zentralen Vorgaben und Bestimmungen. </a:t>
            </a:r>
            <a:endParaRPr lang="de-CH" dirty="0">
              <a:solidFill>
                <a:srgbClr val="FF0000"/>
              </a:solidFill>
            </a:endParaRPr>
          </a:p>
          <a:p>
            <a:r>
              <a:rPr lang="de-CH" dirty="0"/>
              <a:t>Sie sind in der Lage, eine Reservationsbestätigung zu verfassen. </a:t>
            </a:r>
          </a:p>
          <a:p>
            <a:r>
              <a:rPr lang="de-CH" dirty="0"/>
              <a:t>Sie identifizieren die zentralen Inhalte eines Mietvertrags oder von Nutzungsvereinbarungen. </a:t>
            </a:r>
          </a:p>
          <a:p>
            <a:r>
              <a:rPr lang="de-CH" dirty="0"/>
              <a:t>Sie erklären</a:t>
            </a:r>
            <a:r>
              <a:rPr lang="de-CH" dirty="0">
                <a:solidFill>
                  <a:srgbClr val="FF0000"/>
                </a:solidFill>
              </a:rPr>
              <a:t> </a:t>
            </a:r>
            <a:r>
              <a:rPr lang="de-CH" dirty="0"/>
              <a:t>die Bedeutung der allgemeinen Geschäftsbedingungen nachvollziehbar. </a:t>
            </a:r>
          </a:p>
          <a:p>
            <a:r>
              <a:rPr lang="de-CH" dirty="0"/>
              <a:t>Sie sind in der Lage, den Handlungsablauf der Raum- und Infrastrukturvermietung vollständig durchzuführen.  </a:t>
            </a:r>
          </a:p>
        </p:txBody>
      </p:sp>
      <p:sp>
        <p:nvSpPr>
          <p:cNvPr id="2" name="Foliennummernplatzhalter 1"/>
          <p:cNvSpPr>
            <a:spLocks noGrp="1"/>
          </p:cNvSpPr>
          <p:nvPr>
            <p:ph type="sldNum" sz="quarter" idx="12"/>
          </p:nvPr>
        </p:nvSpPr>
        <p:spPr/>
        <p:txBody>
          <a:bodyPr/>
          <a:lstStyle/>
          <a:p>
            <a:fld id="{87674F0A-37BA-4CE3-B1FD-DE57A7E2F2C6}" type="slidenum">
              <a:rPr lang="de-CH" smtClean="0"/>
              <a:pPr/>
              <a:t>3</a:t>
            </a:fld>
            <a:endParaRPr lang="de-CH"/>
          </a:p>
        </p:txBody>
      </p:sp>
    </p:spTree>
    <p:extLst>
      <p:ext uri="{BB962C8B-B14F-4D97-AF65-F5344CB8AC3E}">
        <p14:creationId xmlns:p14="http://schemas.microsoft.com/office/powerpoint/2010/main" val="3477679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Warum ist das wichtig?</a:t>
            </a:r>
            <a:endParaRPr lang="de-CH" dirty="0"/>
          </a:p>
        </p:txBody>
      </p:sp>
      <p:sp>
        <p:nvSpPr>
          <p:cNvPr id="6" name="Inhaltsplatzhalter 5"/>
          <p:cNvSpPr>
            <a:spLocks noGrp="1"/>
          </p:cNvSpPr>
          <p:nvPr>
            <p:ph idx="1"/>
          </p:nvPr>
        </p:nvSpPr>
        <p:spPr/>
        <p:txBody>
          <a:bodyPr/>
          <a:lstStyle/>
          <a:p>
            <a:r>
              <a:rPr lang="de-CH" dirty="0"/>
              <a:t>In Ihrem Berufsalltag werden Sie immer wieder mit Mietanfragen für Räumlichkeiten und Infrastruktur zu tun haben. </a:t>
            </a:r>
          </a:p>
          <a:p>
            <a:r>
              <a:rPr lang="de-CH" dirty="0"/>
              <a:t>Beim Entgegennehmen der Reservationsanfrage, der Prüfung, der Vor- wie auch Nachbereitung gilt es einiges zu beachten.</a:t>
            </a:r>
          </a:p>
          <a:p>
            <a:r>
              <a:rPr lang="de-CH" dirty="0"/>
              <a:t>Es ist Ihre Aufgabe, für einen reibungslosen Ablauf der Reservation und Nutzung von Räumlichkeiten und Infrastruktur</a:t>
            </a:r>
            <a:r>
              <a:rPr lang="de-CH" dirty="0">
                <a:solidFill>
                  <a:srgbClr val="FF0000"/>
                </a:solidFill>
              </a:rPr>
              <a:t> </a:t>
            </a:r>
            <a:r>
              <a:rPr lang="de-CH" dirty="0"/>
              <a:t>zu sorgen. </a:t>
            </a:r>
          </a:p>
          <a:p>
            <a:r>
              <a:rPr lang="de-CH" dirty="0"/>
              <a:t>Voraussetzung dafür ist, dass Sie den Handlungsablauf und die zu berücksichtigenden Vorgaben zur Vermietung und Nutzung von Räumlichkeiten und Infrastruktur kennen und einhalten. </a:t>
            </a:r>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4</a:t>
            </a:fld>
            <a:endParaRPr lang="de-CH"/>
          </a:p>
        </p:txBody>
      </p:sp>
      <p:pic>
        <p:nvPicPr>
          <p:cNvPr id="9" name="Inhaltsplatzhalter 3">
            <a:extLst>
              <a:ext uri="{FF2B5EF4-FFF2-40B4-BE49-F238E27FC236}">
                <a16:creationId xmlns:a16="http://schemas.microsoft.com/office/drawing/2014/main" id="{7EB90F81-DECD-4C44-81D3-56C69A64B06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p:blipFill>
        <p:spPr>
          <a:xfrm rot="1800000">
            <a:off x="47328" y="4390177"/>
            <a:ext cx="1724654" cy="2299539"/>
          </a:xfrm>
          <a:prstGeom prst="rect">
            <a:avLst/>
          </a:prstGeom>
        </p:spPr>
      </p:pic>
    </p:spTree>
    <p:extLst>
      <p:ext uri="{BB962C8B-B14F-4D97-AF65-F5344CB8AC3E}">
        <p14:creationId xmlns:p14="http://schemas.microsoft.com/office/powerpoint/2010/main" val="457912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Einstieg ins Thema</a:t>
            </a:r>
            <a:endParaRPr lang="de-CH" sz="1300" b="0" i="1" dirty="0">
              <a:solidFill>
                <a:srgbClr val="FF0000"/>
              </a:solidFill>
              <a:highlight>
                <a:srgbClr val="C0C0C0"/>
              </a:highlight>
            </a:endParaRPr>
          </a:p>
        </p:txBody>
      </p:sp>
      <p:sp>
        <p:nvSpPr>
          <p:cNvPr id="6" name="Inhaltsplatzhalter 5"/>
          <p:cNvSpPr>
            <a:spLocks noGrp="1"/>
          </p:cNvSpPr>
          <p:nvPr>
            <p:ph idx="1"/>
          </p:nvPr>
        </p:nvSpPr>
        <p:spPr/>
        <p:txBody>
          <a:bodyPr/>
          <a:lstStyle/>
          <a:p>
            <a:pPr marL="0" indent="0">
              <a:buNone/>
            </a:pPr>
            <a:r>
              <a:rPr lang="de-CH" sz="2000" b="1" dirty="0"/>
              <a:t>Ausgangslage: </a:t>
            </a:r>
          </a:p>
          <a:p>
            <a:pPr marL="0" indent="0">
              <a:buNone/>
            </a:pPr>
            <a:r>
              <a:rPr lang="de-CH" sz="2000" dirty="0"/>
              <a:t>Sie haben sich im Extranet zum Thema «Räumlichkeiten und Infrastruktur reservieren, verwalten und vermieten» vorbereitet. Sie kennen nun also bereits die Grundlagen dieser Thematik. Wie viel praktische Erfahrung Sie in dieser Tätigkeit bereits aufweisen, hängt aber stark von Ihrem Lehrbetrieb ab. </a:t>
            </a:r>
            <a:endParaRPr lang="de-CH" sz="2000" strike="sngStrike" dirty="0"/>
          </a:p>
          <a:p>
            <a:pPr marL="0" indent="0">
              <a:buNone/>
            </a:pPr>
            <a:endParaRPr lang="de-CH" sz="2000" dirty="0">
              <a:highlight>
                <a:srgbClr val="C0C0C0"/>
              </a:highlight>
            </a:endParaRPr>
          </a:p>
          <a:p>
            <a:pPr marL="0" indent="0">
              <a:buNone/>
            </a:pPr>
            <a:r>
              <a:rPr lang="de-CH" sz="2000" b="1" dirty="0"/>
              <a:t>Schritt 1: </a:t>
            </a:r>
            <a:r>
              <a:rPr lang="de-CH" sz="2000" dirty="0"/>
              <a:t>Stellen Sie sich in die Mitte des Raumes. </a:t>
            </a:r>
          </a:p>
          <a:p>
            <a:pPr marL="0" indent="0">
              <a:buNone/>
            </a:pPr>
            <a:r>
              <a:rPr lang="de-CH" sz="2000" b="1" dirty="0"/>
              <a:t>Schritt 2: </a:t>
            </a:r>
            <a:r>
              <a:rPr lang="de-CH" sz="2000" dirty="0"/>
              <a:t>Überlegen Sie sich, wie häufig Sie in ihrer beruflichen Praxis schon an der Reservation, Verwaltung oder Vermietung von Räumlichkeiten und Infrastruktur beteiligt waren.</a:t>
            </a:r>
          </a:p>
          <a:p>
            <a:pPr marL="0" indent="0">
              <a:buNone/>
            </a:pPr>
            <a:r>
              <a:rPr lang="de-CH" sz="2000" b="1" dirty="0"/>
              <a:t>Schritt 3: </a:t>
            </a:r>
            <a:r>
              <a:rPr lang="de-CH" sz="2000" dirty="0"/>
              <a:t>Tauschen Sie sich mit Ihren Mitlernenden aus. Stellen Sie sich anschliessend in einer Reihe auf. Am einen Ende steht die Person, die bisher noch am wenigsten mit dieser Tätigkeit beschäftigt war, am anderen Ende die Person, die am häufigsten damit zu tun hatte. </a:t>
            </a:r>
          </a:p>
          <a:p>
            <a:pPr marL="0" indent="0">
              <a:buNone/>
            </a:pPr>
            <a:endParaRPr lang="de-CH" sz="2000" dirty="0">
              <a:highlight>
                <a:srgbClr val="C0C0C0"/>
              </a:highlight>
            </a:endParaRPr>
          </a:p>
          <a:p>
            <a:pPr marL="0" indent="0">
              <a:buNone/>
            </a:pPr>
            <a:r>
              <a:rPr lang="de-CH" sz="2000" b="1" dirty="0"/>
              <a:t>Organisation</a:t>
            </a:r>
            <a:r>
              <a:rPr lang="de-CH" sz="2000" b="1" dirty="0" smtClean="0"/>
              <a:t>: </a:t>
            </a:r>
            <a:r>
              <a:rPr lang="de-CH" sz="2000" dirty="0" smtClean="0"/>
              <a:t>Arbeitsweise</a:t>
            </a:r>
            <a:r>
              <a:rPr lang="de-CH" sz="2000" dirty="0"/>
              <a:t>: </a:t>
            </a:r>
            <a:r>
              <a:rPr lang="de-CH" sz="2000" dirty="0" smtClean="0"/>
              <a:t>Plenum / Zeit</a:t>
            </a:r>
            <a:r>
              <a:rPr lang="de-CH" sz="2000" dirty="0"/>
              <a:t>: 10 Minuten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5</a:t>
            </a:fld>
            <a:endParaRPr lang="de-CH"/>
          </a:p>
        </p:txBody>
      </p:sp>
    </p:spTree>
    <p:extLst>
      <p:ext uri="{BB962C8B-B14F-4D97-AF65-F5344CB8AC3E}">
        <p14:creationId xmlns:p14="http://schemas.microsoft.com/office/powerpoint/2010/main" val="4051034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3">
            <a:extLst>
              <a:ext uri="{FF2B5EF4-FFF2-40B4-BE49-F238E27FC236}">
                <a16:creationId xmlns:a16="http://schemas.microsoft.com/office/drawing/2014/main" id="{EFD07BE9-19CC-4447-B563-7711F9B5D74F}"/>
              </a:ext>
            </a:extLst>
          </p:cNvPr>
          <p:cNvGraphicFramePr>
            <a:graphicFrameLocks noGrp="1"/>
          </p:cNvGraphicFramePr>
          <p:nvPr>
            <p:extLst>
              <p:ext uri="{D42A27DB-BD31-4B8C-83A1-F6EECF244321}">
                <p14:modId xmlns:p14="http://schemas.microsoft.com/office/powerpoint/2010/main" val="3173541797"/>
              </p:ext>
            </p:extLst>
          </p:nvPr>
        </p:nvGraphicFramePr>
        <p:xfrm>
          <a:off x="609600" y="1600200"/>
          <a:ext cx="10972800" cy="4572000"/>
        </p:xfrm>
        <a:graphic>
          <a:graphicData uri="http://schemas.openxmlformats.org/drawingml/2006/table">
            <a:tbl>
              <a:tblPr firstRow="1" bandRow="1">
                <a:tableStyleId>{69012ECD-51FC-41F1-AA8D-1B2483CD663E}</a:tableStyleId>
              </a:tblPr>
              <a:tblGrid>
                <a:gridCol w="9158808">
                  <a:extLst>
                    <a:ext uri="{9D8B030D-6E8A-4147-A177-3AD203B41FA5}">
                      <a16:colId xmlns:a16="http://schemas.microsoft.com/office/drawing/2014/main" val="2271042814"/>
                    </a:ext>
                  </a:extLst>
                </a:gridCol>
                <a:gridCol w="1813992">
                  <a:extLst>
                    <a:ext uri="{9D8B030D-6E8A-4147-A177-3AD203B41FA5}">
                      <a16:colId xmlns:a16="http://schemas.microsoft.com/office/drawing/2014/main" val="3558582726"/>
                    </a:ext>
                  </a:extLst>
                </a:gridCol>
              </a:tblGrid>
              <a:tr h="400000">
                <a:tc>
                  <a:txBody>
                    <a:bodyPr/>
                    <a:lstStyle/>
                    <a:p>
                      <a:r>
                        <a:rPr kumimoji="0" lang="de-CH" sz="24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Einstieg</a:t>
                      </a:r>
                      <a:endParaRPr lang="de-CH" sz="2400" b="1"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de-CH" sz="2400" b="1"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179410"/>
                  </a:ext>
                </a:extLst>
              </a:tr>
              <a:tr h="400000">
                <a:tc>
                  <a:txBody>
                    <a:bodyPr/>
                    <a:lstStyle/>
                    <a:p>
                      <a:r>
                        <a:rPr kumimoji="0" lang="de-CH"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Block 1: Reservationen entgegennehmen</a:t>
                      </a:r>
                      <a:endParaRPr lang="de-CH" sz="2400"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717167"/>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2: Reservationen bearbeiten</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5490732"/>
                  </a:ext>
                </a:extLst>
              </a:tr>
              <a:tr h="400000">
                <a:tc>
                  <a:txBody>
                    <a:bodyPr/>
                    <a:lstStyle/>
                    <a:p>
                      <a:r>
                        <a:rPr lang="de-CH" sz="2400" b="1">
                          <a:solidFill>
                            <a:schemeClr val="tx1"/>
                          </a:solidFill>
                          <a:latin typeface="Calibri" panose="020F0502020204030204" pitchFamily="34" charset="0"/>
                          <a:cs typeface="Calibri" panose="020F0502020204030204" pitchFamily="34" charset="0"/>
                        </a:rPr>
                        <a:t>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2400" b="1"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85481263"/>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2: Reservationen bearbeiten</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26797691"/>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Mittagspause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b="1"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2411357"/>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3: Kompetenznachweis</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81400084"/>
                  </a:ext>
                </a:extLst>
              </a:tr>
              <a:tr h="400000">
                <a:tc>
                  <a:txBody>
                    <a:bodyPr/>
                    <a:lstStyle/>
                    <a:p>
                      <a:r>
                        <a:rPr lang="de-CH" sz="2400" b="1">
                          <a:solidFill>
                            <a:schemeClr val="tx1"/>
                          </a:solidFill>
                          <a:latin typeface="Calibri" panose="020F0502020204030204" pitchFamily="34" charset="0"/>
                          <a:cs typeface="Calibri" panose="020F0502020204030204" pitchFamily="34" charset="0"/>
                        </a:rPr>
                        <a:t>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b="1"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5118371"/>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3: Kompetenznachweis</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78052330"/>
                  </a:ext>
                </a:extLst>
              </a:tr>
              <a:tr h="400000">
                <a:tc>
                  <a:txBody>
                    <a:bodyPr/>
                    <a:lstStyle/>
                    <a:p>
                      <a:r>
                        <a:rPr lang="de-CH" sz="2400" b="1">
                          <a:solidFill>
                            <a:schemeClr val="tx1"/>
                          </a:solidFill>
                          <a:latin typeface="Calibri" panose="020F0502020204030204" pitchFamily="34" charset="0"/>
                          <a:cs typeface="Calibri" panose="020F0502020204030204" pitchFamily="34" charset="0"/>
                        </a:rPr>
                        <a:t>Ende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b="1"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74821982"/>
                  </a:ext>
                </a:extLst>
              </a:tr>
            </a:tbl>
          </a:graphicData>
        </a:graphic>
      </p:graphicFrame>
      <p:sp>
        <p:nvSpPr>
          <p:cNvPr id="5" name="Titel 4"/>
          <p:cNvSpPr>
            <a:spLocks noGrp="1"/>
          </p:cNvSpPr>
          <p:nvPr>
            <p:ph type="title"/>
          </p:nvPr>
        </p:nvSpPr>
        <p:spPr/>
        <p:txBody>
          <a:bodyPr>
            <a:normAutofit/>
          </a:bodyPr>
          <a:lstStyle/>
          <a:p>
            <a:r>
              <a:rPr lang="de-CH" dirty="0"/>
              <a:t>Ablauf </a:t>
            </a:r>
            <a:endParaRPr lang="de-CH" sz="1200" b="0" i="1" dirty="0">
              <a:solidFill>
                <a:srgbClr val="FF0000"/>
              </a:solidFill>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6</a:t>
            </a:fld>
            <a:endParaRPr lang="de-CH"/>
          </a:p>
        </p:txBody>
      </p:sp>
    </p:spTree>
    <p:extLst>
      <p:ext uri="{BB962C8B-B14F-4D97-AF65-F5344CB8AC3E}">
        <p14:creationId xmlns:p14="http://schemas.microsoft.com/office/powerpoint/2010/main" val="361734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Raum- und Infrastrukturangebot</a:t>
            </a:r>
            <a:br>
              <a:rPr lang="de-CH" dirty="0"/>
            </a:br>
            <a:r>
              <a:rPr lang="de-CH" dirty="0" err="1"/>
              <a:t>MindMap</a:t>
            </a:r>
            <a:r>
              <a:rPr lang="de-CH" dirty="0"/>
              <a:t> </a:t>
            </a:r>
          </a:p>
        </p:txBody>
      </p:sp>
      <p:sp>
        <p:nvSpPr>
          <p:cNvPr id="6" name="Untertitel 5"/>
          <p:cNvSpPr>
            <a:spLocks noGrp="1"/>
          </p:cNvSpPr>
          <p:nvPr>
            <p:ph type="subTitle" idx="1"/>
          </p:nvPr>
        </p:nvSpPr>
        <p:spPr/>
        <p:txBody>
          <a:bodyPr>
            <a:normAutofit/>
          </a:bodyPr>
          <a:lstStyle/>
          <a:p>
            <a:r>
              <a:rPr lang="de-CH" dirty="0"/>
              <a:t>Präsenztag 4</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14.: «Räumlichkeiten und Infrastruktur reservieren, verwalten und vermieten»</a:t>
            </a:r>
            <a:endParaRPr lang="de-CH" sz="1200" dirty="0">
              <a:highlight>
                <a:srgbClr val="C0C0C0"/>
              </a:highlight>
            </a:endParaRPr>
          </a:p>
          <a:p>
            <a:endParaRPr lang="de-CH" sz="1200" dirty="0">
              <a:highlight>
                <a:srgbClr val="FFFF00"/>
              </a:highlight>
            </a:endParaRPr>
          </a:p>
          <a:p>
            <a:endParaRPr lang="de-CH" dirty="0">
              <a:highlight>
                <a:srgbClr val="C0C0C0"/>
              </a:highlight>
            </a:endParaRPr>
          </a:p>
          <a:p>
            <a:endParaRPr lang="de-CH" dirty="0">
              <a:highlight>
                <a:srgbClr val="C0C0C0"/>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CH" dirty="0"/>
              <a:t>Arbeitsauftrag</a:t>
            </a:r>
          </a:p>
        </p:txBody>
      </p:sp>
      <p:sp>
        <p:nvSpPr>
          <p:cNvPr id="6" name="Inhaltsplatzhalter 5"/>
          <p:cNvSpPr>
            <a:spLocks noGrp="1"/>
          </p:cNvSpPr>
          <p:nvPr>
            <p:ph idx="1"/>
          </p:nvPr>
        </p:nvSpPr>
        <p:spPr/>
        <p:txBody>
          <a:bodyPr/>
          <a:lstStyle/>
          <a:p>
            <a:pPr marL="0" indent="0">
              <a:buNone/>
            </a:pPr>
            <a:r>
              <a:rPr lang="de-CH" sz="1800" dirty="0"/>
              <a:t>Als Wissenssicherung aus dem Grundlagenstudium haben Sie eine Übersicht über das Angebot der Räume und Infrastrukturen Ihres Lehrbetriebs oder Ihres Amtes erstellt</a:t>
            </a:r>
            <a:r>
              <a:rPr lang="de-CH" sz="1800" dirty="0" smtClean="0"/>
              <a:t>. Welche </a:t>
            </a:r>
            <a:r>
              <a:rPr lang="de-CH" sz="1800" dirty="0"/>
              <a:t>Räume und Infrastrukturen das sind, ist von Lehrbetrieb zu Lehrbetrieb unterschiedlich. </a:t>
            </a:r>
            <a:r>
              <a:rPr lang="de-CH" sz="1800" dirty="0" smtClean="0"/>
              <a:t>Sie </a:t>
            </a:r>
            <a:r>
              <a:rPr lang="de-CH" sz="1800" dirty="0"/>
              <a:t>haben nun die Möglichkeit, sich dazu auszutauschen. </a:t>
            </a:r>
          </a:p>
          <a:p>
            <a:pPr marL="0" indent="0">
              <a:buNone/>
            </a:pPr>
            <a:endParaRPr lang="de-CH" sz="1000" b="1" dirty="0">
              <a:solidFill>
                <a:srgbClr val="0070C0"/>
              </a:solidFill>
            </a:endParaRPr>
          </a:p>
          <a:p>
            <a:pPr marL="0" indent="0">
              <a:buNone/>
            </a:pPr>
            <a:r>
              <a:rPr lang="de-CH" sz="1800" b="1" dirty="0" smtClean="0">
                <a:solidFill>
                  <a:srgbClr val="0070C0"/>
                </a:solidFill>
              </a:rPr>
              <a:t>Aufgabenstellung</a:t>
            </a:r>
            <a:endParaRPr lang="de-CH" sz="1800" b="1" dirty="0">
              <a:solidFill>
                <a:srgbClr val="0070C0"/>
              </a:solidFill>
            </a:endParaRPr>
          </a:p>
          <a:p>
            <a:pPr marL="0" indent="0">
              <a:buNone/>
            </a:pPr>
            <a:r>
              <a:rPr lang="de-CH" sz="1800" b="1" dirty="0"/>
              <a:t>Schritt 1: </a:t>
            </a:r>
            <a:r>
              <a:rPr lang="de-CH" sz="1800" dirty="0"/>
              <a:t>Gehen Sie die Übersicht zu den Räumen und der Infrastruktur, die Ihr Lehrbetrieb/Amt vermietet, nochmals durch. </a:t>
            </a:r>
          </a:p>
          <a:p>
            <a:pPr marL="0" indent="0">
              <a:buNone/>
            </a:pPr>
            <a:r>
              <a:rPr lang="de-CH" sz="1800" b="1" dirty="0"/>
              <a:t>Schritt 2: </a:t>
            </a:r>
            <a:r>
              <a:rPr lang="de-CH" sz="1800" dirty="0"/>
              <a:t>Teilen Sie im Plenum mit, welche Räume Ihr Lehrbetrieb oder Ihr Amt anbietet. </a:t>
            </a:r>
          </a:p>
          <a:p>
            <a:pPr marL="0" indent="0">
              <a:buNone/>
            </a:pPr>
            <a:r>
              <a:rPr lang="de-CH" sz="1800" b="1" dirty="0"/>
              <a:t>Schritt 3: </a:t>
            </a:r>
            <a:r>
              <a:rPr lang="de-CH" sz="1800" dirty="0"/>
              <a:t>Hören Sie den Äusserungen Ihrer Mitlernenden aufmerksam zu. </a:t>
            </a:r>
          </a:p>
          <a:p>
            <a:pPr marL="0" indent="0">
              <a:buNone/>
            </a:pPr>
            <a:r>
              <a:rPr lang="de-CH" sz="1800" b="1" dirty="0"/>
              <a:t>Schritt 4: </a:t>
            </a:r>
            <a:r>
              <a:rPr lang="de-CH" sz="1800" dirty="0"/>
              <a:t>Halten Sie gemeinsam im Plenum die verschiedenen Räume und Infrastrukturen in einem </a:t>
            </a:r>
            <a:r>
              <a:rPr lang="de-CH" sz="1800" dirty="0" err="1"/>
              <a:t>MindMap</a:t>
            </a:r>
            <a:r>
              <a:rPr lang="de-CH" sz="1800" dirty="0"/>
              <a:t> fest. </a:t>
            </a:r>
          </a:p>
          <a:p>
            <a:pPr marL="0" indent="0">
              <a:buNone/>
            </a:pPr>
            <a:endParaRPr lang="de-CH" sz="1100" dirty="0"/>
          </a:p>
          <a:p>
            <a:pPr marL="0" indent="0">
              <a:buNone/>
            </a:pPr>
            <a:r>
              <a:rPr lang="de-CH" sz="1800" b="1" dirty="0" smtClean="0"/>
              <a:t>Erwartungen: </a:t>
            </a:r>
            <a:r>
              <a:rPr lang="de-CH" sz="1800" dirty="0" smtClean="0"/>
              <a:t>Sie </a:t>
            </a:r>
            <a:r>
              <a:rPr lang="de-CH" sz="1800" dirty="0"/>
              <a:t>erstellen gemeinsam ein </a:t>
            </a:r>
            <a:r>
              <a:rPr lang="de-CH" sz="1800" dirty="0" err="1"/>
              <a:t>MindMap</a:t>
            </a:r>
            <a:r>
              <a:rPr lang="de-CH" sz="1800" dirty="0"/>
              <a:t> zum heutigen Thema. </a:t>
            </a:r>
            <a:endParaRPr lang="de-CH" sz="1800" dirty="0" smtClean="0"/>
          </a:p>
          <a:p>
            <a:pPr marL="0" indent="0">
              <a:buNone/>
            </a:pPr>
            <a:endParaRPr lang="de-CH" sz="900" b="1" dirty="0"/>
          </a:p>
          <a:p>
            <a:pPr marL="0" indent="0">
              <a:buNone/>
            </a:pPr>
            <a:r>
              <a:rPr lang="de-CH" sz="1800" b="1" dirty="0" smtClean="0"/>
              <a:t>Organisation: </a:t>
            </a:r>
            <a:r>
              <a:rPr lang="de-CH" sz="1800" dirty="0" smtClean="0"/>
              <a:t>Zeit</a:t>
            </a:r>
            <a:r>
              <a:rPr lang="de-CH" sz="1800" dirty="0"/>
              <a:t>: 15 </a:t>
            </a:r>
            <a:r>
              <a:rPr lang="de-CH" sz="1800" dirty="0" smtClean="0"/>
              <a:t>Minuten / </a:t>
            </a:r>
            <a:r>
              <a:rPr lang="de-CH" sz="1800" dirty="0"/>
              <a:t>Arbeitsweise: Plenum</a:t>
            </a:r>
          </a:p>
        </p:txBody>
      </p:sp>
      <p:sp>
        <p:nvSpPr>
          <p:cNvPr id="2" name="Foliennummernplatzhalter 1"/>
          <p:cNvSpPr>
            <a:spLocks noGrp="1"/>
          </p:cNvSpPr>
          <p:nvPr>
            <p:ph type="sldNum" sz="quarter" idx="12"/>
          </p:nvPr>
        </p:nvSpPr>
        <p:spPr/>
        <p:txBody>
          <a:bodyPr/>
          <a:lstStyle/>
          <a:p>
            <a:fld id="{87674F0A-37BA-4CE3-B1FD-DE57A7E2F2C6}" type="slidenum">
              <a:rPr lang="de-CH" smtClean="0"/>
              <a:pPr/>
              <a:t>8</a:t>
            </a:fld>
            <a:endParaRPr lang="de-CH"/>
          </a:p>
        </p:txBody>
      </p:sp>
    </p:spTree>
    <p:extLst>
      <p:ext uri="{BB962C8B-B14F-4D97-AF65-F5344CB8AC3E}">
        <p14:creationId xmlns:p14="http://schemas.microsoft.com/office/powerpoint/2010/main" val="27917688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Reservationen entgegennehmen – „Rollenspiel“</a:t>
            </a:r>
            <a:endParaRPr lang="de-CH" dirty="0"/>
          </a:p>
        </p:txBody>
      </p:sp>
      <p:sp>
        <p:nvSpPr>
          <p:cNvPr id="3" name="Inhaltsplatzhalter 2"/>
          <p:cNvSpPr>
            <a:spLocks noGrp="1"/>
          </p:cNvSpPr>
          <p:nvPr>
            <p:ph idx="1"/>
          </p:nvPr>
        </p:nvSpPr>
        <p:spPr>
          <a:xfrm>
            <a:off x="609600" y="1600201"/>
            <a:ext cx="10972800" cy="5069159"/>
          </a:xfrm>
        </p:spPr>
        <p:txBody>
          <a:bodyPr/>
          <a:lstStyle/>
          <a:p>
            <a:pPr marL="0" indent="0" hangingPunct="0">
              <a:buNone/>
            </a:pPr>
            <a:r>
              <a:rPr lang="de-CH" sz="1200" b="1" dirty="0" smtClean="0"/>
              <a:t>Ausgangslage: </a:t>
            </a:r>
            <a:r>
              <a:rPr lang="de-CH" sz="1200" dirty="0" smtClean="0"/>
              <a:t>Bereits </a:t>
            </a:r>
            <a:r>
              <a:rPr lang="de-CH" sz="1200" dirty="0"/>
              <a:t>am üK-Tag 2 haben Sie sich mit dem Erteilen von Auskünften beschäftigt und das Aufnehmen von Kundenanliegen trainiert. </a:t>
            </a:r>
            <a:r>
              <a:rPr lang="de-CH" sz="1200" dirty="0" smtClean="0"/>
              <a:t>Auch </a:t>
            </a:r>
            <a:r>
              <a:rPr lang="de-CH" sz="1200" dirty="0"/>
              <a:t>die Anfrage zur Reservation einer Räumlichkeit oder von Infrastruktur ist ein Anliegen, welches zuerst einmal vollständig aufgenommen werden muss. Wie Sie schon im Wissensbaustein erfahren haben, gibt es dabei einiges zu beachten. Aus diesem Grund können Sie das nun an einigen Praxisbeispielen üben. </a:t>
            </a:r>
          </a:p>
          <a:p>
            <a:pPr marL="0" indent="0" hangingPunct="0">
              <a:buNone/>
            </a:pPr>
            <a:endParaRPr lang="de-CH" sz="500" dirty="0"/>
          </a:p>
          <a:p>
            <a:pPr marL="0" indent="0" hangingPunct="0">
              <a:buNone/>
            </a:pPr>
            <a:r>
              <a:rPr lang="de-CH" sz="1200" b="1" dirty="0" smtClean="0">
                <a:solidFill>
                  <a:srgbClr val="0070C0"/>
                </a:solidFill>
              </a:rPr>
              <a:t>Aufgabenstellung</a:t>
            </a:r>
            <a:endParaRPr lang="de-CH" sz="1200" b="1" dirty="0">
              <a:solidFill>
                <a:srgbClr val="0070C0"/>
              </a:solidFill>
            </a:endParaRPr>
          </a:p>
          <a:p>
            <a:pPr marL="0" indent="0" hangingPunct="0">
              <a:buNone/>
            </a:pPr>
            <a:r>
              <a:rPr lang="de-CH" sz="1200" b="1" dirty="0"/>
              <a:t>Schritt 1:</a:t>
            </a:r>
            <a:r>
              <a:rPr lang="de-CH" sz="1200" dirty="0"/>
              <a:t> Bilden Sie Dreiergruppen.</a:t>
            </a:r>
          </a:p>
          <a:p>
            <a:pPr marL="0" indent="0" hangingPunct="0">
              <a:buNone/>
            </a:pPr>
            <a:r>
              <a:rPr lang="de-CH" sz="1200" b="1" dirty="0"/>
              <a:t>Schritt 2:</a:t>
            </a:r>
            <a:r>
              <a:rPr lang="de-CH" sz="1200" dirty="0"/>
              <a:t> Teilen Sie pro Szenario die Rollen auf. Pro Szenario gibt es: </a:t>
            </a:r>
          </a:p>
          <a:p>
            <a:pPr lvl="0" indent="-163513" hangingPunct="0"/>
            <a:r>
              <a:rPr lang="de-CH" sz="1200" dirty="0"/>
              <a:t>eine anfragende Person, die einen Raum oder Infrastruktur reservieren möchte,</a:t>
            </a:r>
          </a:p>
          <a:p>
            <a:pPr lvl="0" indent="-163513" hangingPunct="0"/>
            <a:r>
              <a:rPr lang="de-CH" sz="1200" dirty="0"/>
              <a:t>eine Kauffrau/einen Kaufmann, die/der in der öffentlichen Verwaltung arbeitet,</a:t>
            </a:r>
          </a:p>
          <a:p>
            <a:pPr lvl="0" indent="-163513" hangingPunct="0"/>
            <a:r>
              <a:rPr lang="de-CH" sz="1200" dirty="0"/>
              <a:t>eine Person, die das Rollenspiel beobachtet.</a:t>
            </a:r>
          </a:p>
          <a:p>
            <a:pPr marL="0" indent="0" hangingPunct="0">
              <a:buNone/>
            </a:pPr>
            <a:r>
              <a:rPr lang="de-CH" sz="1200" b="1" dirty="0"/>
              <a:t>Schritt 3:</a:t>
            </a:r>
            <a:r>
              <a:rPr lang="de-CH" sz="1200" dirty="0"/>
              <a:t> Lesen Sie anschliessend das Arbeitsblatt mit den Informationen für Ihre Rolle im Szenario durch oder machen Sie sich mit dem Beobachtungsbogen vertraut. </a:t>
            </a:r>
          </a:p>
          <a:p>
            <a:pPr marL="0" indent="0" hangingPunct="0">
              <a:buNone/>
            </a:pPr>
            <a:r>
              <a:rPr lang="de-CH" sz="1200" u="sng" dirty="0" smtClean="0"/>
              <a:t>Tipp</a:t>
            </a:r>
            <a:r>
              <a:rPr lang="de-CH" sz="1200" dirty="0"/>
              <a:t>: Unterstreichen Sie wichtige Informationen, welche die Reservation betreffen</a:t>
            </a:r>
            <a:r>
              <a:rPr lang="de-CH" sz="1200" dirty="0" smtClean="0"/>
              <a:t>.</a:t>
            </a:r>
          </a:p>
          <a:p>
            <a:pPr marL="0" indent="0" hangingPunct="0">
              <a:buNone/>
            </a:pPr>
            <a:r>
              <a:rPr lang="de-CH" sz="1200" b="1" dirty="0" smtClean="0"/>
              <a:t>Schritt </a:t>
            </a:r>
            <a:r>
              <a:rPr lang="de-CH" sz="1200" b="1" dirty="0"/>
              <a:t>4:</a:t>
            </a:r>
            <a:r>
              <a:rPr lang="de-CH" sz="1200" dirty="0"/>
              <a:t> Spielen Sie das erste Szenario einmal durch. </a:t>
            </a:r>
          </a:p>
          <a:p>
            <a:pPr marL="0" indent="0" hangingPunct="0">
              <a:buNone/>
            </a:pPr>
            <a:r>
              <a:rPr lang="de-CH" sz="1200" b="1" dirty="0"/>
              <a:t>Schritt 5:</a:t>
            </a:r>
            <a:r>
              <a:rPr lang="de-CH" sz="1200" dirty="0"/>
              <a:t> Die beobachtende Person gibt der Kauffrau/dem Kaufmann eine Rückmeldung. Verwenden Sie dazu den Beobachtungsbogen.</a:t>
            </a:r>
          </a:p>
          <a:p>
            <a:pPr marL="0" indent="0" hangingPunct="0">
              <a:buNone/>
            </a:pPr>
            <a:r>
              <a:rPr lang="de-CH" sz="1200" b="1" dirty="0"/>
              <a:t>Schritt 6:</a:t>
            </a:r>
            <a:r>
              <a:rPr lang="de-CH" sz="1200" dirty="0"/>
              <a:t> Wiederholen Sie die Schritte 2 bis 4, bis Sie alle drei Szenarien einmal durchgespielt haben. Ziel ist, dass jede Person alle drei Rollen gespielt hat. </a:t>
            </a:r>
          </a:p>
          <a:p>
            <a:pPr marL="0" indent="0" hangingPunct="0">
              <a:buNone/>
            </a:pPr>
            <a:endParaRPr lang="de-CH" sz="1200" b="1" dirty="0" smtClean="0"/>
          </a:p>
          <a:p>
            <a:pPr marL="0" indent="0" hangingPunct="0">
              <a:buNone/>
            </a:pPr>
            <a:r>
              <a:rPr lang="de-CH" sz="1200" b="1" dirty="0" smtClean="0"/>
              <a:t>Für </a:t>
            </a:r>
            <a:r>
              <a:rPr lang="de-CH" sz="1200" b="1" dirty="0"/>
              <a:t>schnelle Lernende: </a:t>
            </a:r>
            <a:r>
              <a:rPr lang="de-CH" sz="1200" dirty="0"/>
              <a:t>Spielen Sie auch noch das vierte Szenario gemeinsam durch</a:t>
            </a:r>
            <a:r>
              <a:rPr lang="de-CH" sz="1200" dirty="0" smtClean="0"/>
              <a:t>.</a:t>
            </a:r>
          </a:p>
          <a:p>
            <a:pPr marL="0" indent="0" hangingPunct="0">
              <a:buNone/>
            </a:pPr>
            <a:endParaRPr lang="de-CH" sz="1200" b="1" dirty="0" smtClean="0"/>
          </a:p>
          <a:p>
            <a:pPr marL="0" indent="0" hangingPunct="0">
              <a:buNone/>
            </a:pPr>
            <a:r>
              <a:rPr lang="de-CH" sz="1200" b="1" dirty="0" smtClean="0"/>
              <a:t>Erwartungen</a:t>
            </a:r>
            <a:endParaRPr lang="de-CH" sz="1200" b="1" dirty="0"/>
          </a:p>
          <a:p>
            <a:pPr marL="0" indent="0" hangingPunct="0">
              <a:buNone/>
            </a:pPr>
            <a:r>
              <a:rPr lang="de-CH" sz="1200" dirty="0"/>
              <a:t>Sie nehmen eine Reservationsanfrage entgegen und berücksichtigen dabei alle wichtigen, mit der anfragenden </a:t>
            </a:r>
            <a:r>
              <a:rPr lang="de-CH" sz="1200" dirty="0" smtClean="0"/>
              <a:t/>
            </a:r>
            <a:br>
              <a:rPr lang="de-CH" sz="1200" dirty="0" smtClean="0"/>
            </a:br>
            <a:r>
              <a:rPr lang="de-CH" sz="1200" dirty="0" smtClean="0"/>
              <a:t>Person </a:t>
            </a:r>
            <a:r>
              <a:rPr lang="de-CH" sz="1200" dirty="0"/>
              <a:t>zu klärenden Punkten. </a:t>
            </a:r>
            <a:r>
              <a:rPr lang="de-CH" sz="1200" dirty="0" smtClean="0"/>
              <a:t>Sie </a:t>
            </a:r>
            <a:r>
              <a:rPr lang="de-CH" sz="1200" dirty="0"/>
              <a:t>geben Ihren Mitlernenden Feedback zu deren Gesprächsführung.</a:t>
            </a:r>
          </a:p>
          <a:p>
            <a:pPr marL="0" indent="0" hangingPunct="0">
              <a:buNone/>
            </a:pPr>
            <a:endParaRPr lang="de-CH" sz="500" b="1" dirty="0"/>
          </a:p>
          <a:p>
            <a:pPr marL="0" indent="0" hangingPunct="0">
              <a:buNone/>
            </a:pPr>
            <a:r>
              <a:rPr lang="de-CH" sz="1200" b="1" dirty="0" smtClean="0"/>
              <a:t>Organisation: </a:t>
            </a:r>
            <a:r>
              <a:rPr lang="de-CH" sz="1200" dirty="0" smtClean="0"/>
              <a:t>Zeit </a:t>
            </a:r>
            <a:r>
              <a:rPr lang="de-CH" sz="1200" dirty="0"/>
              <a:t>pro </a:t>
            </a:r>
            <a:r>
              <a:rPr lang="de-CH" sz="1200" dirty="0" smtClean="0"/>
              <a:t>Szenario ungefähr </a:t>
            </a:r>
            <a:r>
              <a:rPr lang="de-CH" sz="1200" dirty="0"/>
              <a:t>8 </a:t>
            </a:r>
            <a:r>
              <a:rPr lang="de-CH" sz="1200" dirty="0" smtClean="0"/>
              <a:t>Minuten / Gesamtzeit 25 Minuten / Arbeitsweise: Dreiergruppen</a:t>
            </a:r>
            <a:r>
              <a:rPr lang="de-CH" sz="1200" dirty="0"/>
              <a:t> </a:t>
            </a:r>
          </a:p>
          <a:p>
            <a:pPr marL="0" indent="0" hangingPunct="0">
              <a:buNone/>
            </a:pPr>
            <a:endParaRPr lang="de-CH" sz="1200" dirty="0"/>
          </a:p>
          <a:p>
            <a:pPr marL="0" indent="0" hangingPunct="0">
              <a:buNone/>
            </a:pPr>
            <a:endParaRPr lang="de-CH" sz="12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9</a:t>
            </a:fld>
            <a:endParaRPr lang="de-CH" dirty="0"/>
          </a:p>
        </p:txBody>
      </p:sp>
      <p:pic>
        <p:nvPicPr>
          <p:cNvPr id="5" name="Grafik 4"/>
          <p:cNvPicPr>
            <a:picLocks noChangeAspect="1"/>
          </p:cNvPicPr>
          <p:nvPr/>
        </p:nvPicPr>
        <p:blipFill>
          <a:blip r:embed="rId3" cstate="print">
            <a:extLst>
              <a:ext uri="{BEBA8EAE-BF5A-486C-A8C5-ECC9F3942E4B}">
                <a14:imgProps xmlns:a14="http://schemas.microsoft.com/office/drawing/2010/main">
                  <a14:imgLayer r:embed="rId4">
                    <a14:imgEffect>
                      <a14:artisticBlur/>
                    </a14:imgEffect>
                  </a14:imgLayer>
                </a14:imgProps>
              </a:ext>
              <a:ext uri="{28A0092B-C50C-407E-A947-70E740481C1C}">
                <a14:useLocalDpi xmlns:a14="http://schemas.microsoft.com/office/drawing/2010/main" val="0"/>
              </a:ext>
            </a:extLst>
          </a:blip>
          <a:stretch>
            <a:fillRect/>
          </a:stretch>
        </p:blipFill>
        <p:spPr>
          <a:xfrm>
            <a:off x="10301536" y="4086141"/>
            <a:ext cx="1593958" cy="2033854"/>
          </a:xfrm>
          <a:prstGeom prst="rect">
            <a:avLst/>
          </a:prstGeom>
          <a:ln>
            <a:noFill/>
          </a:ln>
          <a:effectLst>
            <a:outerShdw blurRad="292100" dist="139700" dir="2700000" algn="tl" rotWithShape="0">
              <a:srgbClr val="333333">
                <a:alpha val="65000"/>
              </a:srgbClr>
            </a:outerShdw>
          </a:effectLst>
        </p:spPr>
      </p:pic>
      <p:sp>
        <p:nvSpPr>
          <p:cNvPr id="6" name="Rechteck 5">
            <a:hlinkClick r:id="rId5"/>
          </p:cNvPr>
          <p:cNvSpPr/>
          <p:nvPr/>
        </p:nvSpPr>
        <p:spPr>
          <a:xfrm>
            <a:off x="8737600" y="5482907"/>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smtClean="0">
                <a:solidFill>
                  <a:schemeClr val="bg1"/>
                </a:solidFill>
              </a:rPr>
              <a:t>Zu den </a:t>
            </a:r>
          </a:p>
          <a:p>
            <a:pPr algn="ctr"/>
            <a:r>
              <a:rPr lang="de-CH" dirty="0" smtClean="0">
                <a:solidFill>
                  <a:schemeClr val="bg1"/>
                </a:solidFill>
              </a:rPr>
              <a:t>Szenarien</a:t>
            </a:r>
            <a:endParaRPr lang="de-CH" dirty="0">
              <a:solidFill>
                <a:schemeClr val="bg1"/>
              </a:solidFill>
            </a:endParaRPr>
          </a:p>
        </p:txBody>
      </p:sp>
      <p:pic>
        <p:nvPicPr>
          <p:cNvPr id="7" name="Grafik 6" descr="Mouse PNG, Mouse Cursor, Computer Mouse Clipart Download - Free Transparent  PNG Logos"/>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414728" y="5965227"/>
            <a:ext cx="339096" cy="573686"/>
          </a:xfrm>
          <a:prstGeom prst="rect">
            <a:avLst/>
          </a:prstGeom>
          <a:noFill/>
          <a:ln>
            <a:noFill/>
          </a:ln>
        </p:spPr>
      </p:pic>
    </p:spTree>
    <p:extLst>
      <p:ext uri="{BB962C8B-B14F-4D97-AF65-F5344CB8AC3E}">
        <p14:creationId xmlns:p14="http://schemas.microsoft.com/office/powerpoint/2010/main" val="22355095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6540BF88-87CD-4AFD-8A17-AB7BB7E2023C}"/>
    </a:ext>
  </a:ext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7EF9E437-F380-4A1B-9F7F-CF97FF66A5FD}"/>
    </a:ext>
  </a:ext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8C23D072-9BDF-451A-AC7C-AE9BE9D58100}"/>
    </a:ext>
  </a:ext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VL_Einstieg_OVAP_211012</Template>
  <TotalTime>0</TotalTime>
  <Words>2495</Words>
  <Application>Microsoft Office PowerPoint</Application>
  <PresentationFormat>Breitbild</PresentationFormat>
  <Paragraphs>291</Paragraphs>
  <Slides>28</Slides>
  <Notes>9</Notes>
  <HiddenSlides>0</HiddenSlides>
  <MMClips>0</MMClips>
  <ScaleCrop>false</ScaleCrop>
  <HeadingPairs>
    <vt:vector size="6" baseType="variant">
      <vt:variant>
        <vt:lpstr>Verwendete Schriftarten</vt:lpstr>
      </vt:variant>
      <vt:variant>
        <vt:i4>4</vt:i4>
      </vt:variant>
      <vt:variant>
        <vt:lpstr>Design</vt:lpstr>
      </vt:variant>
      <vt:variant>
        <vt:i4>3</vt:i4>
      </vt:variant>
      <vt:variant>
        <vt:lpstr>Folientitel</vt:lpstr>
      </vt:variant>
      <vt:variant>
        <vt:i4>28</vt:i4>
      </vt:variant>
    </vt:vector>
  </HeadingPairs>
  <TitlesOfParts>
    <vt:vector size="35" baseType="lpstr">
      <vt:lpstr>Arial</vt:lpstr>
      <vt:lpstr>Calibri</vt:lpstr>
      <vt:lpstr>Symbol</vt:lpstr>
      <vt:lpstr>Times New Roman</vt:lpstr>
      <vt:lpstr>Vorlage Präsentation</vt:lpstr>
      <vt:lpstr>1_Benutzerdefiniertes Design</vt:lpstr>
      <vt:lpstr>Benutzerdefiniertes Design</vt:lpstr>
      <vt:lpstr>Räumlichkeiten und Infrastruktur reservieren, verwalten und vermieten </vt:lpstr>
      <vt:lpstr>Themen heute</vt:lpstr>
      <vt:lpstr>Ziele</vt:lpstr>
      <vt:lpstr>Warum ist das wichtig?</vt:lpstr>
      <vt:lpstr>Einstieg ins Thema</vt:lpstr>
      <vt:lpstr>Ablauf </vt:lpstr>
      <vt:lpstr>Raum- und Infrastrukturangebot MindMap </vt:lpstr>
      <vt:lpstr>Arbeitsauftrag</vt:lpstr>
      <vt:lpstr>Reservationen entgegennehmen – „Rollenspiel“</vt:lpstr>
      <vt:lpstr>Reservation bearbeiten – „Werkstatt“</vt:lpstr>
      <vt:lpstr>Die Feier in der Waldhütte – „Praxisfall“</vt:lpstr>
      <vt:lpstr>Neues und Praktisches Das nehme ich mit</vt:lpstr>
      <vt:lpstr>Ausgangslage</vt:lpstr>
      <vt:lpstr>Das nehme ich mit: Repetition und Transfer in die Praxis</vt:lpstr>
      <vt:lpstr>Der üK-Kompetenznachweis 1 Input</vt:lpstr>
      <vt:lpstr>Ziele</vt:lpstr>
      <vt:lpstr>Relevanz</vt:lpstr>
      <vt:lpstr>Das Wichtigste in Kürze</vt:lpstr>
      <vt:lpstr>Informationen zum benoteten E-Test</vt:lpstr>
      <vt:lpstr>Informationen zum Transferauftrag 1</vt:lpstr>
      <vt:lpstr>Informationen zum Transferauftrag 1</vt:lpstr>
      <vt:lpstr>Auslösen E-Test 1 und Transferauftrag 1</vt:lpstr>
      <vt:lpstr>PowerPoint-Präsentation</vt:lpstr>
      <vt:lpstr>Meine Ideen – „Austausch“</vt:lpstr>
      <vt:lpstr>Tagesabschluss Thermometer</vt:lpstr>
      <vt:lpstr>Am heutigen Präsenztag haben Sie folgende Ziele erarbeitet</vt:lpstr>
      <vt:lpstr>Thermometer: Evaluation des vierten Präsenztages</vt:lpstr>
      <vt:lpstr>Ausblick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Räumlichkeiten und Infrastruktur reservieren, verwalten und vermieten - Einstieg</dc:title>
  <dc:creator>Nina Meier</dc:creator>
  <cp:lastModifiedBy>Hugentobler Danny</cp:lastModifiedBy>
  <cp:revision>49</cp:revision>
  <dcterms:created xsi:type="dcterms:W3CDTF">2022-04-05T14:50:07Z</dcterms:created>
  <dcterms:modified xsi:type="dcterms:W3CDTF">2023-11-30T07:01:43Z</dcterms:modified>
</cp:coreProperties>
</file>