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72" r:id="rId2"/>
    <p:sldMasterId id="2147483660" r:id="rId3"/>
  </p:sldMasterIdLst>
  <p:notesMasterIdLst>
    <p:notesMasterId r:id="rId65"/>
  </p:notesMasterIdLst>
  <p:sldIdLst>
    <p:sldId id="268" r:id="rId4"/>
    <p:sldId id="263" r:id="rId5"/>
    <p:sldId id="265" r:id="rId6"/>
    <p:sldId id="264" r:id="rId7"/>
    <p:sldId id="266" r:id="rId8"/>
    <p:sldId id="267" r:id="rId9"/>
    <p:sldId id="256" r:id="rId10"/>
    <p:sldId id="275" r:id="rId11"/>
    <p:sldId id="276" r:id="rId12"/>
    <p:sldId id="281" r:id="rId13"/>
    <p:sldId id="282" r:id="rId14"/>
    <p:sldId id="284" r:id="rId15"/>
    <p:sldId id="287" r:id="rId16"/>
    <p:sldId id="283" r:id="rId17"/>
    <p:sldId id="285" r:id="rId18"/>
    <p:sldId id="279" r:id="rId19"/>
    <p:sldId id="427" r:id="rId20"/>
    <p:sldId id="429" r:id="rId21"/>
    <p:sldId id="436" r:id="rId22"/>
    <p:sldId id="430" r:id="rId23"/>
    <p:sldId id="288" r:id="rId24"/>
    <p:sldId id="402" r:id="rId25"/>
    <p:sldId id="413" r:id="rId26"/>
    <p:sldId id="399" r:id="rId27"/>
    <p:sldId id="400" r:id="rId28"/>
    <p:sldId id="414" r:id="rId29"/>
    <p:sldId id="403" r:id="rId30"/>
    <p:sldId id="405" r:id="rId31"/>
    <p:sldId id="407" r:id="rId32"/>
    <p:sldId id="389" r:id="rId33"/>
    <p:sldId id="406" r:id="rId34"/>
    <p:sldId id="390" r:id="rId35"/>
    <p:sldId id="408" r:id="rId36"/>
    <p:sldId id="278" r:id="rId37"/>
    <p:sldId id="396" r:id="rId38"/>
    <p:sldId id="411" r:id="rId39"/>
    <p:sldId id="412" r:id="rId40"/>
    <p:sldId id="415" r:id="rId41"/>
    <p:sldId id="431" r:id="rId42"/>
    <p:sldId id="416" r:id="rId43"/>
    <p:sldId id="417" r:id="rId44"/>
    <p:sldId id="418" r:id="rId45"/>
    <p:sldId id="277" r:id="rId46"/>
    <p:sldId id="419" r:id="rId47"/>
    <p:sldId id="280" r:id="rId48"/>
    <p:sldId id="420" r:id="rId49"/>
    <p:sldId id="421" r:id="rId50"/>
    <p:sldId id="422" r:id="rId51"/>
    <p:sldId id="423" r:id="rId52"/>
    <p:sldId id="286" r:id="rId53"/>
    <p:sldId id="424" r:id="rId54"/>
    <p:sldId id="432" r:id="rId55"/>
    <p:sldId id="433" r:id="rId56"/>
    <p:sldId id="437" r:id="rId57"/>
    <p:sldId id="434" r:id="rId58"/>
    <p:sldId id="435" r:id="rId59"/>
    <p:sldId id="425" r:id="rId60"/>
    <p:sldId id="426" r:id="rId61"/>
    <p:sldId id="273" r:id="rId62"/>
    <p:sldId id="272" r:id="rId63"/>
    <p:sldId id="270" r:id="rId6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33193C-DCF9-47D4-EB44-253954196A3F}" name="Nina Meier" initials="NM" userId="S::nina.meier@ectaveo.ch::471711f2-8cdc-42b6-bb8b-3066291705bd" providerId="AD"/>
  <p188:author id="{2D0EE662-F9B5-5868-5047-A2963CCBC6F6}" name="Johanna Schönhöfer" initials="JS" userId="S::johanna.schoenhoefer@ectaveo.ch::17c3a78f-0d36-47e9-b920-a55ace117f6d" providerId="AD"/>
  <p188:author id="{71EE7EDB-79DE-A50C-E22B-1EE5AE60FC11}" name="Carmen Ferri" initials="CF" userId="S::carmen.ferri@ectaveo.ch::d3a96a1a-5c55-4c2b-815c-caab095d9a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129" autoAdjust="0"/>
  </p:normalViewPr>
  <p:slideViewPr>
    <p:cSldViewPr>
      <p:cViewPr varScale="1">
        <p:scale>
          <a:sx n="87" d="100"/>
          <a:sy n="87" d="100"/>
        </p:scale>
        <p:origin x="90" y="91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7.png"/><Relationship Id="rId6" Type="http://schemas.openxmlformats.org/officeDocument/2006/relationships/image" Target="../media/image17.svg"/><Relationship Id="rId5" Type="http://schemas.openxmlformats.org/officeDocument/2006/relationships/image" Target="../media/image19.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7.png"/><Relationship Id="rId6" Type="http://schemas.openxmlformats.org/officeDocument/2006/relationships/image" Target="../media/image17.svg"/><Relationship Id="rId5" Type="http://schemas.openxmlformats.org/officeDocument/2006/relationships/image" Target="../media/image19.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264EC-F0B1-47C1-BD34-D76279ED12C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de-CH"/>
        </a:p>
      </dgm:t>
    </dgm:pt>
    <dgm:pt modelId="{B1726661-FAB4-49CD-BB56-AA579A1683AD}">
      <dgm:prSet phldrT="[Text]"/>
      <dgm:spPr/>
      <dgm:t>
        <a:bodyPr/>
        <a:lstStyle/>
        <a:p>
          <a:r>
            <a:rPr lang="de-CH" b="1" dirty="0"/>
            <a:t>Debitoren </a:t>
          </a:r>
          <a:r>
            <a:rPr lang="de-CH" dirty="0"/>
            <a:t/>
          </a:r>
          <a:br>
            <a:rPr lang="de-CH" dirty="0"/>
          </a:br>
          <a:r>
            <a:rPr lang="de-CH" dirty="0"/>
            <a:t>Forderungen aus Lieferungen und Leistungen</a:t>
          </a:r>
        </a:p>
      </dgm:t>
    </dgm:pt>
    <dgm:pt modelId="{36859946-3A62-49FF-BC8C-485731287B22}" type="parTrans" cxnId="{3396FED2-5933-435C-B26F-1E399974488F}">
      <dgm:prSet/>
      <dgm:spPr/>
      <dgm:t>
        <a:bodyPr/>
        <a:lstStyle/>
        <a:p>
          <a:endParaRPr lang="de-CH"/>
        </a:p>
      </dgm:t>
    </dgm:pt>
    <dgm:pt modelId="{0D4341CD-A54E-4DFE-BAD4-0C84B8823346}" type="sibTrans" cxnId="{3396FED2-5933-435C-B26F-1E399974488F}">
      <dgm:prSet/>
      <dgm:spPr/>
      <dgm:t>
        <a:bodyPr/>
        <a:lstStyle/>
        <a:p>
          <a:endParaRPr lang="de-CH"/>
        </a:p>
      </dgm:t>
    </dgm:pt>
    <dgm:pt modelId="{2D0AD1E4-584A-44D3-BB06-DD9367D4340F}">
      <dgm:prSet/>
      <dgm:spPr/>
      <dgm:t>
        <a:bodyPr/>
        <a:lstStyle/>
        <a:p>
          <a:r>
            <a:rPr lang="de-CH" b="1" dirty="0"/>
            <a:t>Kreditoren</a:t>
          </a:r>
          <a:r>
            <a:rPr lang="de-CH" dirty="0"/>
            <a:t/>
          </a:r>
          <a:br>
            <a:rPr lang="de-CH" dirty="0"/>
          </a:br>
          <a:r>
            <a:rPr lang="de-CH" dirty="0"/>
            <a:t>Verbindlichkeiten aus Lieferungen und Leistungen</a:t>
          </a:r>
        </a:p>
      </dgm:t>
    </dgm:pt>
    <dgm:pt modelId="{1BFC1010-816D-476E-8253-EC54C37731AA}" type="parTrans" cxnId="{7256B436-C2F5-4967-BAFB-D47E0278A387}">
      <dgm:prSet/>
      <dgm:spPr/>
      <dgm:t>
        <a:bodyPr/>
        <a:lstStyle/>
        <a:p>
          <a:endParaRPr lang="de-CH"/>
        </a:p>
      </dgm:t>
    </dgm:pt>
    <dgm:pt modelId="{942697C3-96FB-4872-9E3F-E9B0C44D7E00}" type="sibTrans" cxnId="{7256B436-C2F5-4967-BAFB-D47E0278A387}">
      <dgm:prSet/>
      <dgm:spPr/>
      <dgm:t>
        <a:bodyPr/>
        <a:lstStyle/>
        <a:p>
          <a:endParaRPr lang="de-CH"/>
        </a:p>
      </dgm:t>
    </dgm:pt>
    <dgm:pt modelId="{1817C33B-6A2C-499F-8D6B-A5A068754612}" type="pres">
      <dgm:prSet presAssocID="{D5A264EC-F0B1-47C1-BD34-D76279ED12C9}" presName="diagram" presStyleCnt="0">
        <dgm:presLayoutVars>
          <dgm:dir/>
          <dgm:resizeHandles val="exact"/>
        </dgm:presLayoutVars>
      </dgm:prSet>
      <dgm:spPr/>
      <dgm:t>
        <a:bodyPr/>
        <a:lstStyle/>
        <a:p>
          <a:endParaRPr lang="de-DE"/>
        </a:p>
      </dgm:t>
    </dgm:pt>
    <dgm:pt modelId="{F29BDDB0-5F6A-4F00-8B01-108E4C2AC40D}" type="pres">
      <dgm:prSet presAssocID="{B1726661-FAB4-49CD-BB56-AA579A1683AD}" presName="node" presStyleLbl="node1" presStyleIdx="0" presStyleCnt="2">
        <dgm:presLayoutVars>
          <dgm:bulletEnabled val="1"/>
        </dgm:presLayoutVars>
      </dgm:prSet>
      <dgm:spPr/>
      <dgm:t>
        <a:bodyPr/>
        <a:lstStyle/>
        <a:p>
          <a:endParaRPr lang="de-DE"/>
        </a:p>
      </dgm:t>
    </dgm:pt>
    <dgm:pt modelId="{DD38CC96-9271-424C-B28E-FECCF9972E54}" type="pres">
      <dgm:prSet presAssocID="{0D4341CD-A54E-4DFE-BAD4-0C84B8823346}" presName="sibTrans" presStyleCnt="0"/>
      <dgm:spPr/>
    </dgm:pt>
    <dgm:pt modelId="{45716D61-9416-406E-BEEF-9C95ED814058}" type="pres">
      <dgm:prSet presAssocID="{2D0AD1E4-584A-44D3-BB06-DD9367D4340F}" presName="node" presStyleLbl="node1" presStyleIdx="1" presStyleCnt="2">
        <dgm:presLayoutVars>
          <dgm:bulletEnabled val="1"/>
        </dgm:presLayoutVars>
      </dgm:prSet>
      <dgm:spPr/>
      <dgm:t>
        <a:bodyPr/>
        <a:lstStyle/>
        <a:p>
          <a:endParaRPr lang="de-DE"/>
        </a:p>
      </dgm:t>
    </dgm:pt>
  </dgm:ptLst>
  <dgm:cxnLst>
    <dgm:cxn modelId="{3396FED2-5933-435C-B26F-1E399974488F}" srcId="{D5A264EC-F0B1-47C1-BD34-D76279ED12C9}" destId="{B1726661-FAB4-49CD-BB56-AA579A1683AD}" srcOrd="0" destOrd="0" parTransId="{36859946-3A62-49FF-BC8C-485731287B22}" sibTransId="{0D4341CD-A54E-4DFE-BAD4-0C84B8823346}"/>
    <dgm:cxn modelId="{7256B436-C2F5-4967-BAFB-D47E0278A387}" srcId="{D5A264EC-F0B1-47C1-BD34-D76279ED12C9}" destId="{2D0AD1E4-584A-44D3-BB06-DD9367D4340F}" srcOrd="1" destOrd="0" parTransId="{1BFC1010-816D-476E-8253-EC54C37731AA}" sibTransId="{942697C3-96FB-4872-9E3F-E9B0C44D7E00}"/>
    <dgm:cxn modelId="{D69D0358-62A7-4102-85A9-1100C3D27971}" type="presOf" srcId="{D5A264EC-F0B1-47C1-BD34-D76279ED12C9}" destId="{1817C33B-6A2C-499F-8D6B-A5A068754612}" srcOrd="0" destOrd="0" presId="urn:microsoft.com/office/officeart/2005/8/layout/default"/>
    <dgm:cxn modelId="{82059838-8891-4F36-9DD9-9A4A7353B09D}" type="presOf" srcId="{B1726661-FAB4-49CD-BB56-AA579A1683AD}" destId="{F29BDDB0-5F6A-4F00-8B01-108E4C2AC40D}" srcOrd="0" destOrd="0" presId="urn:microsoft.com/office/officeart/2005/8/layout/default"/>
    <dgm:cxn modelId="{1BC36F84-C636-448D-BEE8-B1E0DF8F752E}" type="presOf" srcId="{2D0AD1E4-584A-44D3-BB06-DD9367D4340F}" destId="{45716D61-9416-406E-BEEF-9C95ED814058}" srcOrd="0" destOrd="0" presId="urn:microsoft.com/office/officeart/2005/8/layout/default"/>
    <dgm:cxn modelId="{1909A6E9-32E1-48F1-BC3C-F8059F6177E9}" type="presParOf" srcId="{1817C33B-6A2C-499F-8D6B-A5A068754612}" destId="{F29BDDB0-5F6A-4F00-8B01-108E4C2AC40D}" srcOrd="0" destOrd="0" presId="urn:microsoft.com/office/officeart/2005/8/layout/default"/>
    <dgm:cxn modelId="{C2D872F4-6CB8-46A7-8363-BB25BA019584}" type="presParOf" srcId="{1817C33B-6A2C-499F-8D6B-A5A068754612}" destId="{DD38CC96-9271-424C-B28E-FECCF9972E54}" srcOrd="1" destOrd="0" presId="urn:microsoft.com/office/officeart/2005/8/layout/default"/>
    <dgm:cxn modelId="{E0ED3632-FED8-4BFC-AA21-23A1098CBF15}" type="presParOf" srcId="{1817C33B-6A2C-499F-8D6B-A5A068754612}" destId="{45716D61-9416-406E-BEEF-9C95ED81405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76BC19-D7EE-49CE-9734-2C037FAA069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43E34744-FD2B-4BF8-86EB-AEF30B3B4DDF}">
      <dgm:prSet custT="1"/>
      <dgm:spPr/>
      <dgm:t>
        <a:bodyPr/>
        <a:lstStyle/>
        <a:p>
          <a:pPr>
            <a:defRPr cap="all"/>
          </a:pPr>
          <a:r>
            <a:rPr lang="de-CH" sz="2200" b="1" kern="1200" cap="all" dirty="0">
              <a:solidFill>
                <a:prstClr val="black">
                  <a:hueOff val="0"/>
                  <a:satOff val="0"/>
                  <a:lumOff val="0"/>
                  <a:alphaOff val="0"/>
                </a:prstClr>
              </a:solidFill>
              <a:latin typeface="Arial"/>
              <a:ea typeface="+mn-ea"/>
              <a:cs typeface="+mn-cs"/>
            </a:rPr>
            <a:t>Ich fand heute spannend…</a:t>
          </a:r>
          <a:endParaRPr lang="en-US" sz="2200" b="1" kern="1200" cap="all" dirty="0">
            <a:solidFill>
              <a:prstClr val="black">
                <a:hueOff val="0"/>
                <a:satOff val="0"/>
                <a:lumOff val="0"/>
                <a:alphaOff val="0"/>
              </a:prstClr>
            </a:solidFill>
            <a:latin typeface="Arial"/>
            <a:ea typeface="+mn-ea"/>
            <a:cs typeface="+mn-cs"/>
          </a:endParaRPr>
        </a:p>
      </dgm:t>
    </dgm:pt>
    <dgm:pt modelId="{AC5540F6-D3A8-4505-A3AD-7A361C9E347F}" type="parTrans" cxnId="{DE24DACD-1DE9-4797-89DA-64B6AA8D8AEA}">
      <dgm:prSet/>
      <dgm:spPr/>
      <dgm:t>
        <a:bodyPr/>
        <a:lstStyle/>
        <a:p>
          <a:endParaRPr lang="en-US"/>
        </a:p>
      </dgm:t>
    </dgm:pt>
    <dgm:pt modelId="{2AA59F53-FF24-4200-84C9-5E5CE63E46F0}" type="sibTrans" cxnId="{DE24DACD-1DE9-4797-89DA-64B6AA8D8AEA}">
      <dgm:prSet/>
      <dgm:spPr/>
      <dgm:t>
        <a:bodyPr/>
        <a:lstStyle/>
        <a:p>
          <a:endParaRPr lang="en-US"/>
        </a:p>
      </dgm:t>
    </dgm:pt>
    <dgm:pt modelId="{5E191168-E335-4A85-93E6-2D74B2E74C1C}">
      <dgm:prSet/>
      <dgm:spPr/>
      <dgm:t>
        <a:bodyPr/>
        <a:lstStyle/>
        <a:p>
          <a:pPr>
            <a:defRPr cap="all"/>
          </a:pPr>
          <a:r>
            <a:rPr lang="de-CH" b="1" dirty="0"/>
            <a:t>Ich fand besonders nützlich…</a:t>
          </a:r>
          <a:endParaRPr lang="en-US" b="1" dirty="0"/>
        </a:p>
      </dgm:t>
    </dgm:pt>
    <dgm:pt modelId="{096CC098-34E8-4FFB-8BD0-499AF9DCE266}" type="parTrans" cxnId="{B515A340-3650-40A9-A0E0-5C142210F60B}">
      <dgm:prSet/>
      <dgm:spPr/>
      <dgm:t>
        <a:bodyPr/>
        <a:lstStyle/>
        <a:p>
          <a:endParaRPr lang="en-US"/>
        </a:p>
      </dgm:t>
    </dgm:pt>
    <dgm:pt modelId="{B9107A4E-F993-4048-BC93-1AB4302AC90D}" type="sibTrans" cxnId="{B515A340-3650-40A9-A0E0-5C142210F60B}">
      <dgm:prSet/>
      <dgm:spPr/>
      <dgm:t>
        <a:bodyPr/>
        <a:lstStyle/>
        <a:p>
          <a:endParaRPr lang="en-US"/>
        </a:p>
      </dgm:t>
    </dgm:pt>
    <dgm:pt modelId="{F78FCE9C-3743-46B7-BE8C-E6DEECBEB7B9}">
      <dgm:prSet/>
      <dgm:spPr/>
      <dgm:t>
        <a:bodyPr/>
        <a:lstStyle/>
        <a:p>
          <a:pPr>
            <a:defRPr cap="all"/>
          </a:pPr>
          <a:r>
            <a:rPr lang="de-CH" b="1" dirty="0"/>
            <a:t>weniger gefallen hat mir…</a:t>
          </a:r>
          <a:endParaRPr lang="en-US" b="1" dirty="0"/>
        </a:p>
      </dgm:t>
    </dgm:pt>
    <dgm:pt modelId="{D79BDF37-CC25-4C04-85F1-DC0B8E99D97F}" type="parTrans" cxnId="{05AEAFD2-BFC2-4F74-9A6B-EC63386FEA08}">
      <dgm:prSet/>
      <dgm:spPr/>
      <dgm:t>
        <a:bodyPr/>
        <a:lstStyle/>
        <a:p>
          <a:endParaRPr lang="en-US"/>
        </a:p>
      </dgm:t>
    </dgm:pt>
    <dgm:pt modelId="{404355B9-9531-4BEF-B73D-D8716F4280BB}" type="sibTrans" cxnId="{05AEAFD2-BFC2-4F74-9A6B-EC63386FEA08}">
      <dgm:prSet/>
      <dgm:spPr/>
      <dgm:t>
        <a:bodyPr/>
        <a:lstStyle/>
        <a:p>
          <a:endParaRPr lang="en-US"/>
        </a:p>
      </dgm:t>
    </dgm:pt>
    <dgm:pt modelId="{5F3B706A-4A67-4665-8898-B9EE8C7035EF}" type="pres">
      <dgm:prSet presAssocID="{D476BC19-D7EE-49CE-9734-2C037FAA0694}" presName="root" presStyleCnt="0">
        <dgm:presLayoutVars>
          <dgm:dir/>
          <dgm:resizeHandles val="exact"/>
        </dgm:presLayoutVars>
      </dgm:prSet>
      <dgm:spPr/>
      <dgm:t>
        <a:bodyPr/>
        <a:lstStyle/>
        <a:p>
          <a:endParaRPr lang="de-DE"/>
        </a:p>
      </dgm:t>
    </dgm:pt>
    <dgm:pt modelId="{073593E3-216D-4966-9F9C-EC14F333AC7F}" type="pres">
      <dgm:prSet presAssocID="{43E34744-FD2B-4BF8-86EB-AEF30B3B4DDF}" presName="compNode" presStyleCnt="0"/>
      <dgm:spPr/>
    </dgm:pt>
    <dgm:pt modelId="{43B84FDB-5D27-49D5-8BFF-3210A7C5B15E}" type="pres">
      <dgm:prSet presAssocID="{43E34744-FD2B-4BF8-86EB-AEF30B3B4DDF}" presName="iconBgRect" presStyleLbl="bgShp" presStyleIdx="0" presStyleCnt="3"/>
      <dgm:spPr/>
    </dgm:pt>
    <dgm:pt modelId="{D6037C3A-5005-4BE1-B2DA-10569885AA5C}" type="pres">
      <dgm:prSet presAssocID="{43E34744-FD2B-4BF8-86EB-AEF30B3B4DDF}"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de-DE"/>
        </a:p>
      </dgm:t>
      <dgm:extLst>
        <a:ext uri="{E40237B7-FDA0-4F09-8148-C483321AD2D9}">
          <dgm14:cNvPr xmlns:dgm14="http://schemas.microsoft.com/office/drawing/2010/diagram" id="0" name="" descr="Blasen"/>
        </a:ext>
      </dgm:extLst>
    </dgm:pt>
    <dgm:pt modelId="{E37F6825-7148-4B49-BB50-EEFDF2358632}" type="pres">
      <dgm:prSet presAssocID="{43E34744-FD2B-4BF8-86EB-AEF30B3B4DDF}" presName="spaceRect" presStyleCnt="0"/>
      <dgm:spPr/>
    </dgm:pt>
    <dgm:pt modelId="{EE7D8267-49DB-47D7-B1A6-5114307FF2F9}" type="pres">
      <dgm:prSet presAssocID="{43E34744-FD2B-4BF8-86EB-AEF30B3B4DDF}" presName="textRect" presStyleLbl="revTx" presStyleIdx="0" presStyleCnt="3">
        <dgm:presLayoutVars>
          <dgm:chMax val="1"/>
          <dgm:chPref val="1"/>
        </dgm:presLayoutVars>
      </dgm:prSet>
      <dgm:spPr/>
      <dgm:t>
        <a:bodyPr/>
        <a:lstStyle/>
        <a:p>
          <a:endParaRPr lang="de-DE"/>
        </a:p>
      </dgm:t>
    </dgm:pt>
    <dgm:pt modelId="{348B001E-0151-4FD8-B3C0-F6217E6857E4}" type="pres">
      <dgm:prSet presAssocID="{2AA59F53-FF24-4200-84C9-5E5CE63E46F0}" presName="sibTrans" presStyleCnt="0"/>
      <dgm:spPr/>
    </dgm:pt>
    <dgm:pt modelId="{42AF0D46-444C-46DE-AB48-8D4692BEB6BD}" type="pres">
      <dgm:prSet presAssocID="{5E191168-E335-4A85-93E6-2D74B2E74C1C}" presName="compNode" presStyleCnt="0"/>
      <dgm:spPr/>
    </dgm:pt>
    <dgm:pt modelId="{D5C0410C-1181-4EB9-8010-865BABA2C478}" type="pres">
      <dgm:prSet presAssocID="{5E191168-E335-4A85-93E6-2D74B2E74C1C}" presName="iconBgRect" presStyleLbl="bgShp" presStyleIdx="1" presStyleCnt="3"/>
      <dgm:spPr/>
    </dgm:pt>
    <dgm:pt modelId="{5A873485-4A64-4D0C-9ED1-29F47B68223D}" type="pres">
      <dgm:prSet presAssocID="{5E191168-E335-4A85-93E6-2D74B2E74C1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de-DE"/>
        </a:p>
      </dgm:t>
      <dgm:extLst>
        <a:ext uri="{E40237B7-FDA0-4F09-8148-C483321AD2D9}">
          <dgm14:cNvPr xmlns:dgm14="http://schemas.microsoft.com/office/drawing/2010/diagram" id="0" name="" descr="Taschenmesser mit einfarbiger Füllung"/>
        </a:ext>
      </dgm:extLst>
    </dgm:pt>
    <dgm:pt modelId="{2C5294C9-A0AF-46E7-898F-3F9058068492}" type="pres">
      <dgm:prSet presAssocID="{5E191168-E335-4A85-93E6-2D74B2E74C1C}" presName="spaceRect" presStyleCnt="0"/>
      <dgm:spPr/>
    </dgm:pt>
    <dgm:pt modelId="{BEF10BA0-D6B3-45F7-B685-7B839DECDDEC}" type="pres">
      <dgm:prSet presAssocID="{5E191168-E335-4A85-93E6-2D74B2E74C1C}" presName="textRect" presStyleLbl="revTx" presStyleIdx="1" presStyleCnt="3">
        <dgm:presLayoutVars>
          <dgm:chMax val="1"/>
          <dgm:chPref val="1"/>
        </dgm:presLayoutVars>
      </dgm:prSet>
      <dgm:spPr/>
      <dgm:t>
        <a:bodyPr/>
        <a:lstStyle/>
        <a:p>
          <a:endParaRPr lang="de-DE"/>
        </a:p>
      </dgm:t>
    </dgm:pt>
    <dgm:pt modelId="{3DC40EC4-B057-4E39-BEF8-4B7C5E5F54E7}" type="pres">
      <dgm:prSet presAssocID="{B9107A4E-F993-4048-BC93-1AB4302AC90D}" presName="sibTrans" presStyleCnt="0"/>
      <dgm:spPr/>
    </dgm:pt>
    <dgm:pt modelId="{EB135710-589E-42BE-BE62-E582A18C8F55}" type="pres">
      <dgm:prSet presAssocID="{F78FCE9C-3743-46B7-BE8C-E6DEECBEB7B9}" presName="compNode" presStyleCnt="0"/>
      <dgm:spPr/>
    </dgm:pt>
    <dgm:pt modelId="{343FDBA2-6AE4-473B-B96C-8261FA6C38C0}" type="pres">
      <dgm:prSet presAssocID="{F78FCE9C-3743-46B7-BE8C-E6DEECBEB7B9}" presName="iconBgRect" presStyleLbl="bgShp" presStyleIdx="2" presStyleCnt="3"/>
      <dgm:spPr/>
    </dgm:pt>
    <dgm:pt modelId="{5C2D3268-6BFB-45CF-B35C-5EE4464DF2BD}" type="pres">
      <dgm:prSet presAssocID="{F78FCE9C-3743-46B7-BE8C-E6DEECBEB7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de-DE"/>
        </a:p>
      </dgm:t>
      <dgm:extLst>
        <a:ext uri="{E40237B7-FDA0-4F09-8148-C483321AD2D9}">
          <dgm14:cNvPr xmlns:dgm14="http://schemas.microsoft.com/office/drawing/2010/diagram" id="0" name="" descr="Klebepflaster mit einfarbiger Füllung"/>
        </a:ext>
      </dgm:extLst>
    </dgm:pt>
    <dgm:pt modelId="{0A657870-5D4D-47A3-AF52-DAF473A76318}" type="pres">
      <dgm:prSet presAssocID="{F78FCE9C-3743-46B7-BE8C-E6DEECBEB7B9}" presName="spaceRect" presStyleCnt="0"/>
      <dgm:spPr/>
    </dgm:pt>
    <dgm:pt modelId="{30807BA2-E0D3-4CF7-BF09-927F3A922FA8}" type="pres">
      <dgm:prSet presAssocID="{F78FCE9C-3743-46B7-BE8C-E6DEECBEB7B9}" presName="textRect" presStyleLbl="revTx" presStyleIdx="2" presStyleCnt="3">
        <dgm:presLayoutVars>
          <dgm:chMax val="1"/>
          <dgm:chPref val="1"/>
        </dgm:presLayoutVars>
      </dgm:prSet>
      <dgm:spPr/>
      <dgm:t>
        <a:bodyPr/>
        <a:lstStyle/>
        <a:p>
          <a:endParaRPr lang="de-DE"/>
        </a:p>
      </dgm:t>
    </dgm:pt>
  </dgm:ptLst>
  <dgm:cxnLst>
    <dgm:cxn modelId="{05AEAFD2-BFC2-4F74-9A6B-EC63386FEA08}" srcId="{D476BC19-D7EE-49CE-9734-2C037FAA0694}" destId="{F78FCE9C-3743-46B7-BE8C-E6DEECBEB7B9}" srcOrd="2" destOrd="0" parTransId="{D79BDF37-CC25-4C04-85F1-DC0B8E99D97F}" sibTransId="{404355B9-9531-4BEF-B73D-D8716F4280BB}"/>
    <dgm:cxn modelId="{B515A340-3650-40A9-A0E0-5C142210F60B}" srcId="{D476BC19-D7EE-49CE-9734-2C037FAA0694}" destId="{5E191168-E335-4A85-93E6-2D74B2E74C1C}" srcOrd="1" destOrd="0" parTransId="{096CC098-34E8-4FFB-8BD0-499AF9DCE266}" sibTransId="{B9107A4E-F993-4048-BC93-1AB4302AC90D}"/>
    <dgm:cxn modelId="{35064B56-5739-4692-BA80-855970ED816A}" type="presOf" srcId="{D476BC19-D7EE-49CE-9734-2C037FAA0694}" destId="{5F3B706A-4A67-4665-8898-B9EE8C7035EF}" srcOrd="0" destOrd="0" presId="urn:microsoft.com/office/officeart/2018/5/layout/IconCircleLabelList"/>
    <dgm:cxn modelId="{4A8494D9-61F6-4D1A-8CD1-DD693444F757}" type="presOf" srcId="{43E34744-FD2B-4BF8-86EB-AEF30B3B4DDF}" destId="{EE7D8267-49DB-47D7-B1A6-5114307FF2F9}" srcOrd="0" destOrd="0" presId="urn:microsoft.com/office/officeart/2018/5/layout/IconCircleLabelList"/>
    <dgm:cxn modelId="{DE24DACD-1DE9-4797-89DA-64B6AA8D8AEA}" srcId="{D476BC19-D7EE-49CE-9734-2C037FAA0694}" destId="{43E34744-FD2B-4BF8-86EB-AEF30B3B4DDF}" srcOrd="0" destOrd="0" parTransId="{AC5540F6-D3A8-4505-A3AD-7A361C9E347F}" sibTransId="{2AA59F53-FF24-4200-84C9-5E5CE63E46F0}"/>
    <dgm:cxn modelId="{5C3C66D7-8841-4BD3-808F-604D0F81A3AA}" type="presOf" srcId="{F78FCE9C-3743-46B7-BE8C-E6DEECBEB7B9}" destId="{30807BA2-E0D3-4CF7-BF09-927F3A922FA8}" srcOrd="0" destOrd="0" presId="urn:microsoft.com/office/officeart/2018/5/layout/IconCircleLabelList"/>
    <dgm:cxn modelId="{3266B1D1-7949-4BA7-82D0-4F7B5CE0AC27}" type="presOf" srcId="{5E191168-E335-4A85-93E6-2D74B2E74C1C}" destId="{BEF10BA0-D6B3-45F7-B685-7B839DECDDEC}" srcOrd="0" destOrd="0" presId="urn:microsoft.com/office/officeart/2018/5/layout/IconCircleLabelList"/>
    <dgm:cxn modelId="{04287047-70C7-4ED8-850A-ADC088313AE6}" type="presParOf" srcId="{5F3B706A-4A67-4665-8898-B9EE8C7035EF}" destId="{073593E3-216D-4966-9F9C-EC14F333AC7F}" srcOrd="0" destOrd="0" presId="urn:microsoft.com/office/officeart/2018/5/layout/IconCircleLabelList"/>
    <dgm:cxn modelId="{486998BC-9C4A-487C-A34B-C72701B11D28}" type="presParOf" srcId="{073593E3-216D-4966-9F9C-EC14F333AC7F}" destId="{43B84FDB-5D27-49D5-8BFF-3210A7C5B15E}" srcOrd="0" destOrd="0" presId="urn:microsoft.com/office/officeart/2018/5/layout/IconCircleLabelList"/>
    <dgm:cxn modelId="{B3F2BE77-7B0E-4FFC-9CEB-0C2D6E7CD4DD}" type="presParOf" srcId="{073593E3-216D-4966-9F9C-EC14F333AC7F}" destId="{D6037C3A-5005-4BE1-B2DA-10569885AA5C}" srcOrd="1" destOrd="0" presId="urn:microsoft.com/office/officeart/2018/5/layout/IconCircleLabelList"/>
    <dgm:cxn modelId="{9FBACC75-6A68-422D-8FAB-2200976439D7}" type="presParOf" srcId="{073593E3-216D-4966-9F9C-EC14F333AC7F}" destId="{E37F6825-7148-4B49-BB50-EEFDF2358632}" srcOrd="2" destOrd="0" presId="urn:microsoft.com/office/officeart/2018/5/layout/IconCircleLabelList"/>
    <dgm:cxn modelId="{36386017-9013-49B4-9DCC-7F6CEFC9E5BC}" type="presParOf" srcId="{073593E3-216D-4966-9F9C-EC14F333AC7F}" destId="{EE7D8267-49DB-47D7-B1A6-5114307FF2F9}" srcOrd="3" destOrd="0" presId="urn:microsoft.com/office/officeart/2018/5/layout/IconCircleLabelList"/>
    <dgm:cxn modelId="{3ACF76F0-BE42-42AD-90CA-C64AA660ED86}" type="presParOf" srcId="{5F3B706A-4A67-4665-8898-B9EE8C7035EF}" destId="{348B001E-0151-4FD8-B3C0-F6217E6857E4}" srcOrd="1" destOrd="0" presId="urn:microsoft.com/office/officeart/2018/5/layout/IconCircleLabelList"/>
    <dgm:cxn modelId="{AE78F3F0-E4CD-4229-9E65-0A04A57CE61B}" type="presParOf" srcId="{5F3B706A-4A67-4665-8898-B9EE8C7035EF}" destId="{42AF0D46-444C-46DE-AB48-8D4692BEB6BD}" srcOrd="2" destOrd="0" presId="urn:microsoft.com/office/officeart/2018/5/layout/IconCircleLabelList"/>
    <dgm:cxn modelId="{ECEF4DE4-CB55-447C-A2E7-6C5C2A8FFCB0}" type="presParOf" srcId="{42AF0D46-444C-46DE-AB48-8D4692BEB6BD}" destId="{D5C0410C-1181-4EB9-8010-865BABA2C478}" srcOrd="0" destOrd="0" presId="urn:microsoft.com/office/officeart/2018/5/layout/IconCircleLabelList"/>
    <dgm:cxn modelId="{FC567282-3B6B-4DCB-8DCB-049DDD1276EA}" type="presParOf" srcId="{42AF0D46-444C-46DE-AB48-8D4692BEB6BD}" destId="{5A873485-4A64-4D0C-9ED1-29F47B68223D}" srcOrd="1" destOrd="0" presId="urn:microsoft.com/office/officeart/2018/5/layout/IconCircleLabelList"/>
    <dgm:cxn modelId="{0C2E9467-2C1C-4086-B39F-213B72360ADD}" type="presParOf" srcId="{42AF0D46-444C-46DE-AB48-8D4692BEB6BD}" destId="{2C5294C9-A0AF-46E7-898F-3F9058068492}" srcOrd="2" destOrd="0" presId="urn:microsoft.com/office/officeart/2018/5/layout/IconCircleLabelList"/>
    <dgm:cxn modelId="{054B3863-F018-4DFA-A28F-82A7433AFB2A}" type="presParOf" srcId="{42AF0D46-444C-46DE-AB48-8D4692BEB6BD}" destId="{BEF10BA0-D6B3-45F7-B685-7B839DECDDEC}" srcOrd="3" destOrd="0" presId="urn:microsoft.com/office/officeart/2018/5/layout/IconCircleLabelList"/>
    <dgm:cxn modelId="{EDD1DB00-FDD0-4821-ACAC-C4B8E32D9E51}" type="presParOf" srcId="{5F3B706A-4A67-4665-8898-B9EE8C7035EF}" destId="{3DC40EC4-B057-4E39-BEF8-4B7C5E5F54E7}" srcOrd="3" destOrd="0" presId="urn:microsoft.com/office/officeart/2018/5/layout/IconCircleLabelList"/>
    <dgm:cxn modelId="{77E8417B-93A8-49B8-9566-99402B231DA8}" type="presParOf" srcId="{5F3B706A-4A67-4665-8898-B9EE8C7035EF}" destId="{EB135710-589E-42BE-BE62-E582A18C8F55}" srcOrd="4" destOrd="0" presId="urn:microsoft.com/office/officeart/2018/5/layout/IconCircleLabelList"/>
    <dgm:cxn modelId="{0E807269-FAA2-4058-A62A-81A907E02A5C}" type="presParOf" srcId="{EB135710-589E-42BE-BE62-E582A18C8F55}" destId="{343FDBA2-6AE4-473B-B96C-8261FA6C38C0}" srcOrd="0" destOrd="0" presId="urn:microsoft.com/office/officeart/2018/5/layout/IconCircleLabelList"/>
    <dgm:cxn modelId="{D31A3131-71CE-486C-A798-55E713D8D6ED}" type="presParOf" srcId="{EB135710-589E-42BE-BE62-E582A18C8F55}" destId="{5C2D3268-6BFB-45CF-B35C-5EE4464DF2BD}" srcOrd="1" destOrd="0" presId="urn:microsoft.com/office/officeart/2018/5/layout/IconCircleLabelList"/>
    <dgm:cxn modelId="{1BA6490C-4E18-49B1-84A7-C0E83FA8F39D}" type="presParOf" srcId="{EB135710-589E-42BE-BE62-E582A18C8F55}" destId="{0A657870-5D4D-47A3-AF52-DAF473A76318}" srcOrd="2" destOrd="0" presId="urn:microsoft.com/office/officeart/2018/5/layout/IconCircleLabelList"/>
    <dgm:cxn modelId="{3A772B37-0233-4ACD-BF7E-838E9C84E448}" type="presParOf" srcId="{EB135710-589E-42BE-BE62-E582A18C8F55}" destId="{30807BA2-E0D3-4CF7-BF09-927F3A922FA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BDDB0-5F6A-4F00-8B01-108E4C2AC40D}">
      <dsp:nvSpPr>
        <dsp:cNvPr id="0" name=""/>
        <dsp:cNvSpPr/>
      </dsp:nvSpPr>
      <dsp:spPr>
        <a:xfrm>
          <a:off x="1339" y="695821"/>
          <a:ext cx="5223867" cy="31343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de-CH" sz="5000" b="1" kern="1200" dirty="0"/>
            <a:t>Debitoren </a:t>
          </a:r>
          <a:r>
            <a:rPr lang="de-CH" sz="5000" kern="1200" dirty="0"/>
            <a:t/>
          </a:r>
          <a:br>
            <a:rPr lang="de-CH" sz="5000" kern="1200" dirty="0"/>
          </a:br>
          <a:r>
            <a:rPr lang="de-CH" sz="5000" kern="1200" dirty="0"/>
            <a:t>Forderungen aus Lieferungen und Leistungen</a:t>
          </a:r>
        </a:p>
      </dsp:txBody>
      <dsp:txXfrm>
        <a:off x="1339" y="695821"/>
        <a:ext cx="5223867" cy="3134320"/>
      </dsp:txXfrm>
    </dsp:sp>
    <dsp:sp modelId="{45716D61-9416-406E-BEEF-9C95ED814058}">
      <dsp:nvSpPr>
        <dsp:cNvPr id="0" name=""/>
        <dsp:cNvSpPr/>
      </dsp:nvSpPr>
      <dsp:spPr>
        <a:xfrm>
          <a:off x="5747593" y="695821"/>
          <a:ext cx="5223867" cy="313432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de-CH" sz="5000" b="1" kern="1200" dirty="0"/>
            <a:t>Kreditoren</a:t>
          </a:r>
          <a:r>
            <a:rPr lang="de-CH" sz="5000" kern="1200" dirty="0"/>
            <a:t/>
          </a:r>
          <a:br>
            <a:rPr lang="de-CH" sz="5000" kern="1200" dirty="0"/>
          </a:br>
          <a:r>
            <a:rPr lang="de-CH" sz="5000" kern="1200" dirty="0"/>
            <a:t>Verbindlichkeiten aus Lieferungen und Leistungen</a:t>
          </a:r>
        </a:p>
      </dsp:txBody>
      <dsp:txXfrm>
        <a:off x="5747593" y="695821"/>
        <a:ext cx="5223867" cy="3134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84FDB-5D27-49D5-8BFF-3210A7C5B15E}">
      <dsp:nvSpPr>
        <dsp:cNvPr id="0" name=""/>
        <dsp:cNvSpPr/>
      </dsp:nvSpPr>
      <dsp:spPr>
        <a:xfrm>
          <a:off x="657900" y="597981"/>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37C3A-5005-4BE1-B2DA-10569885AA5C}">
      <dsp:nvSpPr>
        <dsp:cNvPr id="0" name=""/>
        <dsp:cNvSpPr/>
      </dsp:nvSpPr>
      <dsp:spPr>
        <a:xfrm>
          <a:off x="1082025" y="1022106"/>
          <a:ext cx="1141875" cy="114187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7D8267-49DB-47D7-B1A6-5114307FF2F9}">
      <dsp:nvSpPr>
        <dsp:cNvPr id="0" name=""/>
        <dsp:cNvSpPr/>
      </dsp:nvSpPr>
      <dsp:spPr>
        <a:xfrm>
          <a:off x="21712" y="320798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de-CH" sz="2200" b="1" kern="1200" cap="all" dirty="0">
              <a:solidFill>
                <a:prstClr val="black">
                  <a:hueOff val="0"/>
                  <a:satOff val="0"/>
                  <a:lumOff val="0"/>
                  <a:alphaOff val="0"/>
                </a:prstClr>
              </a:solidFill>
              <a:latin typeface="Arial"/>
              <a:ea typeface="+mn-ea"/>
              <a:cs typeface="+mn-cs"/>
            </a:rPr>
            <a:t>Ich fand heute spannend…</a:t>
          </a:r>
          <a:endParaRPr lang="en-US" sz="2200" b="1" kern="1200" cap="all" dirty="0">
            <a:solidFill>
              <a:prstClr val="black">
                <a:hueOff val="0"/>
                <a:satOff val="0"/>
                <a:lumOff val="0"/>
                <a:alphaOff val="0"/>
              </a:prstClr>
            </a:solidFill>
            <a:latin typeface="Arial"/>
            <a:ea typeface="+mn-ea"/>
            <a:cs typeface="+mn-cs"/>
          </a:endParaRPr>
        </a:p>
      </dsp:txBody>
      <dsp:txXfrm>
        <a:off x="21712" y="3207981"/>
        <a:ext cx="3262500" cy="720000"/>
      </dsp:txXfrm>
    </dsp:sp>
    <dsp:sp modelId="{D5C0410C-1181-4EB9-8010-865BABA2C478}">
      <dsp:nvSpPr>
        <dsp:cNvPr id="0" name=""/>
        <dsp:cNvSpPr/>
      </dsp:nvSpPr>
      <dsp:spPr>
        <a:xfrm>
          <a:off x="4491337" y="597981"/>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73485-4A64-4D0C-9ED1-29F47B68223D}">
      <dsp:nvSpPr>
        <dsp:cNvPr id="0" name=""/>
        <dsp:cNvSpPr/>
      </dsp:nvSpPr>
      <dsp:spPr>
        <a:xfrm>
          <a:off x="4915462" y="1022106"/>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F10BA0-D6B3-45F7-B685-7B839DECDDEC}">
      <dsp:nvSpPr>
        <dsp:cNvPr id="0" name=""/>
        <dsp:cNvSpPr/>
      </dsp:nvSpPr>
      <dsp:spPr>
        <a:xfrm>
          <a:off x="3855150" y="320798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de-CH" sz="2200" b="1" kern="1200" dirty="0"/>
            <a:t>Ich fand besonders nützlich…</a:t>
          </a:r>
          <a:endParaRPr lang="en-US" sz="2200" b="1" kern="1200" dirty="0"/>
        </a:p>
      </dsp:txBody>
      <dsp:txXfrm>
        <a:off x="3855150" y="3207981"/>
        <a:ext cx="3262500" cy="720000"/>
      </dsp:txXfrm>
    </dsp:sp>
    <dsp:sp modelId="{343FDBA2-6AE4-473B-B96C-8261FA6C38C0}">
      <dsp:nvSpPr>
        <dsp:cNvPr id="0" name=""/>
        <dsp:cNvSpPr/>
      </dsp:nvSpPr>
      <dsp:spPr>
        <a:xfrm>
          <a:off x="8324775" y="597981"/>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D3268-6BFB-45CF-B35C-5EE4464DF2BD}">
      <dsp:nvSpPr>
        <dsp:cNvPr id="0" name=""/>
        <dsp:cNvSpPr/>
      </dsp:nvSpPr>
      <dsp:spPr>
        <a:xfrm>
          <a:off x="8748900" y="1022106"/>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807BA2-E0D3-4CF7-BF09-927F3A922FA8}">
      <dsp:nvSpPr>
        <dsp:cNvPr id="0" name=""/>
        <dsp:cNvSpPr/>
      </dsp:nvSpPr>
      <dsp:spPr>
        <a:xfrm>
          <a:off x="7688587" y="320798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de-CH" sz="2200" b="1" kern="1200" dirty="0"/>
            <a:t>weniger gefallen hat mir…</a:t>
          </a:r>
          <a:endParaRPr lang="en-US" sz="2200" b="1" kern="1200" dirty="0"/>
        </a:p>
      </dsp:txBody>
      <dsp:txXfrm>
        <a:off x="7688587" y="3207981"/>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6823F-8271-4E40-8173-30F60AD3F097}" type="datetimeFigureOut">
              <a:rPr lang="de-DE" smtClean="0"/>
              <a:pPr/>
              <a:t>08.04.2024</a:t>
            </a:fld>
            <a:endParaRPr lang="de-CH"/>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a:t>
            </a:fld>
            <a:endParaRPr lang="de-CH"/>
          </a:p>
        </p:txBody>
      </p:sp>
    </p:spTree>
    <p:extLst>
      <p:ext uri="{BB962C8B-B14F-4D97-AF65-F5344CB8AC3E}">
        <p14:creationId xmlns:p14="http://schemas.microsoft.com/office/powerpoint/2010/main" val="96953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r>
              <a:rPr lang="de-CH" dirty="0"/>
              <a:t/>
            </a:r>
            <a:br>
              <a:rPr lang="de-CH" dirty="0"/>
            </a:br>
            <a:r>
              <a:rPr lang="de-CH" dirty="0"/>
              <a:t>Erläutern Sie die Begriffe «Rechnungslegung» und «Gemeinwesen» näher.</a:t>
            </a:r>
          </a:p>
        </p:txBody>
      </p:sp>
      <p:sp>
        <p:nvSpPr>
          <p:cNvPr id="4" name="Foliennummernplatzhalter 3"/>
          <p:cNvSpPr>
            <a:spLocks noGrp="1"/>
          </p:cNvSpPr>
          <p:nvPr>
            <p:ph type="sldNum" sz="quarter" idx="5"/>
          </p:nvPr>
        </p:nvSpPr>
        <p:spPr/>
        <p:txBody>
          <a:bodyPr/>
          <a:lstStyle/>
          <a:p>
            <a:fld id="{B4A389DC-B868-4A76-93F1-E20505CB5D10}" type="slidenum">
              <a:rPr lang="de-CH" smtClean="0"/>
              <a:pPr/>
              <a:t>24</a:t>
            </a:fld>
            <a:endParaRPr lang="de-CH"/>
          </a:p>
        </p:txBody>
      </p:sp>
    </p:spTree>
    <p:extLst>
      <p:ext uri="{BB962C8B-B14F-4D97-AF65-F5344CB8AC3E}">
        <p14:creationId xmlns:p14="http://schemas.microsoft.com/office/powerpoint/2010/main" val="185296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Holen Sie einige Wortmeldungen ab und stellen Sie die korrekte Antwort vor.</a:t>
            </a:r>
          </a:p>
        </p:txBody>
      </p:sp>
      <p:sp>
        <p:nvSpPr>
          <p:cNvPr id="4" name="Foliennummernplatzhalter 3"/>
          <p:cNvSpPr>
            <a:spLocks noGrp="1"/>
          </p:cNvSpPr>
          <p:nvPr>
            <p:ph type="sldNum" sz="quarter" idx="5"/>
          </p:nvPr>
        </p:nvSpPr>
        <p:spPr/>
        <p:txBody>
          <a:bodyPr/>
          <a:lstStyle/>
          <a:p>
            <a:fld id="{B4A389DC-B868-4A76-93F1-E20505CB5D10}" type="slidenum">
              <a:rPr lang="de-CH" smtClean="0"/>
              <a:pPr/>
              <a:t>25</a:t>
            </a:fld>
            <a:endParaRPr lang="de-CH"/>
          </a:p>
        </p:txBody>
      </p:sp>
    </p:spTree>
    <p:extLst>
      <p:ext uri="{BB962C8B-B14F-4D97-AF65-F5344CB8AC3E}">
        <p14:creationId xmlns:p14="http://schemas.microsoft.com/office/powerpoint/2010/main" val="487718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Erklären Sie die grundlegende Struktur des öffentlichen Rechnungsmodells. Zeigen Sie die Zusammenhänge auf.</a:t>
            </a:r>
          </a:p>
        </p:txBody>
      </p:sp>
      <p:sp>
        <p:nvSpPr>
          <p:cNvPr id="4" name="Foliennummernplatzhalter 3"/>
          <p:cNvSpPr>
            <a:spLocks noGrp="1"/>
          </p:cNvSpPr>
          <p:nvPr>
            <p:ph type="sldNum" sz="quarter" idx="5"/>
          </p:nvPr>
        </p:nvSpPr>
        <p:spPr/>
        <p:txBody>
          <a:bodyPr/>
          <a:lstStyle/>
          <a:p>
            <a:fld id="{B4A389DC-B868-4A76-93F1-E20505CB5D10}" type="slidenum">
              <a:rPr lang="de-CH" smtClean="0"/>
              <a:pPr/>
              <a:t>27</a:t>
            </a:fld>
            <a:endParaRPr lang="de-CH"/>
          </a:p>
        </p:txBody>
      </p:sp>
    </p:spTree>
    <p:extLst>
      <p:ext uri="{BB962C8B-B14F-4D97-AF65-F5344CB8AC3E}">
        <p14:creationId xmlns:p14="http://schemas.microsoft.com/office/powerpoint/2010/main" val="495123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b="1" dirty="0"/>
          </a:p>
          <a:p>
            <a:r>
              <a:rPr lang="de-CH" b="0" dirty="0"/>
              <a:t>Nennen Sie weitere Beispiele.</a:t>
            </a:r>
          </a:p>
        </p:txBody>
      </p:sp>
      <p:sp>
        <p:nvSpPr>
          <p:cNvPr id="4" name="Foliennummernplatzhalter 3"/>
          <p:cNvSpPr>
            <a:spLocks noGrp="1"/>
          </p:cNvSpPr>
          <p:nvPr>
            <p:ph type="sldNum" sz="quarter" idx="10"/>
          </p:nvPr>
        </p:nvSpPr>
        <p:spPr/>
        <p:txBody>
          <a:bodyPr/>
          <a:lstStyle/>
          <a:p>
            <a:fld id="{B4A389DC-B868-4A76-93F1-E20505CB5D10}" type="slidenum">
              <a:rPr lang="de-CH" smtClean="0"/>
              <a:pPr/>
              <a:t>28</a:t>
            </a:fld>
            <a:endParaRPr lang="de-CH"/>
          </a:p>
        </p:txBody>
      </p:sp>
    </p:spTree>
    <p:extLst>
      <p:ext uri="{BB962C8B-B14F-4D97-AF65-F5344CB8AC3E}">
        <p14:creationId xmlns:p14="http://schemas.microsoft.com/office/powerpoint/2010/main" val="137565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baseline="0" dirty="0"/>
          </a:p>
          <a:p>
            <a:r>
              <a:rPr lang="de-CH" baseline="0" dirty="0"/>
              <a:t>Zeigen Sie ein Beispiel aus Ihrer Region.</a:t>
            </a:r>
          </a:p>
          <a:p>
            <a:endParaRPr lang="de-CH" baseline="0" dirty="0"/>
          </a:p>
          <a:p>
            <a:pPr>
              <a:buFont typeface="Symbol" pitchFamily="18" charset="2"/>
              <a:buNone/>
            </a:pPr>
            <a:r>
              <a:rPr lang="de-CH" baseline="0" dirty="0"/>
              <a:t>Ergänzender Hinweis zu Aktiven:</a:t>
            </a:r>
          </a:p>
          <a:p>
            <a:pPr>
              <a:buFont typeface="Symbol" pitchFamily="18" charset="2"/>
              <a:buNone/>
            </a:pPr>
            <a:endParaRPr lang="de-CH" baseline="0" dirty="0"/>
          </a:p>
          <a:p>
            <a:pPr>
              <a:buFont typeface="Symbol" pitchFamily="18" charset="2"/>
              <a:buNone/>
            </a:pPr>
            <a:r>
              <a:rPr lang="de-CH" b="1" dirty="0"/>
              <a:t>Finanzvermögen: </a:t>
            </a:r>
            <a:r>
              <a:rPr lang="de-CH" dirty="0"/>
              <a:t>sind Vermögenswerte, welche veräussert werden können, ohne die öffentliche Aufgabenerfüllung zu beeinträchtigen.</a:t>
            </a:r>
          </a:p>
          <a:p>
            <a:pPr marL="0" indent="0">
              <a:buNone/>
            </a:pPr>
            <a:endParaRPr lang="de-CH" dirty="0"/>
          </a:p>
          <a:p>
            <a:pPr marL="0" indent="0">
              <a:buNone/>
            </a:pPr>
            <a:r>
              <a:rPr lang="de-CH" b="1" dirty="0"/>
              <a:t>Verwaltungsvermögen</a:t>
            </a:r>
            <a:r>
              <a:rPr lang="de-CH" b="1" dirty="0">
                <a:solidFill>
                  <a:schemeClr val="hlink"/>
                </a:solidFill>
              </a:rPr>
              <a:t>: </a:t>
            </a:r>
            <a:r>
              <a:rPr lang="de-CH" dirty="0"/>
              <a:t>sind Vermögenswerte, die unmittelbar der Erfüllung öffentlicher Aufgaben dienen, insbesondere Investitionen und Investitionsbeiträge.</a:t>
            </a:r>
          </a:p>
          <a:p>
            <a:endParaRPr lang="de-CH" baseline="0" dirty="0"/>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29</a:t>
            </a:fld>
            <a:endParaRPr lang="de-CH"/>
          </a:p>
        </p:txBody>
      </p:sp>
    </p:spTree>
    <p:extLst>
      <p:ext uri="{BB962C8B-B14F-4D97-AF65-F5344CB8AC3E}">
        <p14:creationId xmlns:p14="http://schemas.microsoft.com/office/powerpoint/2010/main" val="1768364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b="1" dirty="0"/>
          </a:p>
          <a:p>
            <a:r>
              <a:rPr lang="de-CH" b="0" dirty="0"/>
              <a:t>Nennen Sie weitere Beispiele.</a:t>
            </a:r>
          </a:p>
        </p:txBody>
      </p:sp>
      <p:sp>
        <p:nvSpPr>
          <p:cNvPr id="4" name="Foliennummernplatzhalter 3"/>
          <p:cNvSpPr>
            <a:spLocks noGrp="1"/>
          </p:cNvSpPr>
          <p:nvPr>
            <p:ph type="sldNum" sz="quarter" idx="10"/>
          </p:nvPr>
        </p:nvSpPr>
        <p:spPr/>
        <p:txBody>
          <a:bodyPr/>
          <a:lstStyle/>
          <a:p>
            <a:fld id="{B4A389DC-B868-4A76-93F1-E20505CB5D10}" type="slidenum">
              <a:rPr lang="de-CH" smtClean="0"/>
              <a:pPr/>
              <a:t>30</a:t>
            </a:fld>
            <a:endParaRPr lang="de-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baseline="0" dirty="0"/>
          </a:p>
          <a:p>
            <a:r>
              <a:rPr lang="de-CH" baseline="0" dirty="0"/>
              <a:t>Zeigen Sie ein Beispiel aus Ihrer Region.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31</a:t>
            </a:fld>
            <a:endParaRPr lang="de-CH"/>
          </a:p>
        </p:txBody>
      </p:sp>
    </p:spTree>
    <p:extLst>
      <p:ext uri="{BB962C8B-B14F-4D97-AF65-F5344CB8AC3E}">
        <p14:creationId xmlns:p14="http://schemas.microsoft.com/office/powerpoint/2010/main" val="292114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1" dirty="0"/>
              <a:t>Hinweis üK-Leitung:</a:t>
            </a:r>
          </a:p>
          <a:p>
            <a:endParaRPr lang="de-CH" b="0" dirty="0"/>
          </a:p>
          <a:p>
            <a:r>
              <a:rPr lang="de-CH" b="0" dirty="0"/>
              <a:t>Nennen Sie weitere Beispiele.</a:t>
            </a:r>
          </a:p>
        </p:txBody>
      </p:sp>
      <p:sp>
        <p:nvSpPr>
          <p:cNvPr id="4" name="Foliennummernplatzhalter 3"/>
          <p:cNvSpPr>
            <a:spLocks noGrp="1"/>
          </p:cNvSpPr>
          <p:nvPr>
            <p:ph type="sldNum" sz="quarter" idx="10"/>
          </p:nvPr>
        </p:nvSpPr>
        <p:spPr/>
        <p:txBody>
          <a:bodyPr/>
          <a:lstStyle/>
          <a:p>
            <a:fld id="{B4A389DC-B868-4A76-93F1-E20505CB5D10}" type="slidenum">
              <a:rPr lang="de-CH" smtClean="0"/>
              <a:pPr/>
              <a:t>32</a:t>
            </a:fld>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baseline="0" dirty="0"/>
          </a:p>
          <a:p>
            <a:r>
              <a:rPr lang="de-CH" baseline="0" dirty="0"/>
              <a:t>Zeigen Sie ein Beispiel aus Ihrer Region.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33</a:t>
            </a:fld>
            <a:endParaRPr lang="de-CH"/>
          </a:p>
        </p:txBody>
      </p:sp>
    </p:spTree>
    <p:extLst>
      <p:ext uri="{BB962C8B-B14F-4D97-AF65-F5344CB8AC3E}">
        <p14:creationId xmlns:p14="http://schemas.microsoft.com/office/powerpoint/2010/main" val="2224932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Bringen Sie hier Ihr eigenes Beispiel ein.</a:t>
            </a:r>
          </a:p>
        </p:txBody>
      </p:sp>
      <p:sp>
        <p:nvSpPr>
          <p:cNvPr id="4" name="Foliennummernplatzhalter 3"/>
          <p:cNvSpPr>
            <a:spLocks noGrp="1"/>
          </p:cNvSpPr>
          <p:nvPr>
            <p:ph type="sldNum" sz="quarter" idx="5"/>
          </p:nvPr>
        </p:nvSpPr>
        <p:spPr/>
        <p:txBody>
          <a:bodyPr/>
          <a:lstStyle/>
          <a:p>
            <a:fld id="{B4A389DC-B868-4A76-93F1-E20505CB5D10}" type="slidenum">
              <a:rPr lang="de-CH" smtClean="0"/>
              <a:pPr/>
              <a:t>34</a:t>
            </a:fld>
            <a:endParaRPr lang="de-CH"/>
          </a:p>
        </p:txBody>
      </p:sp>
    </p:spTree>
    <p:extLst>
      <p:ext uri="{BB962C8B-B14F-4D97-AF65-F5344CB8AC3E}">
        <p14:creationId xmlns:p14="http://schemas.microsoft.com/office/powerpoint/2010/main" val="332816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b="0"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a:t>
            </a:fld>
            <a:endParaRPr lang="de-CH"/>
          </a:p>
        </p:txBody>
      </p:sp>
    </p:spTree>
    <p:extLst>
      <p:ext uri="{BB962C8B-B14F-4D97-AF65-F5344CB8AC3E}">
        <p14:creationId xmlns:p14="http://schemas.microsoft.com/office/powerpoint/2010/main" val="8665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Bringen Sie hier Ihr eigenes Beispiel ein.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35</a:t>
            </a:fld>
            <a:endParaRPr lang="de-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Bringen Sie hier Ihr eigenes Beispiel ein.</a:t>
            </a:r>
          </a:p>
          <a:p>
            <a:endParaRPr lang="de-CH" dirty="0"/>
          </a:p>
          <a:p>
            <a:r>
              <a:rPr lang="de-CH" dirty="0"/>
              <a:t>Gehen Sie allenfalls noch kurz auf die institutionelle Gliederung ein.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36</a:t>
            </a:fld>
            <a:endParaRPr lang="de-CH"/>
          </a:p>
        </p:txBody>
      </p:sp>
    </p:spTree>
    <p:extLst>
      <p:ext uri="{BB962C8B-B14F-4D97-AF65-F5344CB8AC3E}">
        <p14:creationId xmlns:p14="http://schemas.microsoft.com/office/powerpoint/2010/main" val="1192911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Bringen Sie hier Ihr eigenes Beispiel ein.</a:t>
            </a:r>
          </a:p>
        </p:txBody>
      </p:sp>
      <p:sp>
        <p:nvSpPr>
          <p:cNvPr id="4" name="Foliennummernplatzhalter 3"/>
          <p:cNvSpPr>
            <a:spLocks noGrp="1"/>
          </p:cNvSpPr>
          <p:nvPr>
            <p:ph type="sldNum" sz="quarter" idx="5"/>
          </p:nvPr>
        </p:nvSpPr>
        <p:spPr/>
        <p:txBody>
          <a:bodyPr/>
          <a:lstStyle/>
          <a:p>
            <a:fld id="{B4A389DC-B868-4A76-93F1-E20505CB5D10}" type="slidenum">
              <a:rPr lang="de-CH" smtClean="0"/>
              <a:pPr/>
              <a:t>37</a:t>
            </a:fld>
            <a:endParaRPr lang="de-CH"/>
          </a:p>
        </p:txBody>
      </p:sp>
    </p:spTree>
    <p:extLst>
      <p:ext uri="{BB962C8B-B14F-4D97-AF65-F5344CB8AC3E}">
        <p14:creationId xmlns:p14="http://schemas.microsoft.com/office/powerpoint/2010/main" val="3432680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Ergänzen Sie allenfalls mündlich. Nehmen Sie Bezug zur </a:t>
            </a:r>
            <a:r>
              <a:rPr lang="de-CH"/>
              <a:t>vorhergehenden Zuordnungsaufgabe.</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42</a:t>
            </a:fld>
            <a:endParaRPr lang="de-CH"/>
          </a:p>
        </p:txBody>
      </p:sp>
    </p:spTree>
    <p:extLst>
      <p:ext uri="{BB962C8B-B14F-4D97-AF65-F5344CB8AC3E}">
        <p14:creationId xmlns:p14="http://schemas.microsoft.com/office/powerpoint/2010/main" val="1463080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43</a:t>
            </a:fld>
            <a:endParaRPr lang="de-CH"/>
          </a:p>
        </p:txBody>
      </p:sp>
    </p:spTree>
    <p:extLst>
      <p:ext uri="{BB962C8B-B14F-4D97-AF65-F5344CB8AC3E}">
        <p14:creationId xmlns:p14="http://schemas.microsoft.com/office/powerpoint/2010/main" val="3593180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Nehmen Sie als Beispiel einen Debitor «Steuern»: Eine alleinstehende Person zahlt Gemeindesteuern in der Höhe von 3500 Franken.</a:t>
            </a:r>
          </a:p>
          <a:p>
            <a:r>
              <a:rPr lang="de-CH" dirty="0"/>
              <a:t>Weisen Sie darauf hin, dass die Kontenbezeichnungen in der Bilanz respektive Erfolgsrechnung (siehe </a:t>
            </a:r>
            <a:r>
              <a:rPr lang="de-CH" dirty="0" err="1"/>
              <a:t>Inp</a:t>
            </a:r>
            <a:r>
              <a:rPr lang="de-CH" dirty="0"/>
              <a:t>._Aufgaben) zu finden sind.</a:t>
            </a:r>
          </a:p>
          <a:p>
            <a:r>
              <a:rPr lang="de-CH" dirty="0"/>
              <a:t>Sie können auch ein eigenes Beispiel nehmen. </a:t>
            </a:r>
          </a:p>
        </p:txBody>
      </p:sp>
      <p:sp>
        <p:nvSpPr>
          <p:cNvPr id="4" name="Foliennummernplatzhalter 3"/>
          <p:cNvSpPr>
            <a:spLocks noGrp="1"/>
          </p:cNvSpPr>
          <p:nvPr>
            <p:ph type="sldNum" sz="quarter" idx="5"/>
          </p:nvPr>
        </p:nvSpPr>
        <p:spPr/>
        <p:txBody>
          <a:bodyPr/>
          <a:lstStyle/>
          <a:p>
            <a:fld id="{B4A389DC-B868-4A76-93F1-E20505CB5D10}" type="slidenum">
              <a:rPr lang="de-CH" smtClean="0"/>
              <a:pPr/>
              <a:t>44</a:t>
            </a:fld>
            <a:endParaRPr lang="de-CH"/>
          </a:p>
        </p:txBody>
      </p:sp>
    </p:spTree>
    <p:extLst>
      <p:ext uri="{BB962C8B-B14F-4D97-AF65-F5344CB8AC3E}">
        <p14:creationId xmlns:p14="http://schemas.microsoft.com/office/powerpoint/2010/main" val="2864771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Weisen Sie darauf hin, dass je nach Zahlungseingang z.B. auch das Konto «Kasse» (statt Bank) den Betrag verbucht.</a:t>
            </a:r>
          </a:p>
        </p:txBody>
      </p:sp>
      <p:sp>
        <p:nvSpPr>
          <p:cNvPr id="4" name="Foliennummernplatzhalter 3"/>
          <p:cNvSpPr>
            <a:spLocks noGrp="1"/>
          </p:cNvSpPr>
          <p:nvPr>
            <p:ph type="sldNum" sz="quarter" idx="5"/>
          </p:nvPr>
        </p:nvSpPr>
        <p:spPr/>
        <p:txBody>
          <a:bodyPr/>
          <a:lstStyle/>
          <a:p>
            <a:fld id="{B4A389DC-B868-4A76-93F1-E20505CB5D10}" type="slidenum">
              <a:rPr lang="de-CH" smtClean="0"/>
              <a:pPr/>
              <a:t>45</a:t>
            </a:fld>
            <a:endParaRPr lang="de-CH"/>
          </a:p>
        </p:txBody>
      </p:sp>
    </p:spTree>
    <p:extLst>
      <p:ext uri="{BB962C8B-B14F-4D97-AF65-F5344CB8AC3E}">
        <p14:creationId xmlns:p14="http://schemas.microsoft.com/office/powerpoint/2010/main" val="279620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Führen Sie mit den Lernenden zusammen ein gemeinsames Debitoren-Beispiel durch.</a:t>
            </a:r>
          </a:p>
        </p:txBody>
      </p:sp>
      <p:sp>
        <p:nvSpPr>
          <p:cNvPr id="4" name="Foliennummernplatzhalter 3"/>
          <p:cNvSpPr>
            <a:spLocks noGrp="1"/>
          </p:cNvSpPr>
          <p:nvPr>
            <p:ph type="sldNum" sz="quarter" idx="5"/>
          </p:nvPr>
        </p:nvSpPr>
        <p:spPr/>
        <p:txBody>
          <a:bodyPr/>
          <a:lstStyle/>
          <a:p>
            <a:fld id="{B4A389DC-B868-4A76-93F1-E20505CB5D10}" type="slidenum">
              <a:rPr lang="de-CH" smtClean="0"/>
              <a:pPr/>
              <a:t>46</a:t>
            </a:fld>
            <a:endParaRPr lang="de-CH"/>
          </a:p>
        </p:txBody>
      </p:sp>
    </p:spTree>
    <p:extLst>
      <p:ext uri="{BB962C8B-B14F-4D97-AF65-F5344CB8AC3E}">
        <p14:creationId xmlns:p14="http://schemas.microsoft.com/office/powerpoint/2010/main" val="2117302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47</a:t>
            </a:fld>
            <a:endParaRPr lang="de-CH"/>
          </a:p>
        </p:txBody>
      </p:sp>
    </p:spTree>
    <p:extLst>
      <p:ext uri="{BB962C8B-B14F-4D97-AF65-F5344CB8AC3E}">
        <p14:creationId xmlns:p14="http://schemas.microsoft.com/office/powerpoint/2010/main" val="3640556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In diesem Beispiel geht es um eine Blumenbestellung. Sie können auch ein eigenes Beispiel nehmen. </a:t>
            </a:r>
          </a:p>
        </p:txBody>
      </p:sp>
      <p:sp>
        <p:nvSpPr>
          <p:cNvPr id="4" name="Foliennummernplatzhalter 3"/>
          <p:cNvSpPr>
            <a:spLocks noGrp="1"/>
          </p:cNvSpPr>
          <p:nvPr>
            <p:ph type="sldNum" sz="quarter" idx="5"/>
          </p:nvPr>
        </p:nvSpPr>
        <p:spPr/>
        <p:txBody>
          <a:bodyPr/>
          <a:lstStyle/>
          <a:p>
            <a:fld id="{B4A389DC-B868-4A76-93F1-E20505CB5D10}" type="slidenum">
              <a:rPr lang="de-CH" smtClean="0"/>
              <a:pPr/>
              <a:t>48</a:t>
            </a:fld>
            <a:endParaRPr lang="de-CH"/>
          </a:p>
        </p:txBody>
      </p:sp>
    </p:spTree>
    <p:extLst>
      <p:ext uri="{BB962C8B-B14F-4D97-AF65-F5344CB8AC3E}">
        <p14:creationId xmlns:p14="http://schemas.microsoft.com/office/powerpoint/2010/main" val="233867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Teilen Sie zu Anschauungszwecken ein beispielhaftes Budget aus.</a:t>
            </a:r>
          </a:p>
        </p:txBody>
      </p:sp>
      <p:sp>
        <p:nvSpPr>
          <p:cNvPr id="4" name="Foliennummernplatzhalter 3"/>
          <p:cNvSpPr>
            <a:spLocks noGrp="1"/>
          </p:cNvSpPr>
          <p:nvPr>
            <p:ph type="sldNum" sz="quarter" idx="5"/>
          </p:nvPr>
        </p:nvSpPr>
        <p:spPr/>
        <p:txBody>
          <a:bodyPr/>
          <a:lstStyle/>
          <a:p>
            <a:fld id="{B4A389DC-B868-4A76-93F1-E20505CB5D10}" type="slidenum">
              <a:rPr lang="de-CH" smtClean="0"/>
              <a:pPr/>
              <a:t>9</a:t>
            </a:fld>
            <a:endParaRPr lang="de-CH"/>
          </a:p>
        </p:txBody>
      </p:sp>
    </p:spTree>
    <p:extLst>
      <p:ext uri="{BB962C8B-B14F-4D97-AF65-F5344CB8AC3E}">
        <p14:creationId xmlns:p14="http://schemas.microsoft.com/office/powerpoint/2010/main" val="498510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Weisen Sie darauf hin, dass je nach Zahlungsart z.B. auch das Konto «Kasse» (statt Bank) den Betrag verbucht.</a:t>
            </a:r>
          </a:p>
        </p:txBody>
      </p:sp>
      <p:sp>
        <p:nvSpPr>
          <p:cNvPr id="4" name="Foliennummernplatzhalter 3"/>
          <p:cNvSpPr>
            <a:spLocks noGrp="1"/>
          </p:cNvSpPr>
          <p:nvPr>
            <p:ph type="sldNum" sz="quarter" idx="5"/>
          </p:nvPr>
        </p:nvSpPr>
        <p:spPr/>
        <p:txBody>
          <a:bodyPr/>
          <a:lstStyle/>
          <a:p>
            <a:fld id="{B4A389DC-B868-4A76-93F1-E20505CB5D10}" type="slidenum">
              <a:rPr lang="de-CH" smtClean="0"/>
              <a:pPr/>
              <a:t>49</a:t>
            </a:fld>
            <a:endParaRPr lang="de-CH"/>
          </a:p>
        </p:txBody>
      </p:sp>
    </p:spTree>
    <p:extLst>
      <p:ext uri="{BB962C8B-B14F-4D97-AF65-F5344CB8AC3E}">
        <p14:creationId xmlns:p14="http://schemas.microsoft.com/office/powerpoint/2010/main" val="2256555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Nehmen Sie offene Fragen auf, bevor Sie ein Beispiel gemeinsam anschauen.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50</a:t>
            </a:fld>
            <a:endParaRPr lang="de-CH"/>
          </a:p>
        </p:txBody>
      </p:sp>
    </p:spTree>
    <p:extLst>
      <p:ext uri="{BB962C8B-B14F-4D97-AF65-F5344CB8AC3E}">
        <p14:creationId xmlns:p14="http://schemas.microsoft.com/office/powerpoint/2010/main" val="3843430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1" dirty="0"/>
          </a:p>
          <a:p>
            <a:r>
              <a:rPr lang="de-CH" dirty="0"/>
              <a:t>Führen Sie mit den Lernenden zusammen ein gemeinsames Kreditoren-Beispiel durch.</a:t>
            </a:r>
          </a:p>
        </p:txBody>
      </p:sp>
      <p:sp>
        <p:nvSpPr>
          <p:cNvPr id="4" name="Foliennummernplatzhalter 3"/>
          <p:cNvSpPr>
            <a:spLocks noGrp="1"/>
          </p:cNvSpPr>
          <p:nvPr>
            <p:ph type="sldNum" sz="quarter" idx="5"/>
          </p:nvPr>
        </p:nvSpPr>
        <p:spPr/>
        <p:txBody>
          <a:bodyPr/>
          <a:lstStyle/>
          <a:p>
            <a:fld id="{B4A389DC-B868-4A76-93F1-E20505CB5D10}" type="slidenum">
              <a:rPr lang="de-CH" smtClean="0"/>
              <a:pPr/>
              <a:t>51</a:t>
            </a:fld>
            <a:endParaRPr lang="de-CH"/>
          </a:p>
        </p:txBody>
      </p:sp>
    </p:spTree>
    <p:extLst>
      <p:ext uri="{BB962C8B-B14F-4D97-AF65-F5344CB8AC3E}">
        <p14:creationId xmlns:p14="http://schemas.microsoft.com/office/powerpoint/2010/main" val="1749038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Nehmen Sie offene Fragen auf, bevor Sie ein Beispiel gemeinsam anschauen.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52</a:t>
            </a:fld>
            <a:endParaRPr lang="de-CH"/>
          </a:p>
        </p:txBody>
      </p:sp>
    </p:spTree>
    <p:extLst>
      <p:ext uri="{BB962C8B-B14F-4D97-AF65-F5344CB8AC3E}">
        <p14:creationId xmlns:p14="http://schemas.microsoft.com/office/powerpoint/2010/main" val="812121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57</a:t>
            </a:fld>
            <a:endParaRPr lang="de-CH"/>
          </a:p>
        </p:txBody>
      </p:sp>
    </p:spTree>
    <p:extLst>
      <p:ext uri="{BB962C8B-B14F-4D97-AF65-F5344CB8AC3E}">
        <p14:creationId xmlns:p14="http://schemas.microsoft.com/office/powerpoint/2010/main" val="3128335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60</a:t>
            </a:fld>
            <a:endParaRPr lang="de-CH"/>
          </a:p>
        </p:txBody>
      </p:sp>
    </p:spTree>
    <p:extLst>
      <p:ext uri="{BB962C8B-B14F-4D97-AF65-F5344CB8AC3E}">
        <p14:creationId xmlns:p14="http://schemas.microsoft.com/office/powerpoint/2010/main" val="3866828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b="1" dirty="0"/>
          </a:p>
          <a:p>
            <a:r>
              <a:rPr lang="de-CH" b="0" dirty="0"/>
              <a:t>Teasern Sie das Thema des nächsten üK inhaltlich an. Teilen Sie den</a:t>
            </a:r>
            <a:r>
              <a:rPr lang="de-CH" dirty="0"/>
              <a:t> Vorbereitungsauftrag aus.</a:t>
            </a:r>
          </a:p>
        </p:txBody>
      </p:sp>
      <p:sp>
        <p:nvSpPr>
          <p:cNvPr id="4" name="Foliennummernplatzhalter 3"/>
          <p:cNvSpPr>
            <a:spLocks noGrp="1"/>
          </p:cNvSpPr>
          <p:nvPr>
            <p:ph type="sldNum" sz="quarter" idx="5"/>
          </p:nvPr>
        </p:nvSpPr>
        <p:spPr/>
        <p:txBody>
          <a:bodyPr/>
          <a:lstStyle/>
          <a:p>
            <a:fld id="{B4A389DC-B868-4A76-93F1-E20505CB5D10}" type="slidenum">
              <a:rPr lang="de-CH" smtClean="0"/>
              <a:pPr/>
              <a:t>61</a:t>
            </a:fld>
            <a:endParaRPr lang="de-CH"/>
          </a:p>
        </p:txBody>
      </p:sp>
    </p:spTree>
    <p:extLst>
      <p:ext uri="{BB962C8B-B14F-4D97-AF65-F5344CB8AC3E}">
        <p14:creationId xmlns:p14="http://schemas.microsoft.com/office/powerpoint/2010/main" val="1971428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Führen Sie weiter aus, welche Rolle und welche Aufgaben der Exekutive zukommen.</a:t>
            </a:r>
          </a:p>
          <a:p>
            <a:r>
              <a:rPr lang="de-CH" dirty="0"/>
              <a:t>Zeigen Sie einen Ausschnitt aus einem Budget und erklären Sie einige Posten.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10</a:t>
            </a:fld>
            <a:endParaRPr lang="de-CH"/>
          </a:p>
        </p:txBody>
      </p:sp>
    </p:spTree>
    <p:extLst>
      <p:ext uri="{BB962C8B-B14F-4D97-AF65-F5344CB8AC3E}">
        <p14:creationId xmlns:p14="http://schemas.microsoft.com/office/powerpoint/2010/main" val="394622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Führen Sie weiter aus, welche Rolle und welche Aufgaben der Legislative zukommen.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11</a:t>
            </a:fld>
            <a:endParaRPr lang="de-CH"/>
          </a:p>
        </p:txBody>
      </p:sp>
    </p:spTree>
    <p:extLst>
      <p:ext uri="{BB962C8B-B14F-4D97-AF65-F5344CB8AC3E}">
        <p14:creationId xmlns:p14="http://schemas.microsoft.com/office/powerpoint/2010/main" val="272983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Holen Sie einige Wortmeldungen ab und stellen Sie die korrekte Antwort vor.</a:t>
            </a:r>
          </a:p>
        </p:txBody>
      </p:sp>
      <p:sp>
        <p:nvSpPr>
          <p:cNvPr id="4" name="Foliennummernplatzhalter 3"/>
          <p:cNvSpPr>
            <a:spLocks noGrp="1"/>
          </p:cNvSpPr>
          <p:nvPr>
            <p:ph type="sldNum" sz="quarter" idx="5"/>
          </p:nvPr>
        </p:nvSpPr>
        <p:spPr/>
        <p:txBody>
          <a:bodyPr/>
          <a:lstStyle/>
          <a:p>
            <a:fld id="{B4A389DC-B868-4A76-93F1-E20505CB5D10}" type="slidenum">
              <a:rPr lang="de-CH" smtClean="0"/>
              <a:pPr/>
              <a:t>12</a:t>
            </a:fld>
            <a:endParaRPr lang="de-CH"/>
          </a:p>
        </p:txBody>
      </p:sp>
    </p:spTree>
    <p:extLst>
      <p:ext uri="{BB962C8B-B14F-4D97-AF65-F5344CB8AC3E}">
        <p14:creationId xmlns:p14="http://schemas.microsoft.com/office/powerpoint/2010/main" val="2365426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0" dirty="0"/>
          </a:p>
          <a:p>
            <a:r>
              <a:rPr lang="de-CH" dirty="0"/>
              <a:t>Zeigen Sie den Aufbau einer Jahresrechnung auf.</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13</a:t>
            </a:fld>
            <a:endParaRPr lang="de-CH"/>
          </a:p>
        </p:txBody>
      </p:sp>
    </p:spTree>
    <p:extLst>
      <p:ext uri="{BB962C8B-B14F-4D97-AF65-F5344CB8AC3E}">
        <p14:creationId xmlns:p14="http://schemas.microsoft.com/office/powerpoint/2010/main" val="122481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14</a:t>
            </a:fld>
            <a:endParaRPr lang="de-CH"/>
          </a:p>
        </p:txBody>
      </p:sp>
    </p:spTree>
    <p:extLst>
      <p:ext uri="{BB962C8B-B14F-4D97-AF65-F5344CB8AC3E}">
        <p14:creationId xmlns:p14="http://schemas.microsoft.com/office/powerpoint/2010/main" val="3280803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Führen Sie weiter aus, welche Rolle und Aufgaben der Exekutive respektive der Legislative zukommt.</a:t>
            </a:r>
          </a:p>
        </p:txBody>
      </p:sp>
      <p:sp>
        <p:nvSpPr>
          <p:cNvPr id="4" name="Foliennummernplatzhalter 3"/>
          <p:cNvSpPr>
            <a:spLocks noGrp="1"/>
          </p:cNvSpPr>
          <p:nvPr>
            <p:ph type="sldNum" sz="quarter" idx="5"/>
          </p:nvPr>
        </p:nvSpPr>
        <p:spPr/>
        <p:txBody>
          <a:bodyPr/>
          <a:lstStyle/>
          <a:p>
            <a:fld id="{B4A389DC-B868-4A76-93F1-E20505CB5D10}" type="slidenum">
              <a:rPr lang="de-CH" smtClean="0"/>
              <a:pPr/>
              <a:t>15</a:t>
            </a:fld>
            <a:endParaRPr lang="de-CH"/>
          </a:p>
        </p:txBody>
      </p:sp>
    </p:spTree>
    <p:extLst>
      <p:ext uri="{BB962C8B-B14F-4D97-AF65-F5344CB8AC3E}">
        <p14:creationId xmlns:p14="http://schemas.microsoft.com/office/powerpoint/2010/main" val="4291915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a:t>
            </a:r>
            <a:r>
              <a:rPr lang="de-CH" sz="1000" kern="1200" dirty="0" err="1">
                <a:solidFill>
                  <a:schemeClr val="bg1"/>
                </a:solidFill>
                <a:effectLst/>
                <a:latin typeface="Calibri" panose="020F0502020204030204" pitchFamily="34" charset="0"/>
                <a:ea typeface="+mn-ea"/>
                <a:cs typeface="+mn-cs"/>
              </a:rPr>
              <a:t>publique</a:t>
            </a:r>
            <a:r>
              <a:rPr lang="de-CH" sz="1000" kern="1200" dirty="0">
                <a:solidFill>
                  <a:schemeClr val="bg1"/>
                </a:solidFill>
                <a:effectLst/>
                <a:latin typeface="Calibri" panose="020F0502020204030204" pitchFamily="34" charset="0"/>
                <a:ea typeface="+mn-ea"/>
                <a:cs typeface="+mn-cs"/>
              </a:rPr>
              <a:t>/</a:t>
            </a:r>
            <a:r>
              <a:rPr lang="de-CH" sz="1000" kern="1200" dirty="0" err="1">
                <a:solidFill>
                  <a:schemeClr val="bg1"/>
                </a:solidFill>
                <a:effectLst/>
                <a:latin typeface="Calibri" panose="020F0502020204030204" pitchFamily="34" charset="0"/>
                <a:ea typeface="+mn-ea"/>
                <a:cs typeface="+mn-cs"/>
              </a:rPr>
              <a:t>Amministrazione</a:t>
            </a:r>
            <a:r>
              <a:rPr lang="de-CH" sz="1000" kern="1200" dirty="0">
                <a:solidFill>
                  <a:schemeClr val="bg1"/>
                </a:solidFill>
                <a:effectLst/>
                <a:latin typeface="Calibri" panose="020F0502020204030204" pitchFamily="34" charset="0"/>
                <a:ea typeface="+mn-ea"/>
                <a:cs typeface="+mn-cs"/>
              </a:rPr>
              <a:t> </a:t>
            </a:r>
            <a:r>
              <a:rPr lang="de-CH" sz="1000" kern="1200" dirty="0" err="1">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0376" y="213897"/>
            <a:ext cx="2484706" cy="720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1AF17A30-67A6-4918-9835-728C1798B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2384" y="174517"/>
            <a:ext cx="2484706" cy="720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gemeinden-ag.ch/public/upload/assets/20013/u%CC%88K%202%20Tag%202%20MiniCases.pdf?fp=1712569107311"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gemeinden-ag.ch/public/upload/assets/20008/%C3%BCK%202%20Tag%202%20MiniCases%20Beiblatt_Fall2.pdf?fp=1712569106565" TargetMode="External"/><Relationship Id="rId7" Type="http://schemas.openxmlformats.org/officeDocument/2006/relationships/image" Target="../media/image10.png"/><Relationship Id="rId2" Type="http://schemas.openxmlformats.org/officeDocument/2006/relationships/hyperlink" Target="https://www.gemeinden-ag.ch/public/upload/assets/20007/%C3%BCK%202%20Tag%202%20MiniCases%20Beiblatt_Fall1.pdf?fp=1712569106415" TargetMode="External"/><Relationship Id="rId1" Type="http://schemas.openxmlformats.org/officeDocument/2006/relationships/slideLayout" Target="../slideLayouts/slideLayout2.xml"/><Relationship Id="rId6" Type="http://schemas.openxmlformats.org/officeDocument/2006/relationships/hyperlink" Target="https://www.gemeinden-ag.ch/public/upload/assets/20011/%C3%BCK%202%20Tag%202%20MiniCases%20Beiblatt_Fall4.pdf?fp=1712569106977" TargetMode="External"/><Relationship Id="rId5" Type="http://schemas.openxmlformats.org/officeDocument/2006/relationships/hyperlink" Target="https://www.gemeinden-ag.ch/public/upload/assets/20009/%C3%BCK%202%20Tag%202%20MiniCases%20Beiblatt_Fall3%20Sch%C3%A4tzung.pdf?fp=1712569106697" TargetMode="External"/><Relationship Id="rId4" Type="http://schemas.openxmlformats.org/officeDocument/2006/relationships/hyperlink" Target="https://www.gemeinden-ag.ch/public/upload/assets/20010/%C3%BCK%202%20Tag%202%20MiniCases%20Beiblatt_Fall3.pdf?fp=1712569106836" TargetMode="Externa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hyperlink" Target="https://www.gemeinden-ag.ch/public/upload/assets/20006/%C3%BCK%202%20Tag%202%20Lernaufgabe.pdf?fp=171256910624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emeinden-ag.ch/public/upload/assets/20041/%C3%BCK2%20Tag%202%20Zurodnungsaufgabe_Beispiele.pdf?fp=1712569698399" TargetMode="External"/><Relationship Id="rId2" Type="http://schemas.openxmlformats.org/officeDocument/2006/relationships/hyperlink" Target="https://www.gemeinden-ag.ch/public/upload/assets/20040/%C3%BCK2%20Tag%202%20Zurodnungsaufgabe.pdf?fp=171256969814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gemeinden-ag.ch/public/upload/assets/20035/%C3%BCK2%20Tag%202%20Anwendungsaufgabe%20Buchung%20vornehmen.pdf?fp=1712569697355"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gemeinden-ag.ch/public/upload/assets/20037/%C3%BCK2%20Tag%202%20Anwendungsaufgabe%20Buchung%20vornehmen_Kontenrahmen_KST_KTR.pdf?fp=1712569697641" TargetMode="External"/><Relationship Id="rId2" Type="http://schemas.openxmlformats.org/officeDocument/2006/relationships/hyperlink" Target="https://www.gemeinden-ag.ch/public/upload/assets/20036/%C3%BCK2%20Tag%202%20Anwendungsaufgabe%20Buchung%20vornehmen_Kontenrahmen_ER.pdf?fp=1712569697501"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gemeinden-ag.ch/public/upload/assets/20014/%C3%BCK%202%20Tag%202%20Synthese.pdf?fp=1712569107461"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de-CH" dirty="0"/>
              <a:t>Einstieg</a:t>
            </a:r>
          </a:p>
        </p:txBody>
      </p:sp>
      <p:sp>
        <p:nvSpPr>
          <p:cNvPr id="6" name="Untertitel 5"/>
          <p:cNvSpPr>
            <a:spLocks noGrp="1"/>
          </p:cNvSpPr>
          <p:nvPr>
            <p:ph type="subTitle" idx="1"/>
          </p:nvPr>
        </p:nvSpPr>
        <p:spPr/>
        <p:txBody>
          <a:bodyPr>
            <a:normAutofit/>
          </a:bodyPr>
          <a:lstStyle/>
          <a:p>
            <a:r>
              <a:rPr lang="de-CH" dirty="0"/>
              <a:t>Präsenztag 6</a:t>
            </a:r>
            <a:br>
              <a:rPr lang="de-CH" dirty="0"/>
            </a:br>
            <a:r>
              <a:rPr lang="de-CH" dirty="0"/>
              <a:t>Überbetriebliche Kurse Block 2</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10: «Gebühren, Abgaben, Rückforderungen, Bussen verrechnen sowie Debitoren-/Kreditorenbuchhaltung führen»</a:t>
            </a:r>
            <a:endParaRPr lang="de-CH" dirty="0">
              <a:highlight>
                <a:srgbClr val="C0C0C0"/>
              </a:highlight>
            </a:endParaRPr>
          </a:p>
          <a:p>
            <a:endParaRPr lang="de-CH" dirty="0">
              <a:highlight>
                <a:srgbClr val="C0C0C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274638"/>
            <a:ext cx="10972800" cy="1143000"/>
          </a:xfrm>
        </p:spPr>
        <p:txBody>
          <a:bodyPr anchor="ctr">
            <a:normAutofit/>
          </a:bodyPr>
          <a:lstStyle/>
          <a:p>
            <a:r>
              <a:rPr lang="de-CH" dirty="0"/>
              <a:t>Das Budget erstellen und verabschieden</a:t>
            </a:r>
          </a:p>
        </p:txBody>
      </p:sp>
      <p:sp>
        <p:nvSpPr>
          <p:cNvPr id="6" name="Inhaltsplatzhalter 5">
            <a:extLst>
              <a:ext uri="{FF2B5EF4-FFF2-40B4-BE49-F238E27FC236}">
                <a16:creationId xmlns:a16="http://schemas.microsoft.com/office/drawing/2014/main" id="{C052009E-5283-2A45-E397-980D81A93656}"/>
              </a:ext>
            </a:extLst>
          </p:cNvPr>
          <p:cNvSpPr>
            <a:spLocks noGrp="1"/>
          </p:cNvSpPr>
          <p:nvPr>
            <p:ph sz="half" idx="1"/>
          </p:nvPr>
        </p:nvSpPr>
        <p:spPr>
          <a:xfrm>
            <a:off x="609600" y="1600201"/>
            <a:ext cx="5384800" cy="4525963"/>
          </a:xfrm>
        </p:spPr>
        <p:txBody>
          <a:bodyPr>
            <a:normAutofit/>
          </a:bodyPr>
          <a:lstStyle/>
          <a:p>
            <a:r>
              <a:rPr lang="de-CH" sz="2200" dirty="0"/>
              <a:t>Jedes Amt muss zeigen, wie viel Geld es braucht, um auch im kommenden Jahr seine Aufgaben zu erfüllen.</a:t>
            </a:r>
          </a:p>
          <a:p>
            <a:r>
              <a:rPr lang="de-CH" sz="2200" dirty="0"/>
              <a:t>Dazu erstellt die Verwaltung ein Budget.</a:t>
            </a:r>
          </a:p>
          <a:p>
            <a:r>
              <a:rPr lang="de-CH" sz="2200" dirty="0"/>
              <a:t>Die Exekutive verantwortet das Budget.</a:t>
            </a:r>
          </a:p>
          <a:p>
            <a:pPr lvl="1"/>
            <a:r>
              <a:rPr lang="de-CH" sz="2200" dirty="0"/>
              <a:t>Kanton: Kantonale Finanzdirektion</a:t>
            </a:r>
          </a:p>
          <a:p>
            <a:pPr lvl="1"/>
            <a:r>
              <a:rPr lang="de-CH" sz="2200" dirty="0"/>
              <a:t>Gemeinde: Zuständige Gemeinderätin</a:t>
            </a:r>
          </a:p>
          <a:p>
            <a:r>
              <a:rPr lang="de-CH" sz="2200" dirty="0"/>
              <a:t>Die Steuern sind ein wichtiger Posten im Budget. Denn sie sind die grösste Einnahmequelle.</a:t>
            </a:r>
          </a:p>
        </p:txBody>
      </p:sp>
      <p:pic>
        <p:nvPicPr>
          <p:cNvPr id="8" name="Grafik 7">
            <a:extLst>
              <a:ext uri="{FF2B5EF4-FFF2-40B4-BE49-F238E27FC236}">
                <a16:creationId xmlns:a16="http://schemas.microsoft.com/office/drawing/2014/main" id="{F4627895-61B4-A665-FEC4-A219873DCC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97600" y="2068019"/>
            <a:ext cx="5384800" cy="3590325"/>
          </a:xfrm>
          <a:prstGeom prst="rect">
            <a:avLst/>
          </a:prstGeom>
          <a:noFill/>
        </p:spPr>
      </p:pic>
      <p:sp>
        <p:nvSpPr>
          <p:cNvPr id="2" name="Foliennummernplatzhalter 1"/>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10</a:t>
            </a:fld>
            <a:endParaRPr lang="de-CH"/>
          </a:p>
        </p:txBody>
      </p:sp>
    </p:spTree>
    <p:extLst>
      <p:ext uri="{BB962C8B-B14F-4D97-AF65-F5344CB8AC3E}">
        <p14:creationId xmlns:p14="http://schemas.microsoft.com/office/powerpoint/2010/main" val="315952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Budget wird rechtlich genehmigt</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11</a:t>
            </a:fld>
            <a:endParaRPr lang="de-CH"/>
          </a:p>
        </p:txBody>
      </p:sp>
      <p:sp>
        <p:nvSpPr>
          <p:cNvPr id="6" name="Inhaltsplatzhalter 5">
            <a:extLst>
              <a:ext uri="{FF2B5EF4-FFF2-40B4-BE49-F238E27FC236}">
                <a16:creationId xmlns:a16="http://schemas.microsoft.com/office/drawing/2014/main" id="{C052009E-5283-2A45-E397-980D81A93656}"/>
              </a:ext>
            </a:extLst>
          </p:cNvPr>
          <p:cNvSpPr>
            <a:spLocks noGrp="1"/>
          </p:cNvSpPr>
          <p:nvPr>
            <p:ph idx="1"/>
          </p:nvPr>
        </p:nvSpPr>
        <p:spPr/>
        <p:txBody>
          <a:bodyPr/>
          <a:lstStyle/>
          <a:p>
            <a:r>
              <a:rPr lang="de-CH" dirty="0"/>
              <a:t>Das Budget wird von der Legislative genehmigt. </a:t>
            </a:r>
          </a:p>
          <a:p>
            <a:pPr lvl="1"/>
            <a:r>
              <a:rPr lang="de-CH" dirty="0"/>
              <a:t>Kantonsebene: Kantonsparlament</a:t>
            </a:r>
          </a:p>
          <a:p>
            <a:pPr lvl="1"/>
            <a:r>
              <a:rPr lang="de-CH" dirty="0"/>
              <a:t>Gemeindeebene: Gemeindeparlament oder Stimmvolk</a:t>
            </a:r>
          </a:p>
          <a:p>
            <a:r>
              <a:rPr lang="de-CH" dirty="0"/>
              <a:t>Erst jetzt ist das Budget rechtlich verbindlich.</a:t>
            </a:r>
          </a:p>
        </p:txBody>
      </p:sp>
    </p:spTree>
    <p:extLst>
      <p:ext uri="{BB962C8B-B14F-4D97-AF65-F5344CB8AC3E}">
        <p14:creationId xmlns:p14="http://schemas.microsoft.com/office/powerpoint/2010/main" val="360445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Reflexionsfrage</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Was könnten Gründe für eine Fehleinschätzung des Budgets sein?</a:t>
            </a:r>
          </a:p>
          <a:p>
            <a:r>
              <a:rPr lang="de-CH" dirty="0"/>
              <a:t>Diskutieren Sie zu zweit.</a:t>
            </a:r>
          </a:p>
          <a:p>
            <a:endParaRPr lang="de-CH" dirty="0"/>
          </a:p>
          <a:p>
            <a:pPr marL="0" indent="0">
              <a:buNone/>
            </a:pPr>
            <a:r>
              <a:rPr lang="de-CH" b="1" dirty="0"/>
              <a:t>Organisation</a:t>
            </a:r>
          </a:p>
          <a:p>
            <a:r>
              <a:rPr lang="de-CH" dirty="0"/>
              <a:t>Zeit: 2 Minuten</a:t>
            </a:r>
          </a:p>
          <a:p>
            <a:r>
              <a:rPr lang="de-CH" dirty="0"/>
              <a:t>Arbeitsweise: Partnerarbeit</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12</a:t>
            </a:fld>
            <a:endParaRPr lang="de-CH"/>
          </a:p>
        </p:txBody>
      </p:sp>
    </p:spTree>
    <p:extLst>
      <p:ext uri="{BB962C8B-B14F-4D97-AF65-F5344CB8AC3E}">
        <p14:creationId xmlns:p14="http://schemas.microsoft.com/office/powerpoint/2010/main" val="222413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Die </a:t>
            </a:r>
            <a:r>
              <a:rPr lang="de-CH" dirty="0" err="1"/>
              <a:t>jahresrechnung</a:t>
            </a: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13</a:t>
            </a:fld>
            <a:endParaRPr lang="de-CH"/>
          </a:p>
        </p:txBody>
      </p:sp>
    </p:spTree>
    <p:extLst>
      <p:ext uri="{BB962C8B-B14F-4D97-AF65-F5344CB8AC3E}">
        <p14:creationId xmlns:p14="http://schemas.microsoft.com/office/powerpoint/2010/main" val="150437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AE57F-1F61-F0B0-5E87-1C39E52D676A}"/>
              </a:ext>
            </a:extLst>
          </p:cNvPr>
          <p:cNvSpPr>
            <a:spLocks noGrp="1"/>
          </p:cNvSpPr>
          <p:nvPr>
            <p:ph type="title"/>
          </p:nvPr>
        </p:nvSpPr>
        <p:spPr>
          <a:xfrm>
            <a:off x="609600" y="274638"/>
            <a:ext cx="10972800" cy="1143000"/>
          </a:xfrm>
        </p:spPr>
        <p:txBody>
          <a:bodyPr anchor="ctr">
            <a:normAutofit/>
          </a:bodyPr>
          <a:lstStyle/>
          <a:p>
            <a:r>
              <a:rPr lang="de-CH" dirty="0"/>
              <a:t>Die Jahresrechnung erstellen und verabschieden</a:t>
            </a:r>
          </a:p>
        </p:txBody>
      </p:sp>
      <p:pic>
        <p:nvPicPr>
          <p:cNvPr id="6" name="Grafik 5">
            <a:extLst>
              <a:ext uri="{FF2B5EF4-FFF2-40B4-BE49-F238E27FC236}">
                <a16:creationId xmlns:a16="http://schemas.microsoft.com/office/drawing/2014/main" id="{8279D17A-95F6-8498-69C4-43E7B3ADDA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9600" y="1959560"/>
            <a:ext cx="5384800" cy="3807243"/>
          </a:xfrm>
          <a:prstGeom prst="rect">
            <a:avLst/>
          </a:prstGeom>
          <a:noFill/>
        </p:spPr>
      </p:pic>
      <p:sp>
        <p:nvSpPr>
          <p:cNvPr id="3" name="Inhaltsplatzhalter 2">
            <a:extLst>
              <a:ext uri="{FF2B5EF4-FFF2-40B4-BE49-F238E27FC236}">
                <a16:creationId xmlns:a16="http://schemas.microsoft.com/office/drawing/2014/main" id="{75D9D3DA-0B29-922B-57F7-34C1139193FE}"/>
              </a:ext>
            </a:extLst>
          </p:cNvPr>
          <p:cNvSpPr>
            <a:spLocks noGrp="1"/>
          </p:cNvSpPr>
          <p:nvPr>
            <p:ph sz="half" idx="2"/>
          </p:nvPr>
        </p:nvSpPr>
        <p:spPr>
          <a:xfrm>
            <a:off x="6197600" y="1600201"/>
            <a:ext cx="5384800" cy="4525963"/>
          </a:xfrm>
        </p:spPr>
        <p:txBody>
          <a:bodyPr>
            <a:normAutofit/>
          </a:bodyPr>
          <a:lstStyle/>
          <a:p>
            <a:r>
              <a:rPr lang="de-CH" sz="2200" dirty="0"/>
              <a:t>Die Jahresrechnung zeigt an, wofür die Einnahmen (Steuern und Kausalabgaben) verwendet wurden.</a:t>
            </a:r>
          </a:p>
          <a:p>
            <a:r>
              <a:rPr lang="de-CH" sz="2200" dirty="0"/>
              <a:t>Sie wird per Jahresende (31.12.XX) von der zuständigen Finanzverwaltung erstellt.</a:t>
            </a:r>
          </a:p>
        </p:txBody>
      </p:sp>
      <p:sp>
        <p:nvSpPr>
          <p:cNvPr id="4" name="Foliennummernplatzhalter 3">
            <a:extLst>
              <a:ext uri="{FF2B5EF4-FFF2-40B4-BE49-F238E27FC236}">
                <a16:creationId xmlns:a16="http://schemas.microsoft.com/office/drawing/2014/main" id="{274CA13F-CACD-72B4-777D-D45B1D46D48E}"/>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14</a:t>
            </a:fld>
            <a:endParaRPr lang="de-CH"/>
          </a:p>
        </p:txBody>
      </p:sp>
    </p:spTree>
    <p:extLst>
      <p:ext uri="{BB962C8B-B14F-4D97-AF65-F5344CB8AC3E}">
        <p14:creationId xmlns:p14="http://schemas.microsoft.com/office/powerpoint/2010/main" val="180599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Die Jahresrechnung wird genehmigt</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15</a:t>
            </a:fld>
            <a:endParaRPr lang="de-CH"/>
          </a:p>
        </p:txBody>
      </p:sp>
      <p:sp>
        <p:nvSpPr>
          <p:cNvPr id="6" name="Inhaltsplatzhalter 5">
            <a:extLst>
              <a:ext uri="{FF2B5EF4-FFF2-40B4-BE49-F238E27FC236}">
                <a16:creationId xmlns:a16="http://schemas.microsoft.com/office/drawing/2014/main" id="{C052009E-5283-2A45-E397-980D81A93656}"/>
              </a:ext>
            </a:extLst>
          </p:cNvPr>
          <p:cNvSpPr>
            <a:spLocks noGrp="1"/>
          </p:cNvSpPr>
          <p:nvPr>
            <p:ph idx="1"/>
          </p:nvPr>
        </p:nvSpPr>
        <p:spPr/>
        <p:txBody>
          <a:bodyPr/>
          <a:lstStyle/>
          <a:p>
            <a:r>
              <a:rPr lang="de-CH" sz="2400" dirty="0"/>
              <a:t>Die Exekutive (kantonale Finanzdirektion respektive der zuständige Gemeinderat) verabschiedet den ersten Entwurf der Jahresrechnung.</a:t>
            </a:r>
            <a:endParaRPr lang="de-CH" dirty="0"/>
          </a:p>
          <a:p>
            <a:r>
              <a:rPr lang="de-CH" dirty="0"/>
              <a:t>Die Jahresrechnung wird dann definitiv von der Legislative genehmigt. </a:t>
            </a:r>
          </a:p>
          <a:p>
            <a:pPr lvl="1"/>
            <a:r>
              <a:rPr lang="de-CH" dirty="0"/>
              <a:t>Kantonsebene: Kantonsparlament</a:t>
            </a:r>
          </a:p>
          <a:p>
            <a:pPr lvl="1"/>
            <a:r>
              <a:rPr lang="de-CH" dirty="0"/>
              <a:t>Gemeindeebene: Gemeindeparlament oder Stimmvolk</a:t>
            </a:r>
          </a:p>
        </p:txBody>
      </p:sp>
    </p:spTree>
    <p:extLst>
      <p:ext uri="{BB962C8B-B14F-4D97-AF65-F5344CB8AC3E}">
        <p14:creationId xmlns:p14="http://schemas.microsoft.com/office/powerpoint/2010/main" val="2018974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16</a:t>
            </a:fld>
            <a:endParaRPr lang="de-CH"/>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Jahresrechnung</a:t>
            </a:r>
          </a:p>
          <a:p>
            <a:pPr marL="171450" indent="-171450">
              <a:buFont typeface="Arial" panose="020B0604020202020204" pitchFamily="34" charset="0"/>
              <a:buChar char="•"/>
            </a:pPr>
            <a:endParaRPr lang="de-CH" sz="20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Rückblick und Rechenschaft über die Verwendung der finanziellen Mittel</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Durch Legislative genehmigt</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Budget</a:t>
            </a:r>
          </a:p>
          <a:p>
            <a:endParaRPr lang="de-CH" sz="2000" b="1"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CH" sz="2000">
                <a:solidFill>
                  <a:schemeClr val="tx1"/>
                </a:solidFill>
                <a:latin typeface="Calibri" panose="020F0502020204030204" pitchFamily="34" charset="0"/>
                <a:cs typeface="Calibri" panose="020F0502020204030204" pitchFamily="34" charset="0"/>
              </a:rPr>
              <a:t>Vorausblick </a:t>
            </a:r>
            <a:r>
              <a:rPr lang="de-CH" sz="2000" dirty="0">
                <a:solidFill>
                  <a:schemeClr val="tx1"/>
                </a:solidFill>
                <a:latin typeface="Calibri" panose="020F0502020204030204" pitchFamily="34" charset="0"/>
                <a:cs typeface="Calibri" panose="020F0502020204030204" pitchFamily="34" charset="0"/>
              </a:rPr>
              <a:t>über zukünftige Aufwände und Erträge</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Durch Legislative genehmigt</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20000"/>
              </a:spcBef>
            </a:pPr>
            <a:r>
              <a:rPr lang="de-CH" sz="2400" dirty="0">
                <a:solidFill>
                  <a:schemeClr val="bg1"/>
                </a:solidFill>
                <a:latin typeface="Calibri" panose="020F0502020204030204" pitchFamily="34" charset="0"/>
                <a:cs typeface="Calibri" panose="020F0502020204030204" pitchFamily="34" charset="0"/>
              </a:rPr>
              <a:t>Finanzen</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50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Die Gebührenverordnung in Ihrem Lehrbetrieb – „Gemeinsamkeiten und Unterschiede“</a:t>
            </a:r>
            <a:endParaRPr lang="de-CH" dirty="0"/>
          </a:p>
        </p:txBody>
      </p:sp>
      <p:sp>
        <p:nvSpPr>
          <p:cNvPr id="3" name="Inhaltsplatzhalter 2"/>
          <p:cNvSpPr>
            <a:spLocks noGrp="1"/>
          </p:cNvSpPr>
          <p:nvPr>
            <p:ph idx="1"/>
          </p:nvPr>
        </p:nvSpPr>
        <p:spPr/>
        <p:txBody>
          <a:bodyPr/>
          <a:lstStyle/>
          <a:p>
            <a:pPr marL="0" indent="0" hangingPunct="0">
              <a:buNone/>
            </a:pPr>
            <a:r>
              <a:rPr lang="de-CH" sz="1200" b="1" dirty="0" smtClean="0"/>
              <a:t>Ausgangslage</a:t>
            </a:r>
            <a:endParaRPr lang="de-CH" sz="1200" b="1" dirty="0"/>
          </a:p>
          <a:p>
            <a:pPr marL="0" indent="0" hangingPunct="0">
              <a:buNone/>
            </a:pPr>
            <a:r>
              <a:rPr lang="de-CH" sz="1200" dirty="0"/>
              <a:t>Als Vorbereitung auf den heutigen </a:t>
            </a:r>
            <a:r>
              <a:rPr lang="de-CH" sz="1200" dirty="0" err="1"/>
              <a:t>üK</a:t>
            </a:r>
            <a:r>
              <a:rPr lang="de-CH" sz="1200" dirty="0"/>
              <a:t>-Tag haben Sie sich mit der Gebührenverordnung Ihres Lehrbetriebs beschäftigt und diese mitgenommen. Nun vergleichen Sie, wie die Gebühren in den Ämtern Ihrer Mitlernenden geregelt sind.</a:t>
            </a:r>
          </a:p>
          <a:p>
            <a:pPr hangingPunct="0"/>
            <a:endParaRPr lang="de-CH" sz="1200" dirty="0"/>
          </a:p>
          <a:p>
            <a:pPr marL="0" indent="0" hangingPunct="0">
              <a:buNone/>
            </a:pPr>
            <a:r>
              <a:rPr lang="de-CH" sz="1200" b="1" dirty="0">
                <a:solidFill>
                  <a:srgbClr val="0070C0"/>
                </a:solidFill>
              </a:rPr>
              <a:t>Aufgabenstellung</a:t>
            </a:r>
          </a:p>
          <a:p>
            <a:pPr marL="0" indent="0" hangingPunct="0">
              <a:buNone/>
            </a:pPr>
            <a:r>
              <a:rPr lang="de-CH" sz="1200" b="1" dirty="0"/>
              <a:t>S</a:t>
            </a:r>
            <a:r>
              <a:rPr lang="de-CH" sz="1200" b="1" dirty="0" smtClean="0"/>
              <a:t>chritt </a:t>
            </a:r>
            <a:r>
              <a:rPr lang="de-CH" sz="1200" b="1" dirty="0"/>
              <a:t>1:</a:t>
            </a:r>
            <a:r>
              <a:rPr lang="de-CH" sz="1200" dirty="0"/>
              <a:t> Bilden Sie Vierergruppen.</a:t>
            </a:r>
          </a:p>
          <a:p>
            <a:pPr marL="0" indent="0" hangingPunct="0">
              <a:buNone/>
            </a:pPr>
            <a:r>
              <a:rPr lang="de-CH" sz="1200" b="1" dirty="0" smtClean="0"/>
              <a:t>Schritt </a:t>
            </a:r>
            <a:r>
              <a:rPr lang="de-CH" sz="1200" b="1" dirty="0"/>
              <a:t>2:</a:t>
            </a:r>
            <a:r>
              <a:rPr lang="de-CH" sz="1200" dirty="0"/>
              <a:t> Stellen Sie sich gegenseitig die mitgebrachte Gebührenverordnung vor. Arbeiten Sie inhaltliche und formelle Gemeinsamkeiten und Unterschiede zwischen den Gebührenverordnungen heraus, z.B.:</a:t>
            </a:r>
          </a:p>
          <a:p>
            <a:pPr lvl="0" hangingPunct="0"/>
            <a:r>
              <a:rPr lang="de-CH" sz="1200" dirty="0"/>
              <a:t>Was ist auf der Gebührenverordnung festgelegt?</a:t>
            </a:r>
          </a:p>
          <a:p>
            <a:pPr lvl="0" hangingPunct="0"/>
            <a:r>
              <a:rPr lang="de-CH" sz="1200" dirty="0"/>
              <a:t>Für wen gilt die Gebührenverordnung? </a:t>
            </a:r>
          </a:p>
          <a:p>
            <a:pPr lvl="0" hangingPunct="0"/>
            <a:r>
              <a:rPr lang="de-CH" sz="1200" dirty="0"/>
              <a:t>Welche Fälle sind mit der Gebührenverordnung abgedeckt?</a:t>
            </a:r>
          </a:p>
          <a:p>
            <a:pPr hangingPunct="0"/>
            <a:r>
              <a:rPr lang="de-CH" sz="1200" dirty="0"/>
              <a:t>Weitere interessante Aspekte können Sie ebenfalls einbringen.</a:t>
            </a:r>
          </a:p>
          <a:p>
            <a:pPr marL="0" indent="0" hangingPunct="0">
              <a:buNone/>
            </a:pPr>
            <a:r>
              <a:rPr lang="de-CH" sz="1200" b="1" dirty="0" smtClean="0"/>
              <a:t>Schritt </a:t>
            </a:r>
            <a:r>
              <a:rPr lang="de-CH" sz="1200" b="1" dirty="0"/>
              <a:t>3:</a:t>
            </a:r>
            <a:r>
              <a:rPr lang="de-CH" sz="1200" dirty="0"/>
              <a:t> Halten Sie Ihre Ergebnisse auf dem Poster fest</a:t>
            </a:r>
            <a:r>
              <a:rPr lang="de-CH" sz="1200" dirty="0" smtClean="0"/>
              <a:t>.</a:t>
            </a:r>
          </a:p>
          <a:p>
            <a:pPr marL="0" indent="0" hangingPunct="0">
              <a:buNone/>
            </a:pPr>
            <a:r>
              <a:rPr lang="de-CH" sz="1200" b="1" dirty="0"/>
              <a:t>Erwartungen</a:t>
            </a:r>
          </a:p>
          <a:p>
            <a:pPr hangingPunct="0"/>
            <a:r>
              <a:rPr lang="de-CH" sz="1200" dirty="0"/>
              <a:t>Sie haben mindestens drei Gemeinsamkeiten und drei Unterschiede zwischen den Gebührenverordnungen gefunden.  </a:t>
            </a:r>
          </a:p>
          <a:p>
            <a:pPr hangingPunct="0"/>
            <a:r>
              <a:rPr lang="de-CH" sz="1200" dirty="0"/>
              <a:t>Sie können den Anwendungsbereich der Gebührenverordnungen Ihrer Mitlernenden nachvollziehbar wiedergeben. </a:t>
            </a:r>
          </a:p>
          <a:p>
            <a:pPr hangingPunct="0"/>
            <a:r>
              <a:rPr lang="de-CH" sz="1200" dirty="0"/>
              <a:t>Sie haben die Gemeinsamkeiten und Unterschiede der Gebührenverordnungen nachvollziehbar auf dem Poster festgehalten</a:t>
            </a:r>
            <a:r>
              <a:rPr lang="de-CH" sz="1200" dirty="0" smtClean="0"/>
              <a:t>.</a:t>
            </a:r>
            <a:endParaRPr lang="de-CH" sz="1200" dirty="0"/>
          </a:p>
          <a:p>
            <a:pPr marL="0" indent="0" hangingPunct="0">
              <a:buNone/>
            </a:pPr>
            <a:r>
              <a:rPr lang="de-CH" sz="1200" b="1" dirty="0"/>
              <a:t>Organisation</a:t>
            </a:r>
          </a:p>
          <a:p>
            <a:pPr hangingPunct="0"/>
            <a:r>
              <a:rPr lang="de-CH" sz="1200" dirty="0"/>
              <a:t>Zeit: 20 Minuten</a:t>
            </a:r>
          </a:p>
          <a:p>
            <a:pPr hangingPunct="0"/>
            <a:r>
              <a:rPr lang="de-CH" sz="1200" dirty="0"/>
              <a:t>Arbeitsweise: Vierergruppen</a:t>
            </a:r>
          </a:p>
          <a:p>
            <a:pPr hangingPunct="0"/>
            <a:r>
              <a:rPr lang="de-CH" sz="1200" dirty="0"/>
              <a:t>Hilfsmittel: A3-Papier, Stifte</a:t>
            </a:r>
          </a:p>
          <a:p>
            <a:pPr hangingPunct="0"/>
            <a:endParaRPr lang="de-CH" sz="1200" dirty="0"/>
          </a:p>
          <a:p>
            <a:pPr marL="0" indent="0" hangingPunct="0">
              <a:buNone/>
            </a:pPr>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17</a:t>
            </a:fld>
            <a:endParaRPr lang="de-CH" dirty="0"/>
          </a:p>
        </p:txBody>
      </p:sp>
    </p:spTree>
    <p:extLst>
      <p:ext uri="{BB962C8B-B14F-4D97-AF65-F5344CB8AC3E}">
        <p14:creationId xmlns:p14="http://schemas.microsoft.com/office/powerpoint/2010/main" val="1252181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Gebühren verrechnen – „Mini Cases“</a:t>
            </a:r>
            <a:endParaRPr lang="de-CH" dirty="0"/>
          </a:p>
        </p:txBody>
      </p:sp>
      <p:sp>
        <p:nvSpPr>
          <p:cNvPr id="3" name="Inhaltsplatzhalter 2"/>
          <p:cNvSpPr>
            <a:spLocks noGrp="1"/>
          </p:cNvSpPr>
          <p:nvPr>
            <p:ph idx="1"/>
          </p:nvPr>
        </p:nvSpPr>
        <p:spPr/>
        <p:txBody>
          <a:bodyPr/>
          <a:lstStyle/>
          <a:p>
            <a:pPr marL="0" indent="0" hangingPunct="0">
              <a:buNone/>
            </a:pPr>
            <a:r>
              <a:rPr lang="de-CH" sz="1800" b="1" dirty="0"/>
              <a:t>Ausgangslage</a:t>
            </a:r>
          </a:p>
          <a:p>
            <a:pPr marL="0" indent="0" hangingPunct="0">
              <a:buNone/>
            </a:pPr>
            <a:r>
              <a:rPr lang="de-CH" sz="1800" dirty="0"/>
              <a:t>Wie Sie soeben festgestellt haben, gibt es unterschiedliche Gebührenverordnungen. Je nach Verordnung sind die Gebührentarife anders geregelt. Anhand von Fallbeispielen verrechnen Sie nun unterschiedliche Gebühren. </a:t>
            </a:r>
          </a:p>
          <a:p>
            <a:pPr marL="0" indent="0" hangingPunct="0">
              <a:buNone/>
            </a:pPr>
            <a:endParaRPr lang="de-CH" sz="700" dirty="0"/>
          </a:p>
          <a:p>
            <a:pPr marL="0" indent="0" hangingPunct="0">
              <a:buNone/>
            </a:pPr>
            <a:r>
              <a:rPr lang="de-CH" sz="1800" b="1" dirty="0">
                <a:solidFill>
                  <a:srgbClr val="0070C0"/>
                </a:solidFill>
              </a:rPr>
              <a:t>Aufgabenstellung</a:t>
            </a:r>
          </a:p>
          <a:p>
            <a:pPr marL="0" indent="0" hangingPunct="0">
              <a:buNone/>
            </a:pPr>
            <a:r>
              <a:rPr lang="de-CH" sz="1800" b="1" dirty="0"/>
              <a:t>Schritt 1:</a:t>
            </a:r>
            <a:r>
              <a:rPr lang="de-CH" sz="1800" dirty="0"/>
              <a:t> Lösen Sie die ersten drei Fälle in Einzelarbeit.</a:t>
            </a:r>
          </a:p>
          <a:p>
            <a:pPr marL="0" indent="0" hangingPunct="0">
              <a:buNone/>
            </a:pPr>
            <a:r>
              <a:rPr lang="de-CH" sz="1800" b="1" dirty="0"/>
              <a:t>Schritt 2:</a:t>
            </a:r>
            <a:r>
              <a:rPr lang="de-CH" sz="1800" dirty="0"/>
              <a:t> Vergleichen Sie Ihre Lösung mit einem Banknachbarn.</a:t>
            </a:r>
          </a:p>
          <a:p>
            <a:pPr marL="0" indent="0" hangingPunct="0">
              <a:buNone/>
            </a:pPr>
            <a:r>
              <a:rPr lang="de-CH" sz="1800" b="1" dirty="0"/>
              <a:t>Für schnelle Lernende:</a:t>
            </a:r>
            <a:r>
              <a:rPr lang="de-CH" sz="1800" dirty="0"/>
              <a:t> Lösen Sie den vierten Fall zu zweit.</a:t>
            </a:r>
          </a:p>
          <a:p>
            <a:pPr hangingPunct="0"/>
            <a:endParaRPr lang="de-CH" sz="700" dirty="0"/>
          </a:p>
          <a:p>
            <a:pPr marL="0" indent="0" hangingPunct="0">
              <a:buNone/>
            </a:pPr>
            <a:r>
              <a:rPr lang="de-CH" sz="1800" b="1" dirty="0"/>
              <a:t>Erwartungen</a:t>
            </a:r>
          </a:p>
          <a:p>
            <a:pPr hangingPunct="0"/>
            <a:r>
              <a:rPr lang="de-CH" sz="1800" dirty="0"/>
              <a:t>Sie leiten die zu verrechnenden Gebühren konsequent aus der Gebührenverordnung ab.</a:t>
            </a:r>
          </a:p>
          <a:p>
            <a:pPr hangingPunct="0"/>
            <a:r>
              <a:rPr lang="de-CH" sz="1800" dirty="0"/>
              <a:t>Sie berechnen die Höhe der Gebühren korrekt</a:t>
            </a:r>
            <a:r>
              <a:rPr lang="de-CH" sz="1800" dirty="0" smtClean="0"/>
              <a:t>.</a:t>
            </a:r>
          </a:p>
          <a:p>
            <a:pPr marL="0" indent="0" hangingPunct="0">
              <a:buNone/>
            </a:pPr>
            <a:endParaRPr lang="de-CH" sz="500" dirty="0" smtClean="0"/>
          </a:p>
          <a:p>
            <a:pPr marL="0" indent="0" hangingPunct="0">
              <a:buNone/>
            </a:pPr>
            <a:r>
              <a:rPr lang="de-CH" sz="1800" b="1" dirty="0" smtClean="0"/>
              <a:t>Organisation</a:t>
            </a:r>
            <a:endParaRPr lang="de-CH" sz="1800" b="1" dirty="0"/>
          </a:p>
          <a:p>
            <a:pPr hangingPunct="0"/>
            <a:r>
              <a:rPr lang="de-CH" sz="1800" dirty="0"/>
              <a:t>Zeit: 25 Minuten</a:t>
            </a:r>
          </a:p>
          <a:p>
            <a:pPr hangingPunct="0"/>
            <a:r>
              <a:rPr lang="de-CH" sz="1800" dirty="0"/>
              <a:t>Arbeitsweise: Einzelarbeit, Tandem</a:t>
            </a:r>
          </a:p>
          <a:p>
            <a:pPr hangingPunct="0"/>
            <a:r>
              <a:rPr lang="de-CH" sz="1800" dirty="0"/>
              <a:t>Hilfsmittel: Stifte</a:t>
            </a:r>
          </a:p>
          <a:p>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18</a:t>
            </a:fld>
            <a:endParaRPr lang="de-CH" dirty="0"/>
          </a:p>
        </p:txBody>
      </p:sp>
      <p:pic>
        <p:nvPicPr>
          <p:cNvPr id="6" name="Grafik 5"/>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0200456" y="4797617"/>
            <a:ext cx="1221600" cy="1558734"/>
          </a:xfrm>
          <a:prstGeom prst="rect">
            <a:avLst/>
          </a:prstGeom>
          <a:ln>
            <a:noFill/>
          </a:ln>
          <a:effectLst>
            <a:outerShdw blurRad="292100" dist="139700" dir="2700000" algn="tl" rotWithShape="0">
              <a:srgbClr val="333333">
                <a:alpha val="65000"/>
              </a:srgbClr>
            </a:outerShdw>
          </a:effectLst>
        </p:spPr>
      </p:pic>
      <p:sp>
        <p:nvSpPr>
          <p:cNvPr id="7" name="Rechteck 6">
            <a:hlinkClick r:id="rId4"/>
          </p:cNvPr>
          <p:cNvSpPr/>
          <p:nvPr/>
        </p:nvSpPr>
        <p:spPr>
          <a:xfrm>
            <a:off x="8351656" y="5836140"/>
            <a:ext cx="2016224" cy="689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solidFill>
                  <a:schemeClr val="bg1"/>
                </a:solidFill>
              </a:rPr>
              <a:t>Zum Dokument</a:t>
            </a:r>
            <a:endParaRPr lang="de-CH" dirty="0">
              <a:solidFill>
                <a:schemeClr val="bg1"/>
              </a:solidFill>
            </a:endParaRPr>
          </a:p>
        </p:txBody>
      </p:sp>
      <p:pic>
        <p:nvPicPr>
          <p:cNvPr id="8" name="Grafik 7" descr="Mouse PNG, Mouse Cursor, Computer Mouse Clipart Download - Free Transparent  PNG Logo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01536" y="6172111"/>
            <a:ext cx="339096" cy="573686"/>
          </a:xfrm>
          <a:prstGeom prst="rect">
            <a:avLst/>
          </a:prstGeom>
          <a:noFill/>
          <a:ln>
            <a:noFill/>
          </a:ln>
        </p:spPr>
      </p:pic>
    </p:spTree>
    <p:extLst>
      <p:ext uri="{BB962C8B-B14F-4D97-AF65-F5344CB8AC3E}">
        <p14:creationId xmlns:p14="http://schemas.microsoft.com/office/powerpoint/2010/main" val="1631352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Gebühren verrechnen – Unterlagen zu „Mini Cases“</a:t>
            </a:r>
            <a:endParaRPr lang="de-CH" dirty="0"/>
          </a:p>
        </p:txBody>
      </p:sp>
      <p:sp>
        <p:nvSpPr>
          <p:cNvPr id="3" name="Inhaltsplatzhalter 2"/>
          <p:cNvSpPr>
            <a:spLocks noGrp="1"/>
          </p:cNvSpPr>
          <p:nvPr>
            <p:ph idx="1"/>
          </p:nvPr>
        </p:nvSpPr>
        <p:spPr/>
        <p:txBody>
          <a:bodyPr/>
          <a:lstStyle/>
          <a:p>
            <a:pPr marL="0" indent="0" hangingPunct="0">
              <a:buNone/>
            </a:pPr>
            <a:r>
              <a:rPr lang="de-CH" sz="1800" b="1" dirty="0" smtClean="0"/>
              <a:t>Fall 1: VW-Bus vs. Sprinkleranlage</a:t>
            </a:r>
          </a:p>
          <a:p>
            <a:pPr hangingPunct="0"/>
            <a:r>
              <a:rPr lang="de-CH" sz="1800" dirty="0" smtClean="0"/>
              <a:t>Beiblatt «Gebührentarif» (</a:t>
            </a:r>
            <a:r>
              <a:rPr lang="de-CH" sz="1800" dirty="0" smtClean="0">
                <a:hlinkClick r:id="rId2"/>
              </a:rPr>
              <a:t>hier</a:t>
            </a:r>
            <a:r>
              <a:rPr lang="de-CH" sz="1800" dirty="0" smtClean="0"/>
              <a:t>)</a:t>
            </a:r>
            <a:endParaRPr lang="de-CH" sz="1800" dirty="0"/>
          </a:p>
          <a:p>
            <a:pPr marL="0" indent="0" hangingPunct="0">
              <a:buNone/>
            </a:pPr>
            <a:endParaRPr lang="de-DE" sz="1800" b="1" dirty="0"/>
          </a:p>
          <a:p>
            <a:pPr marL="0" indent="0" hangingPunct="0">
              <a:buNone/>
            </a:pPr>
            <a:r>
              <a:rPr lang="de-DE" sz="1800" b="1" dirty="0" smtClean="0"/>
              <a:t>Fall 2: Restauranteröffnung</a:t>
            </a:r>
          </a:p>
          <a:p>
            <a:pPr hangingPunct="0"/>
            <a:r>
              <a:rPr lang="de-CH" sz="1800" dirty="0"/>
              <a:t>Beiblatt </a:t>
            </a:r>
            <a:r>
              <a:rPr lang="de-CH" sz="1800" dirty="0" smtClean="0"/>
              <a:t>«Rechtssammlung» </a:t>
            </a:r>
            <a:r>
              <a:rPr lang="de-CH" sz="1800" dirty="0"/>
              <a:t>(</a:t>
            </a:r>
            <a:r>
              <a:rPr lang="de-CH" sz="1800" dirty="0">
                <a:hlinkClick r:id="rId3"/>
              </a:rPr>
              <a:t>hier</a:t>
            </a:r>
            <a:r>
              <a:rPr lang="de-CH" sz="1800" dirty="0" smtClean="0"/>
              <a:t>)</a:t>
            </a:r>
            <a:endParaRPr lang="de-CH" sz="1800" dirty="0"/>
          </a:p>
          <a:p>
            <a:pPr marL="0" indent="0" hangingPunct="0">
              <a:buNone/>
            </a:pPr>
            <a:endParaRPr lang="de-DE" sz="1800" b="1" dirty="0"/>
          </a:p>
          <a:p>
            <a:pPr marL="0" indent="0" hangingPunct="0">
              <a:buNone/>
            </a:pPr>
            <a:r>
              <a:rPr lang="de-DE" sz="1800" b="1" dirty="0" smtClean="0"/>
              <a:t>Fall 3: Grundsteuern</a:t>
            </a:r>
          </a:p>
          <a:p>
            <a:pPr hangingPunct="0"/>
            <a:r>
              <a:rPr lang="de-CH" sz="1800" dirty="0"/>
              <a:t>Beiblatt </a:t>
            </a:r>
            <a:r>
              <a:rPr lang="de-CH" sz="1800" dirty="0" smtClean="0"/>
              <a:t>«Gesetzesartikel» </a:t>
            </a:r>
            <a:r>
              <a:rPr lang="de-CH" sz="1800" dirty="0"/>
              <a:t>(</a:t>
            </a:r>
            <a:r>
              <a:rPr lang="de-CH" sz="1800" dirty="0">
                <a:hlinkClick r:id="rId4"/>
              </a:rPr>
              <a:t>hier</a:t>
            </a:r>
            <a:r>
              <a:rPr lang="de-CH" sz="1800" dirty="0" smtClean="0"/>
              <a:t>)</a:t>
            </a:r>
          </a:p>
          <a:p>
            <a:pPr hangingPunct="0"/>
            <a:r>
              <a:rPr lang="de-DE" sz="1800" dirty="0" smtClean="0"/>
              <a:t>Beiblatt </a:t>
            </a:r>
            <a:r>
              <a:rPr lang="de-CH" sz="1800" dirty="0" smtClean="0"/>
              <a:t>«Grundstückschätzung» </a:t>
            </a:r>
            <a:r>
              <a:rPr lang="de-DE" sz="1800" dirty="0" smtClean="0"/>
              <a:t>(</a:t>
            </a:r>
            <a:r>
              <a:rPr lang="de-DE" sz="1800" dirty="0" smtClean="0">
                <a:hlinkClick r:id="rId5"/>
              </a:rPr>
              <a:t>hier</a:t>
            </a:r>
            <a:r>
              <a:rPr lang="de-DE" sz="1800" dirty="0" smtClean="0"/>
              <a:t>)</a:t>
            </a:r>
            <a:endParaRPr lang="de-CH" sz="1800" dirty="0"/>
          </a:p>
          <a:p>
            <a:pPr marL="0" indent="0" hangingPunct="0">
              <a:buNone/>
            </a:pPr>
            <a:endParaRPr lang="de-CH" sz="1800" dirty="0"/>
          </a:p>
          <a:p>
            <a:pPr marL="0" indent="0" hangingPunct="0">
              <a:buNone/>
            </a:pPr>
            <a:r>
              <a:rPr lang="de-DE" sz="1800" b="1" dirty="0" smtClean="0"/>
              <a:t>Fall 4: Workaholics</a:t>
            </a:r>
            <a:endParaRPr lang="de-CH" sz="1800" dirty="0"/>
          </a:p>
          <a:p>
            <a:pPr hangingPunct="0"/>
            <a:r>
              <a:rPr lang="de-CH" sz="1800" dirty="0"/>
              <a:t>Beiblatt </a:t>
            </a:r>
            <a:r>
              <a:rPr lang="de-CH" sz="1800" dirty="0" smtClean="0"/>
              <a:t>«Tarifblatt» </a:t>
            </a:r>
            <a:r>
              <a:rPr lang="de-CH" sz="1800" dirty="0"/>
              <a:t>(</a:t>
            </a:r>
            <a:r>
              <a:rPr lang="de-CH" sz="1800" dirty="0">
                <a:hlinkClick r:id="rId6"/>
              </a:rPr>
              <a:t>hier</a:t>
            </a:r>
            <a:r>
              <a:rPr lang="de-CH" sz="1800" dirty="0"/>
              <a:t>)</a:t>
            </a:r>
          </a:p>
          <a:p>
            <a:pPr marL="0" indent="0" hangingPunct="0">
              <a:buNone/>
            </a:pPr>
            <a:endParaRPr lang="de-CH" sz="1800" dirty="0"/>
          </a:p>
          <a:p>
            <a:pPr marL="0" indent="0">
              <a:buNone/>
            </a:pPr>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19</a:t>
            </a:fld>
            <a:endParaRPr lang="de-CH" dirty="0"/>
          </a:p>
        </p:txBody>
      </p:sp>
      <p:pic>
        <p:nvPicPr>
          <p:cNvPr id="5" name="Grafik 4"/>
          <p:cNvPicPr>
            <a:picLocks noChangeAspect="1"/>
          </p:cNvPicPr>
          <p:nvPr/>
        </p:nvPicPr>
        <p:blipFill>
          <a:blip r:embed="rId7"/>
          <a:stretch>
            <a:fillRect/>
          </a:stretch>
        </p:blipFill>
        <p:spPr>
          <a:xfrm>
            <a:off x="6960096" y="4437113"/>
            <a:ext cx="2845176" cy="1368152"/>
          </a:xfrm>
          <a:prstGeom prst="rect">
            <a:avLst/>
          </a:prstGeom>
          <a:ln>
            <a:noFill/>
          </a:ln>
          <a:effectLst>
            <a:outerShdw blurRad="292100" dist="139700" dir="2700000" algn="tl" rotWithShape="0">
              <a:srgbClr val="333333">
                <a:alpha val="65000"/>
              </a:srgbClr>
            </a:outerShdw>
          </a:effectLst>
        </p:spPr>
      </p:pic>
      <p:pic>
        <p:nvPicPr>
          <p:cNvPr id="9" name="Grafik 8"/>
          <p:cNvPicPr>
            <a:picLocks noChangeAspect="1"/>
          </p:cNvPicPr>
          <p:nvPr/>
        </p:nvPicPr>
        <p:blipFill>
          <a:blip r:embed="rId8"/>
          <a:stretch>
            <a:fillRect/>
          </a:stretch>
        </p:blipFill>
        <p:spPr>
          <a:xfrm>
            <a:off x="6960096" y="2010545"/>
            <a:ext cx="1595896" cy="2016224"/>
          </a:xfrm>
          <a:prstGeom prst="rect">
            <a:avLst/>
          </a:prstGeom>
          <a:ln>
            <a:noFill/>
          </a:ln>
          <a:effectLst>
            <a:outerShdw blurRad="292100" dist="139700" dir="2700000" algn="tl" rotWithShape="0">
              <a:srgbClr val="333333">
                <a:alpha val="65000"/>
              </a:srgbClr>
            </a:outerShdw>
          </a:effectLst>
        </p:spPr>
      </p:pic>
      <p:pic>
        <p:nvPicPr>
          <p:cNvPr id="10" name="Grafik 9"/>
          <p:cNvPicPr>
            <a:picLocks noChangeAspect="1"/>
          </p:cNvPicPr>
          <p:nvPr/>
        </p:nvPicPr>
        <p:blipFill>
          <a:blip r:embed="rId9"/>
          <a:stretch>
            <a:fillRect/>
          </a:stretch>
        </p:blipFill>
        <p:spPr>
          <a:xfrm>
            <a:off x="8976320" y="2840819"/>
            <a:ext cx="2016870" cy="10616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3683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a:t>Themen heute</a:t>
            </a:r>
            <a:endParaRPr lang="de-CH" dirty="0"/>
          </a:p>
        </p:txBody>
      </p:sp>
      <p:sp>
        <p:nvSpPr>
          <p:cNvPr id="6" name="Inhaltsplatzhalter 5"/>
          <p:cNvSpPr>
            <a:spLocks noGrp="1"/>
          </p:cNvSpPr>
          <p:nvPr>
            <p:ph idx="1"/>
          </p:nvPr>
        </p:nvSpPr>
        <p:spPr/>
        <p:txBody>
          <a:bodyPr/>
          <a:lstStyle/>
          <a:p>
            <a:r>
              <a:rPr lang="de-CH" sz="2400" b="1" dirty="0"/>
              <a:t>Arbeitssituation 10: Gebühren, Abgaben, Rückforderungen, Bussen verrechnen sowie Debitoren-/Kreditorenbuchhaltung führen</a:t>
            </a:r>
          </a:p>
          <a:p>
            <a:r>
              <a:rPr lang="de-CH" dirty="0"/>
              <a:t>Die Kaufleute verrechnen erbrachte staatliche Leistungen, Benutzungsgebühren oder Konzessionen gemäss den zugrundeliegenden Verordnungen und Reglementen. Sie führen die Debitoren- und Kreditorenbuchhaltung. Die Kaufleute kontrollieren Zahlungseingänge und verantworten das Inkasso. Je nach Möglichkeiten der Kunden und der gesetzlichen Rahmenbedingungen vereinbaren sie Ratenzahlungen und unterstützen bei Erlassgesuchen.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a:t>
            </a:fld>
            <a:endParaRPr lang="de-CH"/>
          </a:p>
        </p:txBody>
      </p:sp>
    </p:spTree>
    <p:extLst>
      <p:ext uri="{BB962C8B-B14F-4D97-AF65-F5344CB8AC3E}">
        <p14:creationId xmlns:p14="http://schemas.microsoft.com/office/powerpoint/2010/main" val="395449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Gebühren – „Lernaufgabe“</a:t>
            </a:r>
            <a:endParaRPr lang="de-CH" dirty="0"/>
          </a:p>
        </p:txBody>
      </p:sp>
      <p:sp>
        <p:nvSpPr>
          <p:cNvPr id="3" name="Inhaltsplatzhalter 2"/>
          <p:cNvSpPr>
            <a:spLocks noGrp="1"/>
          </p:cNvSpPr>
          <p:nvPr>
            <p:ph idx="1"/>
          </p:nvPr>
        </p:nvSpPr>
        <p:spPr>
          <a:xfrm>
            <a:off x="609600" y="1450903"/>
            <a:ext cx="10972800" cy="4525963"/>
          </a:xfrm>
        </p:spPr>
        <p:txBody>
          <a:bodyPr/>
          <a:lstStyle/>
          <a:p>
            <a:pPr marL="0" indent="0" hangingPunct="0">
              <a:buNone/>
            </a:pPr>
            <a:r>
              <a:rPr lang="de-CH" sz="1800" b="1" dirty="0"/>
              <a:t>Ausgangslage</a:t>
            </a:r>
          </a:p>
          <a:p>
            <a:pPr marL="0" indent="0" hangingPunct="0">
              <a:buNone/>
            </a:pPr>
            <a:r>
              <a:rPr lang="de-CH" sz="1800" dirty="0"/>
              <a:t>Im Grundlagenwissen haben Sie erfahren, dass Gebühren zu den Kausalabgaben zählen. Tatsächlich gibt es drei unterschiedliche Arten von Gebühren, die Sie hier kennenlernen: Benutzungsgebühren, Verwaltungsgebühren und Konzessionen.</a:t>
            </a:r>
          </a:p>
          <a:p>
            <a:pPr marL="0" indent="0" hangingPunct="0">
              <a:buNone/>
            </a:pPr>
            <a:endParaRPr lang="de-CH" sz="600" dirty="0"/>
          </a:p>
          <a:p>
            <a:pPr marL="0" indent="0" hangingPunct="0">
              <a:buNone/>
            </a:pPr>
            <a:r>
              <a:rPr lang="de-CH" sz="1800" b="1" dirty="0">
                <a:solidFill>
                  <a:srgbClr val="0070C0"/>
                </a:solidFill>
              </a:rPr>
              <a:t>Aufgabenstellung</a:t>
            </a:r>
          </a:p>
          <a:p>
            <a:pPr marL="0" indent="0" hangingPunct="0">
              <a:buNone/>
            </a:pPr>
            <a:r>
              <a:rPr lang="de-CH" sz="1800" b="1" dirty="0"/>
              <a:t>Schritt 1:</a:t>
            </a:r>
            <a:r>
              <a:rPr lang="de-CH" sz="1800" dirty="0"/>
              <a:t> Bilden Sie Vierergruppen und lesen Sie die einzelnen Aussagen durch.</a:t>
            </a:r>
          </a:p>
          <a:p>
            <a:pPr marL="0" indent="0" hangingPunct="0">
              <a:buNone/>
            </a:pPr>
            <a:r>
              <a:rPr lang="de-CH" sz="1800" b="1" dirty="0"/>
              <a:t>Schritt 2:</a:t>
            </a:r>
            <a:r>
              <a:rPr lang="de-CH" sz="1800" dirty="0"/>
              <a:t> Ordnen Sie die Aussagen der richtigen Gebührenart zu.</a:t>
            </a:r>
          </a:p>
          <a:p>
            <a:pPr marL="0" indent="0" hangingPunct="0">
              <a:buNone/>
            </a:pPr>
            <a:r>
              <a:rPr lang="de-CH" sz="1800" b="1" dirty="0"/>
              <a:t>Schritt 3:</a:t>
            </a:r>
            <a:r>
              <a:rPr lang="de-CH" sz="1800" dirty="0"/>
              <a:t> Schreiben Sie eine Definition für jede Art von Gebühr in den entsprechenden Kasten.</a:t>
            </a:r>
          </a:p>
          <a:p>
            <a:pPr marL="0" indent="0" hangingPunct="0">
              <a:buNone/>
            </a:pPr>
            <a:r>
              <a:rPr lang="de-CH" sz="1800" b="1" dirty="0"/>
              <a:t>Für schnelle Lernende:</a:t>
            </a:r>
            <a:r>
              <a:rPr lang="de-CH" sz="1800" dirty="0"/>
              <a:t> Überlegen Sie sich, für welche Gebührenart das Äquivalenzprinzip und/oder das Kostendeckungsprinzip gelten</a:t>
            </a:r>
            <a:r>
              <a:rPr lang="de-CH" sz="1800" dirty="0" smtClean="0"/>
              <a:t>.</a:t>
            </a:r>
          </a:p>
          <a:p>
            <a:pPr marL="0" indent="0" hangingPunct="0">
              <a:buNone/>
            </a:pPr>
            <a:endParaRPr lang="de-CH" sz="600" dirty="0" smtClean="0"/>
          </a:p>
          <a:p>
            <a:pPr marL="0" indent="0" hangingPunct="0">
              <a:buNone/>
            </a:pPr>
            <a:r>
              <a:rPr lang="de-CH" sz="1800" b="1" dirty="0" smtClean="0"/>
              <a:t>Erwartungen</a:t>
            </a:r>
            <a:endParaRPr lang="de-CH" sz="1800" b="1" dirty="0"/>
          </a:p>
          <a:p>
            <a:pPr hangingPunct="0"/>
            <a:r>
              <a:rPr lang="de-CH" sz="1800" dirty="0"/>
              <a:t>Sie ordnen mindestens 12 Aussagen der korrekten Gebührenart zu.</a:t>
            </a:r>
          </a:p>
          <a:p>
            <a:pPr hangingPunct="0"/>
            <a:r>
              <a:rPr lang="de-CH" sz="1800" dirty="0"/>
              <a:t>Sie schreiben für jede Gebührenart eine nachvollziehbare Definition. </a:t>
            </a:r>
          </a:p>
          <a:p>
            <a:pPr marL="0" indent="0" hangingPunct="0">
              <a:buNone/>
            </a:pPr>
            <a:endParaRPr lang="de-CH" sz="600" dirty="0"/>
          </a:p>
          <a:p>
            <a:pPr marL="0" indent="0" hangingPunct="0">
              <a:buNone/>
            </a:pPr>
            <a:r>
              <a:rPr lang="de-CH" sz="1800" b="1" dirty="0" smtClean="0"/>
              <a:t>Organisation	</a:t>
            </a:r>
            <a:r>
              <a:rPr lang="de-CH" sz="1800" dirty="0" smtClean="0"/>
              <a:t>Zeit</a:t>
            </a:r>
            <a:r>
              <a:rPr lang="de-CH" sz="1800" dirty="0"/>
              <a:t>: 20 </a:t>
            </a:r>
            <a:r>
              <a:rPr lang="de-CH" sz="1800" dirty="0" smtClean="0"/>
              <a:t>Minuten / Arbeitsweise</a:t>
            </a:r>
            <a:r>
              <a:rPr lang="de-CH" sz="1800" dirty="0"/>
              <a:t>: </a:t>
            </a:r>
            <a:r>
              <a:rPr lang="de-CH" sz="1800" dirty="0" smtClean="0"/>
              <a:t>Vierergruppe / Hilfsmittel</a:t>
            </a:r>
            <a:r>
              <a:rPr lang="de-CH" sz="1800" dirty="0"/>
              <a:t>: Stifte</a:t>
            </a:r>
          </a:p>
          <a:p>
            <a:pPr marL="0" indent="0">
              <a:buNone/>
            </a:pPr>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20</a:t>
            </a:fld>
            <a:endParaRPr lang="de-CH" dirty="0"/>
          </a:p>
        </p:txBody>
      </p:sp>
      <p:sp>
        <p:nvSpPr>
          <p:cNvPr id="5" name="Rechteck 4">
            <a:hlinkClick r:id="rId2"/>
          </p:cNvPr>
          <p:cNvSpPr/>
          <p:nvPr/>
        </p:nvSpPr>
        <p:spPr>
          <a:xfrm>
            <a:off x="9615488" y="5511892"/>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br>
              <a:rPr lang="de-CH" sz="2400" dirty="0" smtClean="0"/>
            </a:br>
            <a:r>
              <a:rPr lang="de-CH" sz="2400" b="1" dirty="0" smtClean="0"/>
              <a:t>Dokument</a:t>
            </a:r>
            <a:endParaRPr lang="de-CH" sz="2400" b="1" dirty="0"/>
          </a:p>
        </p:txBody>
      </p:sp>
    </p:spTree>
    <p:extLst>
      <p:ext uri="{BB962C8B-B14F-4D97-AF65-F5344CB8AC3E}">
        <p14:creationId xmlns:p14="http://schemas.microsoft.com/office/powerpoint/2010/main" val="761921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Die Rechnungslegung im Detail</a:t>
            </a:r>
            <a:br>
              <a:rPr lang="de-CH" dirty="0"/>
            </a:br>
            <a:r>
              <a:rPr lang="de-CH" dirty="0"/>
              <a:t>Input</a:t>
            </a:r>
          </a:p>
        </p:txBody>
      </p:sp>
      <p:sp>
        <p:nvSpPr>
          <p:cNvPr id="6" name="Untertitel 5"/>
          <p:cNvSpPr>
            <a:spLocks noGrp="1"/>
          </p:cNvSpPr>
          <p:nvPr>
            <p:ph type="subTitle" idx="1"/>
          </p:nvPr>
        </p:nvSpPr>
        <p:spPr/>
        <p:txBody>
          <a:bodyPr>
            <a:normAutofit fontScale="55000" lnSpcReduction="20000"/>
          </a:bodyPr>
          <a:lstStyle/>
          <a:p>
            <a:r>
              <a:rPr lang="de-CH" dirty="0"/>
              <a:t>Präsenztag 6</a:t>
            </a:r>
            <a:br>
              <a:rPr lang="de-CH" dirty="0"/>
            </a:br>
            <a:r>
              <a:rPr lang="de-CH" dirty="0"/>
              <a:t>Überbetriebliche Kurse Block 2</a:t>
            </a:r>
          </a:p>
          <a:p>
            <a:r>
              <a:rPr lang="de-CH" sz="3200" dirty="0"/>
              <a:t>Kauffrau/Kaufmann EFZ BOG</a:t>
            </a:r>
          </a:p>
          <a:p>
            <a:r>
              <a:rPr lang="de-CH" sz="3200" dirty="0"/>
              <a:t>Branche «Öffentliche Verwaltung/Administration </a:t>
            </a:r>
            <a:r>
              <a:rPr lang="de-CH" sz="3200" dirty="0" err="1"/>
              <a:t>publique</a:t>
            </a:r>
            <a:r>
              <a:rPr lang="de-CH" sz="3200" dirty="0"/>
              <a:t>/</a:t>
            </a:r>
            <a:r>
              <a:rPr lang="de-CH" sz="3200" dirty="0" err="1"/>
              <a:t>Amministrazione</a:t>
            </a:r>
            <a:r>
              <a:rPr lang="de-CH" sz="3200" dirty="0"/>
              <a:t> </a:t>
            </a:r>
            <a:r>
              <a:rPr lang="de-CH" sz="3200" dirty="0" err="1"/>
              <a:t>pubblica</a:t>
            </a:r>
            <a:r>
              <a:rPr lang="de-CH" sz="3200" dirty="0"/>
              <a:t>»</a:t>
            </a:r>
          </a:p>
          <a:p>
            <a:r>
              <a:rPr lang="de-CH" sz="3200" dirty="0"/>
              <a:t>Arbeitssituation 10: «Gebühren, Abgaben, Rückforderungen, Bussen verrechnen sowie Debitoren-/Kreditorenbuchhaltung führen»</a:t>
            </a:r>
            <a:endParaRPr lang="de-CH" dirty="0">
              <a:highlight>
                <a:srgbClr val="C0C0C0"/>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Das Wichtigste in Kürze</a:t>
            </a:r>
            <a:endParaRPr lang="de-CH" dirty="0"/>
          </a:p>
        </p:txBody>
      </p:sp>
      <p:sp>
        <p:nvSpPr>
          <p:cNvPr id="6" name="Inhaltsplatzhalter 5"/>
          <p:cNvSpPr>
            <a:spLocks noGrp="1"/>
          </p:cNvSpPr>
          <p:nvPr>
            <p:ph idx="1"/>
          </p:nvPr>
        </p:nvSpPr>
        <p:spPr/>
        <p:txBody>
          <a:bodyPr/>
          <a:lstStyle/>
          <a:p>
            <a:r>
              <a:rPr lang="de-CH" dirty="0"/>
              <a:t>Das öffentliche Gemeinwesen orientiert sich an allgemeinen Standards zur Rechnungslegung.</a:t>
            </a:r>
          </a:p>
          <a:p>
            <a:endParaRPr lang="de-CH" dirty="0"/>
          </a:p>
          <a:p>
            <a:r>
              <a:rPr lang="de-CH" dirty="0"/>
              <a:t>Die Kantone und Gemeinden führen je ihre eigene Bilanz, Erfolgsrechnung und Investitionsrechnung.</a:t>
            </a:r>
          </a:p>
          <a:p>
            <a:endParaRPr lang="de-CH" dirty="0"/>
          </a:p>
          <a:p>
            <a:r>
              <a:rPr lang="de-CH" dirty="0"/>
              <a:t>Mit der Rechnungslegung schafft die Verwaltung Transparenz über ihren Finanzhaushalt.</a:t>
            </a:r>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22</a:t>
            </a:fld>
            <a:endParaRPr lang="de-CH"/>
          </a:p>
        </p:txBody>
      </p:sp>
    </p:spTree>
    <p:extLst>
      <p:ext uri="{BB962C8B-B14F-4D97-AF65-F5344CB8AC3E}">
        <p14:creationId xmlns:p14="http://schemas.microsoft.com/office/powerpoint/2010/main" val="1085721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A4A7B7-60C2-A986-7D59-88F29E8E5E57}"/>
              </a:ext>
            </a:extLst>
          </p:cNvPr>
          <p:cNvSpPr>
            <a:spLocks noGrp="1"/>
          </p:cNvSpPr>
          <p:nvPr>
            <p:ph type="title"/>
          </p:nvPr>
        </p:nvSpPr>
        <p:spPr/>
        <p:txBody>
          <a:bodyPr/>
          <a:lstStyle/>
          <a:p>
            <a:r>
              <a:rPr lang="de-CH" dirty="0"/>
              <a:t>Die </a:t>
            </a:r>
            <a:r>
              <a:rPr lang="de-CH" dirty="0" err="1"/>
              <a:t>grundlage</a:t>
            </a:r>
            <a:endParaRPr lang="de-CH" dirty="0"/>
          </a:p>
        </p:txBody>
      </p:sp>
      <p:sp>
        <p:nvSpPr>
          <p:cNvPr id="6" name="Textplatzhalter 5">
            <a:extLst>
              <a:ext uri="{FF2B5EF4-FFF2-40B4-BE49-F238E27FC236}">
                <a16:creationId xmlns:a16="http://schemas.microsoft.com/office/drawing/2014/main" id="{06F1364A-BD45-A791-B419-A0E7ADFDE193}"/>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E32A21DE-3349-E8EA-8A85-87EAC4B87836}"/>
              </a:ext>
            </a:extLst>
          </p:cNvPr>
          <p:cNvSpPr>
            <a:spLocks noGrp="1"/>
          </p:cNvSpPr>
          <p:nvPr>
            <p:ph type="sldNum" sz="quarter" idx="12"/>
          </p:nvPr>
        </p:nvSpPr>
        <p:spPr/>
        <p:txBody>
          <a:bodyPr/>
          <a:lstStyle/>
          <a:p>
            <a:fld id="{87674F0A-37BA-4CE3-B1FD-DE57A7E2F2C6}" type="slidenum">
              <a:rPr lang="de-CH" smtClean="0"/>
              <a:pPr/>
              <a:t>23</a:t>
            </a:fld>
            <a:endParaRPr lang="de-CH" dirty="0"/>
          </a:p>
        </p:txBody>
      </p:sp>
    </p:spTree>
    <p:extLst>
      <p:ext uri="{BB962C8B-B14F-4D97-AF65-F5344CB8AC3E}">
        <p14:creationId xmlns:p14="http://schemas.microsoft.com/office/powerpoint/2010/main" val="53450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Harmonisierte Rechnungslegung</a:t>
            </a:r>
          </a:p>
        </p:txBody>
      </p:sp>
      <p:sp>
        <p:nvSpPr>
          <p:cNvPr id="6" name="Inhaltsplatzhalter 5"/>
          <p:cNvSpPr>
            <a:spLocks noGrp="1"/>
          </p:cNvSpPr>
          <p:nvPr>
            <p:ph idx="1"/>
          </p:nvPr>
        </p:nvSpPr>
        <p:spPr/>
        <p:txBody>
          <a:bodyPr/>
          <a:lstStyle/>
          <a:p>
            <a:pPr marL="0" indent="0">
              <a:buNone/>
            </a:pPr>
            <a:r>
              <a:rPr lang="de-CH" dirty="0"/>
              <a:t>Das Schweizerische Rechnungslegungsgremium für den öffentlichen Sektor (SRS-CSPCP) stellt die </a:t>
            </a:r>
          </a:p>
          <a:p>
            <a:pPr lvl="1">
              <a:buFont typeface="Arial" panose="020B0604020202020204" pitchFamily="34" charset="0"/>
              <a:buChar char="•"/>
            </a:pPr>
            <a:r>
              <a:rPr lang="de-CH" dirty="0"/>
              <a:t>einheitliche,</a:t>
            </a:r>
          </a:p>
          <a:p>
            <a:pPr lvl="1">
              <a:buFont typeface="Arial" panose="020B0604020202020204" pitchFamily="34" charset="0"/>
              <a:buChar char="•"/>
            </a:pPr>
            <a:r>
              <a:rPr lang="de-CH" dirty="0"/>
              <a:t>vergleichbare und </a:t>
            </a:r>
          </a:p>
          <a:p>
            <a:pPr lvl="1">
              <a:buFont typeface="Arial" panose="020B0604020202020204" pitchFamily="34" charset="0"/>
              <a:buChar char="•"/>
            </a:pPr>
            <a:r>
              <a:rPr lang="de-CH" dirty="0"/>
              <a:t>transparente Rechnungslegung </a:t>
            </a:r>
          </a:p>
          <a:p>
            <a:pPr marL="0" indent="0">
              <a:buNone/>
            </a:pPr>
            <a:r>
              <a:rPr lang="de-CH" dirty="0"/>
              <a:t>der öffentlichen Gemeinwesen in der Schweiz sicher.</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24</a:t>
            </a:fld>
            <a:endParaRPr lang="de-CH"/>
          </a:p>
        </p:txBody>
      </p:sp>
    </p:spTree>
    <p:extLst>
      <p:ext uri="{BB962C8B-B14F-4D97-AF65-F5344CB8AC3E}">
        <p14:creationId xmlns:p14="http://schemas.microsoft.com/office/powerpoint/2010/main" val="334328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Reflexionsfrage</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Was denken Sie: Wieso wird eine Harmonisierung der Rechnungslegung angestrebt?</a:t>
            </a:r>
          </a:p>
          <a:p>
            <a:r>
              <a:rPr lang="de-CH" dirty="0"/>
              <a:t>Diskutieren Sie zu zweit.</a:t>
            </a:r>
          </a:p>
          <a:p>
            <a:endParaRPr lang="de-CH" dirty="0"/>
          </a:p>
          <a:p>
            <a:pPr marL="0" indent="0">
              <a:buNone/>
            </a:pPr>
            <a:r>
              <a:rPr lang="de-CH" b="1" dirty="0"/>
              <a:t>Organisation</a:t>
            </a:r>
          </a:p>
          <a:p>
            <a:r>
              <a:rPr lang="de-CH" dirty="0"/>
              <a:t>Zeit: 2 Minuten</a:t>
            </a:r>
          </a:p>
          <a:p>
            <a:r>
              <a:rPr lang="de-CH" dirty="0"/>
              <a:t>Arbeitsweise: Partnerarbeit</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25</a:t>
            </a:fld>
            <a:endParaRPr lang="de-CH"/>
          </a:p>
        </p:txBody>
      </p:sp>
    </p:spTree>
    <p:extLst>
      <p:ext uri="{BB962C8B-B14F-4D97-AF65-F5344CB8AC3E}">
        <p14:creationId xmlns:p14="http://schemas.microsoft.com/office/powerpoint/2010/main" val="1279494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BEF6236-924B-575E-0AAF-45986694B758}"/>
              </a:ext>
            </a:extLst>
          </p:cNvPr>
          <p:cNvSpPr>
            <a:spLocks noGrp="1"/>
          </p:cNvSpPr>
          <p:nvPr>
            <p:ph type="title"/>
          </p:nvPr>
        </p:nvSpPr>
        <p:spPr/>
        <p:txBody>
          <a:bodyPr/>
          <a:lstStyle/>
          <a:p>
            <a:r>
              <a:rPr lang="de-CH" dirty="0"/>
              <a:t>Öffentliches Rechnungsmodell</a:t>
            </a:r>
          </a:p>
        </p:txBody>
      </p:sp>
      <p:sp>
        <p:nvSpPr>
          <p:cNvPr id="6" name="Textplatzhalter 5">
            <a:extLst>
              <a:ext uri="{FF2B5EF4-FFF2-40B4-BE49-F238E27FC236}">
                <a16:creationId xmlns:a16="http://schemas.microsoft.com/office/drawing/2014/main" id="{ED8E1AA9-7D12-9E1D-E2F3-A1042125C668}"/>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B7CF4BFA-26E4-E8BE-5651-186935F4D7C3}"/>
              </a:ext>
            </a:extLst>
          </p:cNvPr>
          <p:cNvSpPr>
            <a:spLocks noGrp="1"/>
          </p:cNvSpPr>
          <p:nvPr>
            <p:ph type="sldNum" sz="quarter" idx="12"/>
          </p:nvPr>
        </p:nvSpPr>
        <p:spPr/>
        <p:txBody>
          <a:bodyPr/>
          <a:lstStyle/>
          <a:p>
            <a:fld id="{87674F0A-37BA-4CE3-B1FD-DE57A7E2F2C6}" type="slidenum">
              <a:rPr lang="de-CH" smtClean="0"/>
              <a:pPr/>
              <a:t>26</a:t>
            </a:fld>
            <a:endParaRPr lang="de-CH" dirty="0"/>
          </a:p>
        </p:txBody>
      </p:sp>
    </p:spTree>
    <p:extLst>
      <p:ext uri="{BB962C8B-B14F-4D97-AF65-F5344CB8AC3E}">
        <p14:creationId xmlns:p14="http://schemas.microsoft.com/office/powerpoint/2010/main" val="1228558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917AF-97CF-04BF-B036-346DD3600DF9}"/>
              </a:ext>
            </a:extLst>
          </p:cNvPr>
          <p:cNvSpPr>
            <a:spLocks noGrp="1"/>
          </p:cNvSpPr>
          <p:nvPr>
            <p:ph type="title"/>
          </p:nvPr>
        </p:nvSpPr>
        <p:spPr/>
        <p:txBody>
          <a:bodyPr/>
          <a:lstStyle/>
          <a:p>
            <a:r>
              <a:rPr lang="de-CH" dirty="0"/>
              <a:t>Öffentliches Rechnungsmodell</a:t>
            </a:r>
          </a:p>
        </p:txBody>
      </p:sp>
      <p:graphicFrame>
        <p:nvGraphicFramePr>
          <p:cNvPr id="5" name="Tabelle 5">
            <a:extLst>
              <a:ext uri="{FF2B5EF4-FFF2-40B4-BE49-F238E27FC236}">
                <a16:creationId xmlns:a16="http://schemas.microsoft.com/office/drawing/2014/main" id="{2B7FC0FD-2FE2-06AC-7FA1-CA78E7AE4C45}"/>
              </a:ext>
            </a:extLst>
          </p:cNvPr>
          <p:cNvGraphicFramePr>
            <a:graphicFrameLocks noGrp="1"/>
          </p:cNvGraphicFramePr>
          <p:nvPr>
            <p:ph idx="1"/>
            <p:extLst/>
          </p:nvPr>
        </p:nvGraphicFramePr>
        <p:xfrm>
          <a:off x="609600" y="2053114"/>
          <a:ext cx="3470176" cy="1833880"/>
        </p:xfrm>
        <a:graphic>
          <a:graphicData uri="http://schemas.openxmlformats.org/drawingml/2006/table">
            <a:tbl>
              <a:tblPr firstRow="1" bandRow="1">
                <a:tableStyleId>{8799B23B-EC83-4686-B30A-512413B5E67A}</a:tableStyleId>
              </a:tblPr>
              <a:tblGrid>
                <a:gridCol w="1735088">
                  <a:extLst>
                    <a:ext uri="{9D8B030D-6E8A-4147-A177-3AD203B41FA5}">
                      <a16:colId xmlns:a16="http://schemas.microsoft.com/office/drawing/2014/main" val="3156089756"/>
                    </a:ext>
                  </a:extLst>
                </a:gridCol>
                <a:gridCol w="1735088">
                  <a:extLst>
                    <a:ext uri="{9D8B030D-6E8A-4147-A177-3AD203B41FA5}">
                      <a16:colId xmlns:a16="http://schemas.microsoft.com/office/drawing/2014/main" val="2546346177"/>
                    </a:ext>
                  </a:extLst>
                </a:gridCol>
              </a:tblGrid>
              <a:tr h="370840">
                <a:tc gridSpan="2">
                  <a:txBody>
                    <a:bodyPr/>
                    <a:lstStyle/>
                    <a:p>
                      <a:pPr algn="ctr"/>
                      <a:r>
                        <a:rPr lang="de-CH" dirty="0"/>
                        <a:t>Bilanz</a:t>
                      </a:r>
                    </a:p>
                  </a:txBody>
                  <a:tcPr/>
                </a:tc>
                <a:tc hMerge="1">
                  <a:txBody>
                    <a:bodyPr/>
                    <a:lstStyle/>
                    <a:p>
                      <a:endParaRPr lang="de-CH" dirty="0"/>
                    </a:p>
                  </a:txBody>
                  <a:tcPr/>
                </a:tc>
                <a:extLst>
                  <a:ext uri="{0D108BD9-81ED-4DB2-BD59-A6C34878D82A}">
                    <a16:rowId xmlns:a16="http://schemas.microsoft.com/office/drawing/2014/main" val="1487836705"/>
                  </a:ext>
                </a:extLst>
              </a:tr>
              <a:tr h="370840">
                <a:tc>
                  <a:txBody>
                    <a:bodyPr/>
                    <a:lstStyle/>
                    <a:p>
                      <a:pPr algn="ctr"/>
                      <a:r>
                        <a:rPr lang="de-CH" dirty="0"/>
                        <a:t>Aktiven</a:t>
                      </a:r>
                    </a:p>
                  </a:txBody>
                  <a:tcPr/>
                </a:tc>
                <a:tc>
                  <a:txBody>
                    <a:bodyPr/>
                    <a:lstStyle/>
                    <a:p>
                      <a:pPr algn="ctr"/>
                      <a:r>
                        <a:rPr lang="de-CH" dirty="0"/>
                        <a:t>Passiven</a:t>
                      </a:r>
                    </a:p>
                    <a:p>
                      <a:pPr algn="ctr"/>
                      <a:endParaRPr lang="de-CH" dirty="0"/>
                    </a:p>
                    <a:p>
                      <a:pPr algn="ctr"/>
                      <a:endParaRPr lang="de-CH" dirty="0"/>
                    </a:p>
                    <a:p>
                      <a:pPr algn="ctr"/>
                      <a:endParaRPr lang="de-CH" dirty="0"/>
                    </a:p>
                    <a:p>
                      <a:pPr algn="ctr"/>
                      <a:endParaRPr lang="de-CH" dirty="0"/>
                    </a:p>
                  </a:txBody>
                  <a:tcPr/>
                </a:tc>
                <a:extLst>
                  <a:ext uri="{0D108BD9-81ED-4DB2-BD59-A6C34878D82A}">
                    <a16:rowId xmlns:a16="http://schemas.microsoft.com/office/drawing/2014/main" val="4046132014"/>
                  </a:ext>
                </a:extLst>
              </a:tr>
            </a:tbl>
          </a:graphicData>
        </a:graphic>
      </p:graphicFrame>
      <p:sp>
        <p:nvSpPr>
          <p:cNvPr id="4" name="Foliennummernplatzhalter 3">
            <a:extLst>
              <a:ext uri="{FF2B5EF4-FFF2-40B4-BE49-F238E27FC236}">
                <a16:creationId xmlns:a16="http://schemas.microsoft.com/office/drawing/2014/main" id="{382FA13D-6B30-BD9E-ED35-6B893A08959F}"/>
              </a:ext>
            </a:extLst>
          </p:cNvPr>
          <p:cNvSpPr>
            <a:spLocks noGrp="1"/>
          </p:cNvSpPr>
          <p:nvPr>
            <p:ph type="sldNum" sz="quarter" idx="12"/>
          </p:nvPr>
        </p:nvSpPr>
        <p:spPr/>
        <p:txBody>
          <a:bodyPr/>
          <a:lstStyle/>
          <a:p>
            <a:fld id="{87674F0A-37BA-4CE3-B1FD-DE57A7E2F2C6}" type="slidenum">
              <a:rPr lang="de-CH" smtClean="0"/>
              <a:pPr/>
              <a:t>27</a:t>
            </a:fld>
            <a:endParaRPr lang="de-CH" dirty="0"/>
          </a:p>
        </p:txBody>
      </p:sp>
      <p:graphicFrame>
        <p:nvGraphicFramePr>
          <p:cNvPr id="6" name="Tabelle 5">
            <a:extLst>
              <a:ext uri="{FF2B5EF4-FFF2-40B4-BE49-F238E27FC236}">
                <a16:creationId xmlns:a16="http://schemas.microsoft.com/office/drawing/2014/main" id="{39EE5B67-D3C1-CD3A-BA03-BB789710F76B}"/>
              </a:ext>
            </a:extLst>
          </p:cNvPr>
          <p:cNvGraphicFramePr>
            <a:graphicFrameLocks/>
          </p:cNvGraphicFramePr>
          <p:nvPr>
            <p:extLst/>
          </p:nvPr>
        </p:nvGraphicFramePr>
        <p:xfrm>
          <a:off x="4295800" y="2970054"/>
          <a:ext cx="3470176" cy="1833880"/>
        </p:xfrm>
        <a:graphic>
          <a:graphicData uri="http://schemas.openxmlformats.org/drawingml/2006/table">
            <a:tbl>
              <a:tblPr firstRow="1" bandRow="1">
                <a:tableStyleId>{ED083AE6-46FA-4A59-8FB0-9F97EB10719F}</a:tableStyleId>
              </a:tblPr>
              <a:tblGrid>
                <a:gridCol w="1735088">
                  <a:extLst>
                    <a:ext uri="{9D8B030D-6E8A-4147-A177-3AD203B41FA5}">
                      <a16:colId xmlns:a16="http://schemas.microsoft.com/office/drawing/2014/main" val="3156089756"/>
                    </a:ext>
                  </a:extLst>
                </a:gridCol>
                <a:gridCol w="1735088">
                  <a:extLst>
                    <a:ext uri="{9D8B030D-6E8A-4147-A177-3AD203B41FA5}">
                      <a16:colId xmlns:a16="http://schemas.microsoft.com/office/drawing/2014/main" val="2546346177"/>
                    </a:ext>
                  </a:extLst>
                </a:gridCol>
              </a:tblGrid>
              <a:tr h="370840">
                <a:tc gridSpan="2">
                  <a:txBody>
                    <a:bodyPr/>
                    <a:lstStyle/>
                    <a:p>
                      <a:pPr algn="ctr"/>
                      <a:r>
                        <a:rPr lang="de-CH" dirty="0"/>
                        <a:t>Erfolgsrechnung</a:t>
                      </a:r>
                    </a:p>
                  </a:txBody>
                  <a:tcPr/>
                </a:tc>
                <a:tc hMerge="1">
                  <a:txBody>
                    <a:bodyPr/>
                    <a:lstStyle/>
                    <a:p>
                      <a:endParaRPr lang="de-CH" dirty="0"/>
                    </a:p>
                  </a:txBody>
                  <a:tcPr/>
                </a:tc>
                <a:extLst>
                  <a:ext uri="{0D108BD9-81ED-4DB2-BD59-A6C34878D82A}">
                    <a16:rowId xmlns:a16="http://schemas.microsoft.com/office/drawing/2014/main" val="1487836705"/>
                  </a:ext>
                </a:extLst>
              </a:tr>
              <a:tr h="370840">
                <a:tc>
                  <a:txBody>
                    <a:bodyPr/>
                    <a:lstStyle/>
                    <a:p>
                      <a:pPr algn="ctr"/>
                      <a:r>
                        <a:rPr lang="de-CH" dirty="0"/>
                        <a:t>Aufwand</a:t>
                      </a:r>
                    </a:p>
                  </a:txBody>
                  <a:tcPr/>
                </a:tc>
                <a:tc>
                  <a:txBody>
                    <a:bodyPr/>
                    <a:lstStyle/>
                    <a:p>
                      <a:pPr algn="ctr"/>
                      <a:r>
                        <a:rPr lang="de-CH" dirty="0"/>
                        <a:t>Ertrag</a:t>
                      </a:r>
                    </a:p>
                    <a:p>
                      <a:pPr algn="ctr"/>
                      <a:endParaRPr lang="de-CH" dirty="0"/>
                    </a:p>
                    <a:p>
                      <a:pPr algn="ctr"/>
                      <a:endParaRPr lang="de-CH" dirty="0"/>
                    </a:p>
                    <a:p>
                      <a:pPr algn="ctr"/>
                      <a:endParaRPr lang="de-CH" dirty="0"/>
                    </a:p>
                    <a:p>
                      <a:pPr algn="ctr"/>
                      <a:endParaRPr lang="de-CH" dirty="0"/>
                    </a:p>
                  </a:txBody>
                  <a:tcPr/>
                </a:tc>
                <a:extLst>
                  <a:ext uri="{0D108BD9-81ED-4DB2-BD59-A6C34878D82A}">
                    <a16:rowId xmlns:a16="http://schemas.microsoft.com/office/drawing/2014/main" val="4046132014"/>
                  </a:ext>
                </a:extLst>
              </a:tr>
            </a:tbl>
          </a:graphicData>
        </a:graphic>
      </p:graphicFrame>
      <p:graphicFrame>
        <p:nvGraphicFramePr>
          <p:cNvPr id="7" name="Tabelle 6">
            <a:extLst>
              <a:ext uri="{FF2B5EF4-FFF2-40B4-BE49-F238E27FC236}">
                <a16:creationId xmlns:a16="http://schemas.microsoft.com/office/drawing/2014/main" id="{DC65FDC8-158D-4C57-CCC8-1E9F4C50CBA6}"/>
              </a:ext>
            </a:extLst>
          </p:cNvPr>
          <p:cNvGraphicFramePr>
            <a:graphicFrameLocks/>
          </p:cNvGraphicFramePr>
          <p:nvPr>
            <p:extLst/>
          </p:nvPr>
        </p:nvGraphicFramePr>
        <p:xfrm>
          <a:off x="8004285" y="3717032"/>
          <a:ext cx="3470176" cy="1833880"/>
        </p:xfrm>
        <a:graphic>
          <a:graphicData uri="http://schemas.openxmlformats.org/drawingml/2006/table">
            <a:tbl>
              <a:tblPr firstRow="1" bandRow="1">
                <a:tableStyleId>{BC89EF96-8CEA-46FF-86C4-4CE0E7609802}</a:tableStyleId>
              </a:tblPr>
              <a:tblGrid>
                <a:gridCol w="1735088">
                  <a:extLst>
                    <a:ext uri="{9D8B030D-6E8A-4147-A177-3AD203B41FA5}">
                      <a16:colId xmlns:a16="http://schemas.microsoft.com/office/drawing/2014/main" val="3156089756"/>
                    </a:ext>
                  </a:extLst>
                </a:gridCol>
                <a:gridCol w="1735088">
                  <a:extLst>
                    <a:ext uri="{9D8B030D-6E8A-4147-A177-3AD203B41FA5}">
                      <a16:colId xmlns:a16="http://schemas.microsoft.com/office/drawing/2014/main" val="2546346177"/>
                    </a:ext>
                  </a:extLst>
                </a:gridCol>
              </a:tblGrid>
              <a:tr h="370840">
                <a:tc gridSpan="2">
                  <a:txBody>
                    <a:bodyPr/>
                    <a:lstStyle/>
                    <a:p>
                      <a:pPr algn="ctr"/>
                      <a:r>
                        <a:rPr lang="de-CH" dirty="0"/>
                        <a:t>Investitionsrechnung</a:t>
                      </a:r>
                    </a:p>
                  </a:txBody>
                  <a:tcPr/>
                </a:tc>
                <a:tc hMerge="1">
                  <a:txBody>
                    <a:bodyPr/>
                    <a:lstStyle/>
                    <a:p>
                      <a:endParaRPr lang="de-CH" dirty="0"/>
                    </a:p>
                  </a:txBody>
                  <a:tcPr/>
                </a:tc>
                <a:extLst>
                  <a:ext uri="{0D108BD9-81ED-4DB2-BD59-A6C34878D82A}">
                    <a16:rowId xmlns:a16="http://schemas.microsoft.com/office/drawing/2014/main" val="1487836705"/>
                  </a:ext>
                </a:extLst>
              </a:tr>
              <a:tr h="370840">
                <a:tc>
                  <a:txBody>
                    <a:bodyPr/>
                    <a:lstStyle/>
                    <a:p>
                      <a:pPr algn="ctr"/>
                      <a:r>
                        <a:rPr lang="de-CH" dirty="0"/>
                        <a:t>Einnahmen</a:t>
                      </a:r>
                    </a:p>
                  </a:txBody>
                  <a:tcPr/>
                </a:tc>
                <a:tc>
                  <a:txBody>
                    <a:bodyPr/>
                    <a:lstStyle/>
                    <a:p>
                      <a:pPr algn="ctr"/>
                      <a:r>
                        <a:rPr lang="de-CH" dirty="0"/>
                        <a:t>Ausgaben</a:t>
                      </a:r>
                    </a:p>
                    <a:p>
                      <a:pPr algn="ctr"/>
                      <a:endParaRPr lang="de-CH" dirty="0"/>
                    </a:p>
                    <a:p>
                      <a:pPr algn="ctr"/>
                      <a:endParaRPr lang="de-CH" dirty="0"/>
                    </a:p>
                    <a:p>
                      <a:pPr algn="ctr"/>
                      <a:endParaRPr lang="de-CH" dirty="0"/>
                    </a:p>
                    <a:p>
                      <a:pPr algn="ctr"/>
                      <a:endParaRPr lang="de-CH" dirty="0"/>
                    </a:p>
                  </a:txBody>
                  <a:tcPr/>
                </a:tc>
                <a:extLst>
                  <a:ext uri="{0D108BD9-81ED-4DB2-BD59-A6C34878D82A}">
                    <a16:rowId xmlns:a16="http://schemas.microsoft.com/office/drawing/2014/main" val="4046132014"/>
                  </a:ext>
                </a:extLst>
              </a:tr>
            </a:tbl>
          </a:graphicData>
        </a:graphic>
      </p:graphicFrame>
    </p:spTree>
    <p:extLst>
      <p:ext uri="{BB962C8B-B14F-4D97-AF65-F5344CB8AC3E}">
        <p14:creationId xmlns:p14="http://schemas.microsoft.com/office/powerpoint/2010/main" val="2980032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de-CH" dirty="0"/>
              <a:t>Bilanz</a:t>
            </a:r>
          </a:p>
        </p:txBody>
      </p:sp>
      <p:sp>
        <p:nvSpPr>
          <p:cNvPr id="14341" name="Rectangle 5"/>
          <p:cNvSpPr>
            <a:spLocks noGrp="1" noChangeArrowheads="1"/>
          </p:cNvSpPr>
          <p:nvPr>
            <p:ph idx="1"/>
          </p:nvPr>
        </p:nvSpPr>
        <p:spPr>
          <a:xfrm>
            <a:off x="571308" y="1417638"/>
            <a:ext cx="6892844" cy="4819674"/>
          </a:xfrm>
        </p:spPr>
        <p:txBody>
          <a:bodyPr/>
          <a:lstStyle/>
          <a:p>
            <a:r>
              <a:rPr lang="de-CH" dirty="0"/>
              <a:t>In der Bilanz sind alle Vermögens- und Kapitalbestände aufgeführt. </a:t>
            </a:r>
          </a:p>
          <a:p>
            <a:r>
              <a:rPr lang="de-CH" dirty="0"/>
              <a:t>Bei den </a:t>
            </a:r>
            <a:r>
              <a:rPr lang="de-CH" b="1" dirty="0"/>
              <a:t>Aktiven </a:t>
            </a:r>
            <a:r>
              <a:rPr lang="de-CH" dirty="0"/>
              <a:t>steht das Vermögen, z.B.</a:t>
            </a:r>
            <a:br>
              <a:rPr lang="de-CH" dirty="0"/>
            </a:br>
            <a:r>
              <a:rPr lang="de-CH" dirty="0"/>
              <a:t>Kassen, Post- und Bankguthaben, ausstehende Forderungen gegenüber Einwohnern (z.B. ausstehende Steuerrechnungen), Liegenschaften.</a:t>
            </a:r>
          </a:p>
          <a:p>
            <a:r>
              <a:rPr lang="de-CH" dirty="0"/>
              <a:t>Bei den </a:t>
            </a:r>
            <a:r>
              <a:rPr lang="de-CH" b="1" dirty="0"/>
              <a:t>Passiven</a:t>
            </a:r>
            <a:r>
              <a:rPr lang="de-CH" dirty="0"/>
              <a:t> steht das Kapital. Dazu gehört:</a:t>
            </a:r>
          </a:p>
          <a:p>
            <a:pPr lvl="1"/>
            <a:r>
              <a:rPr lang="de-CH" dirty="0"/>
              <a:t>das Fremdkapital/Schulden (z.B. Verbindlichkeiten aus Lieferungen und Leistungen, Hypotheken, langfristige Darlehen)</a:t>
            </a:r>
          </a:p>
          <a:p>
            <a:pPr lvl="1"/>
            <a:r>
              <a:rPr lang="de-CH" dirty="0"/>
              <a:t>Eigenkapital (Differenz aus Vermögen und Schulden) </a:t>
            </a:r>
          </a:p>
        </p:txBody>
      </p:sp>
      <p:sp>
        <p:nvSpPr>
          <p:cNvPr id="5" name="Fußzeilenplatzhalter 4"/>
          <p:cNvSpPr>
            <a:spLocks noGrp="1"/>
          </p:cNvSpPr>
          <p:nvPr>
            <p:ph type="ftr" sz="quarter" idx="11"/>
          </p:nvPr>
        </p:nvSpPr>
        <p:spPr/>
        <p:txBody>
          <a:bodyPr/>
          <a:lstStyle/>
          <a:p>
            <a:r>
              <a:rPr lang="de-CH" dirty="0"/>
              <a:t>© Branche Öffentliche Verwaltung/Administration </a:t>
            </a:r>
            <a:r>
              <a:rPr lang="de-CH" dirty="0" err="1"/>
              <a:t>publique</a:t>
            </a:r>
            <a:r>
              <a:rPr lang="de-CH" dirty="0"/>
              <a:t>/</a:t>
            </a:r>
            <a:r>
              <a:rPr lang="de-CH" dirty="0" err="1"/>
              <a:t>Amministrazione</a:t>
            </a:r>
            <a:r>
              <a:rPr lang="de-CH" dirty="0"/>
              <a:t> </a:t>
            </a:r>
            <a:r>
              <a:rPr lang="de-CH" dirty="0" err="1"/>
              <a:t>pubblica</a:t>
            </a:r>
            <a:endParaRPr lang="de-CH" dirty="0"/>
          </a:p>
        </p:txBody>
      </p:sp>
      <p:sp>
        <p:nvSpPr>
          <p:cNvPr id="2" name="Datumsplatzhalter 1"/>
          <p:cNvSpPr>
            <a:spLocks noGrp="1"/>
          </p:cNvSpPr>
          <p:nvPr>
            <p:ph type="dt" sz="half" idx="10"/>
          </p:nvPr>
        </p:nvSpPr>
        <p:spPr/>
        <p:txBody>
          <a:bodyPr/>
          <a:lstStyle/>
          <a:p>
            <a:fld id="{9C62EEAB-500E-4F57-A307-B8A5FFB9BFAF}" type="datetime1">
              <a:rPr lang="de-DE" smtClean="0"/>
              <a:t>08.04.2024</a:t>
            </a:fld>
            <a:endParaRPr lang="de-CH" dirty="0"/>
          </a:p>
        </p:txBody>
      </p:sp>
      <p:graphicFrame>
        <p:nvGraphicFramePr>
          <p:cNvPr id="3" name="Tabelle 5">
            <a:extLst>
              <a:ext uri="{FF2B5EF4-FFF2-40B4-BE49-F238E27FC236}">
                <a16:creationId xmlns:a16="http://schemas.microsoft.com/office/drawing/2014/main" id="{D6006605-35F5-B235-0F91-1B339EB77CDD}"/>
              </a:ext>
            </a:extLst>
          </p:cNvPr>
          <p:cNvGraphicFramePr>
            <a:graphicFrameLocks/>
          </p:cNvGraphicFramePr>
          <p:nvPr>
            <p:extLst/>
          </p:nvPr>
        </p:nvGraphicFramePr>
        <p:xfrm>
          <a:off x="7680176" y="2708920"/>
          <a:ext cx="3470176" cy="1833880"/>
        </p:xfrm>
        <a:graphic>
          <a:graphicData uri="http://schemas.openxmlformats.org/drawingml/2006/table">
            <a:tbl>
              <a:tblPr firstRow="1" bandRow="1">
                <a:tableStyleId>{8799B23B-EC83-4686-B30A-512413B5E67A}</a:tableStyleId>
              </a:tblPr>
              <a:tblGrid>
                <a:gridCol w="1735088">
                  <a:extLst>
                    <a:ext uri="{9D8B030D-6E8A-4147-A177-3AD203B41FA5}">
                      <a16:colId xmlns:a16="http://schemas.microsoft.com/office/drawing/2014/main" val="3156089756"/>
                    </a:ext>
                  </a:extLst>
                </a:gridCol>
                <a:gridCol w="1735088">
                  <a:extLst>
                    <a:ext uri="{9D8B030D-6E8A-4147-A177-3AD203B41FA5}">
                      <a16:colId xmlns:a16="http://schemas.microsoft.com/office/drawing/2014/main" val="2546346177"/>
                    </a:ext>
                  </a:extLst>
                </a:gridCol>
              </a:tblGrid>
              <a:tr h="370840">
                <a:tc gridSpan="2">
                  <a:txBody>
                    <a:bodyPr/>
                    <a:lstStyle/>
                    <a:p>
                      <a:pPr algn="ctr"/>
                      <a:r>
                        <a:rPr lang="de-CH" dirty="0"/>
                        <a:t>Bilanz</a:t>
                      </a:r>
                    </a:p>
                  </a:txBody>
                  <a:tcPr/>
                </a:tc>
                <a:tc hMerge="1">
                  <a:txBody>
                    <a:bodyPr/>
                    <a:lstStyle/>
                    <a:p>
                      <a:endParaRPr lang="de-CH" dirty="0"/>
                    </a:p>
                  </a:txBody>
                  <a:tcPr/>
                </a:tc>
                <a:extLst>
                  <a:ext uri="{0D108BD9-81ED-4DB2-BD59-A6C34878D82A}">
                    <a16:rowId xmlns:a16="http://schemas.microsoft.com/office/drawing/2014/main" val="1487836705"/>
                  </a:ext>
                </a:extLst>
              </a:tr>
              <a:tr h="370840">
                <a:tc>
                  <a:txBody>
                    <a:bodyPr/>
                    <a:lstStyle/>
                    <a:p>
                      <a:pPr algn="ctr"/>
                      <a:r>
                        <a:rPr lang="de-CH" dirty="0"/>
                        <a:t>Aktiven</a:t>
                      </a:r>
                    </a:p>
                  </a:txBody>
                  <a:tcPr/>
                </a:tc>
                <a:tc>
                  <a:txBody>
                    <a:bodyPr/>
                    <a:lstStyle/>
                    <a:p>
                      <a:pPr algn="ctr"/>
                      <a:r>
                        <a:rPr lang="de-CH" dirty="0"/>
                        <a:t>Passiven</a:t>
                      </a:r>
                    </a:p>
                    <a:p>
                      <a:pPr algn="ctr"/>
                      <a:endParaRPr lang="de-CH" dirty="0"/>
                    </a:p>
                    <a:p>
                      <a:pPr algn="ctr"/>
                      <a:endParaRPr lang="de-CH" dirty="0"/>
                    </a:p>
                    <a:p>
                      <a:pPr algn="ctr"/>
                      <a:endParaRPr lang="de-CH" dirty="0"/>
                    </a:p>
                    <a:p>
                      <a:pPr algn="ctr"/>
                      <a:endParaRPr lang="de-CH" dirty="0"/>
                    </a:p>
                  </a:txBody>
                  <a:tcPr/>
                </a:tc>
                <a:extLst>
                  <a:ext uri="{0D108BD9-81ED-4DB2-BD59-A6C34878D82A}">
                    <a16:rowId xmlns:a16="http://schemas.microsoft.com/office/drawing/2014/main" val="4046132014"/>
                  </a:ext>
                </a:extLst>
              </a:tr>
            </a:tbl>
          </a:graphicData>
        </a:graphic>
      </p:graphicFrame>
    </p:spTree>
    <p:extLst>
      <p:ext uri="{BB962C8B-B14F-4D97-AF65-F5344CB8AC3E}">
        <p14:creationId xmlns:p14="http://schemas.microsoft.com/office/powerpoint/2010/main" val="755041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1000"/>
                                  </p:stCondLst>
                                  <p:childTnLst>
                                    <p:set>
                                      <p:cBhvr>
                                        <p:cTn id="6" dur="1" fill="hold">
                                          <p:stCondLst>
                                            <p:cond delay="499"/>
                                          </p:stCondLst>
                                        </p:cTn>
                                        <p:tgtEl>
                                          <p:spTgt spid="14341">
                                            <p:txEl>
                                              <p:pRg st="0" end="0"/>
                                            </p:txEl>
                                          </p:spTgt>
                                        </p:tgtEl>
                                        <p:attrNameLst>
                                          <p:attrName>style.visibility</p:attrName>
                                        </p:attrNameLst>
                                      </p:cBhvr>
                                      <p:to>
                                        <p:strVal val="visible"/>
                                      </p:to>
                                    </p:set>
                                    <p:anim to="" calcmode="lin" valueType="num">
                                      <p:cBhvr>
                                        <p:cTn id="7" dur="1" fill="hold"/>
                                        <p:tgtEl>
                                          <p:spTgt spid="14341">
                                            <p:txEl>
                                              <p:pRg st="0" end="0"/>
                                            </p:txEl>
                                          </p:spTgt>
                                        </p:tgtEl>
                                        <p:attrNameLst>
                                          <p:attrName/>
                                        </p:attrNameLst>
                                      </p:cBhvr>
                                    </p:anim>
                                  </p:childTnLst>
                                </p:cTn>
                              </p:par>
                            </p:childTnLst>
                          </p:cTn>
                        </p:par>
                        <p:par>
                          <p:cTn id="8" fill="hold">
                            <p:stCondLst>
                              <p:cond delay="1500"/>
                            </p:stCondLst>
                            <p:childTnLst>
                              <p:par>
                                <p:cTn id="9" presetID="24" presetClass="entr" presetSubtype="0" fill="hold" grpId="0" nodeType="afterEffect">
                                  <p:stCondLst>
                                    <p:cond delay="5000"/>
                                  </p:stCondLst>
                                  <p:childTnLst>
                                    <p:set>
                                      <p:cBhvr>
                                        <p:cTn id="10" dur="1" fill="hold">
                                          <p:stCondLst>
                                            <p:cond delay="499"/>
                                          </p:stCondLst>
                                        </p:cTn>
                                        <p:tgtEl>
                                          <p:spTgt spid="14341">
                                            <p:txEl>
                                              <p:pRg st="1" end="1"/>
                                            </p:txEl>
                                          </p:spTgt>
                                        </p:tgtEl>
                                        <p:attrNameLst>
                                          <p:attrName>style.visibility</p:attrName>
                                        </p:attrNameLst>
                                      </p:cBhvr>
                                      <p:to>
                                        <p:strVal val="visible"/>
                                      </p:to>
                                    </p:set>
                                    <p:anim to="" calcmode="lin" valueType="num">
                                      <p:cBhvr>
                                        <p:cTn id="11" dur="1" fill="hold"/>
                                        <p:tgtEl>
                                          <p:spTgt spid="14341">
                                            <p:txEl>
                                              <p:pRg st="1" end="1"/>
                                            </p:txEl>
                                          </p:spTgt>
                                        </p:tgtEl>
                                        <p:attrNameLst>
                                          <p:attrName/>
                                        </p:attrNameLst>
                                      </p:cBhvr>
                                    </p:anim>
                                  </p:childTnLst>
                                </p:cTn>
                              </p:par>
                            </p:childTnLst>
                          </p:cTn>
                        </p:par>
                        <p:par>
                          <p:cTn id="12" fill="hold">
                            <p:stCondLst>
                              <p:cond delay="7000"/>
                            </p:stCondLst>
                            <p:childTnLst>
                              <p:par>
                                <p:cTn id="13" presetID="24" presetClass="entr" presetSubtype="0" fill="hold" grpId="0" nodeType="afterEffect">
                                  <p:stCondLst>
                                    <p:cond delay="6000"/>
                                  </p:stCondLst>
                                  <p:childTnLst>
                                    <p:set>
                                      <p:cBhvr>
                                        <p:cTn id="14" dur="1" fill="hold">
                                          <p:stCondLst>
                                            <p:cond delay="499"/>
                                          </p:stCondLst>
                                        </p:cTn>
                                        <p:tgtEl>
                                          <p:spTgt spid="14341">
                                            <p:txEl>
                                              <p:pRg st="2" end="2"/>
                                            </p:txEl>
                                          </p:spTgt>
                                        </p:tgtEl>
                                        <p:attrNameLst>
                                          <p:attrName>style.visibility</p:attrName>
                                        </p:attrNameLst>
                                      </p:cBhvr>
                                      <p:to>
                                        <p:strVal val="visible"/>
                                      </p:to>
                                    </p:set>
                                    <p:anim to="" calcmode="lin" valueType="num">
                                      <p:cBhvr>
                                        <p:cTn id="15" dur="1" fill="hold"/>
                                        <p:tgtEl>
                                          <p:spTgt spid="14341">
                                            <p:txEl>
                                              <p:pRg st="2" end="2"/>
                                            </p:txEl>
                                          </p:spTgt>
                                        </p:tgtEl>
                                        <p:attrNameLst>
                                          <p:attrName/>
                                        </p:attrNameLst>
                                      </p:cBhvr>
                                    </p:anim>
                                  </p:childTnLst>
                                </p:cTn>
                              </p:par>
                              <p:par>
                                <p:cTn id="16" presetID="24" presetClass="entr" presetSubtype="0" fill="hold" grpId="0" nodeType="withEffect">
                                  <p:stCondLst>
                                    <p:cond delay="7000"/>
                                  </p:stCondLst>
                                  <p:childTnLst>
                                    <p:set>
                                      <p:cBhvr>
                                        <p:cTn id="17" dur="1" fill="hold">
                                          <p:stCondLst>
                                            <p:cond delay="499"/>
                                          </p:stCondLst>
                                        </p:cTn>
                                        <p:tgtEl>
                                          <p:spTgt spid="14341">
                                            <p:txEl>
                                              <p:pRg st="3" end="3"/>
                                            </p:txEl>
                                          </p:spTgt>
                                        </p:tgtEl>
                                        <p:attrNameLst>
                                          <p:attrName>style.visibility</p:attrName>
                                        </p:attrNameLst>
                                      </p:cBhvr>
                                      <p:to>
                                        <p:strVal val="visible"/>
                                      </p:to>
                                    </p:set>
                                    <p:anim to="" calcmode="lin" valueType="num">
                                      <p:cBhvr>
                                        <p:cTn id="18" dur="1" fill="hold"/>
                                        <p:tgtEl>
                                          <p:spTgt spid="14341">
                                            <p:txEl>
                                              <p:pRg st="3" end="3"/>
                                            </p:txEl>
                                          </p:spTgt>
                                        </p:tgtEl>
                                        <p:attrNameLst>
                                          <p:attrName/>
                                        </p:attrNameLst>
                                      </p:cBhvr>
                                    </p:anim>
                                  </p:childTnLst>
                                </p:cTn>
                              </p:par>
                              <p:par>
                                <p:cTn id="19" presetID="24" presetClass="entr" presetSubtype="0" fill="hold" grpId="0" nodeType="withEffect">
                                  <p:stCondLst>
                                    <p:cond delay="7000"/>
                                  </p:stCondLst>
                                  <p:childTnLst>
                                    <p:set>
                                      <p:cBhvr>
                                        <p:cTn id="20" dur="1" fill="hold">
                                          <p:stCondLst>
                                            <p:cond delay="499"/>
                                          </p:stCondLst>
                                        </p:cTn>
                                        <p:tgtEl>
                                          <p:spTgt spid="14341">
                                            <p:txEl>
                                              <p:pRg st="4" end="4"/>
                                            </p:txEl>
                                          </p:spTgt>
                                        </p:tgtEl>
                                        <p:attrNameLst>
                                          <p:attrName>style.visibility</p:attrName>
                                        </p:attrNameLst>
                                      </p:cBhvr>
                                      <p:to>
                                        <p:strVal val="visible"/>
                                      </p:to>
                                    </p:set>
                                    <p:anim to="" calcmode="lin" valueType="num">
                                      <p:cBhvr>
                                        <p:cTn id="21" dur="1" fill="hold"/>
                                        <p:tgtEl>
                                          <p:spTgt spid="1434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autoUpdateAnimBg="0" advAuto="100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EE8F3-3E28-F3DC-9E99-88555182229C}"/>
              </a:ext>
            </a:extLst>
          </p:cNvPr>
          <p:cNvSpPr>
            <a:spLocks noGrp="1"/>
          </p:cNvSpPr>
          <p:nvPr>
            <p:ph type="title"/>
          </p:nvPr>
        </p:nvSpPr>
        <p:spPr/>
        <p:txBody>
          <a:bodyPr/>
          <a:lstStyle/>
          <a:p>
            <a:r>
              <a:rPr lang="de-CH" dirty="0"/>
              <a:t>Bilanz</a:t>
            </a:r>
          </a:p>
        </p:txBody>
      </p:sp>
      <p:sp>
        <p:nvSpPr>
          <p:cNvPr id="4" name="Foliennummernplatzhalter 3">
            <a:extLst>
              <a:ext uri="{FF2B5EF4-FFF2-40B4-BE49-F238E27FC236}">
                <a16:creationId xmlns:a16="http://schemas.microsoft.com/office/drawing/2014/main" id="{248F63D6-9567-B609-2EB7-183A1E119072}"/>
              </a:ext>
            </a:extLst>
          </p:cNvPr>
          <p:cNvSpPr>
            <a:spLocks noGrp="1"/>
          </p:cNvSpPr>
          <p:nvPr>
            <p:ph type="sldNum" sz="quarter" idx="12"/>
          </p:nvPr>
        </p:nvSpPr>
        <p:spPr/>
        <p:txBody>
          <a:bodyPr/>
          <a:lstStyle/>
          <a:p>
            <a:fld id="{87674F0A-37BA-4CE3-B1FD-DE57A7E2F2C6}" type="slidenum">
              <a:rPr lang="de-CH" smtClean="0"/>
              <a:pPr/>
              <a:t>29</a:t>
            </a:fld>
            <a:endParaRPr lang="de-CH" dirty="0"/>
          </a:p>
        </p:txBody>
      </p:sp>
      <p:graphicFrame>
        <p:nvGraphicFramePr>
          <p:cNvPr id="6" name="Tabelle 5">
            <a:extLst>
              <a:ext uri="{FF2B5EF4-FFF2-40B4-BE49-F238E27FC236}">
                <a16:creationId xmlns:a16="http://schemas.microsoft.com/office/drawing/2014/main" id="{ACD4A378-6E60-8832-D370-23604ECD8FC1}"/>
              </a:ext>
            </a:extLst>
          </p:cNvPr>
          <p:cNvGraphicFramePr>
            <a:graphicFrameLocks/>
          </p:cNvGraphicFramePr>
          <p:nvPr>
            <p:extLst/>
          </p:nvPr>
        </p:nvGraphicFramePr>
        <p:xfrm>
          <a:off x="2207568" y="1588730"/>
          <a:ext cx="7776864" cy="4072517"/>
        </p:xfrm>
        <a:graphic>
          <a:graphicData uri="http://schemas.openxmlformats.org/drawingml/2006/table">
            <a:tbl>
              <a:tblPr firstRow="1" bandRow="1">
                <a:tableStyleId>{8799B23B-EC83-4686-B30A-512413B5E67A}</a:tableStyleId>
              </a:tblPr>
              <a:tblGrid>
                <a:gridCol w="3888432">
                  <a:extLst>
                    <a:ext uri="{9D8B030D-6E8A-4147-A177-3AD203B41FA5}">
                      <a16:colId xmlns:a16="http://schemas.microsoft.com/office/drawing/2014/main" val="3156089756"/>
                    </a:ext>
                  </a:extLst>
                </a:gridCol>
                <a:gridCol w="3888432">
                  <a:extLst>
                    <a:ext uri="{9D8B030D-6E8A-4147-A177-3AD203B41FA5}">
                      <a16:colId xmlns:a16="http://schemas.microsoft.com/office/drawing/2014/main" val="2546346177"/>
                    </a:ext>
                  </a:extLst>
                </a:gridCol>
              </a:tblGrid>
              <a:tr h="823528">
                <a:tc>
                  <a:txBody>
                    <a:bodyPr/>
                    <a:lstStyle/>
                    <a:p>
                      <a:pPr algn="ctr"/>
                      <a:r>
                        <a:rPr lang="de-CH" dirty="0"/>
                        <a:t>Aktiven</a:t>
                      </a:r>
                    </a:p>
                  </a:txBody>
                  <a:tcPr/>
                </a:tc>
                <a:tc>
                  <a:txBody>
                    <a:bodyPr/>
                    <a:lstStyle/>
                    <a:p>
                      <a:pPr algn="ctr"/>
                      <a:r>
                        <a:rPr lang="de-CH" dirty="0"/>
                        <a:t>Passiven</a:t>
                      </a:r>
                    </a:p>
                  </a:txBody>
                  <a:tcPr/>
                </a:tc>
                <a:extLst>
                  <a:ext uri="{0D108BD9-81ED-4DB2-BD59-A6C34878D82A}">
                    <a16:rowId xmlns:a16="http://schemas.microsoft.com/office/drawing/2014/main" val="1487836705"/>
                  </a:ext>
                </a:extLst>
              </a:tr>
              <a:tr h="3248989">
                <a:tc>
                  <a:txBody>
                    <a:bodyPr/>
                    <a:lstStyle/>
                    <a:p>
                      <a:r>
                        <a:rPr lang="de-CH" sz="2000" dirty="0">
                          <a:latin typeface="Calibri" panose="020F0502020204030204" pitchFamily="34" charset="0"/>
                        </a:rPr>
                        <a:t>10     Flüssige Mittel</a:t>
                      </a:r>
                    </a:p>
                    <a:p>
                      <a:r>
                        <a:rPr lang="de-CH" sz="2000" dirty="0">
                          <a:latin typeface="Calibri" panose="020F0502020204030204" pitchFamily="34" charset="0"/>
                        </a:rPr>
                        <a:t>100   Kasse</a:t>
                      </a:r>
                    </a:p>
                    <a:p>
                      <a:r>
                        <a:rPr lang="de-CH" sz="2000" dirty="0">
                          <a:latin typeface="Calibri" panose="020F0502020204030204" pitchFamily="34" charset="0"/>
                        </a:rPr>
                        <a:t>…..</a:t>
                      </a:r>
                    </a:p>
                    <a:p>
                      <a:endParaRPr lang="de-CH" sz="2000" dirty="0">
                        <a:latin typeface="Calibri" panose="020F0502020204030204" pitchFamily="34" charset="0"/>
                      </a:endParaRPr>
                    </a:p>
                    <a:p>
                      <a:r>
                        <a:rPr lang="de-CH" sz="2000" dirty="0">
                          <a:latin typeface="Calibri" panose="020F0502020204030204" pitchFamily="34" charset="0"/>
                        </a:rPr>
                        <a:t>11    Guthaben</a:t>
                      </a:r>
                    </a:p>
                    <a:p>
                      <a:r>
                        <a:rPr lang="de-CH" sz="2000" dirty="0">
                          <a:latin typeface="Calibri" panose="020F0502020204030204" pitchFamily="34" charset="0"/>
                        </a:rPr>
                        <a:t>…..</a:t>
                      </a:r>
                    </a:p>
                  </a:txBody>
                  <a:tcPr/>
                </a:tc>
                <a:tc>
                  <a:txBody>
                    <a:bodyPr/>
                    <a:lstStyle/>
                    <a:p>
                      <a:r>
                        <a:rPr lang="de-CH" sz="2000" dirty="0">
                          <a:latin typeface="Calibri" panose="020F0502020204030204" pitchFamily="34" charset="0"/>
                        </a:rPr>
                        <a:t>20     Laufende Verpflichtungen</a:t>
                      </a:r>
                    </a:p>
                    <a:p>
                      <a:r>
                        <a:rPr lang="de-CH" sz="2000" dirty="0">
                          <a:latin typeface="Calibri" panose="020F0502020204030204" pitchFamily="34" charset="0"/>
                        </a:rPr>
                        <a:t>200   Kreditoren</a:t>
                      </a:r>
                    </a:p>
                    <a:p>
                      <a:endParaRPr lang="de-CH" sz="2000" dirty="0">
                        <a:latin typeface="Calibri" panose="020F0502020204030204" pitchFamily="34" charset="0"/>
                      </a:endParaRPr>
                    </a:p>
                    <a:p>
                      <a:endParaRPr lang="de-CH" sz="2000" dirty="0">
                        <a:latin typeface="Calibri" panose="020F0502020204030204" pitchFamily="34" charset="0"/>
                      </a:endParaRPr>
                    </a:p>
                    <a:p>
                      <a:r>
                        <a:rPr lang="de-CH" sz="2000" dirty="0">
                          <a:latin typeface="Calibri" panose="020F0502020204030204" pitchFamily="34" charset="0"/>
                        </a:rPr>
                        <a:t>21     Kurzfristige Schulden</a:t>
                      </a:r>
                    </a:p>
                    <a:p>
                      <a:r>
                        <a:rPr lang="de-CH" sz="2000" dirty="0">
                          <a:latin typeface="Calibri" panose="020F0502020204030204" pitchFamily="34" charset="0"/>
                        </a:rPr>
                        <a:t>210   Bank</a:t>
                      </a:r>
                    </a:p>
                    <a:p>
                      <a:r>
                        <a:rPr lang="de-CH" sz="2000" dirty="0">
                          <a:latin typeface="Calibri" panose="020F0502020204030204" pitchFamily="34" charset="0"/>
                        </a:rPr>
                        <a:t>…..</a:t>
                      </a:r>
                    </a:p>
                    <a:p>
                      <a:pPr algn="ctr"/>
                      <a:endParaRPr lang="de-CH" dirty="0"/>
                    </a:p>
                    <a:p>
                      <a:pPr algn="ctr"/>
                      <a:endParaRPr lang="de-CH" dirty="0"/>
                    </a:p>
                    <a:p>
                      <a:pPr algn="ctr"/>
                      <a:endParaRPr lang="de-CH" dirty="0"/>
                    </a:p>
                  </a:txBody>
                  <a:tcPr/>
                </a:tc>
                <a:extLst>
                  <a:ext uri="{0D108BD9-81ED-4DB2-BD59-A6C34878D82A}">
                    <a16:rowId xmlns:a16="http://schemas.microsoft.com/office/drawing/2014/main" val="4046132014"/>
                  </a:ext>
                </a:extLst>
              </a:tr>
            </a:tbl>
          </a:graphicData>
        </a:graphic>
      </p:graphicFrame>
    </p:spTree>
    <p:extLst>
      <p:ext uri="{BB962C8B-B14F-4D97-AF65-F5344CB8AC3E}">
        <p14:creationId xmlns:p14="http://schemas.microsoft.com/office/powerpoint/2010/main" val="84754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p:txBody>
          <a:bodyPr>
            <a:normAutofit/>
          </a:bodyPr>
          <a:lstStyle/>
          <a:p>
            <a:r>
              <a:rPr lang="de-CH"/>
              <a:t>Ziele</a:t>
            </a:r>
            <a:endParaRPr lang="de-CH" dirty="0"/>
          </a:p>
        </p:txBody>
      </p:sp>
      <p:sp>
        <p:nvSpPr>
          <p:cNvPr id="6" name="Inhaltsplatzhalter 5"/>
          <p:cNvSpPr>
            <a:spLocks noGrp="1"/>
          </p:cNvSpPr>
          <p:nvPr>
            <p:ph idx="1"/>
          </p:nvPr>
        </p:nvSpPr>
        <p:spPr/>
        <p:txBody>
          <a:bodyPr/>
          <a:lstStyle/>
          <a:p>
            <a:r>
              <a:rPr lang="de-CH" dirty="0"/>
              <a:t>Sie beschreiben mit eigenen Worten, was öffentliche Abgaben sind.</a:t>
            </a:r>
          </a:p>
          <a:p>
            <a:endParaRPr lang="de-CH" dirty="0"/>
          </a:p>
          <a:p>
            <a:r>
              <a:rPr lang="de-CH" dirty="0"/>
              <a:t>Sie nennen konkrete Beispiele für unterschiedliche Arten von öffentlichen Abgaben.</a:t>
            </a:r>
          </a:p>
          <a:p>
            <a:pPr marL="0" indent="0">
              <a:buNone/>
            </a:pPr>
            <a:endParaRPr lang="de-CH" dirty="0"/>
          </a:p>
          <a:p>
            <a:r>
              <a:rPr lang="de-CH" dirty="0"/>
              <a:t>Sie erklären den Aufbau der Rechnungslegung im öffentlichen Gemeinwesen.</a:t>
            </a:r>
          </a:p>
          <a:p>
            <a:endParaRPr lang="de-CH" dirty="0"/>
          </a:p>
          <a:p>
            <a:r>
              <a:rPr lang="de-CH" dirty="0"/>
              <a:t>Sie sind in der Lage, einfache Verbuchungen in der Bilanz vorzunehmen.</a:t>
            </a:r>
          </a:p>
          <a:p>
            <a:endParaRPr lang="de-CH" dirty="0"/>
          </a:p>
          <a:p>
            <a:endParaRPr lang="de-CH" dirty="0"/>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3</a:t>
            </a:fld>
            <a:endParaRPr lang="de-CH"/>
          </a:p>
        </p:txBody>
      </p:sp>
    </p:spTree>
    <p:extLst>
      <p:ext uri="{BB962C8B-B14F-4D97-AF65-F5344CB8AC3E}">
        <p14:creationId xmlns:p14="http://schemas.microsoft.com/office/powerpoint/2010/main" val="3477679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de-CH" dirty="0"/>
              <a:t>Erfolgsrechnung</a:t>
            </a:r>
          </a:p>
        </p:txBody>
      </p:sp>
      <p:sp>
        <p:nvSpPr>
          <p:cNvPr id="14341" name="Rectangle 5"/>
          <p:cNvSpPr>
            <a:spLocks noGrp="1" noChangeArrowheads="1"/>
          </p:cNvSpPr>
          <p:nvPr>
            <p:ph idx="1"/>
          </p:nvPr>
        </p:nvSpPr>
        <p:spPr>
          <a:xfrm>
            <a:off x="609600" y="1600201"/>
            <a:ext cx="6206480" cy="4525963"/>
          </a:xfrm>
        </p:spPr>
        <p:txBody>
          <a:bodyPr/>
          <a:lstStyle/>
          <a:p>
            <a:r>
              <a:rPr lang="de-CH" dirty="0"/>
              <a:t>Verbuchung von Aufwand und Ertrag, die </a:t>
            </a:r>
            <a:r>
              <a:rPr lang="de-CH" b="1" dirty="0"/>
              <a:t>Konsumcharakter</a:t>
            </a:r>
            <a:r>
              <a:rPr lang="de-CH" dirty="0">
                <a:solidFill>
                  <a:schemeClr val="accent1"/>
                </a:solidFill>
              </a:rPr>
              <a:t> </a:t>
            </a:r>
            <a:r>
              <a:rPr lang="de-CH" dirty="0"/>
              <a:t>haben sowie Kostenfolgen aus Investitionen</a:t>
            </a:r>
          </a:p>
          <a:p>
            <a:r>
              <a:rPr lang="de-CH" dirty="0"/>
              <a:t>Aufwände sind z.B. Personalaufwand, Mieten, Materialaufwand</a:t>
            </a:r>
          </a:p>
          <a:p>
            <a:r>
              <a:rPr lang="de-CH" dirty="0"/>
              <a:t>Erträge sind z.B. Steuern, Bussen, </a:t>
            </a:r>
            <a:r>
              <a:rPr lang="de-CH" dirty="0" err="1"/>
              <a:t>Grundbuchamtgebühren</a:t>
            </a:r>
            <a:endParaRPr lang="de-CH" dirty="0"/>
          </a:p>
          <a:p>
            <a:r>
              <a:rPr lang="de-CH" dirty="0"/>
              <a:t>Grundsatz des Haushaltsgleichgewichts: Gleichgewicht zwischen Aufwand und Ertrag</a:t>
            </a:r>
          </a:p>
        </p:txBody>
      </p:sp>
      <p:sp>
        <p:nvSpPr>
          <p:cNvPr id="5" name="Fußzeilenplatzhalter 4"/>
          <p:cNvSpPr>
            <a:spLocks noGrp="1"/>
          </p:cNvSpPr>
          <p:nvPr>
            <p:ph type="ftr" sz="quarter" idx="11"/>
          </p:nvPr>
        </p:nvSpPr>
        <p:spPr/>
        <p:txBody>
          <a:bodyPr/>
          <a:lstStyle/>
          <a:p>
            <a:r>
              <a:rPr lang="de-CH"/>
              <a:t>© Branche Öffentliche Verwaltung/Administration publique/Amministrazione pubblica</a:t>
            </a:r>
            <a:endParaRPr lang="de-CH" dirty="0"/>
          </a:p>
        </p:txBody>
      </p:sp>
      <p:sp>
        <p:nvSpPr>
          <p:cNvPr id="2" name="Datumsplatzhalter 1"/>
          <p:cNvSpPr>
            <a:spLocks noGrp="1"/>
          </p:cNvSpPr>
          <p:nvPr>
            <p:ph type="dt" sz="half" idx="10"/>
          </p:nvPr>
        </p:nvSpPr>
        <p:spPr/>
        <p:txBody>
          <a:bodyPr/>
          <a:lstStyle/>
          <a:p>
            <a:fld id="{9C62EEAB-500E-4F57-A307-B8A5FFB9BFAF}" type="datetime1">
              <a:rPr lang="de-DE" smtClean="0"/>
              <a:t>08.04.2024</a:t>
            </a:fld>
            <a:endParaRPr lang="de-CH"/>
          </a:p>
        </p:txBody>
      </p:sp>
      <p:pic>
        <p:nvPicPr>
          <p:cNvPr id="4" name="Grafik 3">
            <a:extLst>
              <a:ext uri="{FF2B5EF4-FFF2-40B4-BE49-F238E27FC236}">
                <a16:creationId xmlns:a16="http://schemas.microsoft.com/office/drawing/2014/main" id="{FD02FE9E-7EB3-0701-0265-3B86E930C3F8}"/>
              </a:ext>
            </a:extLst>
          </p:cNvPr>
          <p:cNvPicPr>
            <a:picLocks noChangeAspect="1"/>
          </p:cNvPicPr>
          <p:nvPr/>
        </p:nvPicPr>
        <p:blipFill>
          <a:blip r:embed="rId3"/>
          <a:stretch>
            <a:fillRect/>
          </a:stretch>
        </p:blipFill>
        <p:spPr>
          <a:xfrm>
            <a:off x="7824192" y="2564904"/>
            <a:ext cx="3505504" cy="1883827"/>
          </a:xfrm>
          <a:prstGeom prst="rect">
            <a:avLst/>
          </a:prstGeom>
        </p:spPr>
      </p:pic>
    </p:spTree>
    <p:extLst>
      <p:ext uri="{BB962C8B-B14F-4D97-AF65-F5344CB8AC3E}">
        <p14:creationId xmlns:p14="http://schemas.microsoft.com/office/powerpoint/2010/main" val="431437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1000"/>
                                  </p:stCondLst>
                                  <p:childTnLst>
                                    <p:set>
                                      <p:cBhvr>
                                        <p:cTn id="6" dur="1" fill="hold">
                                          <p:stCondLst>
                                            <p:cond delay="499"/>
                                          </p:stCondLst>
                                        </p:cTn>
                                        <p:tgtEl>
                                          <p:spTgt spid="14341">
                                            <p:txEl>
                                              <p:pRg st="0" end="0"/>
                                            </p:txEl>
                                          </p:spTgt>
                                        </p:tgtEl>
                                        <p:attrNameLst>
                                          <p:attrName>style.visibility</p:attrName>
                                        </p:attrNameLst>
                                      </p:cBhvr>
                                      <p:to>
                                        <p:strVal val="visible"/>
                                      </p:to>
                                    </p:set>
                                    <p:anim to="" calcmode="lin" valueType="num">
                                      <p:cBhvr>
                                        <p:cTn id="7" dur="1" fill="hold"/>
                                        <p:tgtEl>
                                          <p:spTgt spid="14341">
                                            <p:txEl>
                                              <p:pRg st="0" end="0"/>
                                            </p:txEl>
                                          </p:spTgt>
                                        </p:tgtEl>
                                        <p:attrNameLst>
                                          <p:attrName/>
                                        </p:attrNameLst>
                                      </p:cBhvr>
                                    </p:anim>
                                  </p:childTnLst>
                                </p:cTn>
                              </p:par>
                            </p:childTnLst>
                          </p:cTn>
                        </p:par>
                        <p:par>
                          <p:cTn id="8" fill="hold">
                            <p:stCondLst>
                              <p:cond delay="1500"/>
                            </p:stCondLst>
                            <p:childTnLst>
                              <p:par>
                                <p:cTn id="9" presetID="24" presetClass="entr" presetSubtype="0" fill="hold" grpId="0" nodeType="afterEffect">
                                  <p:stCondLst>
                                    <p:cond delay="1000"/>
                                  </p:stCondLst>
                                  <p:childTnLst>
                                    <p:set>
                                      <p:cBhvr>
                                        <p:cTn id="10" dur="1" fill="hold">
                                          <p:stCondLst>
                                            <p:cond delay="499"/>
                                          </p:stCondLst>
                                        </p:cTn>
                                        <p:tgtEl>
                                          <p:spTgt spid="14341">
                                            <p:txEl>
                                              <p:pRg st="1" end="1"/>
                                            </p:txEl>
                                          </p:spTgt>
                                        </p:tgtEl>
                                        <p:attrNameLst>
                                          <p:attrName>style.visibility</p:attrName>
                                        </p:attrNameLst>
                                      </p:cBhvr>
                                      <p:to>
                                        <p:strVal val="visible"/>
                                      </p:to>
                                    </p:set>
                                    <p:anim to="" calcmode="lin" valueType="num">
                                      <p:cBhvr>
                                        <p:cTn id="11" dur="1" fill="hold"/>
                                        <p:tgtEl>
                                          <p:spTgt spid="14341">
                                            <p:txEl>
                                              <p:pRg st="1" end="1"/>
                                            </p:txEl>
                                          </p:spTgt>
                                        </p:tgtEl>
                                        <p:attrNameLst>
                                          <p:attrName/>
                                        </p:attrNameLst>
                                      </p:cBhvr>
                                    </p:anim>
                                  </p:childTnLst>
                                </p:cTn>
                              </p:par>
                            </p:childTnLst>
                          </p:cTn>
                        </p:par>
                        <p:par>
                          <p:cTn id="12" fill="hold">
                            <p:stCondLst>
                              <p:cond delay="3000"/>
                            </p:stCondLst>
                            <p:childTnLst>
                              <p:par>
                                <p:cTn id="13" presetID="24" presetClass="entr" presetSubtype="0" fill="hold" grpId="0" nodeType="afterEffect">
                                  <p:stCondLst>
                                    <p:cond delay="2000"/>
                                  </p:stCondLst>
                                  <p:childTnLst>
                                    <p:set>
                                      <p:cBhvr>
                                        <p:cTn id="14" dur="1" fill="hold">
                                          <p:stCondLst>
                                            <p:cond delay="499"/>
                                          </p:stCondLst>
                                        </p:cTn>
                                        <p:tgtEl>
                                          <p:spTgt spid="14341">
                                            <p:txEl>
                                              <p:pRg st="2" end="2"/>
                                            </p:txEl>
                                          </p:spTgt>
                                        </p:tgtEl>
                                        <p:attrNameLst>
                                          <p:attrName>style.visibility</p:attrName>
                                        </p:attrNameLst>
                                      </p:cBhvr>
                                      <p:to>
                                        <p:strVal val="visible"/>
                                      </p:to>
                                    </p:set>
                                    <p:anim to="" calcmode="lin" valueType="num">
                                      <p:cBhvr>
                                        <p:cTn id="15" dur="1" fill="hold"/>
                                        <p:tgtEl>
                                          <p:spTgt spid="14341">
                                            <p:txEl>
                                              <p:pRg st="2" end="2"/>
                                            </p:txEl>
                                          </p:spTgt>
                                        </p:tgtEl>
                                        <p:attrNameLst>
                                          <p:attrName/>
                                        </p:attrNameLst>
                                      </p:cBhvr>
                                    </p:anim>
                                  </p:childTnLst>
                                </p:cTn>
                              </p:par>
                            </p:childTnLst>
                          </p:cTn>
                        </p:par>
                        <p:par>
                          <p:cTn id="16" fill="hold">
                            <p:stCondLst>
                              <p:cond delay="5500"/>
                            </p:stCondLst>
                            <p:childTnLst>
                              <p:par>
                                <p:cTn id="17" presetID="24" presetClass="entr" presetSubtype="0" fill="hold" grpId="0" nodeType="afterEffect">
                                  <p:stCondLst>
                                    <p:cond delay="1000"/>
                                  </p:stCondLst>
                                  <p:childTnLst>
                                    <p:set>
                                      <p:cBhvr>
                                        <p:cTn id="18" dur="1" fill="hold">
                                          <p:stCondLst>
                                            <p:cond delay="499"/>
                                          </p:stCondLst>
                                        </p:cTn>
                                        <p:tgtEl>
                                          <p:spTgt spid="14341">
                                            <p:txEl>
                                              <p:pRg st="3" end="3"/>
                                            </p:txEl>
                                          </p:spTgt>
                                        </p:tgtEl>
                                        <p:attrNameLst>
                                          <p:attrName>style.visibility</p:attrName>
                                        </p:attrNameLst>
                                      </p:cBhvr>
                                      <p:to>
                                        <p:strVal val="visible"/>
                                      </p:to>
                                    </p:set>
                                    <p:anim to="" calcmode="lin" valueType="num">
                                      <p:cBhvr>
                                        <p:cTn id="19" dur="1" fill="hold"/>
                                        <p:tgtEl>
                                          <p:spTgt spid="1434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autoUpdateAnimBg="0" advAuto="10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EE8F3-3E28-F3DC-9E99-88555182229C}"/>
              </a:ext>
            </a:extLst>
          </p:cNvPr>
          <p:cNvSpPr>
            <a:spLocks noGrp="1"/>
          </p:cNvSpPr>
          <p:nvPr>
            <p:ph type="title"/>
          </p:nvPr>
        </p:nvSpPr>
        <p:spPr/>
        <p:txBody>
          <a:bodyPr/>
          <a:lstStyle/>
          <a:p>
            <a:r>
              <a:rPr lang="de-CH" dirty="0"/>
              <a:t>Erfolgsrechnung</a:t>
            </a:r>
          </a:p>
        </p:txBody>
      </p:sp>
      <p:sp>
        <p:nvSpPr>
          <p:cNvPr id="4" name="Foliennummernplatzhalter 3">
            <a:extLst>
              <a:ext uri="{FF2B5EF4-FFF2-40B4-BE49-F238E27FC236}">
                <a16:creationId xmlns:a16="http://schemas.microsoft.com/office/drawing/2014/main" id="{248F63D6-9567-B609-2EB7-183A1E119072}"/>
              </a:ext>
            </a:extLst>
          </p:cNvPr>
          <p:cNvSpPr>
            <a:spLocks noGrp="1"/>
          </p:cNvSpPr>
          <p:nvPr>
            <p:ph type="sldNum" sz="quarter" idx="12"/>
          </p:nvPr>
        </p:nvSpPr>
        <p:spPr/>
        <p:txBody>
          <a:bodyPr/>
          <a:lstStyle/>
          <a:p>
            <a:fld id="{87674F0A-37BA-4CE3-B1FD-DE57A7E2F2C6}" type="slidenum">
              <a:rPr lang="de-CH" smtClean="0"/>
              <a:pPr/>
              <a:t>31</a:t>
            </a:fld>
            <a:endParaRPr lang="de-CH" dirty="0"/>
          </a:p>
        </p:txBody>
      </p:sp>
      <p:graphicFrame>
        <p:nvGraphicFramePr>
          <p:cNvPr id="5" name="Tabelle 4">
            <a:extLst>
              <a:ext uri="{FF2B5EF4-FFF2-40B4-BE49-F238E27FC236}">
                <a16:creationId xmlns:a16="http://schemas.microsoft.com/office/drawing/2014/main" id="{AC2DBEC6-E1E6-639F-1942-83659BADBD5B}"/>
              </a:ext>
            </a:extLst>
          </p:cNvPr>
          <p:cNvGraphicFramePr>
            <a:graphicFrameLocks/>
          </p:cNvGraphicFramePr>
          <p:nvPr>
            <p:extLst/>
          </p:nvPr>
        </p:nvGraphicFramePr>
        <p:xfrm>
          <a:off x="2207568" y="1588731"/>
          <a:ext cx="7776864" cy="4492041"/>
        </p:xfrm>
        <a:graphic>
          <a:graphicData uri="http://schemas.openxmlformats.org/drawingml/2006/table">
            <a:tbl>
              <a:tblPr firstRow="1" bandRow="1">
                <a:tableStyleId>{ED083AE6-46FA-4A59-8FB0-9F97EB10719F}</a:tableStyleId>
              </a:tblPr>
              <a:tblGrid>
                <a:gridCol w="3888432">
                  <a:extLst>
                    <a:ext uri="{9D8B030D-6E8A-4147-A177-3AD203B41FA5}">
                      <a16:colId xmlns:a16="http://schemas.microsoft.com/office/drawing/2014/main" val="3156089756"/>
                    </a:ext>
                  </a:extLst>
                </a:gridCol>
                <a:gridCol w="3888432">
                  <a:extLst>
                    <a:ext uri="{9D8B030D-6E8A-4147-A177-3AD203B41FA5}">
                      <a16:colId xmlns:a16="http://schemas.microsoft.com/office/drawing/2014/main" val="2546346177"/>
                    </a:ext>
                  </a:extLst>
                </a:gridCol>
              </a:tblGrid>
              <a:tr h="529641">
                <a:tc>
                  <a:txBody>
                    <a:bodyPr/>
                    <a:lstStyle/>
                    <a:p>
                      <a:pPr algn="ctr"/>
                      <a:r>
                        <a:rPr lang="de-CH" dirty="0"/>
                        <a:t>Aufwand</a:t>
                      </a:r>
                    </a:p>
                  </a:txBody>
                  <a:tcPr/>
                </a:tc>
                <a:tc>
                  <a:txBody>
                    <a:bodyPr/>
                    <a:lstStyle/>
                    <a:p>
                      <a:pPr algn="ctr"/>
                      <a:r>
                        <a:rPr lang="de-CH" dirty="0"/>
                        <a:t>Ertrag</a:t>
                      </a:r>
                    </a:p>
                  </a:txBody>
                  <a:tcPr/>
                </a:tc>
                <a:extLst>
                  <a:ext uri="{0D108BD9-81ED-4DB2-BD59-A6C34878D82A}">
                    <a16:rowId xmlns:a16="http://schemas.microsoft.com/office/drawing/2014/main" val="1487836705"/>
                  </a:ext>
                </a:extLst>
              </a:tr>
              <a:tr h="2089545">
                <a:tc>
                  <a:txBody>
                    <a:bodyPr/>
                    <a:lstStyle/>
                    <a:p>
                      <a:r>
                        <a:rPr lang="de-CH" sz="2000" dirty="0">
                          <a:latin typeface="Calibri" panose="020F0502020204030204" pitchFamily="34" charset="0"/>
                        </a:rPr>
                        <a:t>30    Personalaufwand</a:t>
                      </a:r>
                    </a:p>
                    <a:p>
                      <a:pPr marL="457200" indent="-457200">
                        <a:buAutoNum type="arabicPlain" startAt="300"/>
                      </a:pPr>
                      <a:r>
                        <a:rPr lang="de-CH" sz="2000" dirty="0">
                          <a:latin typeface="Calibri" panose="020F0502020204030204" pitchFamily="34" charset="0"/>
                        </a:rPr>
                        <a:t>Behörden, Kommission</a:t>
                      </a:r>
                    </a:p>
                    <a:p>
                      <a:pPr marL="457200" indent="-457200">
                        <a:buAutoNum type="arabicPlain" startAt="300"/>
                      </a:pPr>
                      <a:r>
                        <a:rPr lang="de-CH" sz="2000" dirty="0">
                          <a:latin typeface="Calibri" panose="020F0502020204030204" pitchFamily="34" charset="0"/>
                        </a:rPr>
                        <a:t>Löhne Verwaltungs- und</a:t>
                      </a:r>
                      <a:br>
                        <a:rPr lang="de-CH" sz="2000" dirty="0">
                          <a:latin typeface="Calibri" panose="020F0502020204030204" pitchFamily="34" charset="0"/>
                        </a:rPr>
                      </a:br>
                      <a:r>
                        <a:rPr lang="de-CH" sz="2000" dirty="0">
                          <a:latin typeface="Calibri" panose="020F0502020204030204" pitchFamily="34" charset="0"/>
                        </a:rPr>
                        <a:t>Betriebspersonal</a:t>
                      </a:r>
                    </a:p>
                    <a:p>
                      <a:r>
                        <a:rPr lang="de-CH" sz="2000" dirty="0">
                          <a:latin typeface="Calibri" panose="020F0502020204030204" pitchFamily="34" charset="0"/>
                        </a:rPr>
                        <a:t>…..</a:t>
                      </a:r>
                    </a:p>
                    <a:p>
                      <a:endParaRPr lang="de-CH" sz="2000" dirty="0">
                        <a:latin typeface="Calibri" panose="020F0502020204030204" pitchFamily="34" charset="0"/>
                      </a:endParaRPr>
                    </a:p>
                    <a:p>
                      <a:r>
                        <a:rPr lang="de-CH" sz="2000" dirty="0">
                          <a:latin typeface="Calibri" panose="020F0502020204030204" pitchFamily="34" charset="0"/>
                        </a:rPr>
                        <a:t>31    Sachaufwand</a:t>
                      </a:r>
                    </a:p>
                    <a:p>
                      <a:pPr marL="457200" indent="-457200">
                        <a:buAutoNum type="arabicPlain" startAt="310"/>
                      </a:pPr>
                      <a:r>
                        <a:rPr lang="de-CH" sz="2000" dirty="0">
                          <a:latin typeface="Calibri" panose="020F0502020204030204" pitchFamily="34" charset="0"/>
                        </a:rPr>
                        <a:t>Büro- und Schulmaterial</a:t>
                      </a:r>
                    </a:p>
                    <a:p>
                      <a:pPr marL="0" indent="0">
                        <a:buNone/>
                      </a:pPr>
                      <a:r>
                        <a:rPr lang="de-CH" sz="2000" dirty="0">
                          <a:latin typeface="Calibri" panose="020F0502020204030204" pitchFamily="34" charset="0"/>
                        </a:rPr>
                        <a:t>….</a:t>
                      </a:r>
                    </a:p>
                  </a:txBody>
                  <a:tcPr/>
                </a:tc>
                <a:tc>
                  <a:txBody>
                    <a:bodyPr/>
                    <a:lstStyle/>
                    <a:p>
                      <a:r>
                        <a:rPr lang="de-CH" sz="2000" dirty="0">
                          <a:latin typeface="Calibri" panose="020F0502020204030204" pitchFamily="34" charset="0"/>
                        </a:rPr>
                        <a:t>40     Steuern</a:t>
                      </a:r>
                    </a:p>
                    <a:p>
                      <a:r>
                        <a:rPr lang="de-CH" sz="2000" dirty="0">
                          <a:latin typeface="Calibri" panose="020F0502020204030204" pitchFamily="34" charset="0"/>
                        </a:rPr>
                        <a:t>400   Einkommens- und Vermögenssteuern</a:t>
                      </a:r>
                    </a:p>
                    <a:p>
                      <a:r>
                        <a:rPr lang="de-CH" sz="2000" dirty="0">
                          <a:latin typeface="Calibri" panose="020F0502020204030204" pitchFamily="34" charset="0"/>
                        </a:rPr>
                        <a:t>401   Ertrags- und Kapitalsteuern</a:t>
                      </a:r>
                    </a:p>
                    <a:p>
                      <a:r>
                        <a:rPr lang="de-CH" sz="2000" dirty="0">
                          <a:latin typeface="Calibri" panose="020F0502020204030204" pitchFamily="34" charset="0"/>
                        </a:rPr>
                        <a:t>…..</a:t>
                      </a:r>
                    </a:p>
                    <a:p>
                      <a:endParaRPr lang="de-CH" sz="2000" dirty="0">
                        <a:latin typeface="Calibri" panose="020F0502020204030204" pitchFamily="34" charset="0"/>
                      </a:endParaRPr>
                    </a:p>
                    <a:p>
                      <a:r>
                        <a:rPr lang="de-CH" sz="2000" dirty="0">
                          <a:latin typeface="Calibri" panose="020F0502020204030204" pitchFamily="34" charset="0"/>
                        </a:rPr>
                        <a:t>41     Regalien</a:t>
                      </a:r>
                    </a:p>
                    <a:p>
                      <a:r>
                        <a:rPr lang="de-CH" sz="2000" dirty="0">
                          <a:latin typeface="Calibri" panose="020F0502020204030204" pitchFamily="34" charset="0"/>
                        </a:rPr>
                        <a:t>42     Vermögenserträge</a:t>
                      </a:r>
                    </a:p>
                    <a:p>
                      <a:r>
                        <a:rPr lang="de-CH" sz="2000" dirty="0">
                          <a:latin typeface="Calibri" panose="020F0502020204030204" pitchFamily="34" charset="0"/>
                        </a:rPr>
                        <a:t>420   Banken</a:t>
                      </a:r>
                    </a:p>
                    <a:p>
                      <a:r>
                        <a:rPr lang="de-CH" sz="2000" dirty="0">
                          <a:latin typeface="Calibri" panose="020F0502020204030204" pitchFamily="34" charset="0"/>
                        </a:rPr>
                        <a:t>…..</a:t>
                      </a:r>
                      <a:endParaRPr lang="de-CH" dirty="0"/>
                    </a:p>
                    <a:p>
                      <a:pPr algn="ctr"/>
                      <a:endParaRPr lang="de-CH" dirty="0"/>
                    </a:p>
                    <a:p>
                      <a:pPr algn="ctr"/>
                      <a:endParaRPr lang="de-CH" dirty="0"/>
                    </a:p>
                    <a:p>
                      <a:pPr algn="ctr"/>
                      <a:endParaRPr lang="de-CH" dirty="0"/>
                    </a:p>
                  </a:txBody>
                  <a:tcPr/>
                </a:tc>
                <a:extLst>
                  <a:ext uri="{0D108BD9-81ED-4DB2-BD59-A6C34878D82A}">
                    <a16:rowId xmlns:a16="http://schemas.microsoft.com/office/drawing/2014/main" val="4046132014"/>
                  </a:ext>
                </a:extLst>
              </a:tr>
            </a:tbl>
          </a:graphicData>
        </a:graphic>
      </p:graphicFrame>
    </p:spTree>
    <p:extLst>
      <p:ext uri="{BB962C8B-B14F-4D97-AF65-F5344CB8AC3E}">
        <p14:creationId xmlns:p14="http://schemas.microsoft.com/office/powerpoint/2010/main" val="1189483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de-CH" dirty="0"/>
              <a:t>Investitionsrechnung</a:t>
            </a:r>
          </a:p>
        </p:txBody>
      </p:sp>
      <p:sp>
        <p:nvSpPr>
          <p:cNvPr id="17411" name="Rectangle 3"/>
          <p:cNvSpPr>
            <a:spLocks noGrp="1" noChangeArrowheads="1"/>
          </p:cNvSpPr>
          <p:nvPr>
            <p:ph idx="1"/>
          </p:nvPr>
        </p:nvSpPr>
        <p:spPr>
          <a:xfrm>
            <a:off x="609600" y="1600201"/>
            <a:ext cx="6782544" cy="4525963"/>
          </a:xfrm>
        </p:spPr>
        <p:txBody>
          <a:bodyPr/>
          <a:lstStyle/>
          <a:p>
            <a:r>
              <a:rPr lang="de-CH" dirty="0"/>
              <a:t>Investitionen sind Ausgaben, die für den </a:t>
            </a:r>
          </a:p>
          <a:p>
            <a:pPr lvl="1"/>
            <a:r>
              <a:rPr lang="de-CH" dirty="0"/>
              <a:t>Erwerb,</a:t>
            </a:r>
          </a:p>
          <a:p>
            <a:pPr lvl="1"/>
            <a:r>
              <a:rPr lang="de-CH" dirty="0"/>
              <a:t>die Erstellung oder</a:t>
            </a:r>
          </a:p>
          <a:p>
            <a:pPr lvl="1"/>
            <a:r>
              <a:rPr lang="de-CH" dirty="0"/>
              <a:t>die Verbesserung dauerhafter Vermögenswerte getätigt werden.</a:t>
            </a:r>
          </a:p>
          <a:p>
            <a:r>
              <a:rPr lang="de-CH" dirty="0"/>
              <a:t>Ausgaben, die Vermögenswerte für öffentliche Zwecke mit </a:t>
            </a:r>
            <a:r>
              <a:rPr lang="de-CH" b="1" dirty="0"/>
              <a:t>mehrjähriger Nutzungsdauer</a:t>
            </a:r>
            <a:r>
              <a:rPr lang="de-CH" dirty="0">
                <a:solidFill>
                  <a:srgbClr val="0070C0"/>
                </a:solidFill>
              </a:rPr>
              <a:t> </a:t>
            </a:r>
            <a:r>
              <a:rPr lang="de-CH" dirty="0"/>
              <a:t>schaffen</a:t>
            </a:r>
          </a:p>
          <a:p>
            <a:r>
              <a:rPr lang="de-CH" dirty="0"/>
              <a:t>Investitionsausgaben bewirken die Schaffung von </a:t>
            </a:r>
            <a:r>
              <a:rPr lang="de-CH" b="1" dirty="0"/>
              <a:t>Verwaltungsvermögen</a:t>
            </a:r>
          </a:p>
          <a:p>
            <a:r>
              <a:rPr lang="de-CH" dirty="0"/>
              <a:t>z.B. Renovation/Instandhaltung von Liegenschaften</a:t>
            </a:r>
          </a:p>
        </p:txBody>
      </p:sp>
      <p:sp>
        <p:nvSpPr>
          <p:cNvPr id="5" name="Fußzeilenplatzhalter 4"/>
          <p:cNvSpPr>
            <a:spLocks noGrp="1"/>
          </p:cNvSpPr>
          <p:nvPr>
            <p:ph type="ftr" sz="quarter" idx="11"/>
          </p:nvPr>
        </p:nvSpPr>
        <p:spPr/>
        <p:txBody>
          <a:bodyPr/>
          <a:lstStyle/>
          <a:p>
            <a:r>
              <a:rPr lang="de-CH"/>
              <a:t>© Branche Öffentliche Verwaltung/Administration publique/Amministrazione pubblica</a:t>
            </a:r>
            <a:endParaRPr lang="de-CH" dirty="0"/>
          </a:p>
        </p:txBody>
      </p:sp>
      <p:sp>
        <p:nvSpPr>
          <p:cNvPr id="2" name="Datumsplatzhalter 1"/>
          <p:cNvSpPr>
            <a:spLocks noGrp="1"/>
          </p:cNvSpPr>
          <p:nvPr>
            <p:ph type="dt" sz="half" idx="10"/>
          </p:nvPr>
        </p:nvSpPr>
        <p:spPr/>
        <p:txBody>
          <a:bodyPr/>
          <a:lstStyle/>
          <a:p>
            <a:fld id="{63D8C8E0-200B-48FF-A6F3-EA38228E81E8}" type="datetime1">
              <a:rPr lang="de-DE" smtClean="0"/>
              <a:t>08.04.2024</a:t>
            </a:fld>
            <a:endParaRPr lang="de-CH"/>
          </a:p>
        </p:txBody>
      </p:sp>
      <p:graphicFrame>
        <p:nvGraphicFramePr>
          <p:cNvPr id="3" name="Tabelle 2">
            <a:extLst>
              <a:ext uri="{FF2B5EF4-FFF2-40B4-BE49-F238E27FC236}">
                <a16:creationId xmlns:a16="http://schemas.microsoft.com/office/drawing/2014/main" id="{16CAE609-F837-5BFF-DB3B-3A1480005AAF}"/>
              </a:ext>
            </a:extLst>
          </p:cNvPr>
          <p:cNvGraphicFramePr>
            <a:graphicFrameLocks/>
          </p:cNvGraphicFramePr>
          <p:nvPr>
            <p:extLst/>
          </p:nvPr>
        </p:nvGraphicFramePr>
        <p:xfrm>
          <a:off x="7536160" y="2512060"/>
          <a:ext cx="3470176" cy="1833880"/>
        </p:xfrm>
        <a:graphic>
          <a:graphicData uri="http://schemas.openxmlformats.org/drawingml/2006/table">
            <a:tbl>
              <a:tblPr firstRow="1" bandRow="1">
                <a:tableStyleId>{BC89EF96-8CEA-46FF-86C4-4CE0E7609802}</a:tableStyleId>
              </a:tblPr>
              <a:tblGrid>
                <a:gridCol w="1735088">
                  <a:extLst>
                    <a:ext uri="{9D8B030D-6E8A-4147-A177-3AD203B41FA5}">
                      <a16:colId xmlns:a16="http://schemas.microsoft.com/office/drawing/2014/main" val="3156089756"/>
                    </a:ext>
                  </a:extLst>
                </a:gridCol>
                <a:gridCol w="1735088">
                  <a:extLst>
                    <a:ext uri="{9D8B030D-6E8A-4147-A177-3AD203B41FA5}">
                      <a16:colId xmlns:a16="http://schemas.microsoft.com/office/drawing/2014/main" val="2546346177"/>
                    </a:ext>
                  </a:extLst>
                </a:gridCol>
              </a:tblGrid>
              <a:tr h="370840">
                <a:tc gridSpan="2">
                  <a:txBody>
                    <a:bodyPr/>
                    <a:lstStyle/>
                    <a:p>
                      <a:pPr algn="ctr"/>
                      <a:r>
                        <a:rPr lang="de-CH" dirty="0"/>
                        <a:t>Investitionsrechnung</a:t>
                      </a:r>
                    </a:p>
                  </a:txBody>
                  <a:tcPr/>
                </a:tc>
                <a:tc hMerge="1">
                  <a:txBody>
                    <a:bodyPr/>
                    <a:lstStyle/>
                    <a:p>
                      <a:endParaRPr lang="de-CH" dirty="0"/>
                    </a:p>
                  </a:txBody>
                  <a:tcPr/>
                </a:tc>
                <a:extLst>
                  <a:ext uri="{0D108BD9-81ED-4DB2-BD59-A6C34878D82A}">
                    <a16:rowId xmlns:a16="http://schemas.microsoft.com/office/drawing/2014/main" val="1487836705"/>
                  </a:ext>
                </a:extLst>
              </a:tr>
              <a:tr h="370840">
                <a:tc>
                  <a:txBody>
                    <a:bodyPr/>
                    <a:lstStyle/>
                    <a:p>
                      <a:pPr algn="ctr"/>
                      <a:r>
                        <a:rPr lang="de-CH" dirty="0"/>
                        <a:t>Einnahmen</a:t>
                      </a:r>
                    </a:p>
                  </a:txBody>
                  <a:tcPr/>
                </a:tc>
                <a:tc>
                  <a:txBody>
                    <a:bodyPr/>
                    <a:lstStyle/>
                    <a:p>
                      <a:pPr algn="ctr"/>
                      <a:r>
                        <a:rPr lang="de-CH" dirty="0"/>
                        <a:t>Ausgaben</a:t>
                      </a:r>
                    </a:p>
                    <a:p>
                      <a:pPr algn="ctr"/>
                      <a:endParaRPr lang="de-CH" dirty="0"/>
                    </a:p>
                    <a:p>
                      <a:pPr algn="ctr"/>
                      <a:endParaRPr lang="de-CH" dirty="0"/>
                    </a:p>
                    <a:p>
                      <a:pPr algn="ctr"/>
                      <a:endParaRPr lang="de-CH" dirty="0"/>
                    </a:p>
                    <a:p>
                      <a:pPr algn="ctr"/>
                      <a:endParaRPr lang="de-CH" dirty="0"/>
                    </a:p>
                  </a:txBody>
                  <a:tcPr/>
                </a:tc>
                <a:extLst>
                  <a:ext uri="{0D108BD9-81ED-4DB2-BD59-A6C34878D82A}">
                    <a16:rowId xmlns:a16="http://schemas.microsoft.com/office/drawing/2014/main" val="4046132014"/>
                  </a:ext>
                </a:extLst>
              </a:tr>
            </a:tbl>
          </a:graphicData>
        </a:graphic>
      </p:graphicFrame>
    </p:spTree>
    <p:extLst>
      <p:ext uri="{BB962C8B-B14F-4D97-AF65-F5344CB8AC3E}">
        <p14:creationId xmlns:p14="http://schemas.microsoft.com/office/powerpoint/2010/main" val="3484031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1000"/>
                                  </p:stCondLst>
                                  <p:childTnLst>
                                    <p:set>
                                      <p:cBhvr>
                                        <p:cTn id="6" dur="1" fill="hold">
                                          <p:stCondLst>
                                            <p:cond delay="499"/>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cTn>
                              </p:par>
                              <p:par>
                                <p:cTn id="8" presetID="24" presetClass="entr" presetSubtype="0" fill="hold" grpId="0" nodeType="withEffect">
                                  <p:stCondLst>
                                    <p:cond delay="2000"/>
                                  </p:stCondLst>
                                  <p:childTnLst>
                                    <p:set>
                                      <p:cBhvr>
                                        <p:cTn id="9" dur="1" fill="hold">
                                          <p:stCondLst>
                                            <p:cond delay="499"/>
                                          </p:stCondLst>
                                        </p:cTn>
                                        <p:tgtEl>
                                          <p:spTgt spid="17411">
                                            <p:txEl>
                                              <p:pRg st="1" end="1"/>
                                            </p:txEl>
                                          </p:spTgt>
                                        </p:tgtEl>
                                        <p:attrNameLst>
                                          <p:attrName>style.visibility</p:attrName>
                                        </p:attrNameLst>
                                      </p:cBhvr>
                                      <p:to>
                                        <p:strVal val="visible"/>
                                      </p:to>
                                    </p:set>
                                    <p:anim to="" calcmode="lin" valueType="num">
                                      <p:cBhvr>
                                        <p:cTn id="10" dur="1" fill="hold"/>
                                        <p:tgtEl>
                                          <p:spTgt spid="17411">
                                            <p:txEl>
                                              <p:pRg st="1" end="1"/>
                                            </p:txEl>
                                          </p:spTgt>
                                        </p:tgtEl>
                                        <p:attrNameLst>
                                          <p:attrName/>
                                        </p:attrNameLst>
                                      </p:cBhvr>
                                    </p:anim>
                                  </p:childTnLst>
                                </p:cTn>
                              </p:par>
                              <p:par>
                                <p:cTn id="11" presetID="24" presetClass="entr" presetSubtype="0" fill="hold" grpId="0" nodeType="withEffect">
                                  <p:stCondLst>
                                    <p:cond delay="2000"/>
                                  </p:stCondLst>
                                  <p:childTnLst>
                                    <p:set>
                                      <p:cBhvr>
                                        <p:cTn id="12" dur="1" fill="hold">
                                          <p:stCondLst>
                                            <p:cond delay="499"/>
                                          </p:stCondLst>
                                        </p:cTn>
                                        <p:tgtEl>
                                          <p:spTgt spid="17411">
                                            <p:txEl>
                                              <p:pRg st="2" end="2"/>
                                            </p:txEl>
                                          </p:spTgt>
                                        </p:tgtEl>
                                        <p:attrNameLst>
                                          <p:attrName>style.visibility</p:attrName>
                                        </p:attrNameLst>
                                      </p:cBhvr>
                                      <p:to>
                                        <p:strVal val="visible"/>
                                      </p:to>
                                    </p:set>
                                    <p:anim to="" calcmode="lin" valueType="num">
                                      <p:cBhvr>
                                        <p:cTn id="13" dur="1" fill="hold"/>
                                        <p:tgtEl>
                                          <p:spTgt spid="17411">
                                            <p:txEl>
                                              <p:pRg st="2" end="2"/>
                                            </p:txEl>
                                          </p:spTgt>
                                        </p:tgtEl>
                                        <p:attrNameLst>
                                          <p:attrName/>
                                        </p:attrNameLst>
                                      </p:cBhvr>
                                    </p:anim>
                                  </p:childTnLst>
                                </p:cTn>
                              </p:par>
                              <p:par>
                                <p:cTn id="14" presetID="24" presetClass="entr" presetSubtype="0" fill="hold" grpId="0" nodeType="withEffect">
                                  <p:stCondLst>
                                    <p:cond delay="2000"/>
                                  </p:stCondLst>
                                  <p:childTnLst>
                                    <p:set>
                                      <p:cBhvr>
                                        <p:cTn id="15" dur="1" fill="hold">
                                          <p:stCondLst>
                                            <p:cond delay="499"/>
                                          </p:stCondLst>
                                        </p:cTn>
                                        <p:tgtEl>
                                          <p:spTgt spid="17411">
                                            <p:txEl>
                                              <p:pRg st="3" end="3"/>
                                            </p:txEl>
                                          </p:spTgt>
                                        </p:tgtEl>
                                        <p:attrNameLst>
                                          <p:attrName>style.visibility</p:attrName>
                                        </p:attrNameLst>
                                      </p:cBhvr>
                                      <p:to>
                                        <p:strVal val="visible"/>
                                      </p:to>
                                    </p:set>
                                    <p:anim to="" calcmode="lin" valueType="num">
                                      <p:cBhvr>
                                        <p:cTn id="16" dur="1" fill="hold"/>
                                        <p:tgtEl>
                                          <p:spTgt spid="17411">
                                            <p:txEl>
                                              <p:pRg st="3" end="3"/>
                                            </p:txEl>
                                          </p:spTgt>
                                        </p:tgtEl>
                                        <p:attrNameLst>
                                          <p:attrName/>
                                        </p:attrNameLst>
                                      </p:cBhvr>
                                    </p:anim>
                                  </p:childTnLst>
                                </p:cTn>
                              </p:par>
                            </p:childTnLst>
                          </p:cTn>
                        </p:par>
                        <p:par>
                          <p:cTn id="17" fill="hold">
                            <p:stCondLst>
                              <p:cond delay="2500"/>
                            </p:stCondLst>
                            <p:childTnLst>
                              <p:par>
                                <p:cTn id="18" presetID="24" presetClass="entr" presetSubtype="0" fill="hold" grpId="0" nodeType="afterEffect">
                                  <p:stCondLst>
                                    <p:cond delay="2000"/>
                                  </p:stCondLst>
                                  <p:childTnLst>
                                    <p:set>
                                      <p:cBhvr>
                                        <p:cTn id="19" dur="1" fill="hold">
                                          <p:stCondLst>
                                            <p:cond delay="499"/>
                                          </p:stCondLst>
                                        </p:cTn>
                                        <p:tgtEl>
                                          <p:spTgt spid="17411">
                                            <p:txEl>
                                              <p:pRg st="4" end="4"/>
                                            </p:txEl>
                                          </p:spTgt>
                                        </p:tgtEl>
                                        <p:attrNameLst>
                                          <p:attrName>style.visibility</p:attrName>
                                        </p:attrNameLst>
                                      </p:cBhvr>
                                      <p:to>
                                        <p:strVal val="visible"/>
                                      </p:to>
                                    </p:set>
                                    <p:anim to="" calcmode="lin" valueType="num">
                                      <p:cBhvr>
                                        <p:cTn id="20" dur="1" fill="hold"/>
                                        <p:tgtEl>
                                          <p:spTgt spid="17411">
                                            <p:txEl>
                                              <p:pRg st="4" end="4"/>
                                            </p:txEl>
                                          </p:spTgt>
                                        </p:tgtEl>
                                        <p:attrNameLst>
                                          <p:attrName/>
                                        </p:attrNameLst>
                                      </p:cBhvr>
                                    </p:anim>
                                  </p:childTnLst>
                                </p:cTn>
                              </p:par>
                            </p:childTnLst>
                          </p:cTn>
                        </p:par>
                        <p:par>
                          <p:cTn id="21" fill="hold">
                            <p:stCondLst>
                              <p:cond delay="5000"/>
                            </p:stCondLst>
                            <p:childTnLst>
                              <p:par>
                                <p:cTn id="22" presetID="24" presetClass="entr" presetSubtype="0" fill="hold" grpId="0" nodeType="afterEffect">
                                  <p:stCondLst>
                                    <p:cond delay="1000"/>
                                  </p:stCondLst>
                                  <p:childTnLst>
                                    <p:set>
                                      <p:cBhvr>
                                        <p:cTn id="23" dur="1" fill="hold">
                                          <p:stCondLst>
                                            <p:cond delay="499"/>
                                          </p:stCondLst>
                                        </p:cTn>
                                        <p:tgtEl>
                                          <p:spTgt spid="17411">
                                            <p:txEl>
                                              <p:pRg st="5" end="5"/>
                                            </p:txEl>
                                          </p:spTgt>
                                        </p:tgtEl>
                                        <p:attrNameLst>
                                          <p:attrName>style.visibility</p:attrName>
                                        </p:attrNameLst>
                                      </p:cBhvr>
                                      <p:to>
                                        <p:strVal val="visible"/>
                                      </p:to>
                                    </p:set>
                                    <p:anim to="" calcmode="lin" valueType="num">
                                      <p:cBhvr>
                                        <p:cTn id="24" dur="1" fill="hold"/>
                                        <p:tgtEl>
                                          <p:spTgt spid="17411">
                                            <p:txEl>
                                              <p:pRg st="5" end="5"/>
                                            </p:txEl>
                                          </p:spTgt>
                                        </p:tgtEl>
                                        <p:attrNameLst>
                                          <p:attrName/>
                                        </p:attrNameLst>
                                      </p:cBhvr>
                                    </p:anim>
                                  </p:childTnLst>
                                </p:cTn>
                              </p:par>
                            </p:childTnLst>
                          </p:cTn>
                        </p:par>
                        <p:par>
                          <p:cTn id="25" fill="hold">
                            <p:stCondLst>
                              <p:cond delay="6500"/>
                            </p:stCondLst>
                            <p:childTnLst>
                              <p:par>
                                <p:cTn id="26" presetID="24" presetClass="entr" presetSubtype="0" fill="hold" grpId="0" nodeType="afterEffect">
                                  <p:stCondLst>
                                    <p:cond delay="2000"/>
                                  </p:stCondLst>
                                  <p:childTnLst>
                                    <p:set>
                                      <p:cBhvr>
                                        <p:cTn id="27" dur="1" fill="hold">
                                          <p:stCondLst>
                                            <p:cond delay="499"/>
                                          </p:stCondLst>
                                        </p:cTn>
                                        <p:tgtEl>
                                          <p:spTgt spid="17411">
                                            <p:txEl>
                                              <p:pRg st="6" end="6"/>
                                            </p:txEl>
                                          </p:spTgt>
                                        </p:tgtEl>
                                        <p:attrNameLst>
                                          <p:attrName>style.visibility</p:attrName>
                                        </p:attrNameLst>
                                      </p:cBhvr>
                                      <p:to>
                                        <p:strVal val="visible"/>
                                      </p:to>
                                    </p:set>
                                    <p:anim to="" calcmode="lin" valueType="num">
                                      <p:cBhvr>
                                        <p:cTn id="28" dur="1" fill="hold"/>
                                        <p:tgtEl>
                                          <p:spTgt spid="1741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100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EE8F3-3E28-F3DC-9E99-88555182229C}"/>
              </a:ext>
            </a:extLst>
          </p:cNvPr>
          <p:cNvSpPr>
            <a:spLocks noGrp="1"/>
          </p:cNvSpPr>
          <p:nvPr>
            <p:ph type="title"/>
          </p:nvPr>
        </p:nvSpPr>
        <p:spPr/>
        <p:txBody>
          <a:bodyPr/>
          <a:lstStyle/>
          <a:p>
            <a:r>
              <a:rPr lang="de-CH" dirty="0"/>
              <a:t>Investitionsrechnung</a:t>
            </a:r>
          </a:p>
        </p:txBody>
      </p:sp>
      <p:sp>
        <p:nvSpPr>
          <p:cNvPr id="4" name="Foliennummernplatzhalter 3">
            <a:extLst>
              <a:ext uri="{FF2B5EF4-FFF2-40B4-BE49-F238E27FC236}">
                <a16:creationId xmlns:a16="http://schemas.microsoft.com/office/drawing/2014/main" id="{248F63D6-9567-B609-2EB7-183A1E119072}"/>
              </a:ext>
            </a:extLst>
          </p:cNvPr>
          <p:cNvSpPr>
            <a:spLocks noGrp="1"/>
          </p:cNvSpPr>
          <p:nvPr>
            <p:ph type="sldNum" sz="quarter" idx="12"/>
          </p:nvPr>
        </p:nvSpPr>
        <p:spPr/>
        <p:txBody>
          <a:bodyPr/>
          <a:lstStyle/>
          <a:p>
            <a:fld id="{87674F0A-37BA-4CE3-B1FD-DE57A7E2F2C6}" type="slidenum">
              <a:rPr lang="de-CH" smtClean="0"/>
              <a:pPr/>
              <a:t>33</a:t>
            </a:fld>
            <a:endParaRPr lang="de-CH" dirty="0"/>
          </a:p>
        </p:txBody>
      </p:sp>
      <p:graphicFrame>
        <p:nvGraphicFramePr>
          <p:cNvPr id="5" name="Tabelle 4">
            <a:extLst>
              <a:ext uri="{FF2B5EF4-FFF2-40B4-BE49-F238E27FC236}">
                <a16:creationId xmlns:a16="http://schemas.microsoft.com/office/drawing/2014/main" id="{AC2DBEC6-E1E6-639F-1942-83659BADBD5B}"/>
              </a:ext>
            </a:extLst>
          </p:cNvPr>
          <p:cNvGraphicFramePr>
            <a:graphicFrameLocks/>
          </p:cNvGraphicFramePr>
          <p:nvPr>
            <p:extLst/>
          </p:nvPr>
        </p:nvGraphicFramePr>
        <p:xfrm>
          <a:off x="2207568" y="1588731"/>
          <a:ext cx="7776864" cy="3059481"/>
        </p:xfrm>
        <a:graphic>
          <a:graphicData uri="http://schemas.openxmlformats.org/drawingml/2006/table">
            <a:tbl>
              <a:tblPr firstRow="1" bandRow="1">
                <a:tableStyleId>{BC89EF96-8CEA-46FF-86C4-4CE0E7609802}</a:tableStyleId>
              </a:tblPr>
              <a:tblGrid>
                <a:gridCol w="3888432">
                  <a:extLst>
                    <a:ext uri="{9D8B030D-6E8A-4147-A177-3AD203B41FA5}">
                      <a16:colId xmlns:a16="http://schemas.microsoft.com/office/drawing/2014/main" val="3156089756"/>
                    </a:ext>
                  </a:extLst>
                </a:gridCol>
                <a:gridCol w="3888432">
                  <a:extLst>
                    <a:ext uri="{9D8B030D-6E8A-4147-A177-3AD203B41FA5}">
                      <a16:colId xmlns:a16="http://schemas.microsoft.com/office/drawing/2014/main" val="2546346177"/>
                    </a:ext>
                  </a:extLst>
                </a:gridCol>
              </a:tblGrid>
              <a:tr h="529641">
                <a:tc>
                  <a:txBody>
                    <a:bodyPr/>
                    <a:lstStyle/>
                    <a:p>
                      <a:pPr algn="ctr"/>
                      <a:r>
                        <a:rPr lang="de-CH" dirty="0"/>
                        <a:t>Aufwand</a:t>
                      </a:r>
                    </a:p>
                  </a:txBody>
                  <a:tcPr/>
                </a:tc>
                <a:tc>
                  <a:txBody>
                    <a:bodyPr/>
                    <a:lstStyle/>
                    <a:p>
                      <a:pPr algn="ctr"/>
                      <a:r>
                        <a:rPr lang="de-CH" dirty="0"/>
                        <a:t>Ertrag</a:t>
                      </a:r>
                    </a:p>
                  </a:txBody>
                  <a:tcPr/>
                </a:tc>
                <a:extLst>
                  <a:ext uri="{0D108BD9-81ED-4DB2-BD59-A6C34878D82A}">
                    <a16:rowId xmlns:a16="http://schemas.microsoft.com/office/drawing/2014/main" val="1487836705"/>
                  </a:ext>
                </a:extLst>
              </a:tr>
              <a:tr h="2089545">
                <a:tc>
                  <a:txBody>
                    <a:bodyPr/>
                    <a:lstStyle/>
                    <a:p>
                      <a:r>
                        <a:rPr lang="de-CH" sz="2000" dirty="0">
                          <a:latin typeface="Calibri" panose="020F0502020204030204" pitchFamily="34" charset="0"/>
                        </a:rPr>
                        <a:t>50     Sachgüter</a:t>
                      </a:r>
                    </a:p>
                    <a:p>
                      <a:r>
                        <a:rPr lang="de-CH" sz="2000" dirty="0">
                          <a:latin typeface="Calibri" panose="020F0502020204030204" pitchFamily="34" charset="0"/>
                        </a:rPr>
                        <a:t>500   Grundstücke</a:t>
                      </a:r>
                    </a:p>
                    <a:p>
                      <a:r>
                        <a:rPr lang="de-CH" sz="2000" dirty="0">
                          <a:latin typeface="Calibri" panose="020F0502020204030204" pitchFamily="34" charset="0"/>
                        </a:rPr>
                        <a:t>501   Tiefbauten</a:t>
                      </a:r>
                    </a:p>
                    <a:p>
                      <a:r>
                        <a:rPr lang="de-CH" sz="2000" dirty="0">
                          <a:latin typeface="Calibri" panose="020F0502020204030204" pitchFamily="34" charset="0"/>
                        </a:rPr>
                        <a:t>…..</a:t>
                      </a:r>
                    </a:p>
                    <a:p>
                      <a:endParaRPr lang="de-CH" sz="2000" dirty="0">
                        <a:latin typeface="Calibri" panose="020F0502020204030204" pitchFamily="34" charset="0"/>
                      </a:endParaRPr>
                    </a:p>
                    <a:p>
                      <a:r>
                        <a:rPr lang="de-CH" sz="2000" dirty="0">
                          <a:latin typeface="Calibri" panose="020F0502020204030204" pitchFamily="34" charset="0"/>
                        </a:rPr>
                        <a:t>52     Darlehen</a:t>
                      </a:r>
                    </a:p>
                    <a:p>
                      <a:r>
                        <a:rPr lang="de-CH" sz="2000" dirty="0">
                          <a:latin typeface="Calibri" panose="020F0502020204030204" pitchFamily="34" charset="0"/>
                        </a:rPr>
                        <a:t>521   Kantone</a:t>
                      </a:r>
                    </a:p>
                    <a:p>
                      <a:r>
                        <a:rPr lang="de-CH" sz="2000" dirty="0">
                          <a:latin typeface="Calibri" panose="020F0502020204030204" pitchFamily="34" charset="0"/>
                        </a:rPr>
                        <a:t>…..</a:t>
                      </a:r>
                    </a:p>
                  </a:txBody>
                  <a:tcPr/>
                </a:tc>
                <a:tc>
                  <a:txBody>
                    <a:bodyPr/>
                    <a:lstStyle/>
                    <a:p>
                      <a:r>
                        <a:rPr lang="de-CH" sz="2000" dirty="0">
                          <a:latin typeface="Calibri" panose="020F0502020204030204" pitchFamily="34" charset="0"/>
                        </a:rPr>
                        <a:t>60     Abgang von Sachgütern</a:t>
                      </a:r>
                    </a:p>
                    <a:p>
                      <a:r>
                        <a:rPr lang="de-CH" sz="2000" dirty="0">
                          <a:latin typeface="Calibri" panose="020F0502020204030204" pitchFamily="34" charset="0"/>
                        </a:rPr>
                        <a:t>600   Grundstücke</a:t>
                      </a:r>
                    </a:p>
                    <a:p>
                      <a:r>
                        <a:rPr lang="de-CH" sz="2000" dirty="0">
                          <a:latin typeface="Calibri" panose="020F0502020204030204" pitchFamily="34" charset="0"/>
                        </a:rPr>
                        <a:t>601   Tiefbauten</a:t>
                      </a:r>
                    </a:p>
                    <a:p>
                      <a:r>
                        <a:rPr lang="de-CH" sz="2000" dirty="0">
                          <a:latin typeface="Calibri" panose="020F0502020204030204" pitchFamily="34" charset="0"/>
                        </a:rPr>
                        <a:t>…..</a:t>
                      </a:r>
                    </a:p>
                    <a:p>
                      <a:pPr algn="ctr"/>
                      <a:endParaRPr lang="de-CH" dirty="0"/>
                    </a:p>
                    <a:p>
                      <a:pPr algn="ctr"/>
                      <a:endParaRPr lang="de-CH" dirty="0"/>
                    </a:p>
                    <a:p>
                      <a:pPr algn="ctr"/>
                      <a:endParaRPr lang="de-CH" dirty="0"/>
                    </a:p>
                  </a:txBody>
                  <a:tcPr/>
                </a:tc>
                <a:extLst>
                  <a:ext uri="{0D108BD9-81ED-4DB2-BD59-A6C34878D82A}">
                    <a16:rowId xmlns:a16="http://schemas.microsoft.com/office/drawing/2014/main" val="4046132014"/>
                  </a:ext>
                </a:extLst>
              </a:tr>
            </a:tbl>
          </a:graphicData>
        </a:graphic>
      </p:graphicFrame>
    </p:spTree>
    <p:extLst>
      <p:ext uri="{BB962C8B-B14F-4D97-AF65-F5344CB8AC3E}">
        <p14:creationId xmlns:p14="http://schemas.microsoft.com/office/powerpoint/2010/main" val="2155994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Analyseaufgabe</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Analysieren Sie die Rechnung: Was fällt Ihnen zur Gliederung auf?</a:t>
            </a:r>
          </a:p>
          <a:p>
            <a:r>
              <a:rPr lang="de-CH" dirty="0"/>
              <a:t>Was könnte die Logik hinter der Gliederung sein? </a:t>
            </a:r>
          </a:p>
          <a:p>
            <a:r>
              <a:rPr lang="de-CH" dirty="0"/>
              <a:t>Besprechen Sie zu zweit.</a:t>
            </a:r>
          </a:p>
          <a:p>
            <a:endParaRPr lang="de-CH" dirty="0"/>
          </a:p>
          <a:p>
            <a:pPr marL="0" indent="0">
              <a:buNone/>
            </a:pPr>
            <a:endParaRPr lang="de-CH" dirty="0"/>
          </a:p>
          <a:p>
            <a:pPr marL="0" indent="0">
              <a:buNone/>
            </a:pPr>
            <a:r>
              <a:rPr lang="de-CH" b="1" dirty="0"/>
              <a:t>Organisation:</a:t>
            </a:r>
          </a:p>
          <a:p>
            <a:r>
              <a:rPr lang="de-CH" dirty="0"/>
              <a:t>Zeit: 5 Minuten</a:t>
            </a:r>
          </a:p>
          <a:p>
            <a:r>
              <a:rPr lang="de-CH" dirty="0"/>
              <a:t>Arbeitsweise: Partnerarbeit</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34</a:t>
            </a:fld>
            <a:endParaRPr lang="de-CH"/>
          </a:p>
        </p:txBody>
      </p:sp>
    </p:spTree>
    <p:extLst>
      <p:ext uri="{BB962C8B-B14F-4D97-AF65-F5344CB8AC3E}">
        <p14:creationId xmlns:p14="http://schemas.microsoft.com/office/powerpoint/2010/main" val="33994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Funktionale Gliederung …</a:t>
            </a:r>
          </a:p>
        </p:txBody>
      </p:sp>
      <p:sp>
        <p:nvSpPr>
          <p:cNvPr id="7" name="Fußzeilenplatzhalter 4"/>
          <p:cNvSpPr>
            <a:spLocks noGrp="1"/>
          </p:cNvSpPr>
          <p:nvPr>
            <p:ph type="ftr" sz="quarter" idx="11"/>
          </p:nvPr>
        </p:nvSpPr>
        <p:spPr/>
        <p:txBody>
          <a:bodyPr/>
          <a:lstStyle/>
          <a:p>
            <a:r>
              <a:rPr lang="de-CH"/>
              <a:t>© Branche Öffentliche Verwaltung/Administration publique/Amministrazione pubblica</a:t>
            </a:r>
            <a:endParaRPr lang="de-CH" dirty="0"/>
          </a:p>
        </p:txBody>
      </p:sp>
      <p:sp>
        <p:nvSpPr>
          <p:cNvPr id="3" name="Datumsplatzhalter 2"/>
          <p:cNvSpPr>
            <a:spLocks noGrp="1"/>
          </p:cNvSpPr>
          <p:nvPr>
            <p:ph type="dt" sz="half" idx="10"/>
          </p:nvPr>
        </p:nvSpPr>
        <p:spPr/>
        <p:txBody>
          <a:bodyPr/>
          <a:lstStyle/>
          <a:p>
            <a:fld id="{21CBCFDF-4D79-4BFD-A9E3-A9B8ACDD6152}" type="datetime1">
              <a:rPr lang="de-DE" smtClean="0"/>
              <a:t>08.04.2024</a:t>
            </a:fld>
            <a:endParaRPr lang="de-CH"/>
          </a:p>
        </p:txBody>
      </p:sp>
      <p:graphicFrame>
        <p:nvGraphicFramePr>
          <p:cNvPr id="6" name="Tabelle 7">
            <a:extLst>
              <a:ext uri="{FF2B5EF4-FFF2-40B4-BE49-F238E27FC236}">
                <a16:creationId xmlns:a16="http://schemas.microsoft.com/office/drawing/2014/main" id="{D7478A20-0BA7-1F89-3BEA-26998911C3A0}"/>
              </a:ext>
            </a:extLst>
          </p:cNvPr>
          <p:cNvGraphicFramePr>
            <a:graphicFrameLocks noGrp="1"/>
          </p:cNvGraphicFramePr>
          <p:nvPr>
            <p:extLst/>
          </p:nvPr>
        </p:nvGraphicFramePr>
        <p:xfrm>
          <a:off x="1379476" y="2027275"/>
          <a:ext cx="9433048" cy="3719439"/>
        </p:xfrm>
        <a:graphic>
          <a:graphicData uri="http://schemas.openxmlformats.org/drawingml/2006/table">
            <a:tbl>
              <a:tblPr bandRow="1">
                <a:tableStyleId>{68D230F3-CF80-4859-8CE7-A43EE81993B5}</a:tableStyleId>
              </a:tblPr>
              <a:tblGrid>
                <a:gridCol w="3537391">
                  <a:extLst>
                    <a:ext uri="{9D8B030D-6E8A-4147-A177-3AD203B41FA5}">
                      <a16:colId xmlns:a16="http://schemas.microsoft.com/office/drawing/2014/main" val="3883513645"/>
                    </a:ext>
                  </a:extLst>
                </a:gridCol>
                <a:gridCol w="5145300">
                  <a:extLst>
                    <a:ext uri="{9D8B030D-6E8A-4147-A177-3AD203B41FA5}">
                      <a16:colId xmlns:a16="http://schemas.microsoft.com/office/drawing/2014/main" val="4196441663"/>
                    </a:ext>
                  </a:extLst>
                </a:gridCol>
                <a:gridCol w="750357">
                  <a:extLst>
                    <a:ext uri="{9D8B030D-6E8A-4147-A177-3AD203B41FA5}">
                      <a16:colId xmlns:a16="http://schemas.microsoft.com/office/drawing/2014/main" val="3951345283"/>
                    </a:ext>
                  </a:extLst>
                </a:gridCol>
              </a:tblGrid>
              <a:tr h="1239813">
                <a:tc>
                  <a:txBody>
                    <a:bodyPr/>
                    <a:lstStyle/>
                    <a:p>
                      <a:r>
                        <a:rPr lang="de-CH" sz="1800" dirty="0"/>
                        <a:t>Verwaltungsabteilung</a:t>
                      </a:r>
                      <a:endParaRPr lang="de-CH" dirty="0"/>
                    </a:p>
                  </a:txBody>
                  <a:tcPr/>
                </a:tc>
                <a:tc>
                  <a:txBody>
                    <a:bodyPr/>
                    <a:lstStyle/>
                    <a:p>
                      <a:r>
                        <a:rPr lang="de-CH" sz="1800" dirty="0"/>
                        <a:t>Verwaltung (z.B. Exekutive)</a:t>
                      </a:r>
                      <a:endParaRPr lang="de-CH" dirty="0"/>
                    </a:p>
                  </a:txBody>
                  <a:tcPr/>
                </a:tc>
                <a:tc>
                  <a:txBody>
                    <a:bodyPr/>
                    <a:lstStyle/>
                    <a:p>
                      <a:r>
                        <a:rPr lang="de-CH" dirty="0"/>
                        <a:t>0</a:t>
                      </a:r>
                    </a:p>
                  </a:txBody>
                  <a:tcPr/>
                </a:tc>
                <a:extLst>
                  <a:ext uri="{0D108BD9-81ED-4DB2-BD59-A6C34878D82A}">
                    <a16:rowId xmlns:a16="http://schemas.microsoft.com/office/drawing/2014/main" val="2816125109"/>
                  </a:ext>
                </a:extLst>
              </a:tr>
              <a:tr h="1239813">
                <a:tc>
                  <a:txBody>
                    <a:bodyPr/>
                    <a:lstStyle/>
                    <a:p>
                      <a:r>
                        <a:rPr lang="de-CH" sz="1800" dirty="0"/>
                        <a:t>Dienstgruppe</a:t>
                      </a:r>
                      <a:endParaRPr lang="de-CH" dirty="0"/>
                    </a:p>
                  </a:txBody>
                  <a:tcPr/>
                </a:tc>
                <a:tc>
                  <a:txBody>
                    <a:bodyPr/>
                    <a:lstStyle/>
                    <a:p>
                      <a:r>
                        <a:rPr lang="de-CH" sz="1800" dirty="0"/>
                        <a:t>allg. Verwaltung (z.B. Bildung)</a:t>
                      </a:r>
                      <a:endParaRPr lang="de-CH" dirty="0"/>
                    </a:p>
                  </a:txBody>
                  <a:tcPr/>
                </a:tc>
                <a:tc>
                  <a:txBody>
                    <a:bodyPr/>
                    <a:lstStyle/>
                    <a:p>
                      <a:r>
                        <a:rPr lang="de-CH" dirty="0"/>
                        <a:t>2</a:t>
                      </a:r>
                    </a:p>
                  </a:txBody>
                  <a:tcPr/>
                </a:tc>
                <a:extLst>
                  <a:ext uri="{0D108BD9-81ED-4DB2-BD59-A6C34878D82A}">
                    <a16:rowId xmlns:a16="http://schemas.microsoft.com/office/drawing/2014/main" val="3272287694"/>
                  </a:ext>
                </a:extLst>
              </a:tr>
              <a:tr h="1239813">
                <a:tc>
                  <a:txBody>
                    <a:bodyPr/>
                    <a:lstStyle/>
                    <a:p>
                      <a:pPr marL="0" algn="l" defTabSz="914400" rtl="0" eaLnBrk="1" latinLnBrk="0" hangingPunct="1"/>
                      <a:r>
                        <a:rPr lang="de-CH" sz="1800" kern="1200" dirty="0">
                          <a:solidFill>
                            <a:schemeClr val="tx1"/>
                          </a:solidFill>
                        </a:rPr>
                        <a:t>Dienststelle</a:t>
                      </a:r>
                      <a:endParaRPr lang="de-CH" sz="1800" kern="1200" dirty="0">
                        <a:solidFill>
                          <a:schemeClr val="tx1"/>
                        </a:solidFill>
                        <a:latin typeface="Calibri" panose="020F0502020204030204" pitchFamily="34" charset="0"/>
                        <a:ea typeface="+mn-ea"/>
                        <a:cs typeface="+mn-cs"/>
                      </a:endParaRPr>
                    </a:p>
                  </a:txBody>
                  <a:tcPr/>
                </a:tc>
                <a:tc>
                  <a:txBody>
                    <a:bodyPr/>
                    <a:lstStyle/>
                    <a:p>
                      <a:pPr marL="0" algn="l" defTabSz="914400" rtl="0" eaLnBrk="1" latinLnBrk="0" hangingPunct="1"/>
                      <a:r>
                        <a:rPr lang="de-CH" sz="1800" kern="1200" dirty="0">
                          <a:solidFill>
                            <a:schemeClr val="tx1"/>
                          </a:solidFill>
                        </a:rPr>
                        <a:t>z.B. Bestattungsdienst</a:t>
                      </a:r>
                      <a:endParaRPr lang="de-CH" sz="1800" kern="1200" dirty="0">
                        <a:solidFill>
                          <a:schemeClr val="tx1"/>
                        </a:solidFill>
                        <a:latin typeface="Calibri" panose="020F0502020204030204" pitchFamily="34" charset="0"/>
                        <a:ea typeface="+mn-ea"/>
                        <a:cs typeface="+mn-cs"/>
                      </a:endParaRPr>
                    </a:p>
                  </a:txBody>
                  <a:tcPr/>
                </a:tc>
                <a:tc>
                  <a:txBody>
                    <a:bodyPr/>
                    <a:lstStyle/>
                    <a:p>
                      <a:r>
                        <a:rPr lang="de-CH" dirty="0"/>
                        <a:t>X</a:t>
                      </a:r>
                    </a:p>
                  </a:txBody>
                  <a:tcPr/>
                </a:tc>
                <a:extLst>
                  <a:ext uri="{0D108BD9-81ED-4DB2-BD59-A6C34878D82A}">
                    <a16:rowId xmlns:a16="http://schemas.microsoft.com/office/drawing/2014/main" val="751798062"/>
                  </a:ext>
                </a:extLst>
              </a:tr>
            </a:tbl>
          </a:graphicData>
        </a:graphic>
      </p:graphicFrame>
    </p:spTree>
    <p:extLst>
      <p:ext uri="{BB962C8B-B14F-4D97-AF65-F5344CB8AC3E}">
        <p14:creationId xmlns:p14="http://schemas.microsoft.com/office/powerpoint/2010/main" val="596461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 oder Artengliederung</a:t>
            </a:r>
          </a:p>
        </p:txBody>
      </p:sp>
      <p:sp>
        <p:nvSpPr>
          <p:cNvPr id="7" name="Fußzeilenplatzhalter 4"/>
          <p:cNvSpPr>
            <a:spLocks noGrp="1"/>
          </p:cNvSpPr>
          <p:nvPr>
            <p:ph type="ftr" sz="quarter" idx="11"/>
          </p:nvPr>
        </p:nvSpPr>
        <p:spPr/>
        <p:txBody>
          <a:bodyPr/>
          <a:lstStyle/>
          <a:p>
            <a:r>
              <a:rPr lang="de-CH"/>
              <a:t>© Branche Öffentliche Verwaltung/Administration publique/Amministrazione pubblica</a:t>
            </a:r>
            <a:endParaRPr lang="de-CH" dirty="0"/>
          </a:p>
        </p:txBody>
      </p:sp>
      <p:sp>
        <p:nvSpPr>
          <p:cNvPr id="3" name="Datumsplatzhalter 2"/>
          <p:cNvSpPr>
            <a:spLocks noGrp="1"/>
          </p:cNvSpPr>
          <p:nvPr>
            <p:ph type="dt" sz="half" idx="10"/>
          </p:nvPr>
        </p:nvSpPr>
        <p:spPr/>
        <p:txBody>
          <a:bodyPr/>
          <a:lstStyle/>
          <a:p>
            <a:fld id="{21CBCFDF-4D79-4BFD-A9E3-A9B8ACDD6152}" type="datetime1">
              <a:rPr lang="de-DE" smtClean="0"/>
              <a:t>08.04.2024</a:t>
            </a:fld>
            <a:endParaRPr lang="de-CH"/>
          </a:p>
        </p:txBody>
      </p:sp>
      <p:graphicFrame>
        <p:nvGraphicFramePr>
          <p:cNvPr id="6" name="Tabelle 7">
            <a:extLst>
              <a:ext uri="{FF2B5EF4-FFF2-40B4-BE49-F238E27FC236}">
                <a16:creationId xmlns:a16="http://schemas.microsoft.com/office/drawing/2014/main" id="{D7478A20-0BA7-1F89-3BEA-26998911C3A0}"/>
              </a:ext>
            </a:extLst>
          </p:cNvPr>
          <p:cNvGraphicFramePr>
            <a:graphicFrameLocks noGrp="1"/>
          </p:cNvGraphicFramePr>
          <p:nvPr>
            <p:extLst/>
          </p:nvPr>
        </p:nvGraphicFramePr>
        <p:xfrm>
          <a:off x="1379476" y="2027275"/>
          <a:ext cx="9433048" cy="3719439"/>
        </p:xfrm>
        <a:graphic>
          <a:graphicData uri="http://schemas.openxmlformats.org/drawingml/2006/table">
            <a:tbl>
              <a:tblPr bandRow="1">
                <a:tableStyleId>{68D230F3-CF80-4859-8CE7-A43EE81993B5}</a:tableStyleId>
              </a:tblPr>
              <a:tblGrid>
                <a:gridCol w="3537391">
                  <a:extLst>
                    <a:ext uri="{9D8B030D-6E8A-4147-A177-3AD203B41FA5}">
                      <a16:colId xmlns:a16="http://schemas.microsoft.com/office/drawing/2014/main" val="3883513645"/>
                    </a:ext>
                  </a:extLst>
                </a:gridCol>
                <a:gridCol w="5145300">
                  <a:extLst>
                    <a:ext uri="{9D8B030D-6E8A-4147-A177-3AD203B41FA5}">
                      <a16:colId xmlns:a16="http://schemas.microsoft.com/office/drawing/2014/main" val="4196441663"/>
                    </a:ext>
                  </a:extLst>
                </a:gridCol>
                <a:gridCol w="750357">
                  <a:extLst>
                    <a:ext uri="{9D8B030D-6E8A-4147-A177-3AD203B41FA5}">
                      <a16:colId xmlns:a16="http://schemas.microsoft.com/office/drawing/2014/main" val="3951345283"/>
                    </a:ext>
                  </a:extLst>
                </a:gridCol>
              </a:tblGrid>
              <a:tr h="1239813">
                <a:tc>
                  <a:txBody>
                    <a:bodyPr/>
                    <a:lstStyle/>
                    <a:p>
                      <a:pPr marL="0" algn="l" defTabSz="914400" rtl="0" eaLnBrk="1" latinLnBrk="0" hangingPunct="1"/>
                      <a:r>
                        <a:rPr lang="de-CH" sz="1800" kern="1200" dirty="0">
                          <a:solidFill>
                            <a:schemeClr val="tx1"/>
                          </a:solidFill>
                          <a:latin typeface="+mn-lt"/>
                          <a:ea typeface="+mn-ea"/>
                          <a:cs typeface="+mn-cs"/>
                        </a:rPr>
                        <a:t>Kontoklasse</a:t>
                      </a:r>
                    </a:p>
                  </a:txBody>
                  <a:tcPr/>
                </a:tc>
                <a:tc>
                  <a:txBody>
                    <a:bodyPr/>
                    <a:lstStyle/>
                    <a:p>
                      <a:pPr marL="0" algn="l" defTabSz="914400" rtl="0" eaLnBrk="1" latinLnBrk="0" hangingPunct="1"/>
                      <a:r>
                        <a:rPr lang="de-CH" sz="1800" kern="1200" dirty="0">
                          <a:solidFill>
                            <a:schemeClr val="tx1"/>
                          </a:solidFill>
                          <a:latin typeface="+mn-lt"/>
                          <a:ea typeface="+mn-ea"/>
                          <a:cs typeface="+mn-cs"/>
                        </a:rPr>
                        <a:t>Aufwand</a:t>
                      </a:r>
                    </a:p>
                  </a:txBody>
                  <a:tcPr/>
                </a:tc>
                <a:tc>
                  <a:txBody>
                    <a:bodyPr/>
                    <a:lstStyle/>
                    <a:p>
                      <a:pPr marL="0" algn="l" defTabSz="914400" rtl="0" eaLnBrk="1" latinLnBrk="0" hangingPunct="1"/>
                      <a:r>
                        <a:rPr lang="de-CH" sz="1800" kern="1200" dirty="0">
                          <a:solidFill>
                            <a:schemeClr val="tx1"/>
                          </a:solidFill>
                          <a:latin typeface="+mn-lt"/>
                          <a:ea typeface="+mn-ea"/>
                          <a:cs typeface="+mn-cs"/>
                        </a:rPr>
                        <a:t>3</a:t>
                      </a:r>
                    </a:p>
                  </a:txBody>
                  <a:tcPr/>
                </a:tc>
                <a:extLst>
                  <a:ext uri="{0D108BD9-81ED-4DB2-BD59-A6C34878D82A}">
                    <a16:rowId xmlns:a16="http://schemas.microsoft.com/office/drawing/2014/main" val="2816125109"/>
                  </a:ext>
                </a:extLst>
              </a:tr>
              <a:tr h="1239813">
                <a:tc>
                  <a:txBody>
                    <a:bodyPr/>
                    <a:lstStyle/>
                    <a:p>
                      <a:pPr marL="0" algn="l" defTabSz="914400" rtl="0" eaLnBrk="1" latinLnBrk="0" hangingPunct="1"/>
                      <a:r>
                        <a:rPr lang="de-CH" sz="1800" kern="1200" dirty="0">
                          <a:solidFill>
                            <a:schemeClr val="tx1"/>
                          </a:solidFill>
                          <a:latin typeface="+mn-lt"/>
                          <a:ea typeface="+mn-ea"/>
                          <a:cs typeface="+mn-cs"/>
                        </a:rPr>
                        <a:t>Kontengruppe</a:t>
                      </a:r>
                    </a:p>
                  </a:txBody>
                  <a:tcPr/>
                </a:tc>
                <a:tc>
                  <a:txBody>
                    <a:bodyPr/>
                    <a:lstStyle/>
                    <a:p>
                      <a:pPr marL="0" algn="l" defTabSz="914400" rtl="0" eaLnBrk="1" latinLnBrk="0" hangingPunct="1"/>
                      <a:r>
                        <a:rPr lang="de-CH" sz="1800" kern="1200" dirty="0">
                          <a:solidFill>
                            <a:schemeClr val="tx1"/>
                          </a:solidFill>
                          <a:latin typeface="+mn-lt"/>
                          <a:ea typeface="+mn-ea"/>
                          <a:cs typeface="+mn-cs"/>
                        </a:rPr>
                        <a:t>Sachaufwand</a:t>
                      </a:r>
                    </a:p>
                  </a:txBody>
                  <a:tcPr/>
                </a:tc>
                <a:tc>
                  <a:txBody>
                    <a:bodyPr/>
                    <a:lstStyle/>
                    <a:p>
                      <a:pPr marL="0" algn="l" defTabSz="914400" rtl="0" eaLnBrk="1" latinLnBrk="0" hangingPunct="1"/>
                      <a:r>
                        <a:rPr lang="de-CH" sz="1800" kern="1200" dirty="0">
                          <a:solidFill>
                            <a:schemeClr val="tx1"/>
                          </a:solidFill>
                          <a:latin typeface="+mn-lt"/>
                          <a:ea typeface="+mn-ea"/>
                          <a:cs typeface="+mn-cs"/>
                        </a:rPr>
                        <a:t>1</a:t>
                      </a:r>
                    </a:p>
                  </a:txBody>
                  <a:tcPr/>
                </a:tc>
                <a:extLst>
                  <a:ext uri="{0D108BD9-81ED-4DB2-BD59-A6C34878D82A}">
                    <a16:rowId xmlns:a16="http://schemas.microsoft.com/office/drawing/2014/main" val="3272287694"/>
                  </a:ext>
                </a:extLst>
              </a:tr>
              <a:tr h="1239813">
                <a:tc>
                  <a:txBody>
                    <a:bodyPr/>
                    <a:lstStyle/>
                    <a:p>
                      <a:pPr marL="0" algn="l" defTabSz="914400" rtl="0" eaLnBrk="1" latinLnBrk="0" hangingPunct="1"/>
                      <a:r>
                        <a:rPr lang="de-CH" sz="1800" kern="1200" dirty="0">
                          <a:solidFill>
                            <a:schemeClr val="tx1"/>
                          </a:solidFill>
                          <a:latin typeface="+mn-lt"/>
                          <a:ea typeface="+mn-ea"/>
                          <a:cs typeface="+mn-cs"/>
                        </a:rPr>
                        <a:t>Sammelkonto</a:t>
                      </a:r>
                    </a:p>
                  </a:txBody>
                  <a:tcPr/>
                </a:tc>
                <a:tc>
                  <a:txBody>
                    <a:bodyPr/>
                    <a:lstStyle/>
                    <a:p>
                      <a:pPr marL="0" algn="l" defTabSz="914400" rtl="0" eaLnBrk="1" latinLnBrk="0" hangingPunct="1"/>
                      <a:r>
                        <a:rPr lang="de-CH" sz="1800" kern="1200" dirty="0">
                          <a:solidFill>
                            <a:schemeClr val="tx1"/>
                          </a:solidFill>
                          <a:latin typeface="+mn-lt"/>
                          <a:ea typeface="+mn-ea"/>
                          <a:cs typeface="+mn-cs"/>
                        </a:rPr>
                        <a:t>Büromaterial</a:t>
                      </a:r>
                    </a:p>
                  </a:txBody>
                  <a:tcPr/>
                </a:tc>
                <a:tc>
                  <a:txBody>
                    <a:bodyPr/>
                    <a:lstStyle/>
                    <a:p>
                      <a:pPr marL="0" algn="l" defTabSz="914400" rtl="0" eaLnBrk="1" latinLnBrk="0" hangingPunct="1"/>
                      <a:r>
                        <a:rPr lang="de-CH" sz="1800" kern="1200" dirty="0">
                          <a:solidFill>
                            <a:schemeClr val="tx1"/>
                          </a:solidFill>
                          <a:latin typeface="+mn-lt"/>
                          <a:ea typeface="+mn-ea"/>
                          <a:cs typeface="+mn-cs"/>
                        </a:rPr>
                        <a:t>0</a:t>
                      </a:r>
                    </a:p>
                  </a:txBody>
                  <a:tcPr/>
                </a:tc>
                <a:extLst>
                  <a:ext uri="{0D108BD9-81ED-4DB2-BD59-A6C34878D82A}">
                    <a16:rowId xmlns:a16="http://schemas.microsoft.com/office/drawing/2014/main" val="751798062"/>
                  </a:ext>
                </a:extLst>
              </a:tr>
            </a:tbl>
          </a:graphicData>
        </a:graphic>
      </p:graphicFrame>
    </p:spTree>
    <p:extLst>
      <p:ext uri="{BB962C8B-B14F-4D97-AF65-F5344CB8AC3E}">
        <p14:creationId xmlns:p14="http://schemas.microsoft.com/office/powerpoint/2010/main" val="1875723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a:t>Reflexionsaufgabe</a:t>
            </a:r>
            <a:endParaRPr lang="de-CH" dirty="0"/>
          </a:p>
        </p:txBody>
      </p:sp>
      <p:sp>
        <p:nvSpPr>
          <p:cNvPr id="6" name="Inhaltsplatzhalter 5"/>
          <p:cNvSpPr>
            <a:spLocks noGrp="1"/>
          </p:cNvSpPr>
          <p:nvPr>
            <p:ph idx="1"/>
          </p:nvPr>
        </p:nvSpPr>
        <p:spPr/>
        <p:txBody>
          <a:bodyPr/>
          <a:lstStyle/>
          <a:p>
            <a:pPr marL="0" indent="0">
              <a:buNone/>
            </a:pPr>
            <a:r>
              <a:rPr lang="de-CH" b="1" dirty="0"/>
              <a:t>Aufgabenstellung</a:t>
            </a:r>
          </a:p>
          <a:p>
            <a:r>
              <a:rPr lang="de-CH" dirty="0"/>
              <a:t>Was könnten Gründe für die unterschiedlichen Gliederungsarten sein? </a:t>
            </a:r>
          </a:p>
          <a:p>
            <a:r>
              <a:rPr lang="de-CH" dirty="0"/>
              <a:t>Besprechen Sie zu zweit.</a:t>
            </a:r>
          </a:p>
          <a:p>
            <a:endParaRPr lang="de-CH" dirty="0"/>
          </a:p>
          <a:p>
            <a:pPr marL="0" indent="0">
              <a:buNone/>
            </a:pPr>
            <a:endParaRPr lang="de-CH" dirty="0"/>
          </a:p>
          <a:p>
            <a:pPr marL="0" indent="0">
              <a:buNone/>
            </a:pPr>
            <a:r>
              <a:rPr lang="de-CH" b="1" dirty="0"/>
              <a:t>Organisation:</a:t>
            </a:r>
          </a:p>
          <a:p>
            <a:r>
              <a:rPr lang="de-CH" dirty="0"/>
              <a:t>Zeit: 3 Minuten</a:t>
            </a:r>
          </a:p>
          <a:p>
            <a:r>
              <a:rPr lang="de-CH" dirty="0"/>
              <a:t>Arbeitsweise: Partnerarbeit</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37</a:t>
            </a:fld>
            <a:endParaRPr lang="de-CH"/>
          </a:p>
        </p:txBody>
      </p:sp>
    </p:spTree>
    <p:extLst>
      <p:ext uri="{BB962C8B-B14F-4D97-AF65-F5344CB8AC3E}">
        <p14:creationId xmlns:p14="http://schemas.microsoft.com/office/powerpoint/2010/main" val="866641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38</a:t>
            </a:fld>
            <a:endParaRPr lang="de-CH"/>
          </a:p>
        </p:txBody>
      </p:sp>
      <p:sp>
        <p:nvSpPr>
          <p:cNvPr id="7" name="Rechteck 6">
            <a:extLst>
              <a:ext uri="{FF2B5EF4-FFF2-40B4-BE49-F238E27FC236}">
                <a16:creationId xmlns:a16="http://schemas.microsoft.com/office/drawing/2014/main" id="{3E1B0580-363F-4E8F-858D-F4161CC3878C}"/>
              </a:ext>
            </a:extLst>
          </p:cNvPr>
          <p:cNvSpPr/>
          <p:nvPr/>
        </p:nvSpPr>
        <p:spPr>
          <a:xfrm>
            <a:off x="6874061" y="4568401"/>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Rechnungsgliederung</a:t>
            </a:r>
          </a:p>
          <a:p>
            <a:pPr marL="171450" indent="-171450">
              <a:buFont typeface="Arial" panose="020B0604020202020204" pitchFamily="34" charset="0"/>
              <a:buChar char="•"/>
            </a:pPr>
            <a:endParaRPr lang="de-CH" sz="20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Funktionale Gliederung</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Artengliederung</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Harmonisierte Rechnungslegung</a:t>
            </a:r>
          </a:p>
          <a:p>
            <a:pPr marL="171450" indent="-171450">
              <a:buFont typeface="Arial" panose="020B0604020202020204" pitchFamily="34" charset="0"/>
              <a:buChar char="•"/>
            </a:pPr>
            <a:endParaRPr lang="de-CH" sz="20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Zur Vereinheitlichung und Vergleichbarkeit</a:t>
            </a:r>
          </a:p>
          <a:p>
            <a:pPr marL="171450" indent="-171450">
              <a:buFont typeface="Arial" panose="020B0604020202020204" pitchFamily="34" charset="0"/>
              <a:buChar char="•"/>
            </a:pPr>
            <a:endParaRPr lang="de-CH" sz="2000" dirty="0">
              <a:solidFill>
                <a:schemeClr val="tx1"/>
              </a:solidFill>
              <a:latin typeface="Calibri" panose="020F0502020204030204" pitchFamily="34" charset="0"/>
              <a:cs typeface="Calibri" panose="020F0502020204030204" pitchFamily="34" charset="0"/>
            </a:endParaRP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Öffentliches Rechnungsmodell</a:t>
            </a:r>
          </a:p>
          <a:p>
            <a:pPr marL="171450" indent="-171450">
              <a:buFont typeface="Arial" panose="020B0604020202020204" pitchFamily="34" charset="0"/>
              <a:buChar char="•"/>
            </a:pPr>
            <a:endParaRPr lang="de-CH" sz="20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Bilanz</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Erfolgsrechnung</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Investitionsrechnung</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20000"/>
              </a:spcBef>
            </a:pPr>
            <a:r>
              <a:rPr lang="de-CH" sz="2400" dirty="0">
                <a:solidFill>
                  <a:schemeClr val="bg1"/>
                </a:solidFill>
                <a:latin typeface="Calibri" panose="020F0502020204030204" pitchFamily="34" charset="0"/>
                <a:cs typeface="Calibri" panose="020F0502020204030204" pitchFamily="34" charset="0"/>
              </a:rPr>
              <a:t>Die Rechnungs-legung im Detail</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964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Debitor oder Kreditor? – „Zuordnungsaufgabe“</a:t>
            </a:r>
            <a:endParaRPr lang="de-CH" dirty="0"/>
          </a:p>
        </p:txBody>
      </p:sp>
      <p:sp>
        <p:nvSpPr>
          <p:cNvPr id="3" name="Inhaltsplatzhalter 2"/>
          <p:cNvSpPr>
            <a:spLocks noGrp="1"/>
          </p:cNvSpPr>
          <p:nvPr>
            <p:ph idx="1"/>
          </p:nvPr>
        </p:nvSpPr>
        <p:spPr/>
        <p:txBody>
          <a:bodyPr/>
          <a:lstStyle/>
          <a:p>
            <a:pPr marL="0" indent="0" hangingPunct="0">
              <a:buNone/>
            </a:pPr>
            <a:r>
              <a:rPr lang="de-CH" sz="1800" b="1" dirty="0"/>
              <a:t>Ausgangslage</a:t>
            </a:r>
          </a:p>
          <a:p>
            <a:pPr marL="0" indent="0" hangingPunct="0">
              <a:buNone/>
            </a:pPr>
            <a:r>
              <a:rPr lang="de-CH" sz="1800" dirty="0"/>
              <a:t>Soeben haben Sie im Input erfahren, wie die Rechnungslegung im Gemeinwesen aufgebaut ist. Am Anfang steht aber meist eine Rechnung, die Sie allenfalls korrekt zuordnen müssen: Handelt es sich um einen Debitor oder einen Kreditor? Mit dieser Aufgabe üben Sie das!</a:t>
            </a:r>
          </a:p>
          <a:p>
            <a:pPr marL="0" indent="0" hangingPunct="0">
              <a:buNone/>
            </a:pPr>
            <a:endParaRPr lang="de-CH" sz="900" dirty="0"/>
          </a:p>
          <a:p>
            <a:pPr marL="0" indent="0" hangingPunct="0">
              <a:buNone/>
            </a:pPr>
            <a:r>
              <a:rPr lang="de-CH" sz="1800" b="1" dirty="0">
                <a:solidFill>
                  <a:srgbClr val="0070C0"/>
                </a:solidFill>
              </a:rPr>
              <a:t>Aufgabenstellung</a:t>
            </a:r>
          </a:p>
          <a:p>
            <a:pPr marL="0" indent="0" hangingPunct="0">
              <a:buNone/>
            </a:pPr>
            <a:r>
              <a:rPr lang="de-CH" sz="1800" b="1" dirty="0"/>
              <a:t>Schritt 1:</a:t>
            </a:r>
            <a:r>
              <a:rPr lang="de-CH" sz="1800" dirty="0"/>
              <a:t> Bilden Sie Dreiergruppen.</a:t>
            </a:r>
          </a:p>
          <a:p>
            <a:pPr marL="0" indent="0" hangingPunct="0">
              <a:buNone/>
            </a:pPr>
            <a:r>
              <a:rPr lang="de-CH" sz="1800" b="1" dirty="0"/>
              <a:t>Schritt 2</a:t>
            </a:r>
            <a:r>
              <a:rPr lang="de-CH" sz="1800" dirty="0"/>
              <a:t>: Gehen Sie die einzelnen Rechnungen durch. Bestimmen Sie, ob es sich dabei um einen Debitor oder einen Kreditor handelt.</a:t>
            </a:r>
          </a:p>
          <a:p>
            <a:pPr marL="0" indent="0" hangingPunct="0">
              <a:buNone/>
            </a:pPr>
            <a:r>
              <a:rPr lang="de-CH" sz="1800" b="1" dirty="0"/>
              <a:t>Für schnelle Lernende:</a:t>
            </a:r>
            <a:r>
              <a:rPr lang="de-CH" sz="1800" dirty="0"/>
              <a:t> Entwerfen Sie selbst drei Beispiele und lassen Sie diese von Ihren Mitlernenden korrekt zuordnen.</a:t>
            </a:r>
          </a:p>
          <a:p>
            <a:pPr marL="0" indent="0" hangingPunct="0">
              <a:buNone/>
            </a:pPr>
            <a:endParaRPr lang="de-CH" sz="900" dirty="0"/>
          </a:p>
          <a:p>
            <a:pPr marL="0" indent="0" hangingPunct="0">
              <a:buNone/>
            </a:pPr>
            <a:r>
              <a:rPr lang="de-CH" sz="1800" b="1" dirty="0"/>
              <a:t>Erwartungen</a:t>
            </a:r>
          </a:p>
          <a:p>
            <a:pPr marL="0" indent="0" hangingPunct="0">
              <a:buNone/>
            </a:pPr>
            <a:r>
              <a:rPr lang="de-CH" sz="1800" dirty="0"/>
              <a:t>Sie identifizieren mindestens sechs Beispiele korrekt als Kreditor respektive Debitor.</a:t>
            </a:r>
          </a:p>
          <a:p>
            <a:pPr marL="0" indent="0" hangingPunct="0">
              <a:buNone/>
            </a:pPr>
            <a:endParaRPr lang="de-CH" sz="900" dirty="0"/>
          </a:p>
          <a:p>
            <a:pPr marL="0" indent="0" hangingPunct="0">
              <a:buNone/>
            </a:pPr>
            <a:r>
              <a:rPr lang="de-CH" sz="1800" b="1" dirty="0" smtClean="0"/>
              <a:t>Organisation	</a:t>
            </a:r>
            <a:r>
              <a:rPr lang="de-CH" sz="1800" dirty="0" smtClean="0"/>
              <a:t>Zeit</a:t>
            </a:r>
            <a:r>
              <a:rPr lang="de-CH" sz="1800" dirty="0"/>
              <a:t>: 20 </a:t>
            </a:r>
            <a:r>
              <a:rPr lang="de-CH" sz="1800" dirty="0" smtClean="0"/>
              <a:t>Minuten / Arbeitsweise</a:t>
            </a:r>
            <a:r>
              <a:rPr lang="de-CH" sz="1800" dirty="0"/>
              <a:t>: </a:t>
            </a:r>
            <a:r>
              <a:rPr lang="de-CH" sz="1800" dirty="0" smtClean="0"/>
              <a:t>Dreiergruppe / Hilfsmittel</a:t>
            </a:r>
            <a:r>
              <a:rPr lang="de-CH" sz="1800" dirty="0"/>
              <a:t>: Stifte</a:t>
            </a:r>
          </a:p>
          <a:p>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39</a:t>
            </a:fld>
            <a:endParaRPr lang="de-CH" dirty="0"/>
          </a:p>
        </p:txBody>
      </p:sp>
      <p:sp>
        <p:nvSpPr>
          <p:cNvPr id="5" name="Rechteck 4">
            <a:hlinkClick r:id="rId2"/>
          </p:cNvPr>
          <p:cNvSpPr/>
          <p:nvPr/>
        </p:nvSpPr>
        <p:spPr>
          <a:xfrm>
            <a:off x="8904312" y="4869160"/>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br>
              <a:rPr lang="de-CH" sz="2400" dirty="0" smtClean="0"/>
            </a:br>
            <a:r>
              <a:rPr lang="de-CH" sz="2400" b="1" dirty="0" smtClean="0"/>
              <a:t>Dokument</a:t>
            </a:r>
            <a:endParaRPr lang="de-CH" sz="2400" b="1" dirty="0"/>
          </a:p>
        </p:txBody>
      </p:sp>
      <p:sp>
        <p:nvSpPr>
          <p:cNvPr id="6" name="Rechteck 5">
            <a:hlinkClick r:id="rId3"/>
          </p:cNvPr>
          <p:cNvSpPr/>
          <p:nvPr/>
        </p:nvSpPr>
        <p:spPr>
          <a:xfrm>
            <a:off x="9615488" y="5819028"/>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dirty="0" smtClean="0"/>
              <a:t>Zu den </a:t>
            </a:r>
            <a:r>
              <a:rPr lang="de-CH" b="1" dirty="0" smtClean="0"/>
              <a:t>Beispielen</a:t>
            </a:r>
            <a:endParaRPr lang="de-CH" b="1" dirty="0"/>
          </a:p>
        </p:txBody>
      </p:sp>
    </p:spTree>
    <p:extLst>
      <p:ext uri="{BB962C8B-B14F-4D97-AF65-F5344CB8AC3E}">
        <p14:creationId xmlns:p14="http://schemas.microsoft.com/office/powerpoint/2010/main" val="291940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Warum ist das wichtig?</a:t>
            </a:r>
            <a:endParaRPr lang="de-CH" dirty="0"/>
          </a:p>
        </p:txBody>
      </p:sp>
      <p:sp>
        <p:nvSpPr>
          <p:cNvPr id="6" name="Inhaltsplatzhalter 5"/>
          <p:cNvSpPr>
            <a:spLocks noGrp="1"/>
          </p:cNvSpPr>
          <p:nvPr>
            <p:ph idx="1"/>
          </p:nvPr>
        </p:nvSpPr>
        <p:spPr/>
        <p:txBody>
          <a:bodyPr/>
          <a:lstStyle/>
          <a:p>
            <a:r>
              <a:rPr lang="de-CH" dirty="0"/>
              <a:t>Das Gemeinwesen finanziert sich über öffentliche Abgaben, welche Private und Unternehmen zahlen. Die Finanzen der öffentlichen Verwaltung stehen somit im besonderen Interesse der Öffentlichkeit, die transparent über finanzielle Vorgänge und Entwicklungen informiert sein möchte.</a:t>
            </a:r>
          </a:p>
          <a:p>
            <a:r>
              <a:rPr lang="de-CH" dirty="0"/>
              <a:t>Im Berufsalltag müssen Sie daher Rechenschaft ablegen können, wozu Ihr Lehrbetrieb bestimmte Gebühren erhebt oder gewisse Aufwände verrechnet. Indem Sie auf die korrekten rechtlichen Grundlagen und betrieblichen Vorgaben verweisen, legitimieren Sie Ihr Handeln und schaffen Vertrauen. </a:t>
            </a:r>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4</a:t>
            </a:fld>
            <a:endParaRPr lang="de-CH"/>
          </a:p>
        </p:txBody>
      </p:sp>
      <p:pic>
        <p:nvPicPr>
          <p:cNvPr id="9" name="Inhaltsplatzhalter 3">
            <a:extLst>
              <a:ext uri="{FF2B5EF4-FFF2-40B4-BE49-F238E27FC236}">
                <a16:creationId xmlns:a16="http://schemas.microsoft.com/office/drawing/2014/main" id="{7EB90F81-DECD-4C44-81D3-56C69A64B0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rot="1800000">
            <a:off x="47328" y="4390177"/>
            <a:ext cx="1724654" cy="2299539"/>
          </a:xfrm>
          <a:prstGeom prst="rect">
            <a:avLst/>
          </a:prstGeom>
        </p:spPr>
      </p:pic>
    </p:spTree>
    <p:extLst>
      <p:ext uri="{BB962C8B-B14F-4D97-AF65-F5344CB8AC3E}">
        <p14:creationId xmlns:p14="http://schemas.microsoft.com/office/powerpoint/2010/main" val="457912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Eine Buchung vornehmen</a:t>
            </a:r>
            <a:br>
              <a:rPr lang="de-CH" dirty="0"/>
            </a:br>
            <a:r>
              <a:rPr lang="de-CH" dirty="0"/>
              <a:t>Modellierung</a:t>
            </a:r>
          </a:p>
        </p:txBody>
      </p:sp>
      <p:sp>
        <p:nvSpPr>
          <p:cNvPr id="6" name="Untertitel 5"/>
          <p:cNvSpPr>
            <a:spLocks noGrp="1"/>
          </p:cNvSpPr>
          <p:nvPr>
            <p:ph type="subTitle" idx="1"/>
          </p:nvPr>
        </p:nvSpPr>
        <p:spPr/>
        <p:txBody>
          <a:bodyPr>
            <a:normAutofit fontScale="55000" lnSpcReduction="20000"/>
          </a:bodyPr>
          <a:lstStyle/>
          <a:p>
            <a:r>
              <a:rPr lang="de-CH" dirty="0"/>
              <a:t>Präsenztag 6</a:t>
            </a:r>
            <a:br>
              <a:rPr lang="de-CH" dirty="0"/>
            </a:br>
            <a:r>
              <a:rPr lang="de-CH" dirty="0"/>
              <a:t>Überbetriebliche Kurse Block 2</a:t>
            </a:r>
          </a:p>
          <a:p>
            <a:r>
              <a:rPr lang="de-CH" sz="3200" dirty="0"/>
              <a:t>Kauffrau/Kaufmann EFZ BOG</a:t>
            </a:r>
          </a:p>
          <a:p>
            <a:r>
              <a:rPr lang="de-CH" sz="3200" dirty="0"/>
              <a:t>Branche «Öffentliche Verwaltung/Administration </a:t>
            </a:r>
            <a:r>
              <a:rPr lang="de-CH" sz="3200" dirty="0" err="1"/>
              <a:t>publique</a:t>
            </a:r>
            <a:r>
              <a:rPr lang="de-CH" sz="3200" dirty="0"/>
              <a:t>/</a:t>
            </a:r>
            <a:r>
              <a:rPr lang="de-CH" sz="3200" dirty="0" err="1"/>
              <a:t>Amministrazione</a:t>
            </a:r>
            <a:r>
              <a:rPr lang="de-CH" sz="3200" dirty="0"/>
              <a:t> </a:t>
            </a:r>
            <a:r>
              <a:rPr lang="de-CH" sz="3200" dirty="0" err="1"/>
              <a:t>pubblica</a:t>
            </a:r>
            <a:r>
              <a:rPr lang="de-CH" sz="3200" dirty="0"/>
              <a:t>»</a:t>
            </a:r>
          </a:p>
          <a:p>
            <a:r>
              <a:rPr lang="de-CH" sz="3200" dirty="0"/>
              <a:t>Arbeitssituation 10: «Gebühren, Abgaben, Rückforderungen, Bussen verrechnen sowie Debitoren-/Kreditorenbuchhaltung führen»</a:t>
            </a:r>
            <a:endParaRPr lang="de-CH" dirty="0">
              <a:highlight>
                <a:srgbClr val="C0C0C0"/>
              </a:highlight>
            </a:endParaRPr>
          </a:p>
          <a:p>
            <a:endParaRPr lang="de-CH" dirty="0">
              <a:highlight>
                <a:srgbClr val="C0C0C0"/>
              </a:high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Ziele</a:t>
            </a:r>
          </a:p>
        </p:txBody>
      </p:sp>
      <p:sp>
        <p:nvSpPr>
          <p:cNvPr id="6" name="Inhaltsplatzhalter 5"/>
          <p:cNvSpPr>
            <a:spLocks noGrp="1"/>
          </p:cNvSpPr>
          <p:nvPr>
            <p:ph idx="1"/>
          </p:nvPr>
        </p:nvSpPr>
        <p:spPr/>
        <p:txBody>
          <a:bodyPr/>
          <a:lstStyle/>
          <a:p>
            <a:r>
              <a:rPr lang="de-CH" dirty="0"/>
              <a:t>Sie können Debitoren und Kreditoren mit eigenen Worten definieren und je ein Beispiel dazu nennen.</a:t>
            </a:r>
          </a:p>
          <a:p>
            <a:r>
              <a:rPr lang="de-CH" dirty="0"/>
              <a:t>Sie können visuell aufzeigen, wie Kreditoren respektive Debitoren verbucht werden.</a:t>
            </a:r>
          </a:p>
          <a:p>
            <a:r>
              <a:rPr lang="de-CH" dirty="0"/>
              <a:t>Sie sind in der Lage, den Buchungssatz in einem Beispiel anzuwenden.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41</a:t>
            </a:fld>
            <a:endParaRPr lang="de-CH"/>
          </a:p>
        </p:txBody>
      </p:sp>
    </p:spTree>
    <p:extLst>
      <p:ext uri="{BB962C8B-B14F-4D97-AF65-F5344CB8AC3E}">
        <p14:creationId xmlns:p14="http://schemas.microsoft.com/office/powerpoint/2010/main" val="3489042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ABFA3-5227-2D36-16E8-6A14A1417EA0}"/>
              </a:ext>
            </a:extLst>
          </p:cNvPr>
          <p:cNvSpPr>
            <a:spLocks noGrp="1"/>
          </p:cNvSpPr>
          <p:nvPr>
            <p:ph type="title"/>
          </p:nvPr>
        </p:nvSpPr>
        <p:spPr/>
        <p:txBody>
          <a:bodyPr/>
          <a:lstStyle/>
          <a:p>
            <a:r>
              <a:rPr lang="de-CH" dirty="0"/>
              <a:t>Repetition</a:t>
            </a:r>
          </a:p>
        </p:txBody>
      </p:sp>
      <p:graphicFrame>
        <p:nvGraphicFramePr>
          <p:cNvPr id="5" name="Inhaltsplatzhalter 4">
            <a:extLst>
              <a:ext uri="{FF2B5EF4-FFF2-40B4-BE49-F238E27FC236}">
                <a16:creationId xmlns:a16="http://schemas.microsoft.com/office/drawing/2014/main" id="{69037324-5031-CCE6-485E-9389D48B892B}"/>
              </a:ext>
            </a:extLst>
          </p:cNvPr>
          <p:cNvGraphicFramePr>
            <a:graphicFrameLocks noGrp="1"/>
          </p:cNvGraphicFramePr>
          <p:nvPr>
            <p:ph idx="1"/>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B0FE6016-CF53-719D-BD4C-74D702571D56}"/>
              </a:ext>
            </a:extLst>
          </p:cNvPr>
          <p:cNvSpPr>
            <a:spLocks noGrp="1"/>
          </p:cNvSpPr>
          <p:nvPr>
            <p:ph type="sldNum" sz="quarter" idx="12"/>
          </p:nvPr>
        </p:nvSpPr>
        <p:spPr/>
        <p:txBody>
          <a:bodyPr/>
          <a:lstStyle/>
          <a:p>
            <a:fld id="{87674F0A-37BA-4CE3-B1FD-DE57A7E2F2C6}" type="slidenum">
              <a:rPr lang="de-CH" smtClean="0"/>
              <a:pPr/>
              <a:t>42</a:t>
            </a:fld>
            <a:endParaRPr lang="de-CH" dirty="0"/>
          </a:p>
        </p:txBody>
      </p:sp>
    </p:spTree>
    <p:extLst>
      <p:ext uri="{BB962C8B-B14F-4D97-AF65-F5344CB8AC3E}">
        <p14:creationId xmlns:p14="http://schemas.microsoft.com/office/powerpoint/2010/main" val="633549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Debitoren: Das Wichtigste im Überblick</a:t>
            </a:r>
          </a:p>
        </p:txBody>
      </p:sp>
      <p:sp>
        <p:nvSpPr>
          <p:cNvPr id="6" name="Inhaltsplatzhalter 5"/>
          <p:cNvSpPr>
            <a:spLocks noGrp="1"/>
          </p:cNvSpPr>
          <p:nvPr>
            <p:ph idx="1"/>
          </p:nvPr>
        </p:nvSpPr>
        <p:spPr/>
        <p:txBody>
          <a:bodyPr/>
          <a:lstStyle/>
          <a:p>
            <a:pPr marL="0" indent="0">
              <a:buNone/>
            </a:pPr>
            <a:r>
              <a:rPr lang="de-CH" b="1" dirty="0"/>
              <a:t>Situation: Rechnung wird verschickt</a:t>
            </a:r>
          </a:p>
          <a:p>
            <a:pPr marL="0" indent="0">
              <a:buNone/>
            </a:pPr>
            <a:r>
              <a:rPr lang="de-CH" b="1" dirty="0"/>
              <a:t>Soll: Debitorenkonto wählen (= Bilanz)</a:t>
            </a:r>
          </a:p>
          <a:p>
            <a:pPr marL="0" indent="0">
              <a:buNone/>
            </a:pPr>
            <a:r>
              <a:rPr lang="de-CH" b="1" dirty="0"/>
              <a:t>Haben: Ertragskonto wählen (= Erfolgsrechnung)</a:t>
            </a:r>
          </a:p>
          <a:p>
            <a:pPr marL="0" indent="0">
              <a:buNone/>
            </a:pPr>
            <a:endParaRPr lang="de-CH" b="1" dirty="0"/>
          </a:p>
          <a:p>
            <a:pPr marL="0" indent="0">
              <a:buNone/>
            </a:pPr>
            <a:r>
              <a:rPr lang="de-CH" b="1" dirty="0"/>
              <a:t>Situation: Rechnung wird bezahlt</a:t>
            </a:r>
          </a:p>
          <a:p>
            <a:pPr marL="0" indent="0">
              <a:buNone/>
            </a:pPr>
            <a:r>
              <a:rPr lang="de-CH" b="1" dirty="0"/>
              <a:t>Soll: Bankkonto wählen (= Bilanz)</a:t>
            </a:r>
          </a:p>
          <a:p>
            <a:pPr marL="0" indent="0">
              <a:buNone/>
            </a:pPr>
            <a:r>
              <a:rPr lang="de-CH" b="1" dirty="0"/>
              <a:t>Haben: Debitorenkonto wählen (= Bilanz)</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43</a:t>
            </a:fld>
            <a:endParaRPr lang="de-CH"/>
          </a:p>
        </p:txBody>
      </p:sp>
    </p:spTree>
    <p:extLst>
      <p:ext uri="{BB962C8B-B14F-4D97-AF65-F5344CB8AC3E}">
        <p14:creationId xmlns:p14="http://schemas.microsoft.com/office/powerpoint/2010/main" val="3007644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45B4B-9BE0-6A77-CB4A-A40EDAC83C60}"/>
              </a:ext>
            </a:extLst>
          </p:cNvPr>
          <p:cNvSpPr>
            <a:spLocks noGrp="1"/>
          </p:cNvSpPr>
          <p:nvPr>
            <p:ph type="title"/>
          </p:nvPr>
        </p:nvSpPr>
        <p:spPr/>
        <p:txBody>
          <a:bodyPr/>
          <a:lstStyle/>
          <a:p>
            <a:r>
              <a:rPr lang="de-CH" b="1" dirty="0"/>
              <a:t>Rechnung wird verschickt</a:t>
            </a:r>
            <a:endParaRPr lang="de-CH" dirty="0"/>
          </a:p>
        </p:txBody>
      </p:sp>
      <p:sp>
        <p:nvSpPr>
          <p:cNvPr id="3" name="Inhaltsplatzhalter 2">
            <a:extLst>
              <a:ext uri="{FF2B5EF4-FFF2-40B4-BE49-F238E27FC236}">
                <a16:creationId xmlns:a16="http://schemas.microsoft.com/office/drawing/2014/main" id="{DC2A38FA-C759-A8AC-553E-42C499907C7A}"/>
              </a:ext>
            </a:extLst>
          </p:cNvPr>
          <p:cNvSpPr>
            <a:spLocks noGrp="1"/>
          </p:cNvSpPr>
          <p:nvPr>
            <p:ph sz="half" idx="1"/>
          </p:nvPr>
        </p:nvSpPr>
        <p:spPr/>
        <p:txBody>
          <a:bodyPr/>
          <a:lstStyle/>
          <a:p>
            <a:r>
              <a:rPr lang="de-CH" b="1" dirty="0"/>
              <a:t>Soll: Debitorenkonto wählen</a:t>
            </a:r>
            <a:br>
              <a:rPr lang="de-CH" b="1" dirty="0"/>
            </a:br>
            <a:r>
              <a:rPr lang="de-CH" b="1" dirty="0"/>
              <a:t>(= Bilanz)</a:t>
            </a:r>
          </a:p>
          <a:p>
            <a:endParaRPr lang="de-CH" b="1" dirty="0"/>
          </a:p>
          <a:p>
            <a:endParaRPr lang="de-CH" b="1" dirty="0"/>
          </a:p>
          <a:p>
            <a:endParaRPr lang="de-CH" dirty="0"/>
          </a:p>
        </p:txBody>
      </p:sp>
      <p:sp>
        <p:nvSpPr>
          <p:cNvPr id="7" name="Inhaltsplatzhalter 6">
            <a:extLst>
              <a:ext uri="{FF2B5EF4-FFF2-40B4-BE49-F238E27FC236}">
                <a16:creationId xmlns:a16="http://schemas.microsoft.com/office/drawing/2014/main" id="{83DFA0DC-124B-BD5A-2A69-0E9AC9A74594}"/>
              </a:ext>
            </a:extLst>
          </p:cNvPr>
          <p:cNvSpPr>
            <a:spLocks noGrp="1"/>
          </p:cNvSpPr>
          <p:nvPr>
            <p:ph sz="half" idx="2"/>
          </p:nvPr>
        </p:nvSpPr>
        <p:spPr>
          <a:xfrm>
            <a:off x="6197600" y="1600201"/>
            <a:ext cx="4722936" cy="4525963"/>
          </a:xfrm>
        </p:spPr>
        <p:txBody>
          <a:bodyPr/>
          <a:lstStyle/>
          <a:p>
            <a:r>
              <a:rPr lang="de-CH" b="1" dirty="0"/>
              <a:t>Haben: Ertragskonto wählen </a:t>
            </a:r>
            <a:br>
              <a:rPr lang="de-CH" b="1" dirty="0"/>
            </a:br>
            <a:r>
              <a:rPr lang="de-CH" b="1" dirty="0"/>
              <a:t>(= Erfolgsrechnung)</a:t>
            </a:r>
          </a:p>
          <a:p>
            <a:endParaRPr lang="de-CH" dirty="0"/>
          </a:p>
        </p:txBody>
      </p:sp>
      <p:sp>
        <p:nvSpPr>
          <p:cNvPr id="4" name="Foliennummernplatzhalter 3">
            <a:extLst>
              <a:ext uri="{FF2B5EF4-FFF2-40B4-BE49-F238E27FC236}">
                <a16:creationId xmlns:a16="http://schemas.microsoft.com/office/drawing/2014/main" id="{637ED83D-2272-F254-29EE-293646F986FA}"/>
              </a:ext>
            </a:extLst>
          </p:cNvPr>
          <p:cNvSpPr>
            <a:spLocks noGrp="1"/>
          </p:cNvSpPr>
          <p:nvPr>
            <p:ph type="sldNum" sz="quarter" idx="12"/>
          </p:nvPr>
        </p:nvSpPr>
        <p:spPr/>
        <p:txBody>
          <a:bodyPr/>
          <a:lstStyle/>
          <a:p>
            <a:fld id="{87674F0A-37BA-4CE3-B1FD-DE57A7E2F2C6}" type="slidenum">
              <a:rPr lang="de-CH" smtClean="0"/>
              <a:pPr/>
              <a:t>44</a:t>
            </a:fld>
            <a:endParaRPr lang="de-CH" dirty="0"/>
          </a:p>
        </p:txBody>
      </p:sp>
      <p:graphicFrame>
        <p:nvGraphicFramePr>
          <p:cNvPr id="5" name="Tabelle 5">
            <a:extLst>
              <a:ext uri="{FF2B5EF4-FFF2-40B4-BE49-F238E27FC236}">
                <a16:creationId xmlns:a16="http://schemas.microsoft.com/office/drawing/2014/main" id="{31CCDF7B-059E-9A89-E736-472A79C1596B}"/>
              </a:ext>
            </a:extLst>
          </p:cNvPr>
          <p:cNvGraphicFramePr>
            <a:graphicFrameLocks noGrp="1"/>
          </p:cNvGraphicFramePr>
          <p:nvPr>
            <p:extLst/>
          </p:nvPr>
        </p:nvGraphicFramePr>
        <p:xfrm>
          <a:off x="1487488" y="2999086"/>
          <a:ext cx="3434988" cy="1728192"/>
        </p:xfrm>
        <a:graphic>
          <a:graphicData uri="http://schemas.openxmlformats.org/drawingml/2006/table">
            <a:tbl>
              <a:tblPr firstRow="1" bandRow="1">
                <a:tableStyleId>{BC89EF96-8CEA-46FF-86C4-4CE0E7609802}</a:tableStyleId>
              </a:tblPr>
              <a:tblGrid>
                <a:gridCol w="1717494">
                  <a:extLst>
                    <a:ext uri="{9D8B030D-6E8A-4147-A177-3AD203B41FA5}">
                      <a16:colId xmlns:a16="http://schemas.microsoft.com/office/drawing/2014/main" val="564983445"/>
                    </a:ext>
                  </a:extLst>
                </a:gridCol>
                <a:gridCol w="1717494">
                  <a:extLst>
                    <a:ext uri="{9D8B030D-6E8A-4147-A177-3AD203B41FA5}">
                      <a16:colId xmlns:a16="http://schemas.microsoft.com/office/drawing/2014/main" val="2465834124"/>
                    </a:ext>
                  </a:extLst>
                </a:gridCol>
              </a:tblGrid>
              <a:tr h="576064">
                <a:tc gridSpan="2">
                  <a:txBody>
                    <a:bodyPr/>
                    <a:lstStyle/>
                    <a:p>
                      <a:pPr algn="ctr"/>
                      <a:r>
                        <a:rPr lang="de-CH" dirty="0"/>
                        <a:t>Debitor Steuern</a:t>
                      </a:r>
                    </a:p>
                  </a:txBody>
                  <a:tcPr/>
                </a:tc>
                <a:tc hMerge="1">
                  <a:txBody>
                    <a:bodyPr/>
                    <a:lstStyle/>
                    <a:p>
                      <a:endParaRPr lang="de-CH" dirty="0"/>
                    </a:p>
                  </a:txBody>
                  <a:tcPr/>
                </a:tc>
                <a:extLst>
                  <a:ext uri="{0D108BD9-81ED-4DB2-BD59-A6C34878D82A}">
                    <a16:rowId xmlns:a16="http://schemas.microsoft.com/office/drawing/2014/main" val="1294173830"/>
                  </a:ext>
                </a:extLst>
              </a:tr>
              <a:tr h="576064">
                <a:tc>
                  <a:txBody>
                    <a:bodyPr/>
                    <a:lstStyle/>
                    <a:p>
                      <a:pPr algn="ctr"/>
                      <a:r>
                        <a:rPr lang="de-CH" dirty="0"/>
                        <a:t>Soll</a:t>
                      </a:r>
                    </a:p>
                  </a:txBody>
                  <a:tcPr/>
                </a:tc>
                <a:tc>
                  <a:txBody>
                    <a:bodyPr/>
                    <a:lstStyle/>
                    <a:p>
                      <a:pPr algn="ctr"/>
                      <a:r>
                        <a:rPr lang="de-CH" dirty="0"/>
                        <a:t>Haben</a:t>
                      </a:r>
                    </a:p>
                  </a:txBody>
                  <a:tcPr/>
                </a:tc>
                <a:extLst>
                  <a:ext uri="{0D108BD9-81ED-4DB2-BD59-A6C34878D82A}">
                    <a16:rowId xmlns:a16="http://schemas.microsoft.com/office/drawing/2014/main" val="3692720455"/>
                  </a:ext>
                </a:extLst>
              </a:tr>
              <a:tr h="576064">
                <a:tc>
                  <a:txBody>
                    <a:bodyPr/>
                    <a:lstStyle/>
                    <a:p>
                      <a:pPr algn="ctr"/>
                      <a:r>
                        <a:rPr lang="de-CH" dirty="0"/>
                        <a:t>3500</a:t>
                      </a:r>
                    </a:p>
                  </a:txBody>
                  <a:tcPr/>
                </a:tc>
                <a:tc>
                  <a:txBody>
                    <a:bodyPr/>
                    <a:lstStyle/>
                    <a:p>
                      <a:pPr algn="ctr"/>
                      <a:endParaRPr lang="de-CH" dirty="0"/>
                    </a:p>
                  </a:txBody>
                  <a:tcPr/>
                </a:tc>
                <a:extLst>
                  <a:ext uri="{0D108BD9-81ED-4DB2-BD59-A6C34878D82A}">
                    <a16:rowId xmlns:a16="http://schemas.microsoft.com/office/drawing/2014/main" val="2533282686"/>
                  </a:ext>
                </a:extLst>
              </a:tr>
            </a:tbl>
          </a:graphicData>
        </a:graphic>
      </p:graphicFrame>
      <p:graphicFrame>
        <p:nvGraphicFramePr>
          <p:cNvPr id="6" name="Tabelle 5">
            <a:extLst>
              <a:ext uri="{FF2B5EF4-FFF2-40B4-BE49-F238E27FC236}">
                <a16:creationId xmlns:a16="http://schemas.microsoft.com/office/drawing/2014/main" id="{98838321-D065-05E3-4EB5-CDFED661E547}"/>
              </a:ext>
            </a:extLst>
          </p:cNvPr>
          <p:cNvGraphicFramePr>
            <a:graphicFrameLocks noGrp="1"/>
          </p:cNvGraphicFramePr>
          <p:nvPr>
            <p:extLst/>
          </p:nvPr>
        </p:nvGraphicFramePr>
        <p:xfrm>
          <a:off x="7172506" y="2999086"/>
          <a:ext cx="3434988" cy="1728192"/>
        </p:xfrm>
        <a:graphic>
          <a:graphicData uri="http://schemas.openxmlformats.org/drawingml/2006/table">
            <a:tbl>
              <a:tblPr firstRow="1" bandRow="1">
                <a:tableStyleId>{BC89EF96-8CEA-46FF-86C4-4CE0E7609802}</a:tableStyleId>
              </a:tblPr>
              <a:tblGrid>
                <a:gridCol w="1717494">
                  <a:extLst>
                    <a:ext uri="{9D8B030D-6E8A-4147-A177-3AD203B41FA5}">
                      <a16:colId xmlns:a16="http://schemas.microsoft.com/office/drawing/2014/main" val="564983445"/>
                    </a:ext>
                  </a:extLst>
                </a:gridCol>
                <a:gridCol w="1717494">
                  <a:extLst>
                    <a:ext uri="{9D8B030D-6E8A-4147-A177-3AD203B41FA5}">
                      <a16:colId xmlns:a16="http://schemas.microsoft.com/office/drawing/2014/main" val="2465834124"/>
                    </a:ext>
                  </a:extLst>
                </a:gridCol>
              </a:tblGrid>
              <a:tr h="576064">
                <a:tc gridSpan="2">
                  <a:txBody>
                    <a:bodyPr/>
                    <a:lstStyle/>
                    <a:p>
                      <a:pPr algn="ctr"/>
                      <a:r>
                        <a:rPr lang="de-CH" dirty="0"/>
                        <a:t>Ertrag Steuern</a:t>
                      </a:r>
                    </a:p>
                  </a:txBody>
                  <a:tcPr/>
                </a:tc>
                <a:tc hMerge="1">
                  <a:txBody>
                    <a:bodyPr/>
                    <a:lstStyle/>
                    <a:p>
                      <a:endParaRPr lang="de-CH" dirty="0"/>
                    </a:p>
                  </a:txBody>
                  <a:tcPr/>
                </a:tc>
                <a:extLst>
                  <a:ext uri="{0D108BD9-81ED-4DB2-BD59-A6C34878D82A}">
                    <a16:rowId xmlns:a16="http://schemas.microsoft.com/office/drawing/2014/main" val="1294173830"/>
                  </a:ext>
                </a:extLst>
              </a:tr>
              <a:tr h="576064">
                <a:tc>
                  <a:txBody>
                    <a:bodyPr/>
                    <a:lstStyle/>
                    <a:p>
                      <a:pPr algn="ctr"/>
                      <a:r>
                        <a:rPr lang="de-CH" dirty="0"/>
                        <a:t>Soll</a:t>
                      </a:r>
                    </a:p>
                  </a:txBody>
                  <a:tcPr/>
                </a:tc>
                <a:tc>
                  <a:txBody>
                    <a:bodyPr/>
                    <a:lstStyle/>
                    <a:p>
                      <a:pPr algn="ctr"/>
                      <a:r>
                        <a:rPr lang="de-CH" dirty="0"/>
                        <a:t>Haben</a:t>
                      </a:r>
                    </a:p>
                  </a:txBody>
                  <a:tcPr/>
                </a:tc>
                <a:extLst>
                  <a:ext uri="{0D108BD9-81ED-4DB2-BD59-A6C34878D82A}">
                    <a16:rowId xmlns:a16="http://schemas.microsoft.com/office/drawing/2014/main" val="3692720455"/>
                  </a:ext>
                </a:extLst>
              </a:tr>
              <a:tr h="576064">
                <a:tc>
                  <a:txBody>
                    <a:bodyPr/>
                    <a:lstStyle/>
                    <a:p>
                      <a:pPr algn="ctr"/>
                      <a:endParaRPr lang="de-CH"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dirty="0"/>
                        <a:t>3500</a:t>
                      </a:r>
                    </a:p>
                  </a:txBody>
                  <a:tcPr/>
                </a:tc>
                <a:extLst>
                  <a:ext uri="{0D108BD9-81ED-4DB2-BD59-A6C34878D82A}">
                    <a16:rowId xmlns:a16="http://schemas.microsoft.com/office/drawing/2014/main" val="2533282686"/>
                  </a:ext>
                </a:extLst>
              </a:tr>
            </a:tbl>
          </a:graphicData>
        </a:graphic>
      </p:graphicFrame>
    </p:spTree>
    <p:extLst>
      <p:ext uri="{BB962C8B-B14F-4D97-AF65-F5344CB8AC3E}">
        <p14:creationId xmlns:p14="http://schemas.microsoft.com/office/powerpoint/2010/main" val="3414999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7C6FC-7FDE-2392-F80C-542C3F9987C7}"/>
              </a:ext>
            </a:extLst>
          </p:cNvPr>
          <p:cNvSpPr>
            <a:spLocks noGrp="1"/>
          </p:cNvSpPr>
          <p:nvPr>
            <p:ph type="title"/>
          </p:nvPr>
        </p:nvSpPr>
        <p:spPr/>
        <p:txBody>
          <a:bodyPr/>
          <a:lstStyle/>
          <a:p>
            <a:r>
              <a:rPr lang="de-CH" b="1" dirty="0"/>
              <a:t>Rechnung wird bezahlt</a:t>
            </a:r>
            <a:endParaRPr lang="de-CH" dirty="0"/>
          </a:p>
        </p:txBody>
      </p:sp>
      <p:sp>
        <p:nvSpPr>
          <p:cNvPr id="3" name="Inhaltsplatzhalter 2">
            <a:extLst>
              <a:ext uri="{FF2B5EF4-FFF2-40B4-BE49-F238E27FC236}">
                <a16:creationId xmlns:a16="http://schemas.microsoft.com/office/drawing/2014/main" id="{579A063E-07B8-E215-6407-3D7028A2B592}"/>
              </a:ext>
            </a:extLst>
          </p:cNvPr>
          <p:cNvSpPr>
            <a:spLocks noGrp="1"/>
          </p:cNvSpPr>
          <p:nvPr>
            <p:ph sz="half" idx="1"/>
          </p:nvPr>
        </p:nvSpPr>
        <p:spPr/>
        <p:txBody>
          <a:bodyPr/>
          <a:lstStyle/>
          <a:p>
            <a:r>
              <a:rPr lang="de-CH" b="1" dirty="0"/>
              <a:t>Soll: Bankkonto wählen</a:t>
            </a:r>
            <a:br>
              <a:rPr lang="de-CH" b="1" dirty="0"/>
            </a:br>
            <a:r>
              <a:rPr lang="de-CH" b="1" dirty="0"/>
              <a:t>(= Bilanz)</a:t>
            </a:r>
          </a:p>
          <a:p>
            <a:endParaRPr lang="de-CH" dirty="0"/>
          </a:p>
        </p:txBody>
      </p:sp>
      <p:sp>
        <p:nvSpPr>
          <p:cNvPr id="4" name="Inhaltsplatzhalter 3">
            <a:extLst>
              <a:ext uri="{FF2B5EF4-FFF2-40B4-BE49-F238E27FC236}">
                <a16:creationId xmlns:a16="http://schemas.microsoft.com/office/drawing/2014/main" id="{3404AE1D-878B-BCCC-8876-27F3B64AC090}"/>
              </a:ext>
            </a:extLst>
          </p:cNvPr>
          <p:cNvSpPr>
            <a:spLocks noGrp="1"/>
          </p:cNvSpPr>
          <p:nvPr>
            <p:ph sz="half" idx="2"/>
          </p:nvPr>
        </p:nvSpPr>
        <p:spPr>
          <a:xfrm>
            <a:off x="6197600" y="1600201"/>
            <a:ext cx="4722936" cy="4525963"/>
          </a:xfrm>
        </p:spPr>
        <p:txBody>
          <a:bodyPr/>
          <a:lstStyle/>
          <a:p>
            <a:r>
              <a:rPr lang="de-CH" b="1" dirty="0"/>
              <a:t>Haben: Debitorenkonto wählen (= Bilanz)</a:t>
            </a:r>
          </a:p>
          <a:p>
            <a:endParaRPr lang="de-CH" dirty="0"/>
          </a:p>
        </p:txBody>
      </p:sp>
      <p:sp>
        <p:nvSpPr>
          <p:cNvPr id="5" name="Foliennummernplatzhalter 4">
            <a:extLst>
              <a:ext uri="{FF2B5EF4-FFF2-40B4-BE49-F238E27FC236}">
                <a16:creationId xmlns:a16="http://schemas.microsoft.com/office/drawing/2014/main" id="{089493B2-A23F-132E-1D62-1D09055C411C}"/>
              </a:ext>
            </a:extLst>
          </p:cNvPr>
          <p:cNvSpPr>
            <a:spLocks noGrp="1"/>
          </p:cNvSpPr>
          <p:nvPr>
            <p:ph type="sldNum" sz="quarter" idx="12"/>
          </p:nvPr>
        </p:nvSpPr>
        <p:spPr/>
        <p:txBody>
          <a:bodyPr/>
          <a:lstStyle/>
          <a:p>
            <a:fld id="{87674F0A-37BA-4CE3-B1FD-DE57A7E2F2C6}" type="slidenum">
              <a:rPr lang="de-CH" smtClean="0"/>
              <a:pPr/>
              <a:t>45</a:t>
            </a:fld>
            <a:endParaRPr lang="de-CH"/>
          </a:p>
        </p:txBody>
      </p:sp>
      <p:graphicFrame>
        <p:nvGraphicFramePr>
          <p:cNvPr id="6" name="Tabelle 5">
            <a:extLst>
              <a:ext uri="{FF2B5EF4-FFF2-40B4-BE49-F238E27FC236}">
                <a16:creationId xmlns:a16="http://schemas.microsoft.com/office/drawing/2014/main" id="{94A4A307-F971-CFAD-8A0E-C4BCC2028832}"/>
              </a:ext>
            </a:extLst>
          </p:cNvPr>
          <p:cNvGraphicFramePr>
            <a:graphicFrameLocks noGrp="1"/>
          </p:cNvGraphicFramePr>
          <p:nvPr>
            <p:extLst/>
          </p:nvPr>
        </p:nvGraphicFramePr>
        <p:xfrm>
          <a:off x="6872288" y="2999086"/>
          <a:ext cx="3434988" cy="1728192"/>
        </p:xfrm>
        <a:graphic>
          <a:graphicData uri="http://schemas.openxmlformats.org/drawingml/2006/table">
            <a:tbl>
              <a:tblPr firstRow="1" bandRow="1">
                <a:tableStyleId>{BC89EF96-8CEA-46FF-86C4-4CE0E7609802}</a:tableStyleId>
              </a:tblPr>
              <a:tblGrid>
                <a:gridCol w="1717494">
                  <a:extLst>
                    <a:ext uri="{9D8B030D-6E8A-4147-A177-3AD203B41FA5}">
                      <a16:colId xmlns:a16="http://schemas.microsoft.com/office/drawing/2014/main" val="564983445"/>
                    </a:ext>
                  </a:extLst>
                </a:gridCol>
                <a:gridCol w="1717494">
                  <a:extLst>
                    <a:ext uri="{9D8B030D-6E8A-4147-A177-3AD203B41FA5}">
                      <a16:colId xmlns:a16="http://schemas.microsoft.com/office/drawing/2014/main" val="2465834124"/>
                    </a:ext>
                  </a:extLst>
                </a:gridCol>
              </a:tblGrid>
              <a:tr h="576064">
                <a:tc gridSpan="2">
                  <a:txBody>
                    <a:bodyPr/>
                    <a:lstStyle/>
                    <a:p>
                      <a:pPr algn="ctr"/>
                      <a:r>
                        <a:rPr lang="de-CH" dirty="0"/>
                        <a:t>Debitor Steuern</a:t>
                      </a:r>
                    </a:p>
                  </a:txBody>
                  <a:tcPr/>
                </a:tc>
                <a:tc hMerge="1">
                  <a:txBody>
                    <a:bodyPr/>
                    <a:lstStyle/>
                    <a:p>
                      <a:endParaRPr lang="de-CH" dirty="0"/>
                    </a:p>
                  </a:txBody>
                  <a:tcPr/>
                </a:tc>
                <a:extLst>
                  <a:ext uri="{0D108BD9-81ED-4DB2-BD59-A6C34878D82A}">
                    <a16:rowId xmlns:a16="http://schemas.microsoft.com/office/drawing/2014/main" val="1294173830"/>
                  </a:ext>
                </a:extLst>
              </a:tr>
              <a:tr h="576064">
                <a:tc>
                  <a:txBody>
                    <a:bodyPr/>
                    <a:lstStyle/>
                    <a:p>
                      <a:pPr algn="ctr"/>
                      <a:r>
                        <a:rPr lang="de-CH" dirty="0"/>
                        <a:t>Soll</a:t>
                      </a:r>
                    </a:p>
                  </a:txBody>
                  <a:tcPr/>
                </a:tc>
                <a:tc>
                  <a:txBody>
                    <a:bodyPr/>
                    <a:lstStyle/>
                    <a:p>
                      <a:pPr algn="ctr"/>
                      <a:r>
                        <a:rPr lang="de-CH" dirty="0"/>
                        <a:t>Haben</a:t>
                      </a:r>
                    </a:p>
                  </a:txBody>
                  <a:tcPr/>
                </a:tc>
                <a:extLst>
                  <a:ext uri="{0D108BD9-81ED-4DB2-BD59-A6C34878D82A}">
                    <a16:rowId xmlns:a16="http://schemas.microsoft.com/office/drawing/2014/main" val="3692720455"/>
                  </a:ext>
                </a:extLst>
              </a:tr>
              <a:tr h="576064">
                <a:tc>
                  <a:txBody>
                    <a:bodyPr/>
                    <a:lstStyle/>
                    <a:p>
                      <a:pPr algn="ctr"/>
                      <a:r>
                        <a:rPr lang="de-CH" dirty="0"/>
                        <a:t>3500</a:t>
                      </a:r>
                    </a:p>
                  </a:txBody>
                  <a:tcPr/>
                </a:tc>
                <a:tc>
                  <a:txBody>
                    <a:bodyPr/>
                    <a:lstStyle/>
                    <a:p>
                      <a:pPr algn="ctr"/>
                      <a:r>
                        <a:rPr lang="de-CH" dirty="0"/>
                        <a:t>3500</a:t>
                      </a:r>
                    </a:p>
                  </a:txBody>
                  <a:tcPr/>
                </a:tc>
                <a:extLst>
                  <a:ext uri="{0D108BD9-81ED-4DB2-BD59-A6C34878D82A}">
                    <a16:rowId xmlns:a16="http://schemas.microsoft.com/office/drawing/2014/main" val="2533282686"/>
                  </a:ext>
                </a:extLst>
              </a:tr>
            </a:tbl>
          </a:graphicData>
        </a:graphic>
      </p:graphicFrame>
      <p:graphicFrame>
        <p:nvGraphicFramePr>
          <p:cNvPr id="7" name="Tabelle 5">
            <a:extLst>
              <a:ext uri="{FF2B5EF4-FFF2-40B4-BE49-F238E27FC236}">
                <a16:creationId xmlns:a16="http://schemas.microsoft.com/office/drawing/2014/main" id="{FCCF8C52-1F7B-73BE-1740-208BCA96B724}"/>
              </a:ext>
            </a:extLst>
          </p:cNvPr>
          <p:cNvGraphicFramePr>
            <a:graphicFrameLocks noGrp="1"/>
          </p:cNvGraphicFramePr>
          <p:nvPr>
            <p:extLst/>
          </p:nvPr>
        </p:nvGraphicFramePr>
        <p:xfrm>
          <a:off x="1487488" y="2999086"/>
          <a:ext cx="3434988" cy="1728192"/>
        </p:xfrm>
        <a:graphic>
          <a:graphicData uri="http://schemas.openxmlformats.org/drawingml/2006/table">
            <a:tbl>
              <a:tblPr firstRow="1" bandRow="1">
                <a:tableStyleId>{BC89EF96-8CEA-46FF-86C4-4CE0E7609802}</a:tableStyleId>
              </a:tblPr>
              <a:tblGrid>
                <a:gridCol w="1717494">
                  <a:extLst>
                    <a:ext uri="{9D8B030D-6E8A-4147-A177-3AD203B41FA5}">
                      <a16:colId xmlns:a16="http://schemas.microsoft.com/office/drawing/2014/main" val="564983445"/>
                    </a:ext>
                  </a:extLst>
                </a:gridCol>
                <a:gridCol w="1717494">
                  <a:extLst>
                    <a:ext uri="{9D8B030D-6E8A-4147-A177-3AD203B41FA5}">
                      <a16:colId xmlns:a16="http://schemas.microsoft.com/office/drawing/2014/main" val="2465834124"/>
                    </a:ext>
                  </a:extLst>
                </a:gridCol>
              </a:tblGrid>
              <a:tr h="576064">
                <a:tc gridSpan="2">
                  <a:txBody>
                    <a:bodyPr/>
                    <a:lstStyle/>
                    <a:p>
                      <a:pPr algn="ctr"/>
                      <a:r>
                        <a:rPr lang="de-CH" dirty="0"/>
                        <a:t>Bank</a:t>
                      </a:r>
                    </a:p>
                  </a:txBody>
                  <a:tcPr/>
                </a:tc>
                <a:tc hMerge="1">
                  <a:txBody>
                    <a:bodyPr/>
                    <a:lstStyle/>
                    <a:p>
                      <a:endParaRPr lang="de-CH" dirty="0"/>
                    </a:p>
                  </a:txBody>
                  <a:tcPr/>
                </a:tc>
                <a:extLst>
                  <a:ext uri="{0D108BD9-81ED-4DB2-BD59-A6C34878D82A}">
                    <a16:rowId xmlns:a16="http://schemas.microsoft.com/office/drawing/2014/main" val="1294173830"/>
                  </a:ext>
                </a:extLst>
              </a:tr>
              <a:tr h="576064">
                <a:tc>
                  <a:txBody>
                    <a:bodyPr/>
                    <a:lstStyle/>
                    <a:p>
                      <a:pPr algn="ctr"/>
                      <a:r>
                        <a:rPr lang="de-CH" dirty="0"/>
                        <a:t>Soll</a:t>
                      </a:r>
                    </a:p>
                  </a:txBody>
                  <a:tcPr/>
                </a:tc>
                <a:tc>
                  <a:txBody>
                    <a:bodyPr/>
                    <a:lstStyle/>
                    <a:p>
                      <a:pPr algn="ctr"/>
                      <a:r>
                        <a:rPr lang="de-CH" dirty="0"/>
                        <a:t>Haben</a:t>
                      </a:r>
                    </a:p>
                  </a:txBody>
                  <a:tcPr/>
                </a:tc>
                <a:extLst>
                  <a:ext uri="{0D108BD9-81ED-4DB2-BD59-A6C34878D82A}">
                    <a16:rowId xmlns:a16="http://schemas.microsoft.com/office/drawing/2014/main" val="3692720455"/>
                  </a:ext>
                </a:extLst>
              </a:tr>
              <a:tr h="576064">
                <a:tc>
                  <a:txBody>
                    <a:bodyPr/>
                    <a:lstStyle/>
                    <a:p>
                      <a:pPr algn="ctr"/>
                      <a:r>
                        <a:rPr lang="de-CH" dirty="0"/>
                        <a:t>3500</a:t>
                      </a:r>
                    </a:p>
                  </a:txBody>
                  <a:tcPr/>
                </a:tc>
                <a:tc>
                  <a:txBody>
                    <a:bodyPr/>
                    <a:lstStyle/>
                    <a:p>
                      <a:pPr algn="ctr"/>
                      <a:endParaRPr lang="de-CH" dirty="0"/>
                    </a:p>
                  </a:txBody>
                  <a:tcPr/>
                </a:tc>
                <a:extLst>
                  <a:ext uri="{0D108BD9-81ED-4DB2-BD59-A6C34878D82A}">
                    <a16:rowId xmlns:a16="http://schemas.microsoft.com/office/drawing/2014/main" val="2533282686"/>
                  </a:ext>
                </a:extLst>
              </a:tr>
            </a:tbl>
          </a:graphicData>
        </a:graphic>
      </p:graphicFrame>
    </p:spTree>
    <p:extLst>
      <p:ext uri="{BB962C8B-B14F-4D97-AF65-F5344CB8AC3E}">
        <p14:creationId xmlns:p14="http://schemas.microsoft.com/office/powerpoint/2010/main" val="2574529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C58B54-2CC5-19F3-0FC5-0924890F4A32}"/>
              </a:ext>
            </a:extLst>
          </p:cNvPr>
          <p:cNvSpPr>
            <a:spLocks noGrp="1"/>
          </p:cNvSpPr>
          <p:nvPr>
            <p:ph type="title"/>
          </p:nvPr>
        </p:nvSpPr>
        <p:spPr/>
        <p:txBody>
          <a:bodyPr/>
          <a:lstStyle/>
          <a:p>
            <a:r>
              <a:rPr lang="de-CH" dirty="0"/>
              <a:t>Ein gemeinsames Beispiel</a:t>
            </a:r>
          </a:p>
        </p:txBody>
      </p:sp>
      <p:sp>
        <p:nvSpPr>
          <p:cNvPr id="8" name="Textplatzhalter 7">
            <a:extLst>
              <a:ext uri="{FF2B5EF4-FFF2-40B4-BE49-F238E27FC236}">
                <a16:creationId xmlns:a16="http://schemas.microsoft.com/office/drawing/2014/main" id="{FC7C6BF9-7DFA-9E9E-260B-CF52391256B1}"/>
              </a:ext>
            </a:extLst>
          </p:cNvPr>
          <p:cNvSpPr>
            <a:spLocks noGrp="1"/>
          </p:cNvSpPr>
          <p:nvPr>
            <p:ph type="body" idx="1"/>
          </p:nvPr>
        </p:nvSpPr>
        <p:spPr/>
        <p:txBody>
          <a:bodyPr/>
          <a:lstStyle/>
          <a:p>
            <a:endParaRPr lang="de-CH"/>
          </a:p>
        </p:txBody>
      </p:sp>
      <p:sp>
        <p:nvSpPr>
          <p:cNvPr id="5" name="Foliennummernplatzhalter 4">
            <a:extLst>
              <a:ext uri="{FF2B5EF4-FFF2-40B4-BE49-F238E27FC236}">
                <a16:creationId xmlns:a16="http://schemas.microsoft.com/office/drawing/2014/main" id="{4D2CEB31-6DA1-F957-4D0A-7AA30CC8036D}"/>
              </a:ext>
            </a:extLst>
          </p:cNvPr>
          <p:cNvSpPr>
            <a:spLocks noGrp="1"/>
          </p:cNvSpPr>
          <p:nvPr>
            <p:ph type="sldNum" sz="quarter" idx="12"/>
          </p:nvPr>
        </p:nvSpPr>
        <p:spPr/>
        <p:txBody>
          <a:bodyPr/>
          <a:lstStyle/>
          <a:p>
            <a:fld id="{87674F0A-37BA-4CE3-B1FD-DE57A7E2F2C6}" type="slidenum">
              <a:rPr lang="de-CH" smtClean="0"/>
              <a:pPr/>
              <a:t>46</a:t>
            </a:fld>
            <a:endParaRPr lang="de-CH"/>
          </a:p>
        </p:txBody>
      </p:sp>
    </p:spTree>
    <p:extLst>
      <p:ext uri="{BB962C8B-B14F-4D97-AF65-F5344CB8AC3E}">
        <p14:creationId xmlns:p14="http://schemas.microsoft.com/office/powerpoint/2010/main" val="2220569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Kreditoren: Das Wichtigste im Überblick</a:t>
            </a:r>
          </a:p>
        </p:txBody>
      </p:sp>
      <p:sp>
        <p:nvSpPr>
          <p:cNvPr id="6" name="Inhaltsplatzhalter 5"/>
          <p:cNvSpPr>
            <a:spLocks noGrp="1"/>
          </p:cNvSpPr>
          <p:nvPr>
            <p:ph idx="1"/>
          </p:nvPr>
        </p:nvSpPr>
        <p:spPr/>
        <p:txBody>
          <a:bodyPr/>
          <a:lstStyle/>
          <a:p>
            <a:pPr marL="0" indent="0">
              <a:buNone/>
            </a:pPr>
            <a:r>
              <a:rPr lang="de-CH" b="1" dirty="0"/>
              <a:t>Situation: Rechnung trifft ein</a:t>
            </a:r>
          </a:p>
          <a:p>
            <a:pPr marL="0" indent="0">
              <a:buNone/>
            </a:pPr>
            <a:r>
              <a:rPr lang="de-CH" b="1" dirty="0"/>
              <a:t>Soll: Aufwandskonto wählen (= Erfolgsrechnung)</a:t>
            </a:r>
          </a:p>
          <a:p>
            <a:pPr marL="0" indent="0">
              <a:buNone/>
            </a:pPr>
            <a:r>
              <a:rPr lang="de-CH" b="1" dirty="0"/>
              <a:t>Haben: Kreditorenkonto wählen (= Bilanz)</a:t>
            </a:r>
          </a:p>
          <a:p>
            <a:pPr marL="0" indent="0">
              <a:buNone/>
            </a:pPr>
            <a:endParaRPr lang="de-CH" b="1" dirty="0"/>
          </a:p>
          <a:p>
            <a:pPr marL="0" indent="0">
              <a:buNone/>
            </a:pPr>
            <a:r>
              <a:rPr lang="de-CH" b="1" dirty="0"/>
              <a:t>Situation: Rechnung wird bezahlt</a:t>
            </a:r>
          </a:p>
          <a:p>
            <a:pPr marL="0" indent="0">
              <a:buNone/>
            </a:pPr>
            <a:r>
              <a:rPr lang="de-CH" b="1" dirty="0"/>
              <a:t>Soll: Kreditorenkonto wählen (= Bilanz)</a:t>
            </a:r>
          </a:p>
          <a:p>
            <a:pPr marL="0" indent="0">
              <a:buNone/>
            </a:pPr>
            <a:r>
              <a:rPr lang="de-CH" b="1" dirty="0"/>
              <a:t>Haben: Bankkonto wählen (= Bilanz)</a:t>
            </a:r>
          </a:p>
          <a:p>
            <a:pPr marL="0" indent="0">
              <a:buNone/>
            </a:pPr>
            <a:endParaRPr lang="de-CH" b="1"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47</a:t>
            </a:fld>
            <a:endParaRPr lang="de-CH"/>
          </a:p>
        </p:txBody>
      </p:sp>
    </p:spTree>
    <p:extLst>
      <p:ext uri="{BB962C8B-B14F-4D97-AF65-F5344CB8AC3E}">
        <p14:creationId xmlns:p14="http://schemas.microsoft.com/office/powerpoint/2010/main" val="4139554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45B4B-9BE0-6A77-CB4A-A40EDAC83C60}"/>
              </a:ext>
            </a:extLst>
          </p:cNvPr>
          <p:cNvSpPr>
            <a:spLocks noGrp="1"/>
          </p:cNvSpPr>
          <p:nvPr>
            <p:ph type="title"/>
          </p:nvPr>
        </p:nvSpPr>
        <p:spPr/>
        <p:txBody>
          <a:bodyPr/>
          <a:lstStyle/>
          <a:p>
            <a:r>
              <a:rPr lang="de-CH" dirty="0"/>
              <a:t>Rechnung trifft ein</a:t>
            </a:r>
          </a:p>
        </p:txBody>
      </p:sp>
      <p:sp>
        <p:nvSpPr>
          <p:cNvPr id="3" name="Inhaltsplatzhalter 2">
            <a:extLst>
              <a:ext uri="{FF2B5EF4-FFF2-40B4-BE49-F238E27FC236}">
                <a16:creationId xmlns:a16="http://schemas.microsoft.com/office/drawing/2014/main" id="{DC2A38FA-C759-A8AC-553E-42C499907C7A}"/>
              </a:ext>
            </a:extLst>
          </p:cNvPr>
          <p:cNvSpPr>
            <a:spLocks noGrp="1"/>
          </p:cNvSpPr>
          <p:nvPr>
            <p:ph sz="half" idx="1"/>
          </p:nvPr>
        </p:nvSpPr>
        <p:spPr/>
        <p:txBody>
          <a:bodyPr/>
          <a:lstStyle/>
          <a:p>
            <a:r>
              <a:rPr lang="de-CH" b="1" dirty="0"/>
              <a:t>Soll: Aufwandskonto wählen</a:t>
            </a:r>
            <a:br>
              <a:rPr lang="de-CH" b="1" dirty="0"/>
            </a:br>
            <a:r>
              <a:rPr lang="de-CH" b="1" dirty="0"/>
              <a:t>(= Erfolgsrechnung)</a:t>
            </a:r>
          </a:p>
          <a:p>
            <a:endParaRPr lang="de-CH" b="1" dirty="0"/>
          </a:p>
          <a:p>
            <a:endParaRPr lang="de-CH" b="1" dirty="0"/>
          </a:p>
          <a:p>
            <a:endParaRPr lang="de-CH" b="1" dirty="0"/>
          </a:p>
          <a:p>
            <a:endParaRPr lang="de-CH" dirty="0"/>
          </a:p>
        </p:txBody>
      </p:sp>
      <p:sp>
        <p:nvSpPr>
          <p:cNvPr id="7" name="Inhaltsplatzhalter 6">
            <a:extLst>
              <a:ext uri="{FF2B5EF4-FFF2-40B4-BE49-F238E27FC236}">
                <a16:creationId xmlns:a16="http://schemas.microsoft.com/office/drawing/2014/main" id="{83DFA0DC-124B-BD5A-2A69-0E9AC9A74594}"/>
              </a:ext>
            </a:extLst>
          </p:cNvPr>
          <p:cNvSpPr>
            <a:spLocks noGrp="1"/>
          </p:cNvSpPr>
          <p:nvPr>
            <p:ph sz="half" idx="2"/>
          </p:nvPr>
        </p:nvSpPr>
        <p:spPr/>
        <p:txBody>
          <a:bodyPr/>
          <a:lstStyle/>
          <a:p>
            <a:r>
              <a:rPr lang="de-CH" b="1" dirty="0"/>
              <a:t>Haben: Kreditorenkonto wählen</a:t>
            </a:r>
            <a:br>
              <a:rPr lang="de-CH" b="1" dirty="0"/>
            </a:br>
            <a:r>
              <a:rPr lang="de-CH" b="1" dirty="0"/>
              <a:t>(= Bilanz)</a:t>
            </a:r>
          </a:p>
          <a:p>
            <a:endParaRPr lang="de-CH" dirty="0"/>
          </a:p>
        </p:txBody>
      </p:sp>
      <p:sp>
        <p:nvSpPr>
          <p:cNvPr id="4" name="Foliennummernplatzhalter 3">
            <a:extLst>
              <a:ext uri="{FF2B5EF4-FFF2-40B4-BE49-F238E27FC236}">
                <a16:creationId xmlns:a16="http://schemas.microsoft.com/office/drawing/2014/main" id="{637ED83D-2272-F254-29EE-293646F986FA}"/>
              </a:ext>
            </a:extLst>
          </p:cNvPr>
          <p:cNvSpPr>
            <a:spLocks noGrp="1"/>
          </p:cNvSpPr>
          <p:nvPr>
            <p:ph type="sldNum" sz="quarter" idx="12"/>
          </p:nvPr>
        </p:nvSpPr>
        <p:spPr/>
        <p:txBody>
          <a:bodyPr/>
          <a:lstStyle/>
          <a:p>
            <a:fld id="{87674F0A-37BA-4CE3-B1FD-DE57A7E2F2C6}" type="slidenum">
              <a:rPr lang="de-CH" smtClean="0"/>
              <a:pPr/>
              <a:t>48</a:t>
            </a:fld>
            <a:endParaRPr lang="de-CH" dirty="0"/>
          </a:p>
        </p:txBody>
      </p:sp>
      <p:graphicFrame>
        <p:nvGraphicFramePr>
          <p:cNvPr id="5" name="Tabelle 5">
            <a:extLst>
              <a:ext uri="{FF2B5EF4-FFF2-40B4-BE49-F238E27FC236}">
                <a16:creationId xmlns:a16="http://schemas.microsoft.com/office/drawing/2014/main" id="{31CCDF7B-059E-9A89-E736-472A79C1596B}"/>
              </a:ext>
            </a:extLst>
          </p:cNvPr>
          <p:cNvGraphicFramePr>
            <a:graphicFrameLocks noGrp="1"/>
          </p:cNvGraphicFramePr>
          <p:nvPr>
            <p:extLst/>
          </p:nvPr>
        </p:nvGraphicFramePr>
        <p:xfrm>
          <a:off x="7020106" y="3192801"/>
          <a:ext cx="3434988" cy="1728192"/>
        </p:xfrm>
        <a:graphic>
          <a:graphicData uri="http://schemas.openxmlformats.org/drawingml/2006/table">
            <a:tbl>
              <a:tblPr firstRow="1" bandRow="1">
                <a:tableStyleId>{BC89EF96-8CEA-46FF-86C4-4CE0E7609802}</a:tableStyleId>
              </a:tblPr>
              <a:tblGrid>
                <a:gridCol w="1717494">
                  <a:extLst>
                    <a:ext uri="{9D8B030D-6E8A-4147-A177-3AD203B41FA5}">
                      <a16:colId xmlns:a16="http://schemas.microsoft.com/office/drawing/2014/main" val="564983445"/>
                    </a:ext>
                  </a:extLst>
                </a:gridCol>
                <a:gridCol w="1717494">
                  <a:extLst>
                    <a:ext uri="{9D8B030D-6E8A-4147-A177-3AD203B41FA5}">
                      <a16:colId xmlns:a16="http://schemas.microsoft.com/office/drawing/2014/main" val="2465834124"/>
                    </a:ext>
                  </a:extLst>
                </a:gridCol>
              </a:tblGrid>
              <a:tr h="576064">
                <a:tc gridSpan="2">
                  <a:txBody>
                    <a:bodyPr/>
                    <a:lstStyle/>
                    <a:p>
                      <a:pPr algn="ctr"/>
                      <a:r>
                        <a:rPr lang="de-CH" dirty="0"/>
                        <a:t>Kreditor Diverses</a:t>
                      </a:r>
                    </a:p>
                  </a:txBody>
                  <a:tcPr/>
                </a:tc>
                <a:tc hMerge="1">
                  <a:txBody>
                    <a:bodyPr/>
                    <a:lstStyle/>
                    <a:p>
                      <a:endParaRPr lang="de-CH" dirty="0"/>
                    </a:p>
                  </a:txBody>
                  <a:tcPr/>
                </a:tc>
                <a:extLst>
                  <a:ext uri="{0D108BD9-81ED-4DB2-BD59-A6C34878D82A}">
                    <a16:rowId xmlns:a16="http://schemas.microsoft.com/office/drawing/2014/main" val="1294173830"/>
                  </a:ext>
                </a:extLst>
              </a:tr>
              <a:tr h="576064">
                <a:tc>
                  <a:txBody>
                    <a:bodyPr/>
                    <a:lstStyle/>
                    <a:p>
                      <a:pPr algn="ctr"/>
                      <a:r>
                        <a:rPr lang="de-CH" dirty="0"/>
                        <a:t>Soll</a:t>
                      </a:r>
                    </a:p>
                  </a:txBody>
                  <a:tcPr/>
                </a:tc>
                <a:tc>
                  <a:txBody>
                    <a:bodyPr/>
                    <a:lstStyle/>
                    <a:p>
                      <a:pPr algn="ctr"/>
                      <a:r>
                        <a:rPr lang="de-CH" dirty="0"/>
                        <a:t>Haben</a:t>
                      </a:r>
                    </a:p>
                  </a:txBody>
                  <a:tcPr/>
                </a:tc>
                <a:extLst>
                  <a:ext uri="{0D108BD9-81ED-4DB2-BD59-A6C34878D82A}">
                    <a16:rowId xmlns:a16="http://schemas.microsoft.com/office/drawing/2014/main" val="3692720455"/>
                  </a:ext>
                </a:extLst>
              </a:tr>
              <a:tr h="576064">
                <a:tc>
                  <a:txBody>
                    <a:bodyPr/>
                    <a:lstStyle/>
                    <a:p>
                      <a:pPr algn="ctr"/>
                      <a:endParaRPr lang="de-CH" dirty="0"/>
                    </a:p>
                  </a:txBody>
                  <a:tcPr/>
                </a:tc>
                <a:tc>
                  <a:txBody>
                    <a:bodyPr/>
                    <a:lstStyle/>
                    <a:p>
                      <a:pPr algn="ctr"/>
                      <a:r>
                        <a:rPr lang="de-CH" dirty="0"/>
                        <a:t>200</a:t>
                      </a:r>
                    </a:p>
                  </a:txBody>
                  <a:tcPr/>
                </a:tc>
                <a:extLst>
                  <a:ext uri="{0D108BD9-81ED-4DB2-BD59-A6C34878D82A}">
                    <a16:rowId xmlns:a16="http://schemas.microsoft.com/office/drawing/2014/main" val="2533282686"/>
                  </a:ext>
                </a:extLst>
              </a:tr>
            </a:tbl>
          </a:graphicData>
        </a:graphic>
      </p:graphicFrame>
      <p:graphicFrame>
        <p:nvGraphicFramePr>
          <p:cNvPr id="6" name="Tabelle 5">
            <a:extLst>
              <a:ext uri="{FF2B5EF4-FFF2-40B4-BE49-F238E27FC236}">
                <a16:creationId xmlns:a16="http://schemas.microsoft.com/office/drawing/2014/main" id="{98838321-D065-05E3-4EB5-CDFED661E547}"/>
              </a:ext>
            </a:extLst>
          </p:cNvPr>
          <p:cNvGraphicFramePr>
            <a:graphicFrameLocks noGrp="1"/>
          </p:cNvGraphicFramePr>
          <p:nvPr>
            <p:extLst/>
          </p:nvPr>
        </p:nvGraphicFramePr>
        <p:xfrm>
          <a:off x="1335732" y="3212976"/>
          <a:ext cx="3434988" cy="1728192"/>
        </p:xfrm>
        <a:graphic>
          <a:graphicData uri="http://schemas.openxmlformats.org/drawingml/2006/table">
            <a:tbl>
              <a:tblPr firstRow="1" bandRow="1">
                <a:tableStyleId>{BC89EF96-8CEA-46FF-86C4-4CE0E7609802}</a:tableStyleId>
              </a:tblPr>
              <a:tblGrid>
                <a:gridCol w="1717494">
                  <a:extLst>
                    <a:ext uri="{9D8B030D-6E8A-4147-A177-3AD203B41FA5}">
                      <a16:colId xmlns:a16="http://schemas.microsoft.com/office/drawing/2014/main" val="564983445"/>
                    </a:ext>
                  </a:extLst>
                </a:gridCol>
                <a:gridCol w="1717494">
                  <a:extLst>
                    <a:ext uri="{9D8B030D-6E8A-4147-A177-3AD203B41FA5}">
                      <a16:colId xmlns:a16="http://schemas.microsoft.com/office/drawing/2014/main" val="2465834124"/>
                    </a:ext>
                  </a:extLst>
                </a:gridCol>
              </a:tblGrid>
              <a:tr h="576064">
                <a:tc gridSpan="2">
                  <a:txBody>
                    <a:bodyPr/>
                    <a:lstStyle/>
                    <a:p>
                      <a:pPr algn="ctr"/>
                      <a:r>
                        <a:rPr lang="de-CH" dirty="0"/>
                        <a:t>Aufwand Diverses</a:t>
                      </a:r>
                    </a:p>
                  </a:txBody>
                  <a:tcPr/>
                </a:tc>
                <a:tc hMerge="1">
                  <a:txBody>
                    <a:bodyPr/>
                    <a:lstStyle/>
                    <a:p>
                      <a:endParaRPr lang="de-CH" dirty="0"/>
                    </a:p>
                  </a:txBody>
                  <a:tcPr/>
                </a:tc>
                <a:extLst>
                  <a:ext uri="{0D108BD9-81ED-4DB2-BD59-A6C34878D82A}">
                    <a16:rowId xmlns:a16="http://schemas.microsoft.com/office/drawing/2014/main" val="1294173830"/>
                  </a:ext>
                </a:extLst>
              </a:tr>
              <a:tr h="576064">
                <a:tc>
                  <a:txBody>
                    <a:bodyPr/>
                    <a:lstStyle/>
                    <a:p>
                      <a:pPr algn="ctr"/>
                      <a:r>
                        <a:rPr lang="de-CH" dirty="0"/>
                        <a:t>Soll</a:t>
                      </a:r>
                    </a:p>
                  </a:txBody>
                  <a:tcPr/>
                </a:tc>
                <a:tc>
                  <a:txBody>
                    <a:bodyPr/>
                    <a:lstStyle/>
                    <a:p>
                      <a:pPr algn="ctr"/>
                      <a:r>
                        <a:rPr lang="de-CH" dirty="0"/>
                        <a:t>Haben</a:t>
                      </a:r>
                    </a:p>
                  </a:txBody>
                  <a:tcPr/>
                </a:tc>
                <a:extLst>
                  <a:ext uri="{0D108BD9-81ED-4DB2-BD59-A6C34878D82A}">
                    <a16:rowId xmlns:a16="http://schemas.microsoft.com/office/drawing/2014/main" val="3692720455"/>
                  </a:ext>
                </a:extLst>
              </a:tr>
              <a:tr h="576064">
                <a:tc>
                  <a:txBody>
                    <a:bodyPr/>
                    <a:lstStyle/>
                    <a:p>
                      <a:pPr algn="ctr"/>
                      <a:r>
                        <a:rPr lang="de-CH" dirty="0"/>
                        <a:t>200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dirty="0"/>
                    </a:p>
                  </a:txBody>
                  <a:tcPr/>
                </a:tc>
                <a:extLst>
                  <a:ext uri="{0D108BD9-81ED-4DB2-BD59-A6C34878D82A}">
                    <a16:rowId xmlns:a16="http://schemas.microsoft.com/office/drawing/2014/main" val="2533282686"/>
                  </a:ext>
                </a:extLst>
              </a:tr>
            </a:tbl>
          </a:graphicData>
        </a:graphic>
      </p:graphicFrame>
    </p:spTree>
    <p:extLst>
      <p:ext uri="{BB962C8B-B14F-4D97-AF65-F5344CB8AC3E}">
        <p14:creationId xmlns:p14="http://schemas.microsoft.com/office/powerpoint/2010/main" val="1914859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7C6FC-7FDE-2392-F80C-542C3F9987C7}"/>
              </a:ext>
            </a:extLst>
          </p:cNvPr>
          <p:cNvSpPr>
            <a:spLocks noGrp="1"/>
          </p:cNvSpPr>
          <p:nvPr>
            <p:ph type="title"/>
          </p:nvPr>
        </p:nvSpPr>
        <p:spPr/>
        <p:txBody>
          <a:bodyPr/>
          <a:lstStyle/>
          <a:p>
            <a:r>
              <a:rPr lang="de-CH" b="1" dirty="0"/>
              <a:t>Rechnung wird bezahlt</a:t>
            </a:r>
            <a:endParaRPr lang="de-CH" dirty="0"/>
          </a:p>
        </p:txBody>
      </p:sp>
      <p:sp>
        <p:nvSpPr>
          <p:cNvPr id="3" name="Inhaltsplatzhalter 2">
            <a:extLst>
              <a:ext uri="{FF2B5EF4-FFF2-40B4-BE49-F238E27FC236}">
                <a16:creationId xmlns:a16="http://schemas.microsoft.com/office/drawing/2014/main" id="{579A063E-07B8-E215-6407-3D7028A2B592}"/>
              </a:ext>
            </a:extLst>
          </p:cNvPr>
          <p:cNvSpPr>
            <a:spLocks noGrp="1"/>
          </p:cNvSpPr>
          <p:nvPr>
            <p:ph sz="half" idx="1"/>
          </p:nvPr>
        </p:nvSpPr>
        <p:spPr/>
        <p:txBody>
          <a:bodyPr/>
          <a:lstStyle/>
          <a:p>
            <a:r>
              <a:rPr lang="de-CH" b="1" dirty="0"/>
              <a:t>Soll: Kreditorenkonto wählen</a:t>
            </a:r>
            <a:br>
              <a:rPr lang="de-CH" b="1" dirty="0"/>
            </a:br>
            <a:r>
              <a:rPr lang="de-CH" b="1" dirty="0"/>
              <a:t>(= Bilanz)</a:t>
            </a:r>
          </a:p>
          <a:p>
            <a:pPr marL="0" indent="0">
              <a:buNone/>
            </a:pPr>
            <a:endParaRPr lang="de-CH" dirty="0"/>
          </a:p>
        </p:txBody>
      </p:sp>
      <p:sp>
        <p:nvSpPr>
          <p:cNvPr id="4" name="Inhaltsplatzhalter 3">
            <a:extLst>
              <a:ext uri="{FF2B5EF4-FFF2-40B4-BE49-F238E27FC236}">
                <a16:creationId xmlns:a16="http://schemas.microsoft.com/office/drawing/2014/main" id="{3404AE1D-878B-BCCC-8876-27F3B64AC090}"/>
              </a:ext>
            </a:extLst>
          </p:cNvPr>
          <p:cNvSpPr>
            <a:spLocks noGrp="1"/>
          </p:cNvSpPr>
          <p:nvPr>
            <p:ph sz="half" idx="2"/>
          </p:nvPr>
        </p:nvSpPr>
        <p:spPr/>
        <p:txBody>
          <a:bodyPr/>
          <a:lstStyle/>
          <a:p>
            <a:r>
              <a:rPr lang="de-CH" b="1" dirty="0"/>
              <a:t>Haben: Bankkonto wählen</a:t>
            </a:r>
            <a:br>
              <a:rPr lang="de-CH" b="1" dirty="0"/>
            </a:br>
            <a:r>
              <a:rPr lang="de-CH" b="1" dirty="0"/>
              <a:t>(= Bilanz)</a:t>
            </a:r>
          </a:p>
          <a:p>
            <a:pPr marL="0" indent="0">
              <a:buNone/>
            </a:pPr>
            <a:endParaRPr lang="de-CH" dirty="0"/>
          </a:p>
        </p:txBody>
      </p:sp>
      <p:sp>
        <p:nvSpPr>
          <p:cNvPr id="5" name="Foliennummernplatzhalter 4">
            <a:extLst>
              <a:ext uri="{FF2B5EF4-FFF2-40B4-BE49-F238E27FC236}">
                <a16:creationId xmlns:a16="http://schemas.microsoft.com/office/drawing/2014/main" id="{089493B2-A23F-132E-1D62-1D09055C411C}"/>
              </a:ext>
            </a:extLst>
          </p:cNvPr>
          <p:cNvSpPr>
            <a:spLocks noGrp="1"/>
          </p:cNvSpPr>
          <p:nvPr>
            <p:ph type="sldNum" sz="quarter" idx="12"/>
          </p:nvPr>
        </p:nvSpPr>
        <p:spPr/>
        <p:txBody>
          <a:bodyPr/>
          <a:lstStyle/>
          <a:p>
            <a:fld id="{87674F0A-37BA-4CE3-B1FD-DE57A7E2F2C6}" type="slidenum">
              <a:rPr lang="de-CH" smtClean="0"/>
              <a:pPr/>
              <a:t>49</a:t>
            </a:fld>
            <a:endParaRPr lang="de-CH"/>
          </a:p>
        </p:txBody>
      </p:sp>
      <p:graphicFrame>
        <p:nvGraphicFramePr>
          <p:cNvPr id="6" name="Tabelle 5">
            <a:extLst>
              <a:ext uri="{FF2B5EF4-FFF2-40B4-BE49-F238E27FC236}">
                <a16:creationId xmlns:a16="http://schemas.microsoft.com/office/drawing/2014/main" id="{94A4A307-F971-CFAD-8A0E-C4BCC2028832}"/>
              </a:ext>
            </a:extLst>
          </p:cNvPr>
          <p:cNvGraphicFramePr>
            <a:graphicFrameLocks noGrp="1"/>
          </p:cNvGraphicFramePr>
          <p:nvPr>
            <p:extLst/>
          </p:nvPr>
        </p:nvGraphicFramePr>
        <p:xfrm>
          <a:off x="1599643" y="3140968"/>
          <a:ext cx="3434988" cy="1728192"/>
        </p:xfrm>
        <a:graphic>
          <a:graphicData uri="http://schemas.openxmlformats.org/drawingml/2006/table">
            <a:tbl>
              <a:tblPr firstRow="1" bandRow="1">
                <a:tableStyleId>{BC89EF96-8CEA-46FF-86C4-4CE0E7609802}</a:tableStyleId>
              </a:tblPr>
              <a:tblGrid>
                <a:gridCol w="1717494">
                  <a:extLst>
                    <a:ext uri="{9D8B030D-6E8A-4147-A177-3AD203B41FA5}">
                      <a16:colId xmlns:a16="http://schemas.microsoft.com/office/drawing/2014/main" val="564983445"/>
                    </a:ext>
                  </a:extLst>
                </a:gridCol>
                <a:gridCol w="1717494">
                  <a:extLst>
                    <a:ext uri="{9D8B030D-6E8A-4147-A177-3AD203B41FA5}">
                      <a16:colId xmlns:a16="http://schemas.microsoft.com/office/drawing/2014/main" val="2465834124"/>
                    </a:ext>
                  </a:extLst>
                </a:gridCol>
              </a:tblGrid>
              <a:tr h="576064">
                <a:tc gridSpan="2">
                  <a:txBody>
                    <a:bodyPr/>
                    <a:lstStyle/>
                    <a:p>
                      <a:pPr algn="ctr"/>
                      <a:r>
                        <a:rPr lang="de-CH" dirty="0"/>
                        <a:t>Kreditor Diverses</a:t>
                      </a:r>
                    </a:p>
                  </a:txBody>
                  <a:tcPr/>
                </a:tc>
                <a:tc hMerge="1">
                  <a:txBody>
                    <a:bodyPr/>
                    <a:lstStyle/>
                    <a:p>
                      <a:endParaRPr lang="de-CH" dirty="0"/>
                    </a:p>
                  </a:txBody>
                  <a:tcPr/>
                </a:tc>
                <a:extLst>
                  <a:ext uri="{0D108BD9-81ED-4DB2-BD59-A6C34878D82A}">
                    <a16:rowId xmlns:a16="http://schemas.microsoft.com/office/drawing/2014/main" val="1294173830"/>
                  </a:ext>
                </a:extLst>
              </a:tr>
              <a:tr h="576064">
                <a:tc>
                  <a:txBody>
                    <a:bodyPr/>
                    <a:lstStyle/>
                    <a:p>
                      <a:pPr algn="ctr"/>
                      <a:r>
                        <a:rPr lang="de-CH" dirty="0"/>
                        <a:t>Soll</a:t>
                      </a:r>
                    </a:p>
                  </a:txBody>
                  <a:tcPr/>
                </a:tc>
                <a:tc>
                  <a:txBody>
                    <a:bodyPr/>
                    <a:lstStyle/>
                    <a:p>
                      <a:pPr algn="ctr"/>
                      <a:r>
                        <a:rPr lang="de-CH" dirty="0"/>
                        <a:t>Haben</a:t>
                      </a:r>
                    </a:p>
                  </a:txBody>
                  <a:tcPr/>
                </a:tc>
                <a:extLst>
                  <a:ext uri="{0D108BD9-81ED-4DB2-BD59-A6C34878D82A}">
                    <a16:rowId xmlns:a16="http://schemas.microsoft.com/office/drawing/2014/main" val="3692720455"/>
                  </a:ext>
                </a:extLst>
              </a:tr>
              <a:tr h="576064">
                <a:tc>
                  <a:txBody>
                    <a:bodyPr/>
                    <a:lstStyle/>
                    <a:p>
                      <a:pPr algn="ctr"/>
                      <a:r>
                        <a:rPr lang="de-CH" dirty="0"/>
                        <a:t>200</a:t>
                      </a:r>
                    </a:p>
                  </a:txBody>
                  <a:tcPr/>
                </a:tc>
                <a:tc>
                  <a:txBody>
                    <a:bodyPr/>
                    <a:lstStyle/>
                    <a:p>
                      <a:pPr algn="ctr"/>
                      <a:r>
                        <a:rPr lang="de-CH" dirty="0"/>
                        <a:t>200</a:t>
                      </a:r>
                    </a:p>
                  </a:txBody>
                  <a:tcPr/>
                </a:tc>
                <a:extLst>
                  <a:ext uri="{0D108BD9-81ED-4DB2-BD59-A6C34878D82A}">
                    <a16:rowId xmlns:a16="http://schemas.microsoft.com/office/drawing/2014/main" val="2533282686"/>
                  </a:ext>
                </a:extLst>
              </a:tr>
            </a:tbl>
          </a:graphicData>
        </a:graphic>
      </p:graphicFrame>
      <p:graphicFrame>
        <p:nvGraphicFramePr>
          <p:cNvPr id="7" name="Tabelle 5">
            <a:extLst>
              <a:ext uri="{FF2B5EF4-FFF2-40B4-BE49-F238E27FC236}">
                <a16:creationId xmlns:a16="http://schemas.microsoft.com/office/drawing/2014/main" id="{FCCF8C52-1F7B-73BE-1740-208BCA96B724}"/>
              </a:ext>
            </a:extLst>
          </p:cNvPr>
          <p:cNvGraphicFramePr>
            <a:graphicFrameLocks noGrp="1"/>
          </p:cNvGraphicFramePr>
          <p:nvPr>
            <p:extLst/>
          </p:nvPr>
        </p:nvGraphicFramePr>
        <p:xfrm>
          <a:off x="6984443" y="3150096"/>
          <a:ext cx="3434988" cy="1728192"/>
        </p:xfrm>
        <a:graphic>
          <a:graphicData uri="http://schemas.openxmlformats.org/drawingml/2006/table">
            <a:tbl>
              <a:tblPr firstRow="1" bandRow="1">
                <a:tableStyleId>{BC89EF96-8CEA-46FF-86C4-4CE0E7609802}</a:tableStyleId>
              </a:tblPr>
              <a:tblGrid>
                <a:gridCol w="1717494">
                  <a:extLst>
                    <a:ext uri="{9D8B030D-6E8A-4147-A177-3AD203B41FA5}">
                      <a16:colId xmlns:a16="http://schemas.microsoft.com/office/drawing/2014/main" val="564983445"/>
                    </a:ext>
                  </a:extLst>
                </a:gridCol>
                <a:gridCol w="1717494">
                  <a:extLst>
                    <a:ext uri="{9D8B030D-6E8A-4147-A177-3AD203B41FA5}">
                      <a16:colId xmlns:a16="http://schemas.microsoft.com/office/drawing/2014/main" val="2465834124"/>
                    </a:ext>
                  </a:extLst>
                </a:gridCol>
              </a:tblGrid>
              <a:tr h="576064">
                <a:tc gridSpan="2">
                  <a:txBody>
                    <a:bodyPr/>
                    <a:lstStyle/>
                    <a:p>
                      <a:pPr algn="ctr"/>
                      <a:r>
                        <a:rPr lang="de-CH" dirty="0"/>
                        <a:t>Bank</a:t>
                      </a:r>
                    </a:p>
                  </a:txBody>
                  <a:tcPr/>
                </a:tc>
                <a:tc hMerge="1">
                  <a:txBody>
                    <a:bodyPr/>
                    <a:lstStyle/>
                    <a:p>
                      <a:endParaRPr lang="de-CH" dirty="0"/>
                    </a:p>
                  </a:txBody>
                  <a:tcPr/>
                </a:tc>
                <a:extLst>
                  <a:ext uri="{0D108BD9-81ED-4DB2-BD59-A6C34878D82A}">
                    <a16:rowId xmlns:a16="http://schemas.microsoft.com/office/drawing/2014/main" val="1294173830"/>
                  </a:ext>
                </a:extLst>
              </a:tr>
              <a:tr h="576064">
                <a:tc>
                  <a:txBody>
                    <a:bodyPr/>
                    <a:lstStyle/>
                    <a:p>
                      <a:pPr algn="ctr"/>
                      <a:r>
                        <a:rPr lang="de-CH" dirty="0"/>
                        <a:t>Soll</a:t>
                      </a:r>
                    </a:p>
                  </a:txBody>
                  <a:tcPr/>
                </a:tc>
                <a:tc>
                  <a:txBody>
                    <a:bodyPr/>
                    <a:lstStyle/>
                    <a:p>
                      <a:pPr algn="ctr"/>
                      <a:r>
                        <a:rPr lang="de-CH" dirty="0"/>
                        <a:t>Haben</a:t>
                      </a:r>
                    </a:p>
                  </a:txBody>
                  <a:tcPr/>
                </a:tc>
                <a:extLst>
                  <a:ext uri="{0D108BD9-81ED-4DB2-BD59-A6C34878D82A}">
                    <a16:rowId xmlns:a16="http://schemas.microsoft.com/office/drawing/2014/main" val="3692720455"/>
                  </a:ext>
                </a:extLst>
              </a:tr>
              <a:tr h="576064">
                <a:tc>
                  <a:txBody>
                    <a:bodyPr/>
                    <a:lstStyle/>
                    <a:p>
                      <a:pPr algn="ctr"/>
                      <a:endParaRPr lang="de-CH" dirty="0"/>
                    </a:p>
                  </a:txBody>
                  <a:tcPr/>
                </a:tc>
                <a:tc>
                  <a:txBody>
                    <a:bodyPr/>
                    <a:lstStyle/>
                    <a:p>
                      <a:pPr algn="ctr"/>
                      <a:r>
                        <a:rPr lang="de-CH" dirty="0"/>
                        <a:t>200</a:t>
                      </a:r>
                    </a:p>
                  </a:txBody>
                  <a:tcPr/>
                </a:tc>
                <a:extLst>
                  <a:ext uri="{0D108BD9-81ED-4DB2-BD59-A6C34878D82A}">
                    <a16:rowId xmlns:a16="http://schemas.microsoft.com/office/drawing/2014/main" val="2533282686"/>
                  </a:ext>
                </a:extLst>
              </a:tr>
            </a:tbl>
          </a:graphicData>
        </a:graphic>
      </p:graphicFrame>
    </p:spTree>
    <p:extLst>
      <p:ext uri="{BB962C8B-B14F-4D97-AF65-F5344CB8AC3E}">
        <p14:creationId xmlns:p14="http://schemas.microsoft.com/office/powerpoint/2010/main" val="253283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Einstieg ins Thema </a:t>
            </a:r>
            <a:br>
              <a:rPr lang="de-CH" dirty="0"/>
            </a:br>
            <a:endParaRPr lang="de-CH" sz="1300" b="0" i="1" dirty="0">
              <a:solidFill>
                <a:srgbClr val="FF0000"/>
              </a:solidFill>
              <a:highlight>
                <a:srgbClr val="C0C0C0"/>
              </a:highlight>
            </a:endParaRPr>
          </a:p>
        </p:txBody>
      </p:sp>
      <p:sp>
        <p:nvSpPr>
          <p:cNvPr id="6" name="Inhaltsplatzhalter 5"/>
          <p:cNvSpPr>
            <a:spLocks noGrp="1"/>
          </p:cNvSpPr>
          <p:nvPr>
            <p:ph sz="half" idx="1"/>
          </p:nvPr>
        </p:nvSpPr>
        <p:spPr/>
        <p:txBody>
          <a:bodyPr>
            <a:normAutofit fontScale="92500"/>
          </a:bodyPr>
          <a:lstStyle/>
          <a:p>
            <a:pPr marL="0" indent="0">
              <a:buNone/>
            </a:pPr>
            <a:r>
              <a:rPr lang="de-CH" sz="1800" b="1" dirty="0"/>
              <a:t>Ausgangslage</a:t>
            </a:r>
          </a:p>
          <a:p>
            <a:pPr marL="0" indent="0">
              <a:buNone/>
            </a:pPr>
            <a:r>
              <a:rPr lang="de-CH" sz="1800" dirty="0"/>
              <a:t>Als Vorbereitung auf heute haben Sie die Wissenssicherungen bearbeitet. Prüfen Sie nun Ihr Wissen, indem Sie mit einer Mitlernenden ein Lern-Tennis spielen.</a:t>
            </a:r>
          </a:p>
          <a:p>
            <a:pPr marL="0" indent="0">
              <a:buNone/>
            </a:pPr>
            <a:endParaRPr lang="de-CH" sz="1800" dirty="0"/>
          </a:p>
          <a:p>
            <a:pPr marL="0" indent="0">
              <a:buNone/>
            </a:pPr>
            <a:r>
              <a:rPr lang="de-CH" sz="1800" b="1" dirty="0"/>
              <a:t>Aufgabenstellung</a:t>
            </a:r>
          </a:p>
          <a:p>
            <a:pPr marL="0" indent="0">
              <a:buNone/>
            </a:pPr>
            <a:r>
              <a:rPr lang="de-CH" sz="1800" b="1" dirty="0"/>
              <a:t>Schritt 1: </a:t>
            </a:r>
            <a:r>
              <a:rPr lang="de-CH" sz="1800" dirty="0"/>
              <a:t>Suchen Sie sich einen Lern-Tennis-Spieler.</a:t>
            </a:r>
          </a:p>
          <a:p>
            <a:pPr marL="0" indent="0">
              <a:buNone/>
            </a:pPr>
            <a:r>
              <a:rPr lang="de-CH" sz="1800" b="1" dirty="0"/>
              <a:t>Schritt 2: </a:t>
            </a:r>
            <a:r>
              <a:rPr lang="de-CH" sz="1800" dirty="0"/>
              <a:t>Gehen Sie abwechselnd die rechts stehenden Begriffe durch und definieren Sie diese korrekt. Geben Sie auch immer ein Praxisbeispiel an.</a:t>
            </a:r>
          </a:p>
          <a:p>
            <a:pPr marL="0" indent="0">
              <a:buNone/>
            </a:pPr>
            <a:r>
              <a:rPr lang="de-CH" sz="1800" b="1" dirty="0"/>
              <a:t>Schritt 3: </a:t>
            </a:r>
            <a:r>
              <a:rPr lang="de-CH" sz="1800" dirty="0"/>
              <a:t>Korrigieren Sie sich gegenseitig. Notieren Sie offene Fragen.</a:t>
            </a:r>
          </a:p>
          <a:p>
            <a:pPr marL="0" indent="0">
              <a:buNone/>
            </a:pPr>
            <a:r>
              <a:rPr lang="de-CH" sz="1800" b="1" dirty="0"/>
              <a:t>Organisation</a:t>
            </a:r>
          </a:p>
          <a:p>
            <a:r>
              <a:rPr lang="de-CH" sz="1800" dirty="0"/>
              <a:t>Arbeitsweise: Partnerarbeit</a:t>
            </a:r>
          </a:p>
          <a:p>
            <a:r>
              <a:rPr lang="de-CH" sz="1800" dirty="0"/>
              <a:t>Zeit: 10 Minuten</a:t>
            </a:r>
          </a:p>
        </p:txBody>
      </p:sp>
      <p:sp>
        <p:nvSpPr>
          <p:cNvPr id="9" name="Inhaltsplatzhalter 8">
            <a:extLst>
              <a:ext uri="{FF2B5EF4-FFF2-40B4-BE49-F238E27FC236}">
                <a16:creationId xmlns:a16="http://schemas.microsoft.com/office/drawing/2014/main" id="{7C668EFE-246C-C898-E6FC-A1A9694D6090}"/>
              </a:ext>
            </a:extLst>
          </p:cNvPr>
          <p:cNvSpPr>
            <a:spLocks noGrp="1"/>
          </p:cNvSpPr>
          <p:nvPr>
            <p:ph sz="half" idx="2"/>
          </p:nvPr>
        </p:nvSpPr>
        <p:spPr/>
        <p:txBody>
          <a:bodyPr>
            <a:normAutofit fontScale="92500"/>
          </a:bodyPr>
          <a:lstStyle/>
          <a:p>
            <a:pPr marL="0" indent="0">
              <a:buNone/>
            </a:pPr>
            <a:endParaRPr lang="de-CH" sz="2400" dirty="0"/>
          </a:p>
          <a:p>
            <a:pPr>
              <a:buFontTx/>
              <a:buChar char="-"/>
            </a:pPr>
            <a:r>
              <a:rPr lang="de-CH" sz="2400" dirty="0"/>
              <a:t>Kostendeckungsprinzip</a:t>
            </a:r>
          </a:p>
          <a:p>
            <a:pPr>
              <a:buFontTx/>
              <a:buChar char="-"/>
            </a:pPr>
            <a:r>
              <a:rPr lang="de-CH" sz="2400" dirty="0"/>
              <a:t>Steuern</a:t>
            </a:r>
          </a:p>
          <a:p>
            <a:pPr>
              <a:buFontTx/>
              <a:buChar char="-"/>
            </a:pPr>
            <a:r>
              <a:rPr lang="de-CH" sz="2400" dirty="0"/>
              <a:t>Kausalabgaben</a:t>
            </a:r>
          </a:p>
          <a:p>
            <a:pPr>
              <a:buFontTx/>
              <a:buChar char="-"/>
            </a:pPr>
            <a:r>
              <a:rPr lang="de-CH" sz="2400" dirty="0"/>
              <a:t>Gebühren</a:t>
            </a:r>
          </a:p>
          <a:p>
            <a:pPr>
              <a:buFontTx/>
              <a:buChar char="-"/>
            </a:pPr>
            <a:r>
              <a:rPr lang="de-CH" sz="2400" dirty="0"/>
              <a:t>Kreditoren</a:t>
            </a:r>
          </a:p>
          <a:p>
            <a:pPr>
              <a:buFontTx/>
              <a:buChar char="-"/>
            </a:pPr>
            <a:r>
              <a:rPr lang="de-CH" sz="2400" dirty="0"/>
              <a:t>Jahresrechnung</a:t>
            </a:r>
          </a:p>
          <a:p>
            <a:pPr>
              <a:buFontTx/>
              <a:buChar char="-"/>
            </a:pPr>
            <a:r>
              <a:rPr lang="de-CH" sz="2400" dirty="0"/>
              <a:t>Steuerfuss</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5</a:t>
            </a:fld>
            <a:endParaRPr lang="de-CH"/>
          </a:p>
        </p:txBody>
      </p:sp>
    </p:spTree>
    <p:extLst>
      <p:ext uri="{BB962C8B-B14F-4D97-AF65-F5344CB8AC3E}">
        <p14:creationId xmlns:p14="http://schemas.microsoft.com/office/powerpoint/2010/main" val="4051034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8D509FC-51D5-2792-0DCB-E1121D6C8F5D}"/>
              </a:ext>
            </a:extLst>
          </p:cNvPr>
          <p:cNvSpPr>
            <a:spLocks noGrp="1"/>
          </p:cNvSpPr>
          <p:nvPr>
            <p:ph type="title"/>
          </p:nvPr>
        </p:nvSpPr>
        <p:spPr/>
        <p:txBody>
          <a:bodyPr/>
          <a:lstStyle/>
          <a:p>
            <a:r>
              <a:rPr lang="de-CH" dirty="0"/>
              <a:t>Zusammenfassung</a:t>
            </a:r>
          </a:p>
        </p:txBody>
      </p:sp>
      <p:sp>
        <p:nvSpPr>
          <p:cNvPr id="6" name="Inhaltsplatzhalter 5">
            <a:extLst>
              <a:ext uri="{FF2B5EF4-FFF2-40B4-BE49-F238E27FC236}">
                <a16:creationId xmlns:a16="http://schemas.microsoft.com/office/drawing/2014/main" id="{D98FD632-CCB9-8F88-5926-FE870E85133D}"/>
              </a:ext>
            </a:extLst>
          </p:cNvPr>
          <p:cNvSpPr>
            <a:spLocks noGrp="1"/>
          </p:cNvSpPr>
          <p:nvPr>
            <p:ph idx="1"/>
          </p:nvPr>
        </p:nvSpPr>
        <p:spPr/>
        <p:txBody>
          <a:bodyPr/>
          <a:lstStyle/>
          <a:p>
            <a:r>
              <a:rPr lang="de-CH" dirty="0"/>
              <a:t>Wir haben hier das Prinzip der doppelten Buchführung angewendet.</a:t>
            </a:r>
          </a:p>
          <a:p>
            <a:r>
              <a:rPr lang="de-CH" dirty="0"/>
              <a:t>Das heisst, wir nehmen jeweils zwei Buchungen vor, um den Geschäftsfall abzubilden. So zeigen wir den Geldfluss lückenlos auf.</a:t>
            </a:r>
          </a:p>
          <a:p>
            <a:r>
              <a:rPr lang="de-CH" dirty="0"/>
              <a:t>Der Buchungssatz dazu lautet: Soll an Haben.</a:t>
            </a:r>
          </a:p>
          <a:p>
            <a:r>
              <a:rPr lang="de-CH" dirty="0"/>
              <a:t>Damit drücken Sie in Buchhaltungssprache aus, was mit einer Forderung/Verbindlichkeit in Ihrer Buchhaltung passiert. </a:t>
            </a:r>
          </a:p>
          <a:p>
            <a:endParaRPr lang="de-CH" dirty="0">
              <a:highlight>
                <a:srgbClr val="FFFF00"/>
              </a:highlight>
            </a:endParaRPr>
          </a:p>
          <a:p>
            <a:endParaRPr lang="de-CH" dirty="0"/>
          </a:p>
        </p:txBody>
      </p:sp>
      <p:sp>
        <p:nvSpPr>
          <p:cNvPr id="4" name="Foliennummernplatzhalter 3">
            <a:extLst>
              <a:ext uri="{FF2B5EF4-FFF2-40B4-BE49-F238E27FC236}">
                <a16:creationId xmlns:a16="http://schemas.microsoft.com/office/drawing/2014/main" id="{CCC6550B-BF69-1036-3B67-2E723D90A0E9}"/>
              </a:ext>
            </a:extLst>
          </p:cNvPr>
          <p:cNvSpPr>
            <a:spLocks noGrp="1"/>
          </p:cNvSpPr>
          <p:nvPr>
            <p:ph type="sldNum" sz="quarter" idx="12"/>
          </p:nvPr>
        </p:nvSpPr>
        <p:spPr/>
        <p:txBody>
          <a:bodyPr/>
          <a:lstStyle/>
          <a:p>
            <a:fld id="{87674F0A-37BA-4CE3-B1FD-DE57A7E2F2C6}" type="slidenum">
              <a:rPr lang="de-CH" smtClean="0"/>
              <a:pPr/>
              <a:t>50</a:t>
            </a:fld>
            <a:endParaRPr lang="de-CH"/>
          </a:p>
        </p:txBody>
      </p:sp>
    </p:spTree>
    <p:extLst>
      <p:ext uri="{BB962C8B-B14F-4D97-AF65-F5344CB8AC3E}">
        <p14:creationId xmlns:p14="http://schemas.microsoft.com/office/powerpoint/2010/main" val="2010062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C58B54-2CC5-19F3-0FC5-0924890F4A32}"/>
              </a:ext>
            </a:extLst>
          </p:cNvPr>
          <p:cNvSpPr>
            <a:spLocks noGrp="1"/>
          </p:cNvSpPr>
          <p:nvPr>
            <p:ph type="title"/>
          </p:nvPr>
        </p:nvSpPr>
        <p:spPr/>
        <p:txBody>
          <a:bodyPr/>
          <a:lstStyle/>
          <a:p>
            <a:r>
              <a:rPr lang="de-CH" dirty="0"/>
              <a:t>Ein gemeinsames Beispiel</a:t>
            </a:r>
          </a:p>
        </p:txBody>
      </p:sp>
      <p:sp>
        <p:nvSpPr>
          <p:cNvPr id="8" name="Textplatzhalter 7">
            <a:extLst>
              <a:ext uri="{FF2B5EF4-FFF2-40B4-BE49-F238E27FC236}">
                <a16:creationId xmlns:a16="http://schemas.microsoft.com/office/drawing/2014/main" id="{FC7C6BF9-7DFA-9E9E-260B-CF52391256B1}"/>
              </a:ext>
            </a:extLst>
          </p:cNvPr>
          <p:cNvSpPr>
            <a:spLocks noGrp="1"/>
          </p:cNvSpPr>
          <p:nvPr>
            <p:ph type="body" idx="1"/>
          </p:nvPr>
        </p:nvSpPr>
        <p:spPr/>
        <p:txBody>
          <a:bodyPr/>
          <a:lstStyle/>
          <a:p>
            <a:endParaRPr lang="de-CH"/>
          </a:p>
        </p:txBody>
      </p:sp>
      <p:sp>
        <p:nvSpPr>
          <p:cNvPr id="5" name="Foliennummernplatzhalter 4">
            <a:extLst>
              <a:ext uri="{FF2B5EF4-FFF2-40B4-BE49-F238E27FC236}">
                <a16:creationId xmlns:a16="http://schemas.microsoft.com/office/drawing/2014/main" id="{4D2CEB31-6DA1-F957-4D0A-7AA30CC8036D}"/>
              </a:ext>
            </a:extLst>
          </p:cNvPr>
          <p:cNvSpPr>
            <a:spLocks noGrp="1"/>
          </p:cNvSpPr>
          <p:nvPr>
            <p:ph type="sldNum" sz="quarter" idx="12"/>
          </p:nvPr>
        </p:nvSpPr>
        <p:spPr/>
        <p:txBody>
          <a:bodyPr/>
          <a:lstStyle/>
          <a:p>
            <a:fld id="{87674F0A-37BA-4CE3-B1FD-DE57A7E2F2C6}" type="slidenum">
              <a:rPr lang="de-CH" smtClean="0"/>
              <a:pPr/>
              <a:t>51</a:t>
            </a:fld>
            <a:endParaRPr lang="de-CH"/>
          </a:p>
        </p:txBody>
      </p:sp>
    </p:spTree>
    <p:extLst>
      <p:ext uri="{BB962C8B-B14F-4D97-AF65-F5344CB8AC3E}">
        <p14:creationId xmlns:p14="http://schemas.microsoft.com/office/powerpoint/2010/main" val="644137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8D509FC-51D5-2792-0DCB-E1121D6C8F5D}"/>
              </a:ext>
            </a:extLst>
          </p:cNvPr>
          <p:cNvSpPr>
            <a:spLocks noGrp="1"/>
          </p:cNvSpPr>
          <p:nvPr>
            <p:ph type="title"/>
          </p:nvPr>
        </p:nvSpPr>
        <p:spPr/>
        <p:txBody>
          <a:bodyPr/>
          <a:lstStyle/>
          <a:p>
            <a:r>
              <a:rPr lang="de-CH" dirty="0" smtClean="0"/>
              <a:t>Buchungen vornehmen – «Anwendungsaufgabe»</a:t>
            </a:r>
            <a:endParaRPr lang="de-CH" dirty="0"/>
          </a:p>
        </p:txBody>
      </p:sp>
      <p:sp>
        <p:nvSpPr>
          <p:cNvPr id="6" name="Inhaltsplatzhalter 5">
            <a:extLst>
              <a:ext uri="{FF2B5EF4-FFF2-40B4-BE49-F238E27FC236}">
                <a16:creationId xmlns:a16="http://schemas.microsoft.com/office/drawing/2014/main" id="{D98FD632-CCB9-8F88-5926-FE870E85133D}"/>
              </a:ext>
            </a:extLst>
          </p:cNvPr>
          <p:cNvSpPr>
            <a:spLocks noGrp="1"/>
          </p:cNvSpPr>
          <p:nvPr>
            <p:ph idx="1"/>
          </p:nvPr>
        </p:nvSpPr>
        <p:spPr/>
        <p:txBody>
          <a:bodyPr/>
          <a:lstStyle/>
          <a:p>
            <a:pPr marL="0" indent="0" hangingPunct="0">
              <a:buNone/>
            </a:pPr>
            <a:r>
              <a:rPr lang="de-CH" sz="1800" b="1" dirty="0"/>
              <a:t>Ausgangslage</a:t>
            </a:r>
          </a:p>
          <a:p>
            <a:pPr marL="0" indent="0" hangingPunct="0">
              <a:buNone/>
            </a:pPr>
            <a:r>
              <a:rPr lang="de-CH" sz="1800" dirty="0"/>
              <a:t>Mit der Modellierung haben Sie erfahren, wie die Buchung eines Debitors respektive Kreditors abläuft. Sie haben nun Zeit, das Gelernte gleich selbst anzuwenden!</a:t>
            </a:r>
          </a:p>
          <a:p>
            <a:pPr marL="0" indent="0" hangingPunct="0">
              <a:buNone/>
            </a:pPr>
            <a:r>
              <a:rPr lang="de-CH" sz="1800" b="1" dirty="0" smtClean="0">
                <a:solidFill>
                  <a:srgbClr val="0070C0"/>
                </a:solidFill>
              </a:rPr>
              <a:t>Aufgabenstellung</a:t>
            </a:r>
            <a:endParaRPr lang="de-CH" sz="1800" b="1" dirty="0">
              <a:solidFill>
                <a:srgbClr val="0070C0"/>
              </a:solidFill>
            </a:endParaRPr>
          </a:p>
          <a:p>
            <a:pPr marL="0" indent="0" hangingPunct="0">
              <a:buNone/>
            </a:pPr>
            <a:r>
              <a:rPr lang="de-CH" sz="1800" b="1" dirty="0"/>
              <a:t>Schritt 1: </a:t>
            </a:r>
            <a:r>
              <a:rPr lang="de-CH" sz="1800" dirty="0"/>
              <a:t>Bleiben Sie in den gleichen Dreiergruppen wie in der vorhergehenden Aufgabe.</a:t>
            </a:r>
          </a:p>
          <a:p>
            <a:pPr marL="0" indent="0" hangingPunct="0">
              <a:buNone/>
            </a:pPr>
            <a:r>
              <a:rPr lang="de-CH" sz="1800" b="1" dirty="0"/>
              <a:t>Schritt 2</a:t>
            </a:r>
            <a:r>
              <a:rPr lang="de-CH" sz="1800" dirty="0"/>
              <a:t>: Gehen Sie die Rechnungen 1 bis 8 (mit Ausnahme Rechnung Nr. 6 «Prospektständer») nochmals einzeln durch. Bestimmen Sie anhand des beigelegten Kontenrahmens «Erfolgsrechnung», auf welche </a:t>
            </a:r>
            <a:r>
              <a:rPr lang="de-CH" sz="1800" dirty="0" err="1"/>
              <a:t>Sachkonti</a:t>
            </a:r>
            <a:r>
              <a:rPr lang="de-CH" sz="1800" dirty="0"/>
              <a:t> Sie die entsprechenden Beträge buchen könnten.</a:t>
            </a:r>
          </a:p>
          <a:p>
            <a:pPr marL="0" indent="0" hangingPunct="0">
              <a:buNone/>
            </a:pPr>
            <a:r>
              <a:rPr lang="de-CH" sz="1800" b="1" dirty="0"/>
              <a:t>Schritt 3:</a:t>
            </a:r>
            <a:r>
              <a:rPr lang="de-CH" sz="1800" dirty="0"/>
              <a:t> Verbuchen Sie die Fälle gemäss aufgezeigtem Vorgehen. Zeichnen Sie dazu jeweils die betreffenden </a:t>
            </a:r>
            <a:r>
              <a:rPr lang="de-CH" sz="1800" dirty="0" err="1"/>
              <a:t>Konti</a:t>
            </a:r>
            <a:r>
              <a:rPr lang="de-CH" sz="1800" dirty="0"/>
              <a:t> auf, geben Sie die Positionsnummer an und nehmen Sie die Buchung vor. </a:t>
            </a:r>
          </a:p>
          <a:p>
            <a:pPr marL="0" indent="0" hangingPunct="0">
              <a:buNone/>
            </a:pPr>
            <a:r>
              <a:rPr lang="de-CH" sz="1800" dirty="0"/>
              <a:t>S</a:t>
            </a:r>
            <a:r>
              <a:rPr lang="de-CH" sz="1800" dirty="0" smtClean="0"/>
              <a:t>chauen </a:t>
            </a:r>
            <a:r>
              <a:rPr lang="de-CH" sz="1800" dirty="0"/>
              <a:t>Sie sich dazu das Beispiel 1 an und lösen Sie die weiteren Aufgaben analog.</a:t>
            </a:r>
          </a:p>
          <a:p>
            <a:pPr marL="0" indent="0" hangingPunct="0">
              <a:buNone/>
            </a:pPr>
            <a:r>
              <a:rPr lang="de-CH" sz="1800" b="1" dirty="0" smtClean="0"/>
              <a:t>Wichtig:</a:t>
            </a:r>
            <a:endParaRPr lang="de-CH" sz="1800" dirty="0" smtClean="0"/>
          </a:p>
          <a:p>
            <a:pPr marL="0" indent="0" hangingPunct="0">
              <a:buNone/>
            </a:pPr>
            <a:r>
              <a:rPr lang="de-CH" sz="1800" dirty="0" smtClean="0"/>
              <a:t>Für Debitoren wählen Sie das Sachkonto 1010, ausser bei Steuern, dort setzen Sie das Sachkonto 1012 ein.</a:t>
            </a:r>
          </a:p>
          <a:p>
            <a:pPr marL="0" indent="0" hangingPunct="0">
              <a:buNone/>
            </a:pPr>
            <a:r>
              <a:rPr lang="de-CH" sz="1800" dirty="0" smtClean="0"/>
              <a:t>Für </a:t>
            </a:r>
            <a:r>
              <a:rPr lang="de-CH" sz="1800" dirty="0"/>
              <a:t>Kreditoren wählen Sie das Sachkonto 2000.</a:t>
            </a:r>
          </a:p>
          <a:p>
            <a:pPr marL="0" indent="0" hangingPunct="0">
              <a:buNone/>
            </a:pPr>
            <a:r>
              <a:rPr lang="de-CH" sz="1800" dirty="0"/>
              <a:t>Sowohl die Debitoren als auch die Kreditoren sind in der Bilanz abgebildet.</a:t>
            </a:r>
          </a:p>
          <a:p>
            <a:pPr marL="0" indent="0">
              <a:buNone/>
            </a:pPr>
            <a:endParaRPr lang="de-CH" sz="1800" dirty="0"/>
          </a:p>
        </p:txBody>
      </p:sp>
      <p:sp>
        <p:nvSpPr>
          <p:cNvPr id="4" name="Foliennummernplatzhalter 3">
            <a:extLst>
              <a:ext uri="{FF2B5EF4-FFF2-40B4-BE49-F238E27FC236}">
                <a16:creationId xmlns:a16="http://schemas.microsoft.com/office/drawing/2014/main" id="{CCC6550B-BF69-1036-3B67-2E723D90A0E9}"/>
              </a:ext>
            </a:extLst>
          </p:cNvPr>
          <p:cNvSpPr>
            <a:spLocks noGrp="1"/>
          </p:cNvSpPr>
          <p:nvPr>
            <p:ph type="sldNum" sz="quarter" idx="12"/>
          </p:nvPr>
        </p:nvSpPr>
        <p:spPr/>
        <p:txBody>
          <a:bodyPr/>
          <a:lstStyle/>
          <a:p>
            <a:fld id="{87674F0A-37BA-4CE3-B1FD-DE57A7E2F2C6}" type="slidenum">
              <a:rPr lang="de-CH" smtClean="0"/>
              <a:pPr/>
              <a:t>52</a:t>
            </a:fld>
            <a:endParaRPr lang="de-CH"/>
          </a:p>
        </p:txBody>
      </p:sp>
    </p:spTree>
    <p:extLst>
      <p:ext uri="{BB962C8B-B14F-4D97-AF65-F5344CB8AC3E}">
        <p14:creationId xmlns:p14="http://schemas.microsoft.com/office/powerpoint/2010/main" val="607924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Buchungen vornehmen – «Anwendungsaufgabe»</a:t>
            </a:r>
          </a:p>
        </p:txBody>
      </p:sp>
      <p:sp>
        <p:nvSpPr>
          <p:cNvPr id="3" name="Inhaltsplatzhalter 2"/>
          <p:cNvSpPr>
            <a:spLocks noGrp="1"/>
          </p:cNvSpPr>
          <p:nvPr>
            <p:ph idx="1"/>
          </p:nvPr>
        </p:nvSpPr>
        <p:spPr/>
        <p:txBody>
          <a:bodyPr/>
          <a:lstStyle/>
          <a:p>
            <a:pPr marL="0" indent="0">
              <a:buNone/>
            </a:pPr>
            <a:r>
              <a:rPr lang="de-CH" sz="1800" b="1" dirty="0" smtClean="0"/>
              <a:t>Für </a:t>
            </a:r>
            <a:r>
              <a:rPr lang="de-CH" sz="1800" b="1" dirty="0"/>
              <a:t>schnelle Lernende: </a:t>
            </a:r>
            <a:r>
              <a:rPr lang="de-CH" sz="1800" dirty="0"/>
              <a:t>Überlegen Sie sich anhand des Kontenrahmens «Kostenstellen-/Kostenträgerrahmen», welche Kostenstellen oder Kostenträger jeweils in Frage kommen. Halten Sie pro Aufgabe die entsprechende Antwort fest</a:t>
            </a:r>
            <a:r>
              <a:rPr lang="de-CH" sz="1800" dirty="0" smtClean="0"/>
              <a:t>.</a:t>
            </a:r>
          </a:p>
          <a:p>
            <a:pPr marL="0" indent="0">
              <a:buNone/>
            </a:pPr>
            <a:endParaRPr lang="de-DE" sz="1800" dirty="0"/>
          </a:p>
          <a:p>
            <a:pPr marL="0" indent="0">
              <a:buNone/>
            </a:pPr>
            <a:endParaRPr lang="de-DE" sz="1800" dirty="0" smtClean="0"/>
          </a:p>
          <a:p>
            <a:pPr marL="0" indent="0">
              <a:buNone/>
            </a:pPr>
            <a:endParaRPr lang="de-DE" sz="1800" dirty="0" smtClean="0"/>
          </a:p>
          <a:p>
            <a:pPr marL="0" indent="0">
              <a:buNone/>
            </a:pPr>
            <a:endParaRPr lang="de-DE" sz="1800" dirty="0"/>
          </a:p>
          <a:p>
            <a:pPr marL="0" indent="0" hangingPunct="0">
              <a:buNone/>
            </a:pPr>
            <a:endParaRPr lang="de-DE" sz="800" b="1" dirty="0" smtClean="0"/>
          </a:p>
          <a:p>
            <a:pPr marL="0" indent="0" hangingPunct="0">
              <a:buNone/>
            </a:pPr>
            <a:endParaRPr lang="de-CH" sz="800" b="1" dirty="0" smtClean="0"/>
          </a:p>
          <a:p>
            <a:pPr marL="0" indent="0" hangingPunct="0">
              <a:buNone/>
            </a:pPr>
            <a:r>
              <a:rPr lang="de-CH" sz="1800" b="1" dirty="0" smtClean="0"/>
              <a:t>Erwartungen</a:t>
            </a:r>
            <a:endParaRPr lang="de-CH" sz="1800" b="1" dirty="0"/>
          </a:p>
          <a:p>
            <a:pPr hangingPunct="0"/>
            <a:r>
              <a:rPr lang="de-CH" sz="1800" dirty="0"/>
              <a:t>Sie begründen die Wahl der </a:t>
            </a:r>
            <a:r>
              <a:rPr lang="de-CH" sz="1800" dirty="0" err="1"/>
              <a:t>Konti</a:t>
            </a:r>
            <a:r>
              <a:rPr lang="de-CH" sz="1800" dirty="0"/>
              <a:t>, unter denen Sie die Buchungen vornehmen.</a:t>
            </a:r>
          </a:p>
          <a:p>
            <a:pPr hangingPunct="0"/>
            <a:r>
              <a:rPr lang="de-CH" sz="1800" dirty="0"/>
              <a:t>Sie nehmen mindestens fünf Buchungen vor.</a:t>
            </a:r>
          </a:p>
          <a:p>
            <a:pPr marL="0" indent="0" hangingPunct="0">
              <a:buNone/>
            </a:pPr>
            <a:endParaRPr lang="de-CH" sz="600" dirty="0"/>
          </a:p>
          <a:p>
            <a:pPr marL="0" indent="0" hangingPunct="0">
              <a:buNone/>
            </a:pPr>
            <a:r>
              <a:rPr lang="de-CH" sz="1800" b="1" dirty="0"/>
              <a:t>Organisation</a:t>
            </a:r>
          </a:p>
          <a:p>
            <a:pPr marL="0" indent="0" hangingPunct="0">
              <a:buNone/>
            </a:pPr>
            <a:r>
              <a:rPr lang="de-CH" sz="1800" dirty="0"/>
              <a:t>Zeit: 40 </a:t>
            </a:r>
            <a:r>
              <a:rPr lang="de-CH" sz="1800" dirty="0" smtClean="0"/>
              <a:t>Minuten / Arbeitsweise</a:t>
            </a:r>
            <a:r>
              <a:rPr lang="de-CH" sz="1800" dirty="0"/>
              <a:t>: </a:t>
            </a:r>
            <a:r>
              <a:rPr lang="de-CH" sz="1800" dirty="0" smtClean="0"/>
              <a:t>Dreiergruppe / Hilfsmittel</a:t>
            </a:r>
            <a:r>
              <a:rPr lang="de-CH" sz="1800" dirty="0"/>
              <a:t>: Stifte, Kontenrahmen Erfolgsrechnung, Kontenrahmen Kostenstellen-/Kostenträgerrahmen</a:t>
            </a:r>
          </a:p>
        </p:txBody>
      </p:sp>
      <p:sp>
        <p:nvSpPr>
          <p:cNvPr id="4" name="Foliennummernplatzhalter 3"/>
          <p:cNvSpPr>
            <a:spLocks noGrp="1"/>
          </p:cNvSpPr>
          <p:nvPr>
            <p:ph type="sldNum" sz="quarter" idx="12"/>
          </p:nvPr>
        </p:nvSpPr>
        <p:spPr/>
        <p:txBody>
          <a:bodyPr/>
          <a:lstStyle/>
          <a:p>
            <a:fld id="{87674F0A-37BA-4CE3-B1FD-DE57A7E2F2C6}" type="slidenum">
              <a:rPr lang="de-CH" smtClean="0"/>
              <a:pPr/>
              <a:t>53</a:t>
            </a:fld>
            <a:endParaRPr lang="de-CH" dirty="0"/>
          </a:p>
        </p:txBody>
      </p:sp>
      <p:pic>
        <p:nvPicPr>
          <p:cNvPr id="11" name="Grafik 10"/>
          <p:cNvPicPr>
            <a:picLocks noChangeAspect="1"/>
          </p:cNvPicPr>
          <p:nvPr/>
        </p:nvPicPr>
        <p:blipFill>
          <a:blip r:embed="rId2"/>
          <a:stretch>
            <a:fillRect/>
          </a:stretch>
        </p:blipFill>
        <p:spPr>
          <a:xfrm>
            <a:off x="609600" y="2492896"/>
            <a:ext cx="10972800" cy="1584176"/>
          </a:xfrm>
          <a:prstGeom prst="rect">
            <a:avLst/>
          </a:prstGeom>
        </p:spPr>
      </p:pic>
      <p:sp>
        <p:nvSpPr>
          <p:cNvPr id="6" name="Rechteck 5">
            <a:hlinkClick r:id="rId3"/>
          </p:cNvPr>
          <p:cNvSpPr/>
          <p:nvPr/>
        </p:nvSpPr>
        <p:spPr>
          <a:xfrm>
            <a:off x="9176544" y="4437112"/>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br>
              <a:rPr lang="de-CH" sz="2400" dirty="0" smtClean="0"/>
            </a:br>
            <a:r>
              <a:rPr lang="de-CH" sz="2400" b="1" dirty="0" smtClean="0"/>
              <a:t>Dokument</a:t>
            </a:r>
            <a:endParaRPr lang="de-CH" sz="2400" b="1" dirty="0"/>
          </a:p>
        </p:txBody>
      </p:sp>
    </p:spTree>
    <p:extLst>
      <p:ext uri="{BB962C8B-B14F-4D97-AF65-F5344CB8AC3E}">
        <p14:creationId xmlns:p14="http://schemas.microsoft.com/office/powerpoint/2010/main" val="22150451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Buchungen vornehmen – </a:t>
            </a:r>
            <a:r>
              <a:rPr lang="de-DE" dirty="0"/>
              <a:t>Unterlagen </a:t>
            </a:r>
            <a:r>
              <a:rPr lang="de-DE" dirty="0" smtClean="0"/>
              <a:t>zu </a:t>
            </a:r>
            <a:r>
              <a:rPr lang="de-CH" dirty="0" smtClean="0"/>
              <a:t> «Anwendungsaufgabe</a:t>
            </a:r>
            <a:r>
              <a:rPr lang="de-CH" dirty="0"/>
              <a:t>»</a:t>
            </a:r>
          </a:p>
        </p:txBody>
      </p:sp>
      <p:sp>
        <p:nvSpPr>
          <p:cNvPr id="3" name="Inhaltsplatzhalter 2"/>
          <p:cNvSpPr>
            <a:spLocks noGrp="1"/>
          </p:cNvSpPr>
          <p:nvPr>
            <p:ph idx="1"/>
          </p:nvPr>
        </p:nvSpPr>
        <p:spPr/>
        <p:txBody>
          <a:bodyPr/>
          <a:lstStyle/>
          <a:p>
            <a:pPr hangingPunct="0"/>
            <a:endParaRPr lang="de-CH" sz="1800" dirty="0" smtClean="0"/>
          </a:p>
          <a:p>
            <a:pPr hangingPunct="0"/>
            <a:r>
              <a:rPr lang="de-CH" sz="1800" dirty="0" smtClean="0"/>
              <a:t>Beiblatt «Kontenrahmen ER» (</a:t>
            </a:r>
            <a:r>
              <a:rPr lang="de-CH" sz="1800" dirty="0" smtClean="0">
                <a:hlinkClick r:id="rId2"/>
              </a:rPr>
              <a:t>hier</a:t>
            </a:r>
            <a:r>
              <a:rPr lang="de-CH" sz="1800" dirty="0" smtClean="0"/>
              <a:t>)</a:t>
            </a:r>
          </a:p>
          <a:p>
            <a:pPr hangingPunct="0"/>
            <a:r>
              <a:rPr lang="de-DE" sz="1800" dirty="0" smtClean="0"/>
              <a:t>Beiblatt </a:t>
            </a:r>
            <a:r>
              <a:rPr lang="de-CH" sz="1800" dirty="0"/>
              <a:t>«Kontenrahmen </a:t>
            </a:r>
            <a:r>
              <a:rPr lang="de-CH" sz="1800" dirty="0" smtClean="0"/>
              <a:t>KST/KTR» </a:t>
            </a:r>
            <a:r>
              <a:rPr lang="de-CH" sz="1800" dirty="0"/>
              <a:t>(</a:t>
            </a:r>
            <a:r>
              <a:rPr lang="de-CH" sz="1800" dirty="0">
                <a:hlinkClick r:id="rId3"/>
              </a:rPr>
              <a:t>hier</a:t>
            </a:r>
            <a:r>
              <a:rPr lang="de-CH" sz="1800" dirty="0"/>
              <a:t>)</a:t>
            </a:r>
          </a:p>
          <a:p>
            <a:pPr marL="0" indent="0" hangingPunct="0">
              <a:buNone/>
            </a:pPr>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54</a:t>
            </a:fld>
            <a:endParaRPr lang="de-CH" dirty="0"/>
          </a:p>
        </p:txBody>
      </p:sp>
      <p:pic>
        <p:nvPicPr>
          <p:cNvPr id="5" name="Grafik 4"/>
          <p:cNvPicPr>
            <a:picLocks noChangeAspect="1"/>
          </p:cNvPicPr>
          <p:nvPr/>
        </p:nvPicPr>
        <p:blipFill>
          <a:blip r:embed="rId4"/>
          <a:stretch>
            <a:fillRect/>
          </a:stretch>
        </p:blipFill>
        <p:spPr>
          <a:xfrm>
            <a:off x="6600056" y="2060848"/>
            <a:ext cx="2889737" cy="3168352"/>
          </a:xfrm>
          <a:prstGeom prst="rect">
            <a:avLst/>
          </a:prstGeom>
          <a:ln>
            <a:noFill/>
          </a:ln>
          <a:effectLst>
            <a:outerShdw blurRad="292100" dist="139700" dir="2700000" algn="tl" rotWithShape="0">
              <a:srgbClr val="333333">
                <a:alpha val="65000"/>
              </a:srgbClr>
            </a:outerShdw>
          </a:effectLst>
        </p:spPr>
      </p:pic>
      <p:pic>
        <p:nvPicPr>
          <p:cNvPr id="7" name="Grafik 6"/>
          <p:cNvPicPr>
            <a:picLocks noChangeAspect="1"/>
          </p:cNvPicPr>
          <p:nvPr/>
        </p:nvPicPr>
        <p:blipFill>
          <a:blip r:embed="rId5"/>
          <a:stretch>
            <a:fillRect/>
          </a:stretch>
        </p:blipFill>
        <p:spPr>
          <a:xfrm>
            <a:off x="3431704" y="3645024"/>
            <a:ext cx="2540186" cy="2736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6057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hängen geblieben? – „Zeichnen statt Schreiben“</a:t>
            </a:r>
            <a:endParaRPr lang="de-CH" dirty="0"/>
          </a:p>
        </p:txBody>
      </p:sp>
      <p:sp>
        <p:nvSpPr>
          <p:cNvPr id="3" name="Inhaltsplatzhalter 2"/>
          <p:cNvSpPr>
            <a:spLocks noGrp="1"/>
          </p:cNvSpPr>
          <p:nvPr>
            <p:ph idx="1"/>
          </p:nvPr>
        </p:nvSpPr>
        <p:spPr/>
        <p:txBody>
          <a:bodyPr/>
          <a:lstStyle/>
          <a:p>
            <a:pPr marL="0" indent="0" hangingPunct="0">
              <a:buNone/>
            </a:pPr>
            <a:r>
              <a:rPr lang="de-CH" sz="1800" b="1" dirty="0"/>
              <a:t>Ausgangslage</a:t>
            </a:r>
          </a:p>
          <a:p>
            <a:pPr marL="0" indent="0" hangingPunct="0">
              <a:buNone/>
            </a:pPr>
            <a:r>
              <a:rPr lang="de-CH" sz="1800" dirty="0"/>
              <a:t>Sie haben sich heute mit einigen schwierigen Themen auseinandergesetzt: Finanzhaushalt, Rechnungslegung, Buchhaltung. Was ist bei Ihnen hängen geblieben? Veranschaulichen Sie bildlich Ihre Erkenntnisse!</a:t>
            </a:r>
          </a:p>
          <a:p>
            <a:pPr marL="0" indent="0" hangingPunct="0">
              <a:buNone/>
            </a:pPr>
            <a:endParaRPr lang="de-CH" sz="1000" dirty="0"/>
          </a:p>
          <a:p>
            <a:pPr marL="0" indent="0" hangingPunct="0">
              <a:buNone/>
            </a:pPr>
            <a:r>
              <a:rPr lang="de-CH" sz="1800" b="1" dirty="0">
                <a:solidFill>
                  <a:srgbClr val="0070C0"/>
                </a:solidFill>
              </a:rPr>
              <a:t>Aufgabenstellung</a:t>
            </a:r>
          </a:p>
          <a:p>
            <a:pPr marL="0" indent="0" hangingPunct="0">
              <a:buNone/>
            </a:pPr>
            <a:r>
              <a:rPr lang="de-CH" sz="1800" b="1" dirty="0"/>
              <a:t>Schritt 1:</a:t>
            </a:r>
            <a:r>
              <a:rPr lang="de-CH" sz="1800" dirty="0"/>
              <a:t> Gehen Sie die Inhalte des Vormittags nochmals durch. Nutzen Sie Ihre Notizen, Arbeitsergebnisse und Handouts</a:t>
            </a:r>
            <a:r>
              <a:rPr lang="de-CH" sz="1800" dirty="0" smtClean="0"/>
              <a:t>.</a:t>
            </a:r>
            <a:endParaRPr lang="de-CH" sz="1800" dirty="0"/>
          </a:p>
          <a:p>
            <a:pPr marL="0" indent="0" hangingPunct="0">
              <a:buNone/>
            </a:pPr>
            <a:r>
              <a:rPr lang="de-CH" sz="1800" b="1" dirty="0"/>
              <a:t>Schritt 2:</a:t>
            </a:r>
            <a:r>
              <a:rPr lang="de-CH" sz="1800" dirty="0"/>
              <a:t> Stellen Sie die Konzepte Finanzhaushalt, Rechnungslegung und Buchhaltung in einer Zeichnung dar. Falls Sie frühzeitig fertig sind, ergänzen Sie Ihre Abbildung mit Themen oder Begriffen aus früheren </a:t>
            </a:r>
            <a:r>
              <a:rPr lang="de-CH" sz="1800" dirty="0" err="1"/>
              <a:t>üK</a:t>
            </a:r>
            <a:r>
              <a:rPr lang="de-CH" sz="1800" dirty="0"/>
              <a:t>.</a:t>
            </a:r>
          </a:p>
          <a:p>
            <a:pPr marL="0" indent="0" hangingPunct="0">
              <a:buNone/>
            </a:pPr>
            <a:r>
              <a:rPr lang="de-CH" sz="1800" b="1" dirty="0" smtClean="0"/>
              <a:t>Schritt </a:t>
            </a:r>
            <a:r>
              <a:rPr lang="de-CH" sz="1800" b="1" dirty="0"/>
              <a:t>3:</a:t>
            </a:r>
            <a:r>
              <a:rPr lang="de-CH" sz="1800" dirty="0"/>
              <a:t> Präsentieren Sie Ihre Zeichnung im Plenum.</a:t>
            </a:r>
          </a:p>
          <a:p>
            <a:pPr marL="0" indent="0" hangingPunct="0">
              <a:buNone/>
            </a:pPr>
            <a:endParaRPr lang="de-CH" sz="1000" dirty="0"/>
          </a:p>
          <a:p>
            <a:pPr marL="0" indent="0" hangingPunct="0">
              <a:buNone/>
            </a:pPr>
            <a:r>
              <a:rPr lang="de-CH" sz="1800" b="1" dirty="0"/>
              <a:t>Erwartungen</a:t>
            </a:r>
          </a:p>
          <a:p>
            <a:pPr marL="0" indent="0" hangingPunct="0">
              <a:buNone/>
            </a:pPr>
            <a:r>
              <a:rPr lang="de-CH" sz="1800" dirty="0"/>
              <a:t>Sie können anhand Ihrer Zeichnung die wichtigsten Eigenschaften des Finanzhaushalts, der Rechnungslegung und der Buchhaltung erklären. </a:t>
            </a:r>
          </a:p>
          <a:p>
            <a:pPr marL="0" indent="0" hangingPunct="0">
              <a:buNone/>
            </a:pPr>
            <a:endParaRPr lang="de-CH" sz="1000" dirty="0"/>
          </a:p>
          <a:p>
            <a:pPr marL="0" indent="0" hangingPunct="0">
              <a:buNone/>
            </a:pPr>
            <a:r>
              <a:rPr lang="de-CH" sz="1800" b="1" dirty="0" smtClean="0"/>
              <a:t>Organisation	</a:t>
            </a:r>
            <a:r>
              <a:rPr lang="de-CH" sz="1800" dirty="0" smtClean="0"/>
              <a:t>Zeit</a:t>
            </a:r>
            <a:r>
              <a:rPr lang="de-CH" sz="1800" dirty="0"/>
              <a:t>: 45 Minuten (25 Minuten Zeichnen, 20 Minuten Präsentation</a:t>
            </a:r>
            <a:r>
              <a:rPr lang="de-CH" sz="1800" dirty="0" smtClean="0"/>
              <a:t>) / Arbeitsweise</a:t>
            </a:r>
            <a:r>
              <a:rPr lang="de-CH" sz="1800" dirty="0"/>
              <a:t>: Einzelarbeit, </a:t>
            </a:r>
            <a:r>
              <a:rPr lang="de-CH" sz="1800" dirty="0" smtClean="0"/>
              <a:t>		Plenum / Hilfsmittel</a:t>
            </a:r>
            <a:r>
              <a:rPr lang="de-CH" sz="1800" dirty="0"/>
              <a:t>: Papier, Stifte</a:t>
            </a:r>
          </a:p>
        </p:txBody>
      </p:sp>
      <p:sp>
        <p:nvSpPr>
          <p:cNvPr id="4" name="Foliennummernplatzhalter 3"/>
          <p:cNvSpPr>
            <a:spLocks noGrp="1"/>
          </p:cNvSpPr>
          <p:nvPr>
            <p:ph type="sldNum" sz="quarter" idx="12"/>
          </p:nvPr>
        </p:nvSpPr>
        <p:spPr/>
        <p:txBody>
          <a:bodyPr/>
          <a:lstStyle/>
          <a:p>
            <a:fld id="{87674F0A-37BA-4CE3-B1FD-DE57A7E2F2C6}" type="slidenum">
              <a:rPr lang="de-CH" smtClean="0"/>
              <a:pPr/>
              <a:t>55</a:t>
            </a:fld>
            <a:endParaRPr lang="de-CH" dirty="0"/>
          </a:p>
        </p:txBody>
      </p:sp>
    </p:spTree>
    <p:extLst>
      <p:ext uri="{BB962C8B-B14F-4D97-AF65-F5344CB8AC3E}">
        <p14:creationId xmlns:p14="http://schemas.microsoft.com/office/powerpoint/2010/main" val="2879776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provisorische Pass – „Synthesefall“</a:t>
            </a:r>
            <a:endParaRPr lang="de-CH" dirty="0"/>
          </a:p>
        </p:txBody>
      </p:sp>
      <p:sp>
        <p:nvSpPr>
          <p:cNvPr id="3" name="Inhaltsplatzhalter 2"/>
          <p:cNvSpPr>
            <a:spLocks noGrp="1"/>
          </p:cNvSpPr>
          <p:nvPr>
            <p:ph idx="1"/>
          </p:nvPr>
        </p:nvSpPr>
        <p:spPr/>
        <p:txBody>
          <a:bodyPr/>
          <a:lstStyle/>
          <a:p>
            <a:pPr marL="0" indent="0" hangingPunct="0">
              <a:buNone/>
            </a:pPr>
            <a:r>
              <a:rPr lang="de-CH" sz="1800" b="1" dirty="0"/>
              <a:t>Ausgangslage</a:t>
            </a:r>
          </a:p>
          <a:p>
            <a:pPr marL="0" indent="0" hangingPunct="0">
              <a:buNone/>
            </a:pPr>
            <a:r>
              <a:rPr lang="de-CH" sz="1800" dirty="0"/>
              <a:t>Um den Tag abzuschliessen, treffen wir uns wieder mit der </a:t>
            </a:r>
            <a:r>
              <a:rPr lang="de-CH" sz="1800" dirty="0" err="1"/>
              <a:t>üK</a:t>
            </a:r>
            <a:r>
              <a:rPr lang="de-CH" sz="1800" dirty="0"/>
              <a:t>-Familie! Heute geht es um Frau Oberholzer. Was sie beschäftigt, erfahren Sie im folgenden Fallbeispiel.</a:t>
            </a:r>
          </a:p>
          <a:p>
            <a:pPr hangingPunct="0"/>
            <a:endParaRPr lang="de-CH" sz="1050" dirty="0"/>
          </a:p>
          <a:p>
            <a:pPr marL="0" indent="0" hangingPunct="0">
              <a:buNone/>
            </a:pPr>
            <a:r>
              <a:rPr lang="de-CH" sz="1800" b="1" dirty="0">
                <a:solidFill>
                  <a:srgbClr val="0070C0"/>
                </a:solidFill>
              </a:rPr>
              <a:t>Aufgabenstellung</a:t>
            </a:r>
          </a:p>
          <a:p>
            <a:pPr marL="0" indent="0" hangingPunct="0">
              <a:buNone/>
            </a:pPr>
            <a:r>
              <a:rPr lang="de-CH" sz="1800" b="1" dirty="0"/>
              <a:t>Schritt 1:</a:t>
            </a:r>
            <a:r>
              <a:rPr lang="de-CH" sz="1800" dirty="0"/>
              <a:t> Bilden Sie Tandems.</a:t>
            </a:r>
          </a:p>
          <a:p>
            <a:pPr marL="0" indent="0" hangingPunct="0">
              <a:buNone/>
            </a:pPr>
            <a:r>
              <a:rPr lang="de-CH" sz="1800" b="1" dirty="0"/>
              <a:t>Schritt 2:</a:t>
            </a:r>
            <a:r>
              <a:rPr lang="de-CH" sz="1800" dirty="0"/>
              <a:t> Lesen Sie das Fallbeispiel durch. </a:t>
            </a:r>
          </a:p>
          <a:p>
            <a:pPr marL="0" indent="0" hangingPunct="0">
              <a:buNone/>
            </a:pPr>
            <a:r>
              <a:rPr lang="de-CH" sz="1800" b="1" dirty="0"/>
              <a:t>Schritt 3:</a:t>
            </a:r>
            <a:r>
              <a:rPr lang="de-CH" sz="1800" dirty="0"/>
              <a:t> Beantworten Sie die dazugehörigen Fragen, indem Sie im Internet recherchieren.</a:t>
            </a:r>
          </a:p>
          <a:p>
            <a:pPr marL="0" indent="0" hangingPunct="0">
              <a:buNone/>
            </a:pPr>
            <a:endParaRPr lang="de-CH" sz="1050" dirty="0"/>
          </a:p>
          <a:p>
            <a:pPr marL="0" indent="0" hangingPunct="0">
              <a:buNone/>
            </a:pPr>
            <a:r>
              <a:rPr lang="de-CH" sz="1800" b="1" dirty="0"/>
              <a:t>Erwartungen</a:t>
            </a:r>
          </a:p>
          <a:p>
            <a:pPr hangingPunct="0"/>
            <a:r>
              <a:rPr lang="de-CH" sz="1800" dirty="0"/>
              <a:t>Sie lösen das Fallbeispiel vollständig.</a:t>
            </a:r>
          </a:p>
          <a:p>
            <a:pPr hangingPunct="0"/>
            <a:r>
              <a:rPr lang="de-CH" sz="1800" dirty="0"/>
              <a:t>Sie begründen Ihre Lösung nachvollziehbar mit Verweis auf die entsprechende Verordnung.</a:t>
            </a:r>
          </a:p>
          <a:p>
            <a:pPr marL="0" indent="0" hangingPunct="0">
              <a:buNone/>
            </a:pPr>
            <a:endParaRPr lang="de-CH" sz="1050" dirty="0"/>
          </a:p>
          <a:p>
            <a:pPr marL="0" indent="0" hangingPunct="0">
              <a:buNone/>
            </a:pPr>
            <a:r>
              <a:rPr lang="de-CH" sz="1800" b="1" dirty="0" smtClean="0"/>
              <a:t>Organisation	</a:t>
            </a:r>
            <a:r>
              <a:rPr lang="de-CH" sz="1800" dirty="0" smtClean="0"/>
              <a:t>Zeit</a:t>
            </a:r>
            <a:r>
              <a:rPr lang="de-CH" sz="1800" dirty="0"/>
              <a:t>: 20 </a:t>
            </a:r>
            <a:r>
              <a:rPr lang="de-CH" sz="1800" dirty="0" smtClean="0"/>
              <a:t>Minuten / Arbeitsweise</a:t>
            </a:r>
            <a:r>
              <a:rPr lang="de-CH" sz="1800" dirty="0"/>
              <a:t>: </a:t>
            </a:r>
            <a:r>
              <a:rPr lang="de-CH" sz="1800" dirty="0" smtClean="0"/>
              <a:t>Tandem / Hilfsmittel</a:t>
            </a:r>
            <a:r>
              <a:rPr lang="de-CH" sz="1800" dirty="0"/>
              <a:t>: Stifte, Internet (Laptop oder Smartphone)</a:t>
            </a:r>
          </a:p>
          <a:p>
            <a:pPr marL="0" indent="0">
              <a:buNone/>
            </a:pPr>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56</a:t>
            </a:fld>
            <a:endParaRPr lang="de-CH" dirty="0"/>
          </a:p>
        </p:txBody>
      </p:sp>
      <p:sp>
        <p:nvSpPr>
          <p:cNvPr id="5" name="Rechteck 4">
            <a:hlinkClick r:id="rId2"/>
          </p:cNvPr>
          <p:cNvSpPr/>
          <p:nvPr/>
        </p:nvSpPr>
        <p:spPr>
          <a:xfrm>
            <a:off x="9641768" y="3871950"/>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br>
              <a:rPr lang="de-CH" sz="2400" dirty="0" smtClean="0"/>
            </a:br>
            <a:r>
              <a:rPr lang="de-CH" sz="2400" b="1" dirty="0" smtClean="0"/>
              <a:t>Dokument</a:t>
            </a:r>
            <a:endParaRPr lang="de-CH" sz="2400" b="1" dirty="0"/>
          </a:p>
        </p:txBody>
      </p:sp>
    </p:spTree>
    <p:extLst>
      <p:ext uri="{BB962C8B-B14F-4D97-AF65-F5344CB8AC3E}">
        <p14:creationId xmlns:p14="http://schemas.microsoft.com/office/powerpoint/2010/main" val="1036449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Tagesabschluss</a:t>
            </a:r>
            <a:r>
              <a:rPr lang="de-CH" dirty="0">
                <a:highlight>
                  <a:srgbClr val="C0C0C0"/>
                </a:highlight>
              </a:rPr>
              <a:t/>
            </a:r>
            <a:br>
              <a:rPr lang="de-CH" dirty="0">
                <a:highlight>
                  <a:srgbClr val="C0C0C0"/>
                </a:highlight>
              </a:rPr>
            </a:br>
            <a:r>
              <a:rPr lang="de-CH" dirty="0"/>
              <a:t>Ihre Impulse</a:t>
            </a:r>
          </a:p>
        </p:txBody>
      </p:sp>
      <p:sp>
        <p:nvSpPr>
          <p:cNvPr id="6" name="Untertitel 5"/>
          <p:cNvSpPr>
            <a:spLocks noGrp="1"/>
          </p:cNvSpPr>
          <p:nvPr>
            <p:ph type="subTitle" idx="1"/>
          </p:nvPr>
        </p:nvSpPr>
        <p:spPr/>
        <p:txBody>
          <a:bodyPr>
            <a:normAutofit fontScale="55000" lnSpcReduction="20000"/>
          </a:bodyPr>
          <a:lstStyle/>
          <a:p>
            <a:r>
              <a:rPr lang="de-CH"/>
              <a:t>Präsenztag 6</a:t>
            </a:r>
            <a:r>
              <a:rPr lang="de-CH" dirty="0"/>
              <a:t/>
            </a:r>
            <a:br>
              <a:rPr lang="de-CH" dirty="0"/>
            </a:br>
            <a:r>
              <a:rPr lang="de-CH" dirty="0"/>
              <a:t>Überbetriebliche Kurse Block 2</a:t>
            </a:r>
          </a:p>
          <a:p>
            <a:r>
              <a:rPr lang="de-CH" dirty="0"/>
              <a:t>Kauffrau/Kaufmann EFZ BOG</a:t>
            </a:r>
          </a:p>
          <a:p>
            <a:r>
              <a:rPr lang="de-CH" dirty="0"/>
              <a:t>Branche «Öffentliche Verwaltung/Administration </a:t>
            </a:r>
            <a:r>
              <a:rPr lang="de-CH" dirty="0" err="1"/>
              <a:t>publique</a:t>
            </a:r>
            <a:r>
              <a:rPr lang="de-CH" dirty="0"/>
              <a:t>/</a:t>
            </a:r>
            <a:r>
              <a:rPr lang="de-CH" dirty="0" err="1"/>
              <a:t>Amministrazione</a:t>
            </a:r>
            <a:r>
              <a:rPr lang="de-CH" dirty="0"/>
              <a:t> </a:t>
            </a:r>
            <a:r>
              <a:rPr lang="de-CH" dirty="0" err="1"/>
              <a:t>pubblica</a:t>
            </a:r>
            <a:r>
              <a:rPr lang="de-CH" dirty="0"/>
              <a:t>»</a:t>
            </a:r>
          </a:p>
          <a:p>
            <a:r>
              <a:rPr lang="de-CH" sz="3200" dirty="0"/>
              <a:t>Arbeitssituation 10: «Gebühren, Abgaben, Rückforderungen, Bussen verrechnen sowie Debitoren-/Kreditorenbuchhaltung führen»</a:t>
            </a:r>
            <a:endParaRPr lang="de-CH" dirty="0">
              <a:highlight>
                <a:srgbClr val="C0C0C0"/>
              </a:high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p:txBody>
          <a:bodyPr>
            <a:normAutofit/>
          </a:bodyPr>
          <a:lstStyle/>
          <a:p>
            <a:r>
              <a:rPr lang="de-CH" dirty="0"/>
              <a:t>Am heutigen Präsenztag haben Sie folgende Ziele erarbeitet:</a:t>
            </a:r>
          </a:p>
        </p:txBody>
      </p:sp>
      <p:sp>
        <p:nvSpPr>
          <p:cNvPr id="6" name="Inhaltsplatzhalter 5"/>
          <p:cNvSpPr>
            <a:spLocks noGrp="1"/>
          </p:cNvSpPr>
          <p:nvPr>
            <p:ph idx="1"/>
          </p:nvPr>
        </p:nvSpPr>
        <p:spPr/>
        <p:txBody>
          <a:bodyPr/>
          <a:lstStyle/>
          <a:p>
            <a:r>
              <a:rPr lang="de-CH" dirty="0"/>
              <a:t>Sie beschreiben mit eigenen Worten, was öffentliche Abgaben sind.</a:t>
            </a:r>
          </a:p>
          <a:p>
            <a:endParaRPr lang="de-CH" dirty="0"/>
          </a:p>
          <a:p>
            <a:r>
              <a:rPr lang="de-CH" dirty="0"/>
              <a:t>Sie nennen konkrete Beispiele für unterschiedliche Arten von öffentlichen Abgaben.</a:t>
            </a:r>
          </a:p>
          <a:p>
            <a:pPr marL="0" indent="0">
              <a:buNone/>
            </a:pPr>
            <a:endParaRPr lang="de-CH" dirty="0"/>
          </a:p>
          <a:p>
            <a:r>
              <a:rPr lang="de-CH" dirty="0"/>
              <a:t>Sie erklären den Aufbau der Rechnungslegung im öffentlichen Gemeinwesen.</a:t>
            </a:r>
          </a:p>
          <a:p>
            <a:endParaRPr lang="de-CH" dirty="0"/>
          </a:p>
          <a:p>
            <a:r>
              <a:rPr lang="de-CH" dirty="0"/>
              <a:t>Sie sind in der Lage, einfache Verbuchungen in der Bilanz vorzunehmen.</a:t>
            </a:r>
          </a:p>
          <a:p>
            <a:endParaRPr lang="de-CH" dirty="0"/>
          </a:p>
          <a:p>
            <a:endParaRPr lang="de-CH" dirty="0"/>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58</a:t>
            </a:fld>
            <a:endParaRPr lang="de-CH"/>
          </a:p>
        </p:txBody>
      </p:sp>
    </p:spTree>
    <p:extLst>
      <p:ext uri="{BB962C8B-B14F-4D97-AF65-F5344CB8AC3E}">
        <p14:creationId xmlns:p14="http://schemas.microsoft.com/office/powerpoint/2010/main" val="874605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p:txBody>
          <a:bodyPr>
            <a:normAutofit/>
          </a:bodyPr>
          <a:lstStyle/>
          <a:p>
            <a:r>
              <a:rPr lang="de-CH" dirty="0"/>
              <a:t>Aufgabenstellung</a:t>
            </a:r>
          </a:p>
        </p:txBody>
      </p:sp>
      <p:sp>
        <p:nvSpPr>
          <p:cNvPr id="6" name="Inhaltsplatzhalter 5"/>
          <p:cNvSpPr>
            <a:spLocks noGrp="1"/>
          </p:cNvSpPr>
          <p:nvPr>
            <p:ph idx="1"/>
          </p:nvPr>
        </p:nvSpPr>
        <p:spPr/>
        <p:txBody>
          <a:bodyPr/>
          <a:lstStyle/>
          <a:p>
            <a:r>
              <a:rPr lang="de-CH" b="1" dirty="0"/>
              <a:t>Schritt 1: </a:t>
            </a:r>
            <a:r>
              <a:rPr lang="de-CH" dirty="0"/>
              <a:t>Lesen Sie die Satzanfänge auf der folgenden Folie und achten Sie darauf, was Ihnen dazu als Erstes in den Sinn kommt. </a:t>
            </a:r>
          </a:p>
          <a:p>
            <a:r>
              <a:rPr lang="de-CH" b="1" dirty="0"/>
              <a:t>Schritt 2: </a:t>
            </a:r>
            <a:r>
              <a:rPr lang="de-CH" dirty="0"/>
              <a:t>Vervollständigen Sie die drei Sätze im Plenum. Überlegen Sie nicht zu lange, sondern sagen Sie das, was Ihnen im Schritt 1 eingefallen ist.  </a:t>
            </a:r>
          </a:p>
          <a:p>
            <a:r>
              <a:rPr lang="de-CH" b="1" dirty="0"/>
              <a:t>Schritt 3: </a:t>
            </a:r>
            <a:r>
              <a:rPr lang="de-CH" dirty="0"/>
              <a:t>Hören Sie zu, wie Ihre Mitlernenden die Sätze vervollständigen. </a:t>
            </a:r>
          </a:p>
          <a:p>
            <a:pPr marL="0" indent="0">
              <a:buNone/>
            </a:pPr>
            <a:endParaRPr lang="de-CH" dirty="0"/>
          </a:p>
          <a:p>
            <a:endParaRPr lang="de-CH" dirty="0"/>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59</a:t>
            </a:fld>
            <a:endParaRPr lang="de-CH"/>
          </a:p>
        </p:txBody>
      </p:sp>
    </p:spTree>
    <p:extLst>
      <p:ext uri="{BB962C8B-B14F-4D97-AF65-F5344CB8AC3E}">
        <p14:creationId xmlns:p14="http://schemas.microsoft.com/office/powerpoint/2010/main" val="245467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ext uri="{D42A27DB-BD31-4B8C-83A1-F6EECF244321}">
                <p14:modId xmlns:p14="http://schemas.microsoft.com/office/powerpoint/2010/main" val="2499139940"/>
              </p:ext>
            </p:extLst>
          </p:nvPr>
        </p:nvGraphicFramePr>
        <p:xfrm>
          <a:off x="609600" y="1600200"/>
          <a:ext cx="10972800" cy="4572000"/>
        </p:xfrm>
        <a:graphic>
          <a:graphicData uri="http://schemas.openxmlformats.org/drawingml/2006/table">
            <a:tbl>
              <a:tblPr firstRow="1" bandRow="1">
                <a:tableStyleId>{69012ECD-51FC-41F1-AA8D-1B2483CD663E}</a:tableStyleId>
              </a:tblPr>
              <a:tblGrid>
                <a:gridCol w="9158808">
                  <a:extLst>
                    <a:ext uri="{9D8B030D-6E8A-4147-A177-3AD203B41FA5}">
                      <a16:colId xmlns:a16="http://schemas.microsoft.com/office/drawing/2014/main" val="2271042814"/>
                    </a:ext>
                  </a:extLst>
                </a:gridCol>
                <a:gridCol w="1813992">
                  <a:extLst>
                    <a:ext uri="{9D8B030D-6E8A-4147-A177-3AD203B41FA5}">
                      <a16:colId xmlns:a16="http://schemas.microsoft.com/office/drawing/2014/main" val="3558582726"/>
                    </a:ext>
                  </a:extLst>
                </a:gridCol>
              </a:tblGrid>
              <a:tr h="400000">
                <a:tc>
                  <a:txBody>
                    <a:bodyPr/>
                    <a:lstStyle/>
                    <a:p>
                      <a:r>
                        <a:rPr kumimoji="0" lang="de-CH"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Einstieg</a:t>
                      </a:r>
                      <a:endParaRPr lang="de-CH" sz="2400" b="1"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b="1" dirty="0">
                          <a:solidFill>
                            <a:schemeClr val="tx1"/>
                          </a:solidFill>
                          <a:latin typeface="Calibri" panose="020F0502020204030204" pitchFamily="34" charset="0"/>
                          <a:cs typeface="Calibri" panose="020F0502020204030204" pitchFamily="34" charset="0"/>
                        </a:rPr>
                        <a:t>08.30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Block 1: Die Gebühren Teil 1</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highlight>
                          <a:srgbClr val="EBEBEB"/>
                        </a:highlight>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b="1" dirty="0">
                          <a:solidFill>
                            <a:schemeClr val="tx1"/>
                          </a:solidFill>
                          <a:latin typeface="Calibri" panose="020F0502020204030204" pitchFamily="34" charset="0"/>
                          <a:cs typeface="Calibri" panose="020F0502020204030204" pitchFamily="34" charset="0"/>
                        </a:rPr>
                        <a:t>10.15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481263"/>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1: Die Gebühren Teil 2 </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dirty="0">
                        <a:solidFill>
                          <a:schemeClr val="tx1"/>
                        </a:solidFill>
                        <a:highlight>
                          <a:srgbClr val="EBEBEB"/>
                        </a:highlight>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Rechnungslegung Teil 1</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dirty="0">
                        <a:solidFill>
                          <a:schemeClr val="tx1"/>
                        </a:solidFill>
                        <a:highlight>
                          <a:srgbClr val="EBEBEB"/>
                        </a:highlight>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78752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Mittagspause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12.15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Rechnungslegung Teil 2</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90066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15.15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5118371"/>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Abschluss/Ausblick</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highlight>
                          <a:srgbClr val="EBEBEB"/>
                        </a:highlight>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52330"/>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17.00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4821982"/>
                  </a:ext>
                </a:extLst>
              </a:tr>
            </a:tbl>
          </a:graphicData>
        </a:graphic>
      </p:graphicFrame>
      <p:sp>
        <p:nvSpPr>
          <p:cNvPr id="5" name="Titel 4"/>
          <p:cNvSpPr>
            <a:spLocks noGrp="1"/>
          </p:cNvSpPr>
          <p:nvPr>
            <p:ph type="title"/>
          </p:nvPr>
        </p:nvSpPr>
        <p:spPr/>
        <p:txBody>
          <a:bodyPr>
            <a:normAutofit/>
          </a:bodyPr>
          <a:lstStyle/>
          <a:p>
            <a:r>
              <a:rPr lang="de-CH" dirty="0"/>
              <a:t>Ablauf</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6</a:t>
            </a:fld>
            <a:endParaRPr lang="de-CH"/>
          </a:p>
        </p:txBody>
      </p:sp>
    </p:spTree>
    <p:extLst>
      <p:ext uri="{BB962C8B-B14F-4D97-AF65-F5344CB8AC3E}">
        <p14:creationId xmlns:p14="http://schemas.microsoft.com/office/powerpoint/2010/main" val="3617347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2258A5F-E9C6-B856-19CC-F5FE2AB115B5}"/>
              </a:ext>
            </a:extLst>
          </p:cNvPr>
          <p:cNvSpPr>
            <a:spLocks noGrp="1"/>
          </p:cNvSpPr>
          <p:nvPr>
            <p:ph type="title"/>
          </p:nvPr>
        </p:nvSpPr>
        <p:spPr>
          <a:xfrm>
            <a:off x="609600" y="764704"/>
            <a:ext cx="10972800" cy="652934"/>
          </a:xfrm>
        </p:spPr>
        <p:txBody>
          <a:bodyPr anchor="ctr">
            <a:normAutofit/>
          </a:bodyPr>
          <a:lstStyle/>
          <a:p>
            <a:r>
              <a:rPr lang="de-CH" sz="3600" dirty="0">
                <a:solidFill>
                  <a:srgbClr val="0082CA"/>
                </a:solidFill>
                <a:ea typeface="+mn-ea"/>
                <a:cs typeface="+mn-cs"/>
              </a:rPr>
              <a:t>Vervollständigen Sie die Sätze:</a:t>
            </a:r>
            <a:endParaRPr lang="en-US" sz="3600" dirty="0">
              <a:solidFill>
                <a:srgbClr val="0082CA"/>
              </a:solidFill>
              <a:ea typeface="+mn-ea"/>
              <a:cs typeface="+mn-cs"/>
            </a:endParaRPr>
          </a:p>
        </p:txBody>
      </p:sp>
      <p:sp>
        <p:nvSpPr>
          <p:cNvPr id="4" name="Foliennummernplatzhalter 3">
            <a:extLst>
              <a:ext uri="{FF2B5EF4-FFF2-40B4-BE49-F238E27FC236}">
                <a16:creationId xmlns:a16="http://schemas.microsoft.com/office/drawing/2014/main" id="{B9424A2A-1EEC-6CA5-1543-91D2882385C1}"/>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60</a:t>
            </a:fld>
            <a:endParaRPr lang="de-CH"/>
          </a:p>
        </p:txBody>
      </p:sp>
      <p:graphicFrame>
        <p:nvGraphicFramePr>
          <p:cNvPr id="6" name="Inhaltsplatzhalter 2">
            <a:extLst>
              <a:ext uri="{FF2B5EF4-FFF2-40B4-BE49-F238E27FC236}">
                <a16:creationId xmlns:a16="http://schemas.microsoft.com/office/drawing/2014/main" id="{3947B02B-EC35-B447-E168-159525C37884}"/>
              </a:ext>
            </a:extLst>
          </p:cNvPr>
          <p:cNvGraphicFramePr>
            <a:graphicFrameLocks noGrp="1"/>
          </p:cNvGraphicFramePr>
          <p:nvPr>
            <p:ph idx="1"/>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0447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Ausblick</a:t>
            </a:r>
            <a:endParaRPr lang="de-CH" sz="1300" b="0" i="1" dirty="0">
              <a:solidFill>
                <a:srgbClr val="FF0000"/>
              </a:solidFill>
            </a:endParaRPr>
          </a:p>
        </p:txBody>
      </p:sp>
      <p:sp>
        <p:nvSpPr>
          <p:cNvPr id="6" name="Inhaltsplatzhalter 5"/>
          <p:cNvSpPr>
            <a:spLocks noGrp="1"/>
          </p:cNvSpPr>
          <p:nvPr>
            <p:ph idx="1"/>
          </p:nvPr>
        </p:nvSpPr>
        <p:spPr/>
        <p:txBody>
          <a:bodyPr/>
          <a:lstStyle/>
          <a:p>
            <a:r>
              <a:rPr lang="de-CH" dirty="0"/>
              <a:t>Am kommenden üK dreht sich alles rund um das Thema Wahlen und Abstimmungen. Wir beschäftigen uns mit «</a:t>
            </a:r>
            <a:r>
              <a:rPr lang="de-CH" sz="2400" dirty="0"/>
              <a:t>Wahlen und Abstimmungen organisieren</a:t>
            </a:r>
            <a:r>
              <a:rPr lang="de-CH" dirty="0"/>
              <a:t>».</a:t>
            </a:r>
          </a:p>
          <a:p>
            <a:endParaRPr lang="de-CH" dirty="0"/>
          </a:p>
          <a:p>
            <a:r>
              <a:rPr lang="de-CH" dirty="0"/>
              <a:t>Bereiten Sie sich gut darauf vor, indem Sie den Vorbereitungsauftrag frühzeitig lösen.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61</a:t>
            </a:fld>
            <a:endParaRPr lang="de-CH"/>
          </a:p>
        </p:txBody>
      </p:sp>
    </p:spTree>
    <p:extLst>
      <p:ext uri="{BB962C8B-B14F-4D97-AF65-F5344CB8AC3E}">
        <p14:creationId xmlns:p14="http://schemas.microsoft.com/office/powerpoint/2010/main" val="2356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Finanzen</a:t>
            </a:r>
            <a:br>
              <a:rPr lang="de-CH" dirty="0"/>
            </a:br>
            <a:r>
              <a:rPr lang="de-CH" dirty="0"/>
              <a:t>Input</a:t>
            </a:r>
          </a:p>
        </p:txBody>
      </p:sp>
      <p:sp>
        <p:nvSpPr>
          <p:cNvPr id="6" name="Untertitel 5"/>
          <p:cNvSpPr>
            <a:spLocks noGrp="1"/>
          </p:cNvSpPr>
          <p:nvPr>
            <p:ph type="subTitle" idx="1"/>
          </p:nvPr>
        </p:nvSpPr>
        <p:spPr/>
        <p:txBody>
          <a:bodyPr>
            <a:normAutofit fontScale="55000" lnSpcReduction="20000"/>
          </a:bodyPr>
          <a:lstStyle/>
          <a:p>
            <a:r>
              <a:rPr lang="de-CH" dirty="0"/>
              <a:t>Präsenztag 6</a:t>
            </a:r>
            <a:br>
              <a:rPr lang="de-CH" dirty="0"/>
            </a:br>
            <a:r>
              <a:rPr lang="de-CH" dirty="0"/>
              <a:t>Überbetriebliche Kurse Block 2</a:t>
            </a:r>
          </a:p>
          <a:p>
            <a:r>
              <a:rPr lang="de-CH" sz="3200" dirty="0"/>
              <a:t>Kauffrau/Kaufmann EFZ BOG</a:t>
            </a:r>
          </a:p>
          <a:p>
            <a:r>
              <a:rPr lang="de-CH" sz="3200" dirty="0"/>
              <a:t>Branche «Öffentliche Verwaltung/Administration </a:t>
            </a:r>
            <a:r>
              <a:rPr lang="de-CH" sz="3200" dirty="0" err="1"/>
              <a:t>publique</a:t>
            </a:r>
            <a:r>
              <a:rPr lang="de-CH" sz="3200" dirty="0"/>
              <a:t>/</a:t>
            </a:r>
            <a:r>
              <a:rPr lang="de-CH" sz="3200" dirty="0" err="1"/>
              <a:t>Amministrazione</a:t>
            </a:r>
            <a:r>
              <a:rPr lang="de-CH" sz="3200" dirty="0"/>
              <a:t> </a:t>
            </a:r>
            <a:r>
              <a:rPr lang="de-CH" sz="3200" dirty="0" err="1"/>
              <a:t>pubblica</a:t>
            </a:r>
            <a:r>
              <a:rPr lang="de-CH" sz="3200" dirty="0"/>
              <a:t>»</a:t>
            </a:r>
          </a:p>
          <a:p>
            <a:r>
              <a:rPr lang="de-CH" sz="3200" dirty="0"/>
              <a:t>Arbeitssituation 10: «Gebühren, Abgaben, Rückforderungen, Bussen verrechnen sowie Debitoren-/Kreditorenbuchhaltung führen»</a:t>
            </a:r>
            <a:endParaRPr lang="de-CH" dirty="0">
              <a:highlight>
                <a:srgbClr val="C0C0C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r>
              <a:rPr lang="de-CH" dirty="0"/>
              <a:t>Das öffentliche Gemeinwesen ist verpflichtet, aufzuzeigen, wofür es seine Finanzen einsetzt.</a:t>
            </a:r>
          </a:p>
          <a:p>
            <a:endParaRPr lang="de-CH" dirty="0"/>
          </a:p>
          <a:p>
            <a:r>
              <a:rPr lang="de-CH" dirty="0"/>
              <a:t>Mit dem Budget wird geschätzt, wie hoch Aufwände und Erträge in einer </a:t>
            </a:r>
            <a:r>
              <a:rPr lang="de-CH" b="1" dirty="0"/>
              <a:t>zukünftigen</a:t>
            </a:r>
            <a:r>
              <a:rPr lang="de-CH" dirty="0"/>
              <a:t> Rechnungsperiode ausfallen werden.</a:t>
            </a:r>
          </a:p>
          <a:p>
            <a:pPr marL="0" indent="0">
              <a:buNone/>
            </a:pPr>
            <a:endParaRPr lang="de-CH" dirty="0">
              <a:solidFill>
                <a:srgbClr val="FF0000"/>
              </a:solidFill>
            </a:endParaRPr>
          </a:p>
          <a:p>
            <a:r>
              <a:rPr lang="de-CH" dirty="0"/>
              <a:t>Mit der Jahresrechnung wird dargelegt und Rechenschaft abgelegt, wofür die finanziellen Mittel verwendet wurden.</a:t>
            </a:r>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8</a:t>
            </a:fld>
            <a:endParaRPr lang="de-CH"/>
          </a:p>
        </p:txBody>
      </p:sp>
    </p:spTree>
    <p:extLst>
      <p:ext uri="{BB962C8B-B14F-4D97-AF65-F5344CB8AC3E}">
        <p14:creationId xmlns:p14="http://schemas.microsoft.com/office/powerpoint/2010/main" val="1591096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Das Budget</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9</a:t>
            </a:fld>
            <a:endParaRPr lang="de-CH"/>
          </a:p>
        </p:txBody>
      </p:sp>
    </p:spTree>
    <p:extLst>
      <p:ext uri="{BB962C8B-B14F-4D97-AF65-F5344CB8AC3E}">
        <p14:creationId xmlns:p14="http://schemas.microsoft.com/office/powerpoint/2010/main" val="2506937315"/>
      </p:ext>
    </p:extLst>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6540BF88-87CD-4AFD-8A17-AB7BB7E2023C}"/>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7EF9E437-F380-4A1B-9F7F-CF97FF66A5FD}"/>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8C23D072-9BDF-451A-AC7C-AE9BE9D58100}"/>
    </a:ext>
  </a:ext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VL_Einstieg_OVAP_211012</Template>
  <TotalTime>0</TotalTime>
  <Words>3621</Words>
  <Application>Microsoft Office PowerPoint</Application>
  <PresentationFormat>Breitbild</PresentationFormat>
  <Paragraphs>734</Paragraphs>
  <Slides>61</Slides>
  <Notes>36</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61</vt:i4>
      </vt:variant>
    </vt:vector>
  </HeadingPairs>
  <TitlesOfParts>
    <vt:vector size="67" baseType="lpstr">
      <vt:lpstr>Arial</vt:lpstr>
      <vt:lpstr>Calibri</vt:lpstr>
      <vt:lpstr>Symbol</vt:lpstr>
      <vt:lpstr>Vorlage Präsentation</vt:lpstr>
      <vt:lpstr>1_Benutzerdefiniertes Design</vt:lpstr>
      <vt:lpstr>Benutzerdefiniertes Design</vt:lpstr>
      <vt:lpstr>Einstieg</vt:lpstr>
      <vt:lpstr>Themen heute</vt:lpstr>
      <vt:lpstr>Ziele</vt:lpstr>
      <vt:lpstr>Warum ist das wichtig?</vt:lpstr>
      <vt:lpstr>Einstieg ins Thema  </vt:lpstr>
      <vt:lpstr>Ablauf</vt:lpstr>
      <vt:lpstr>Finanzen Input</vt:lpstr>
      <vt:lpstr>Das Wichtigste in Kürze</vt:lpstr>
      <vt:lpstr>Das Budget</vt:lpstr>
      <vt:lpstr>Das Budget erstellen und verabschieden</vt:lpstr>
      <vt:lpstr>Das Budget wird rechtlich genehmigt</vt:lpstr>
      <vt:lpstr>Reflexionsfrage</vt:lpstr>
      <vt:lpstr>Die jahresrechnung</vt:lpstr>
      <vt:lpstr>Die Jahresrechnung erstellen und verabschieden</vt:lpstr>
      <vt:lpstr>Die Jahresrechnung wird genehmigt</vt:lpstr>
      <vt:lpstr>Zusammenfassung</vt:lpstr>
      <vt:lpstr>Die Gebührenverordnung in Ihrem Lehrbetrieb – „Gemeinsamkeiten und Unterschiede“</vt:lpstr>
      <vt:lpstr>Gebühren verrechnen – „Mini Cases“</vt:lpstr>
      <vt:lpstr>Gebühren verrechnen – Unterlagen zu „Mini Cases“</vt:lpstr>
      <vt:lpstr>Weitere Gebühren – „Lernaufgabe“</vt:lpstr>
      <vt:lpstr>Die Rechnungslegung im Detail Input</vt:lpstr>
      <vt:lpstr>Das Wichtigste in Kürze</vt:lpstr>
      <vt:lpstr>Die grundlage</vt:lpstr>
      <vt:lpstr>Harmonisierte Rechnungslegung</vt:lpstr>
      <vt:lpstr>Reflexionsfrage</vt:lpstr>
      <vt:lpstr>Öffentliches Rechnungsmodell</vt:lpstr>
      <vt:lpstr>Öffentliches Rechnungsmodell</vt:lpstr>
      <vt:lpstr>Bilanz</vt:lpstr>
      <vt:lpstr>Bilanz</vt:lpstr>
      <vt:lpstr>Erfolgsrechnung</vt:lpstr>
      <vt:lpstr>Erfolgsrechnung</vt:lpstr>
      <vt:lpstr>Investitionsrechnung</vt:lpstr>
      <vt:lpstr>Investitionsrechnung</vt:lpstr>
      <vt:lpstr>Analyseaufgabe</vt:lpstr>
      <vt:lpstr>Funktionale Gliederung …</vt:lpstr>
      <vt:lpstr>… oder Artengliederung</vt:lpstr>
      <vt:lpstr>Reflexionsaufgabe</vt:lpstr>
      <vt:lpstr>Zusammenfassung</vt:lpstr>
      <vt:lpstr>Debitor oder Kreditor? – „Zuordnungsaufgabe“</vt:lpstr>
      <vt:lpstr>Eine Buchung vornehmen Modellierung</vt:lpstr>
      <vt:lpstr>Ziele</vt:lpstr>
      <vt:lpstr>Repetition</vt:lpstr>
      <vt:lpstr>Debitoren: Das Wichtigste im Überblick</vt:lpstr>
      <vt:lpstr>Rechnung wird verschickt</vt:lpstr>
      <vt:lpstr>Rechnung wird bezahlt</vt:lpstr>
      <vt:lpstr>Ein gemeinsames Beispiel</vt:lpstr>
      <vt:lpstr>Kreditoren: Das Wichtigste im Überblick</vt:lpstr>
      <vt:lpstr>Rechnung trifft ein</vt:lpstr>
      <vt:lpstr>Rechnung wird bezahlt</vt:lpstr>
      <vt:lpstr>Zusammenfassung</vt:lpstr>
      <vt:lpstr>Ein gemeinsames Beispiel</vt:lpstr>
      <vt:lpstr>Buchungen vornehmen – «Anwendungsaufgabe»</vt:lpstr>
      <vt:lpstr>Buchungen vornehmen – «Anwendungsaufgabe»</vt:lpstr>
      <vt:lpstr>Buchungen vornehmen – Unterlagen zu  «Anwendungsaufgabe»</vt:lpstr>
      <vt:lpstr>Was ist hängen geblieben? – „Zeichnen statt Schreiben“</vt:lpstr>
      <vt:lpstr>Der provisorische Pass – „Synthesefall“</vt:lpstr>
      <vt:lpstr>Tagesabschluss Ihre Impulse</vt:lpstr>
      <vt:lpstr>Am heutigen Präsenztag haben Sie folgende Ziele erarbeitet:</vt:lpstr>
      <vt:lpstr>Aufgabenstellung</vt:lpstr>
      <vt:lpstr>Vervollständigen Sie die Sätze:</vt:lpstr>
      <vt:lpstr>Ausblick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des Präsenztags Einstieg</dc:title>
  <dc:creator>Carmen Ferri</dc:creator>
  <cp:lastModifiedBy>Wieland Marion</cp:lastModifiedBy>
  <cp:revision>42</cp:revision>
  <dcterms:created xsi:type="dcterms:W3CDTF">2022-04-05T09:20:17Z</dcterms:created>
  <dcterms:modified xsi:type="dcterms:W3CDTF">2024-04-08T09:55:33Z</dcterms:modified>
</cp:coreProperties>
</file>