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  <p:sldMasterId id="2147483672" r:id="rId2"/>
    <p:sldMasterId id="2147483660" r:id="rId3"/>
    <p:sldMasterId id="2147483696" r:id="rId4"/>
    <p:sldMasterId id="2147483708" r:id="rId5"/>
  </p:sldMasterIdLst>
  <p:notesMasterIdLst>
    <p:notesMasterId r:id="rId12"/>
  </p:notesMasterIdLst>
  <p:handoutMasterIdLst>
    <p:handoutMasterId r:id="rId13"/>
  </p:handoutMasterIdLst>
  <p:sldIdLst>
    <p:sldId id="1617" r:id="rId6"/>
    <p:sldId id="409" r:id="rId7"/>
    <p:sldId id="1620" r:id="rId8"/>
    <p:sldId id="1622" r:id="rId9"/>
    <p:sldId id="1618" r:id="rId10"/>
    <p:sldId id="1621" r:id="rId11"/>
  </p:sldIdLst>
  <p:sldSz cx="12192000" cy="6858000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6EFA14E-41C6-6D36-787C-DB68BD8976A8}" name="Christine Haener" initials="CH" userId="S::christine.haener@ectaveo.ch::0c53b111-0164-43e8-a316-29155435c297" providerId="AD"/>
  <p188:author id="{117757B0-7D34-ED3F-83B1-5AC550894929}" name="Joëlle Clemen" initials="JC" userId="S::joelle.clemen@ectaveo.ch::76cfbdef-221a-4b59-aed8-05c496251aa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B"/>
    <a:srgbClr val="0082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192" autoAdjust="0"/>
  </p:normalViewPr>
  <p:slideViewPr>
    <p:cSldViewPr>
      <p:cViewPr varScale="1">
        <p:scale>
          <a:sx n="82" d="100"/>
          <a:sy n="82" d="100"/>
        </p:scale>
        <p:origin x="739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-19"/>
    </p:cViewPr>
  </p:notesTextViewPr>
  <p:notesViewPr>
    <p:cSldViewPr>
      <p:cViewPr varScale="1">
        <p:scale>
          <a:sx n="77" d="100"/>
          <a:sy n="77" d="100"/>
        </p:scale>
        <p:origin x="592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60" Type="http://schemas.microsoft.com/office/2018/10/relationships/authors" Target="author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A948CEFF-4D12-CD78-36DB-A7D189272F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211E6D0-4D5F-448B-277F-A5ECDF8439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AD4CD-F02B-4A20-AC18-0E4A7E964D17}" type="datetimeFigureOut">
              <a:rPr lang="de-CH" smtClean="0"/>
              <a:t>04.09.2024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37C320C-08D6-694B-20F0-6812248578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6369D44-27E9-0D54-D7F7-F3C293CF60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0F54F-87C1-462B-9FDC-62C31FC97A0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49811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6823F-8271-4E40-8173-30F60AD3F097}" type="datetimeFigureOut">
              <a:rPr lang="de-DE" smtClean="0"/>
              <a:pPr/>
              <a:t>04.09.2024</a:t>
            </a:fld>
            <a:endParaRPr lang="de-CH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389DC-B868-4A76-93F1-E20505CB5D1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37586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50084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https://create.kahoot.it/auth/login </a:t>
            </a:r>
          </a:p>
          <a:p>
            <a:r>
              <a:rPr lang="de-DE" dirty="0" smtClean="0"/>
              <a:t>Benutzername: info@ov-ag.ch</a:t>
            </a:r>
          </a:p>
          <a:p>
            <a:r>
              <a:rPr lang="de-DE" dirty="0" smtClean="0"/>
              <a:t>Passwort: </a:t>
            </a:r>
            <a:r>
              <a:rPr lang="de-C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Winter2023+</a:t>
            </a:r>
          </a:p>
          <a:p>
            <a:endParaRPr lang="de-CH" smtClean="0"/>
          </a:p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389DC-B868-4A76-93F1-E20505CB5D10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97598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2204864"/>
            <a:ext cx="12192000" cy="136815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0" y="3618000"/>
            <a:ext cx="12192000" cy="3240000"/>
          </a:xfrm>
          <a:prstGeom prst="rect">
            <a:avLst/>
          </a:prstGeom>
          <a:solidFill>
            <a:srgbClr val="0082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204864"/>
            <a:ext cx="10363200" cy="1395586"/>
          </a:xfrm>
        </p:spPr>
        <p:txBody>
          <a:bodyPr/>
          <a:lstStyle>
            <a:lvl1pPr>
              <a:defRPr b="1">
                <a:latin typeface="Calibri" panose="020F050202020403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274869" y="6356351"/>
            <a:ext cx="2844800" cy="36512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87674F0A-37BA-4CE3-B1FD-DE57A7E2F2C6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5135893" y="6381329"/>
            <a:ext cx="67207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00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© Branche Öffentliche Verwaltung/Administration publique/Amministrazione pubblica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2447595" y="6390715"/>
            <a:ext cx="2208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CH" sz="100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www.ov-ap.ch</a:t>
            </a: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643160"/>
            <a:ext cx="2567609" cy="220486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F9A72B0-5429-4EE5-A60D-797BEB3552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213897"/>
            <a:ext cx="1764626" cy="5113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3DD5-C3DA-4CA9-B8E4-0EE8BDD3D8BD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3DD5-C3DA-4CA9-B8E4-0EE8BDD3D8BD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3DD5-C3DA-4CA9-B8E4-0EE8BDD3D8BD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3DD5-C3DA-4CA9-B8E4-0EE8BDD3D8BD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3DD5-C3DA-4CA9-B8E4-0EE8BDD3D8BD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3DD5-C3DA-4CA9-B8E4-0EE8BDD3D8BD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3DD5-C3DA-4CA9-B8E4-0EE8BDD3D8BD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3DD5-C3DA-4CA9-B8E4-0EE8BDD3D8BD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64704"/>
            <a:ext cx="10972800" cy="652934"/>
          </a:xfrm>
        </p:spPr>
        <p:txBody>
          <a:bodyPr>
            <a:noAutofit/>
          </a:bodyPr>
          <a:lstStyle>
            <a:lvl1pPr>
              <a:defRPr sz="3200">
                <a:latin typeface="Calibri" panose="020F050202020403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400">
                <a:latin typeface="Calibri" panose="020F0502020204030204" pitchFamily="34" charset="0"/>
              </a:defRPr>
            </a:lvl4pPr>
            <a:lvl5pPr>
              <a:defRPr sz="2400">
                <a:latin typeface="Calibri" panose="020F050202020403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7674F0A-37BA-4CE3-B1FD-DE57A7E2F2C6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F9A72B0-5429-4EE5-A60D-797BEB3552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213897"/>
            <a:ext cx="1764626" cy="5113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3DD5-C3DA-4CA9-B8E4-0EE8BDD3D8BD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3DD5-C3DA-4CA9-B8E4-0EE8BDD3D8BD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3DD5-C3DA-4CA9-B8E4-0EE8BDD3D8BD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B997-77BE-4D3A-A955-1FC2A3076634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B997-77BE-4D3A-A955-1FC2A3076634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B997-77BE-4D3A-A955-1FC2A3076634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B997-77BE-4D3A-A955-1FC2A3076634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B997-77BE-4D3A-A955-1FC2A3076634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B997-77BE-4D3A-A955-1FC2A3076634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B997-77BE-4D3A-A955-1FC2A3076634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B997-77BE-4D3A-A955-1FC2A3076634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B997-77BE-4D3A-A955-1FC2A3076634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B997-77BE-4D3A-A955-1FC2A3076634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B997-77BE-4D3A-A955-1FC2A3076634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2204864"/>
            <a:ext cx="12192000" cy="136815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204864"/>
            <a:ext cx="10363200" cy="1395586"/>
          </a:xfrm>
        </p:spPr>
        <p:txBody>
          <a:bodyPr/>
          <a:lstStyle>
            <a:lvl1pPr>
              <a:defRPr b="1">
                <a:latin typeface="Calibri" panose="020F050202020403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274869" y="6356351"/>
            <a:ext cx="2844800" cy="36512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87674F0A-37BA-4CE3-B1FD-DE57A7E2F2C6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5135893" y="6381329"/>
            <a:ext cx="67207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00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© Branche Öffentliche Verwaltung/Administration publique/Amministrazione pubblica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2447595" y="6390715"/>
            <a:ext cx="2208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CH" sz="100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www.ov-ap.ch</a:t>
            </a: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643160"/>
            <a:ext cx="2567609" cy="2204864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4029BA09-FC02-0B2A-1ED6-54B31FFAE8B5}"/>
              </a:ext>
            </a:extLst>
          </p:cNvPr>
          <p:cNvSpPr/>
          <p:nvPr userDrawn="1"/>
        </p:nvSpPr>
        <p:spPr>
          <a:xfrm>
            <a:off x="0" y="3618000"/>
            <a:ext cx="12192000" cy="3240000"/>
          </a:xfrm>
          <a:prstGeom prst="rect">
            <a:avLst/>
          </a:prstGeom>
          <a:solidFill>
            <a:srgbClr val="0082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2F9A72B0-5429-4EE5-A60D-797BEB3552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547" y="324349"/>
            <a:ext cx="1764626" cy="51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417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64704"/>
            <a:ext cx="10972800" cy="652934"/>
          </a:xfrm>
        </p:spPr>
        <p:txBody>
          <a:bodyPr>
            <a:noAutofit/>
          </a:bodyPr>
          <a:lstStyle>
            <a:lvl1pPr>
              <a:defRPr sz="3200">
                <a:latin typeface="Calibri" panose="020F050202020403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400">
                <a:latin typeface="Calibri" panose="020F0502020204030204" pitchFamily="34" charset="0"/>
              </a:defRPr>
            </a:lvl4pPr>
            <a:lvl5pPr>
              <a:defRPr sz="2400">
                <a:latin typeface="Calibri" panose="020F050202020403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7674F0A-37BA-4CE3-B1FD-DE57A7E2F2C6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F9A72B0-5429-4EE5-A60D-797BEB3552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213897"/>
            <a:ext cx="1764626" cy="51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29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64704"/>
            <a:ext cx="10972800" cy="652934"/>
          </a:xfrm>
        </p:spPr>
        <p:txBody>
          <a:bodyPr>
            <a:noAutofit/>
          </a:bodyPr>
          <a:lstStyle>
            <a:lvl1pPr>
              <a:defRPr sz="3200">
                <a:latin typeface="Calibri" panose="020F050202020403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400">
                <a:latin typeface="Calibri" panose="020F0502020204030204" pitchFamily="34" charset="0"/>
              </a:defRPr>
            </a:lvl4pPr>
            <a:lvl5pPr>
              <a:defRPr sz="2400">
                <a:latin typeface="Calibri" panose="020F050202020403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7674F0A-37BA-4CE3-B1FD-DE57A7E2F2C6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F9A72B0-5429-4EE5-A60D-797BEB3552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213897"/>
            <a:ext cx="1764626" cy="51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7999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AD6E0E3E-204B-4FB2-A667-A0E859EA311F}"/>
              </a:ext>
            </a:extLst>
          </p:cNvPr>
          <p:cNvSpPr/>
          <p:nvPr userDrawn="1"/>
        </p:nvSpPr>
        <p:spPr>
          <a:xfrm>
            <a:off x="0" y="3618000"/>
            <a:ext cx="12192000" cy="3240000"/>
          </a:xfrm>
          <a:prstGeom prst="rect">
            <a:avLst/>
          </a:prstGeom>
          <a:solidFill>
            <a:srgbClr val="0082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269694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119675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9CD396C-D1D6-489F-BA6D-B65A34C880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643160"/>
            <a:ext cx="2567609" cy="220486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F9A72B0-5429-4EE5-A60D-797BEB3552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213897"/>
            <a:ext cx="1764626" cy="51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8961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948582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43329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871402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925177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791372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458528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550496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269256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2204864"/>
            <a:ext cx="12192000" cy="136815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0" y="3618000"/>
            <a:ext cx="12192000" cy="3240000"/>
          </a:xfrm>
          <a:prstGeom prst="rect">
            <a:avLst/>
          </a:prstGeom>
          <a:solidFill>
            <a:srgbClr val="0082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204864"/>
            <a:ext cx="10363200" cy="1395586"/>
          </a:xfrm>
        </p:spPr>
        <p:txBody>
          <a:bodyPr/>
          <a:lstStyle>
            <a:lvl1pPr>
              <a:defRPr b="1">
                <a:latin typeface="Calibri" panose="020F050202020403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274869" y="6356351"/>
            <a:ext cx="2844800" cy="36512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87674F0A-37BA-4CE3-B1FD-DE57A7E2F2C6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5135893" y="6381329"/>
            <a:ext cx="67207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00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© Branche Öffentliche Verwaltung/Administration publique/Amministrazione pubblica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2447595" y="6390715"/>
            <a:ext cx="2208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CH" sz="100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www.ov-ap.ch</a:t>
            </a: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643160"/>
            <a:ext cx="2567609" cy="220486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2F9A72B0-5429-4EE5-A60D-797BEB3552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213897"/>
            <a:ext cx="1764626" cy="51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409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64704"/>
            <a:ext cx="10972800" cy="652934"/>
          </a:xfrm>
        </p:spPr>
        <p:txBody>
          <a:bodyPr>
            <a:noAutofit/>
          </a:bodyPr>
          <a:lstStyle>
            <a:lvl1pPr>
              <a:defRPr sz="3200">
                <a:latin typeface="Calibri" panose="020F050202020403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400">
                <a:latin typeface="Calibri" panose="020F0502020204030204" pitchFamily="34" charset="0"/>
              </a:defRPr>
            </a:lvl4pPr>
            <a:lvl5pPr>
              <a:defRPr sz="2400">
                <a:latin typeface="Calibri" panose="020F050202020403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7674F0A-37BA-4CE3-B1FD-DE57A7E2F2C6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F9A72B0-5429-4EE5-A60D-797BEB3552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213897"/>
            <a:ext cx="1764626" cy="51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685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AD6E0E3E-204B-4FB2-A667-A0E859EA311F}"/>
              </a:ext>
            </a:extLst>
          </p:cNvPr>
          <p:cNvSpPr/>
          <p:nvPr userDrawn="1"/>
        </p:nvSpPr>
        <p:spPr>
          <a:xfrm>
            <a:off x="0" y="3618000"/>
            <a:ext cx="12192000" cy="3240000"/>
          </a:xfrm>
          <a:prstGeom prst="rect">
            <a:avLst/>
          </a:prstGeom>
          <a:solidFill>
            <a:srgbClr val="0082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269694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119675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9CD396C-D1D6-489F-BA6D-B65A34C880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643160"/>
            <a:ext cx="2567609" cy="220486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F9A72B0-5429-4EE5-A60D-797BEB3552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213897"/>
            <a:ext cx="1764626" cy="51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781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37348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57833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225692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507696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652993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694977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463127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58878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87674F0A-37BA-4CE3-B1FD-DE57A7E2F2C6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83DD5-C3DA-4CA9-B8E4-0EE8BDD3D8BD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B997-77BE-4D3A-A955-1FC2A3076634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87674F0A-37BA-4CE3-B1FD-DE57A7E2F2C6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69111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33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87674F0A-37BA-4CE3-B1FD-DE57A7E2F2C6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7509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5400" dirty="0" smtClean="0"/>
              <a:t>Übersicht (für üK-Leiter/in)</a:t>
            </a:r>
            <a:endParaRPr lang="de-CH" sz="5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de-DE" sz="4000" b="1" dirty="0" smtClean="0">
                <a:solidFill>
                  <a:srgbClr val="0070C0"/>
                </a:solidFill>
              </a:rPr>
              <a:t>Austausch Transferauftrag</a:t>
            </a:r>
          </a:p>
          <a:p>
            <a:r>
              <a:rPr lang="de-DE" sz="4000" b="1" dirty="0" smtClean="0">
                <a:solidFill>
                  <a:srgbClr val="0070C0"/>
                </a:solidFill>
              </a:rPr>
              <a:t>Bei genügend Zeit, können die Minispiele noch gespielt werden.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4980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Open Space üK2 Tag 2</a:t>
            </a:r>
            <a:endParaRPr lang="de-CH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Open Space</a:t>
            </a:r>
            <a:endParaRPr lang="de-CH" dirty="0">
              <a:highlight>
                <a:srgbClr val="C0C0C0"/>
              </a:highlight>
            </a:endParaRPr>
          </a:p>
          <a:p>
            <a:r>
              <a:rPr lang="de-CH" sz="1200" dirty="0"/>
              <a:t>Kauffrau/Kaufmann EFZ</a:t>
            </a:r>
          </a:p>
          <a:p>
            <a:r>
              <a:rPr lang="de-CH" sz="1200" dirty="0"/>
              <a:t>Branche «Öffentliche Verwaltung/Administration publique/Amministrazione pubblica»</a:t>
            </a:r>
            <a:endParaRPr lang="de-CH" sz="1200" dirty="0">
              <a:highlight>
                <a:srgbClr val="C0C0C0"/>
              </a:highlight>
            </a:endParaRPr>
          </a:p>
          <a:p>
            <a:endParaRPr lang="de-CH" dirty="0">
              <a:highlight>
                <a:srgbClr val="C0C0C0"/>
              </a:highlight>
            </a:endParaRPr>
          </a:p>
          <a:p>
            <a:endParaRPr lang="de-CH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03445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Austausch Transferauftrag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600" b="1" dirty="0" smtClean="0"/>
              <a:t>Ausgangslage</a:t>
            </a:r>
            <a:r>
              <a:rPr lang="de-DE" sz="1600" dirty="0" smtClean="0"/>
              <a:t>: Seit </a:t>
            </a:r>
            <a:r>
              <a:rPr lang="de-DE" sz="1600" dirty="0"/>
              <a:t>dem üK2 Tag 1 sind wieder ein paar Wochen vergangen. Was ist der Stand des Transferauftrags? Gibt es offene Fragen</a:t>
            </a:r>
            <a:r>
              <a:rPr lang="de-DE" sz="1600" dirty="0" smtClean="0"/>
              <a:t>? </a:t>
            </a:r>
            <a:r>
              <a:rPr lang="de-CH" sz="1600" dirty="0"/>
              <a:t>Nutzen Sie den Austausch im </a:t>
            </a:r>
            <a:r>
              <a:rPr lang="de-CH" sz="1600" dirty="0" err="1"/>
              <a:t>üK</a:t>
            </a:r>
            <a:r>
              <a:rPr lang="de-CH" sz="1600" dirty="0"/>
              <a:t>, um Input und Inspiration für Ihr weiteres Vorgehen zu erhalten. Dazu setzen Sie sich nun in «Coaching-Gruppen» zusammen.</a:t>
            </a:r>
          </a:p>
          <a:p>
            <a:pPr marL="0" indent="0">
              <a:buNone/>
            </a:pPr>
            <a:endParaRPr lang="de-DE" sz="1600" dirty="0" smtClean="0"/>
          </a:p>
          <a:p>
            <a:pPr marL="0" indent="0" hangingPunct="0">
              <a:buNone/>
            </a:pPr>
            <a:r>
              <a:rPr lang="de-CH" sz="1600" b="1" dirty="0">
                <a:solidFill>
                  <a:srgbClr val="0070C0"/>
                </a:solidFill>
              </a:rPr>
              <a:t>Aufgabenstellung</a:t>
            </a:r>
          </a:p>
          <a:p>
            <a:pPr marL="0" indent="0" hangingPunct="0">
              <a:buNone/>
            </a:pPr>
            <a:r>
              <a:rPr lang="de-CH" sz="1600" b="1" dirty="0"/>
              <a:t>Schritt 1:</a:t>
            </a:r>
            <a:r>
              <a:rPr lang="de-CH" sz="1600" dirty="0"/>
              <a:t> Setzen Sie sich in Dreiergruppen zusammen.</a:t>
            </a:r>
          </a:p>
          <a:p>
            <a:pPr marL="0" indent="0" hangingPunct="0">
              <a:buNone/>
            </a:pPr>
            <a:r>
              <a:rPr lang="de-CH" sz="1600" b="1" dirty="0"/>
              <a:t>Schritt 2:</a:t>
            </a:r>
            <a:r>
              <a:rPr lang="de-CH" sz="1600" dirty="0"/>
              <a:t> Teilen Sie die Gruppenzeit so auf, dass jede Lernende gleich viel Zeit hat, ihre Arbeit vorzustellen und zu besprechen. Bestimmen Sie jemanden, der für die Zeiteinhaltung zuständig ist.</a:t>
            </a:r>
          </a:p>
          <a:p>
            <a:pPr marL="0" indent="0" hangingPunct="0">
              <a:buNone/>
            </a:pPr>
            <a:r>
              <a:rPr lang="de-CH" sz="1600" b="1" dirty="0"/>
              <a:t>Schritt 3:</a:t>
            </a:r>
            <a:r>
              <a:rPr lang="de-CH" sz="1600" dirty="0"/>
              <a:t> Der erste Lernende stellt seinen Auftrag vor. Sie können z.B. folgende Fragen nutzen:</a:t>
            </a:r>
          </a:p>
          <a:p>
            <a:pPr lvl="0" hangingPunct="0"/>
            <a:r>
              <a:rPr lang="de-CH" sz="1600" dirty="0" smtClean="0"/>
              <a:t>Was ist mein Thema? </a:t>
            </a:r>
          </a:p>
          <a:p>
            <a:pPr lvl="0" hangingPunct="0"/>
            <a:r>
              <a:rPr lang="de-CH" sz="1600" dirty="0" smtClean="0"/>
              <a:t>Wo </a:t>
            </a:r>
            <a:r>
              <a:rPr lang="de-CH" sz="1600" dirty="0"/>
              <a:t>stehe ich mit meinem Transferauftrag? </a:t>
            </a:r>
            <a:endParaRPr lang="de-CH" sz="1600" dirty="0" smtClean="0"/>
          </a:p>
          <a:p>
            <a:pPr lvl="0" hangingPunct="0"/>
            <a:r>
              <a:rPr lang="de-CH" sz="1600" dirty="0" smtClean="0"/>
              <a:t>Welche </a:t>
            </a:r>
            <a:r>
              <a:rPr lang="de-CH" sz="1600" dirty="0"/>
              <a:t>offenen Fragen habe ich?</a:t>
            </a:r>
          </a:p>
          <a:p>
            <a:pPr marL="0" indent="0" hangingPunct="0">
              <a:buNone/>
            </a:pPr>
            <a:r>
              <a:rPr lang="de-CH" sz="1600" b="1" dirty="0"/>
              <a:t>Schritt 4: </a:t>
            </a:r>
            <a:r>
              <a:rPr lang="de-CH" sz="1600" dirty="0"/>
              <a:t>Sammeln Sie offene Fragen, die Sie an die </a:t>
            </a:r>
            <a:r>
              <a:rPr lang="de-CH" sz="1600" dirty="0" err="1"/>
              <a:t>üK</a:t>
            </a:r>
            <a:r>
              <a:rPr lang="de-CH" sz="1600" dirty="0"/>
              <a:t>-Kursleitung haben.</a:t>
            </a:r>
          </a:p>
          <a:p>
            <a:pPr marL="0" indent="0" hangingPunct="0">
              <a:buNone/>
            </a:pPr>
            <a:endParaRPr lang="de-DE" sz="300" dirty="0"/>
          </a:p>
          <a:p>
            <a:pPr marL="0" indent="0" hangingPunct="0">
              <a:buNone/>
            </a:pPr>
            <a:endParaRPr lang="de-CH" sz="300" dirty="0"/>
          </a:p>
          <a:p>
            <a:pPr marL="0" indent="0" hangingPunct="0">
              <a:buNone/>
            </a:pPr>
            <a:r>
              <a:rPr lang="de-CH" sz="1600" b="1" dirty="0"/>
              <a:t>Erwartungen</a:t>
            </a:r>
          </a:p>
          <a:p>
            <a:pPr hangingPunct="0"/>
            <a:r>
              <a:rPr lang="de-CH" sz="1600" dirty="0"/>
              <a:t>Alle stellen ihr Thema vor und jeder von Ihnen hat mindestens einen konkreten Tipp oder Hilfestellung erhalten.</a:t>
            </a:r>
          </a:p>
          <a:p>
            <a:pPr marL="0" indent="0" hangingPunct="0">
              <a:buNone/>
            </a:pPr>
            <a:endParaRPr lang="de-DE" sz="300" dirty="0"/>
          </a:p>
          <a:p>
            <a:pPr marL="0" indent="0" hangingPunct="0">
              <a:buNone/>
            </a:pPr>
            <a:endParaRPr lang="de-CH" sz="300" dirty="0"/>
          </a:p>
          <a:p>
            <a:pPr marL="0" indent="0" hangingPunct="0">
              <a:buNone/>
            </a:pPr>
            <a:r>
              <a:rPr lang="de-CH" sz="1600" b="1" dirty="0"/>
              <a:t>Organisation: </a:t>
            </a:r>
            <a:r>
              <a:rPr lang="de-CH" sz="1600" dirty="0"/>
              <a:t>Zeit: </a:t>
            </a:r>
            <a:r>
              <a:rPr lang="de-CH" sz="1600" dirty="0" smtClean="0"/>
              <a:t>15-30 </a:t>
            </a:r>
            <a:r>
              <a:rPr lang="de-CH" sz="1600" dirty="0"/>
              <a:t>Minuten / Dreiergruppe / Hilfsmittel: Erste Ausarbeitungen zum Transferauftrag, ggf. Auftrag Transferauftrag</a:t>
            </a:r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endParaRPr lang="de-CH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31901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Kahoot</a:t>
            </a:r>
            <a:r>
              <a:rPr lang="de-DE" dirty="0" smtClean="0"/>
              <a:t> Rückblick </a:t>
            </a:r>
            <a:r>
              <a:rPr lang="de-DE" dirty="0" err="1" smtClean="0"/>
              <a:t>üK</a:t>
            </a:r>
            <a:r>
              <a:rPr lang="de-DE" dirty="0" smtClean="0"/>
              <a:t>-Tag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4</a:t>
            </a:fld>
            <a:endParaRPr lang="de-CH" dirty="0"/>
          </a:p>
        </p:txBody>
      </p:sp>
      <p:pic>
        <p:nvPicPr>
          <p:cNvPr id="5" name="Picture 6" descr="Kahoot! Quiz Games Spark Your Child's Natural Curiosity For, 58% OF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261" y="1600200"/>
            <a:ext cx="679147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427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Spiel „Wer bin ich?“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432242"/>
            <a:ext cx="6638528" cy="4525963"/>
          </a:xfrm>
        </p:spPr>
        <p:txBody>
          <a:bodyPr/>
          <a:lstStyle/>
          <a:p>
            <a:r>
              <a:rPr lang="de-DE" sz="2000" dirty="0" smtClean="0"/>
              <a:t>Jeder nimmt sich einen Zettel und einen Stift</a:t>
            </a:r>
          </a:p>
          <a:p>
            <a:r>
              <a:rPr lang="de-DE" sz="2000" dirty="0" smtClean="0"/>
              <a:t>Jeder schreibt einen prominenten Namen (oder eine Sache) auf den Zettel</a:t>
            </a:r>
          </a:p>
          <a:p>
            <a:r>
              <a:rPr lang="de-DE" sz="2000" dirty="0"/>
              <a:t>Den Zettel klebt ihr jetzt eurem Sitznachbarn auf die Stirn. </a:t>
            </a:r>
            <a:endParaRPr lang="de-DE" sz="2000" dirty="0" smtClean="0"/>
          </a:p>
          <a:p>
            <a:r>
              <a:rPr lang="de-DE" sz="2000" dirty="0" smtClean="0"/>
              <a:t>Einer der Spieler fängt an dem anderen Fragen zu stellen, welche nur mit Ja/Nein beantwortet werden können.</a:t>
            </a:r>
          </a:p>
          <a:p>
            <a:r>
              <a:rPr lang="de-DE" sz="2000" dirty="0" smtClean="0"/>
              <a:t>Wenn der Spieler seinen Namen erraten konnte, könnt ihr wechseln.</a:t>
            </a:r>
            <a:endParaRPr lang="de-DE" sz="2000" dirty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r>
              <a:rPr lang="de-DE" sz="2000" b="1" dirty="0" smtClean="0"/>
              <a:t>Organisation</a:t>
            </a:r>
            <a:r>
              <a:rPr lang="de-DE" sz="2000" dirty="0" smtClean="0"/>
              <a:t>:</a:t>
            </a:r>
          </a:p>
          <a:p>
            <a:r>
              <a:rPr lang="de-DE" sz="2000" dirty="0" smtClean="0"/>
              <a:t>5 Minuten, um die prominente Person auszudenken</a:t>
            </a:r>
          </a:p>
          <a:p>
            <a:r>
              <a:rPr lang="de-DE" sz="2000" dirty="0" smtClean="0"/>
              <a:t>10 Minuten, um die Person herauszufinden </a:t>
            </a:r>
            <a:endParaRPr lang="de-CH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5</a:t>
            </a:fld>
            <a:endParaRPr lang="de-CH" dirty="0"/>
          </a:p>
        </p:txBody>
      </p:sp>
      <p:pic>
        <p:nvPicPr>
          <p:cNvPr id="1028" name="Picture 4" descr="Strichmännchen Fragezeichen clipart - Bean chip png herunterladen -  600*1296 - Kostenlos transparent png Herunterladen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923" l="10000" r="93889">
                        <a14:foregroundMark x1="66000" y1="5000" x2="66000" y2="5000"/>
                        <a14:foregroundMark x1="59111" y1="10615" x2="59111" y2="10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2789853"/>
            <a:ext cx="219347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749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Spiel „Cola/Fanta“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dirty="0" smtClean="0"/>
              <a:t>Ein langes Seil auf den Boden legen.</a:t>
            </a:r>
          </a:p>
          <a:p>
            <a:r>
              <a:rPr lang="de-DE" sz="1800" dirty="0" smtClean="0"/>
              <a:t>Alle Teilnehmenden stellen sich links des Seils mit Blick nach vorne auf.</a:t>
            </a:r>
          </a:p>
          <a:p>
            <a:r>
              <a:rPr lang="de-DE" sz="1800" dirty="0" smtClean="0"/>
              <a:t>Links ist jetzt „Cola“ und rechts ist neu „Fanta“.</a:t>
            </a:r>
          </a:p>
          <a:p>
            <a:r>
              <a:rPr lang="de-DE" sz="1800" dirty="0" smtClean="0"/>
              <a:t>Ein </a:t>
            </a:r>
            <a:r>
              <a:rPr lang="de-DE" sz="1800" dirty="0" err="1" smtClean="0"/>
              <a:t>Fuss</a:t>
            </a:r>
            <a:r>
              <a:rPr lang="de-DE" sz="1800" dirty="0" smtClean="0"/>
              <a:t> links und ein </a:t>
            </a:r>
            <a:r>
              <a:rPr lang="de-DE" sz="1800" dirty="0" err="1" smtClean="0"/>
              <a:t>Fuss</a:t>
            </a:r>
            <a:r>
              <a:rPr lang="de-DE" sz="1800" dirty="0" smtClean="0"/>
              <a:t> rechts ist „</a:t>
            </a:r>
            <a:r>
              <a:rPr lang="de-DE" sz="1800" dirty="0" err="1" smtClean="0"/>
              <a:t>Mezzo</a:t>
            </a:r>
            <a:r>
              <a:rPr lang="de-DE" sz="1800" dirty="0" smtClean="0"/>
              <a:t>-Mix“.</a:t>
            </a:r>
          </a:p>
          <a:p>
            <a:r>
              <a:rPr lang="de-DE" sz="1800" dirty="0" smtClean="0"/>
              <a:t>Bei der Anweisung „Sprite“ klatschen alle, egal, wo sie gerade stehen, in die Hände.</a:t>
            </a:r>
          </a:p>
          <a:p>
            <a:r>
              <a:rPr lang="de-DE" sz="1800" dirty="0" smtClean="0"/>
              <a:t>Bei der Anweisung „Feldschlösschen“ (oder andere Biermarke) kommen alle Hände über den Kopf.</a:t>
            </a:r>
          </a:p>
          <a:p>
            <a:endParaRPr lang="de-DE" sz="1800" dirty="0"/>
          </a:p>
          <a:p>
            <a:r>
              <a:rPr lang="de-DE" sz="1800" dirty="0" smtClean="0"/>
              <a:t>Die </a:t>
            </a:r>
            <a:r>
              <a:rPr lang="de-DE" sz="1800" dirty="0" err="1" smtClean="0"/>
              <a:t>üK</a:t>
            </a:r>
            <a:r>
              <a:rPr lang="de-DE" sz="1800" dirty="0" smtClean="0"/>
              <a:t>-leitende Person sagt nun die jeweilige Position und die Teilnehmenden müssen reagieren. </a:t>
            </a:r>
          </a:p>
          <a:p>
            <a:r>
              <a:rPr lang="de-DE" sz="1800" dirty="0" smtClean="0"/>
              <a:t>Nach einer Proberunde fliegt raus, wer nach einer Sekunde falsch steht.</a:t>
            </a:r>
          </a:p>
          <a:p>
            <a:r>
              <a:rPr lang="de-DE" sz="1800" dirty="0" smtClean="0"/>
              <a:t>Wer rausgeflogen ist, darf die anderen Teilnehmenden weder mit Rufen, noch mit Fragen etc. stören.</a:t>
            </a:r>
          </a:p>
          <a:p>
            <a:endParaRPr lang="de-DE" sz="1800" dirty="0"/>
          </a:p>
          <a:p>
            <a:pPr marL="0" indent="0">
              <a:buNone/>
            </a:pPr>
            <a:r>
              <a:rPr lang="de-DE" sz="1800" b="1" dirty="0"/>
              <a:t>Organisation</a:t>
            </a:r>
            <a:r>
              <a:rPr lang="de-DE" sz="1800" dirty="0"/>
              <a:t>:</a:t>
            </a:r>
          </a:p>
          <a:p>
            <a:r>
              <a:rPr lang="de-DE" sz="1800" dirty="0" smtClean="0"/>
              <a:t>10-15 Minuten (oder bis alle wieder wach sind </a:t>
            </a:r>
            <a:r>
              <a:rPr lang="de-DE" sz="1800" dirty="0" smtClean="0">
                <a:sym typeface="Wingdings" panose="05000000000000000000" pitchFamily="2" charset="2"/>
              </a:rPr>
              <a:t>)</a:t>
            </a:r>
            <a:endParaRPr lang="de-CH" sz="1800" dirty="0"/>
          </a:p>
          <a:p>
            <a:endParaRPr lang="de-CH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4F0A-37BA-4CE3-B1FD-DE57A7E2F2C6}" type="slidenum">
              <a:rPr lang="de-CH" smtClean="0"/>
              <a:pPr/>
              <a:t>6</a:t>
            </a:fld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787779">
            <a:off x="10605254" y="1539372"/>
            <a:ext cx="978546" cy="186987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58176">
            <a:off x="9303164" y="1072312"/>
            <a:ext cx="1713672" cy="171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402997"/>
      </p:ext>
    </p:extLst>
  </p:cSld>
  <p:clrMapOvr>
    <a:masterClrMapping/>
  </p:clrMapOvr>
</p:sld>
</file>

<file path=ppt/theme/theme1.xml><?xml version="1.0" encoding="utf-8"?>
<a:theme xmlns:a="http://schemas.openxmlformats.org/drawingml/2006/main" name="Vorlage Präsentatio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L_Einstieg_OVAP_BB_220906_neu.potx" id="{14E516C5-11B6-4041-AFF1-5A150A64D90D}" vid="{24143C3B-A733-402C-99E6-E143C3BC9DBB}"/>
    </a:ext>
  </a:extLst>
</a:theme>
</file>

<file path=ppt/theme/theme2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L_Einstieg_OVAP_BB_220906_neu.potx" id="{14E516C5-11B6-4041-AFF1-5A150A64D90D}" vid="{83507D8A-4426-460C-B7DA-1078A512752F}"/>
    </a:ext>
  </a:extLst>
</a:theme>
</file>

<file path=ppt/theme/theme3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L_Einstieg_OVAP_BB_220906_neu.potx" id="{14E516C5-11B6-4041-AFF1-5A150A64D90D}" vid="{8145AC83-A5D0-4385-BCA0-052788F42C68}"/>
    </a:ext>
  </a:extLst>
</a:theme>
</file>

<file path=ppt/theme/theme4.xml><?xml version="1.0" encoding="utf-8"?>
<a:theme xmlns:a="http://schemas.openxmlformats.org/drawingml/2006/main" name="1_Vorlage Präsentatio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1CC9C774-081C-403C-86B6-8B39EBA28C55}" vid="{AED0A1CE-0CDD-44E1-8B00-D9349A8DA47A}"/>
    </a:ext>
  </a:extLst>
</a:theme>
</file>

<file path=ppt/theme/theme5.xml><?xml version="1.0" encoding="utf-8"?>
<a:theme xmlns:a="http://schemas.openxmlformats.org/drawingml/2006/main" name="2_Vorlage Präsentatio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2132F1D4-FD34-4208-89C4-D0AFF2BEBDA6}" vid="{6AE76271-4137-4FB1-9609-B7F54293FF9D}"/>
    </a:ext>
  </a:extLst>
</a:theme>
</file>

<file path=ppt/theme/theme6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VL_Einstieg_OVAP_BB_220906</Template>
  <TotalTime>0</TotalTime>
  <Words>481</Words>
  <Application>Microsoft Office PowerPoint</Application>
  <PresentationFormat>Breitbild</PresentationFormat>
  <Paragraphs>60</Paragraphs>
  <Slides>6</Slides>
  <Notes>2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6</vt:i4>
      </vt:variant>
    </vt:vector>
  </HeadingPairs>
  <TitlesOfParts>
    <vt:vector size="14" baseType="lpstr">
      <vt:lpstr>Arial</vt:lpstr>
      <vt:lpstr>Calibri</vt:lpstr>
      <vt:lpstr>Wingdings</vt:lpstr>
      <vt:lpstr>Vorlage Präsentation</vt:lpstr>
      <vt:lpstr>1_Benutzerdefiniertes Design</vt:lpstr>
      <vt:lpstr>Benutzerdefiniertes Design</vt:lpstr>
      <vt:lpstr>1_Vorlage Präsentation</vt:lpstr>
      <vt:lpstr>2_Vorlage Präsentation</vt:lpstr>
      <vt:lpstr>Übersicht (für üK-Leiter/in)</vt:lpstr>
      <vt:lpstr>Open Space üK2 Tag 2</vt:lpstr>
      <vt:lpstr>Austausch Transferauftrag</vt:lpstr>
      <vt:lpstr>Kahoot Rückblick üK-Tag</vt:lpstr>
      <vt:lpstr>Spiel „Wer bin ich?“</vt:lpstr>
      <vt:lpstr>Spiel „Cola/Fanta“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Thema des Präsenztags Einstieg</dc:title>
  <dc:creator>Christine Haener</dc:creator>
  <cp:lastModifiedBy>Lorenzetti Mia-Emily</cp:lastModifiedBy>
  <cp:revision>75</cp:revision>
  <cp:lastPrinted>2023-03-24T10:05:17Z</cp:lastPrinted>
  <dcterms:created xsi:type="dcterms:W3CDTF">2022-09-21T08:39:18Z</dcterms:created>
  <dcterms:modified xsi:type="dcterms:W3CDTF">2024-09-04T17:11:51Z</dcterms:modified>
</cp:coreProperties>
</file>