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72" r:id="rId2"/>
    <p:sldMasterId id="2147483660" r:id="rId3"/>
  </p:sldMasterIdLst>
  <p:notesMasterIdLst>
    <p:notesMasterId r:id="rId74"/>
  </p:notesMasterIdLst>
  <p:sldIdLst>
    <p:sldId id="256" r:id="rId4"/>
    <p:sldId id="263" r:id="rId5"/>
    <p:sldId id="268" r:id="rId6"/>
    <p:sldId id="269" r:id="rId7"/>
    <p:sldId id="265" r:id="rId8"/>
    <p:sldId id="270" r:id="rId9"/>
    <p:sldId id="272" r:id="rId10"/>
    <p:sldId id="281" r:id="rId11"/>
    <p:sldId id="277" r:id="rId12"/>
    <p:sldId id="322" r:id="rId13"/>
    <p:sldId id="279" r:id="rId14"/>
    <p:sldId id="280" r:id="rId15"/>
    <p:sldId id="274" r:id="rId16"/>
    <p:sldId id="275" r:id="rId17"/>
    <p:sldId id="323" r:id="rId18"/>
    <p:sldId id="324" r:id="rId19"/>
    <p:sldId id="334" r:id="rId20"/>
    <p:sldId id="333" r:id="rId21"/>
    <p:sldId id="282" r:id="rId22"/>
    <p:sldId id="283" r:id="rId23"/>
    <p:sldId id="276" r:id="rId24"/>
    <p:sldId id="284" r:id="rId25"/>
    <p:sldId id="278" r:id="rId26"/>
    <p:sldId id="287" r:id="rId27"/>
    <p:sldId id="288" r:id="rId28"/>
    <p:sldId id="290" r:id="rId29"/>
    <p:sldId id="291" r:id="rId30"/>
    <p:sldId id="292" r:id="rId31"/>
    <p:sldId id="293" r:id="rId32"/>
    <p:sldId id="285" r:id="rId33"/>
    <p:sldId id="294" r:id="rId34"/>
    <p:sldId id="286" r:id="rId35"/>
    <p:sldId id="295" r:id="rId36"/>
    <p:sldId id="296" r:id="rId37"/>
    <p:sldId id="271" r:id="rId38"/>
    <p:sldId id="328" r:id="rId39"/>
    <p:sldId id="329" r:id="rId40"/>
    <p:sldId id="297" r:id="rId41"/>
    <p:sldId id="298" r:id="rId42"/>
    <p:sldId id="299" r:id="rId43"/>
    <p:sldId id="330" r:id="rId44"/>
    <p:sldId id="331" r:id="rId45"/>
    <p:sldId id="300" r:id="rId46"/>
    <p:sldId id="301" r:id="rId47"/>
    <p:sldId id="266" r:id="rId48"/>
    <p:sldId id="273" r:id="rId49"/>
    <p:sldId id="302" r:id="rId50"/>
    <p:sldId id="303" r:id="rId51"/>
    <p:sldId id="304" r:id="rId52"/>
    <p:sldId id="305" r:id="rId53"/>
    <p:sldId id="306" r:id="rId54"/>
    <p:sldId id="307" r:id="rId55"/>
    <p:sldId id="325" r:id="rId56"/>
    <p:sldId id="326" r:id="rId57"/>
    <p:sldId id="327" r:id="rId58"/>
    <p:sldId id="308" r:id="rId59"/>
    <p:sldId id="309" r:id="rId60"/>
    <p:sldId id="332"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B90A05-A733-BF29-2481-100B68531C93}" name="Noëlle Caminada" initials="NC" userId="S::noelle.caminada@ectaveo.ch::546bd82c-d941-4ae5-865f-25f540e32c49" providerId="AD"/>
  <p188:author id="{117757B0-7D34-ED3F-83B1-5AC550894929}" name="Joëlle Clemen" initials="JC" userId="S::joelle.clemen@ectaveo.ch::76cfbdef-221a-4b59-aed8-05c496251aa8" providerId="AD"/>
  <p188:author id="{71EE7EDB-79DE-A50C-E22B-1EE5AE60FC11}" name="Carmen Ferri" initials="CF" userId="S::carmen.ferri@ectaveo.ch::d3a96a1a-5c55-4c2b-815c-caab095d9a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0082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67871" autoAdjust="0"/>
  </p:normalViewPr>
  <p:slideViewPr>
    <p:cSldViewPr>
      <p:cViewPr varScale="1">
        <p:scale>
          <a:sx n="75" d="100"/>
          <a:sy n="75" d="100"/>
        </p:scale>
        <p:origin x="1854" y="6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notesMaster" Target="notesMasters/notesMaster1.xml"/><Relationship Id="rId79" Type="http://schemas.microsoft.com/office/2018/10/relationships/authors" Target="author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97EF80-E53B-40D8-85F2-4C5324E849B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de-CH"/>
        </a:p>
      </dgm:t>
    </dgm:pt>
    <dgm:pt modelId="{ADB7FEF1-9452-49E4-B3AC-B8FC90549ACD}">
      <dgm:prSet phldrT="[Text]" custT="1"/>
      <dgm:spPr>
        <a:solidFill>
          <a:srgbClr val="0082CA"/>
        </a:solidFill>
      </dgm:spPr>
      <dgm:t>
        <a:bodyPr/>
        <a:lstStyle/>
        <a:p>
          <a:r>
            <a:rPr lang="de-CH" sz="2400" dirty="0"/>
            <a:t>Wie eine Verfügung «entsteht»</a:t>
          </a:r>
          <a:endParaRPr lang="de-CH" sz="2400" dirty="0">
            <a:solidFill>
              <a:schemeClr val="bg1"/>
            </a:solidFill>
            <a:latin typeface="Calibri" panose="020F0502020204030204" pitchFamily="34" charset="0"/>
            <a:cs typeface="Calibri" panose="020F0502020204030204" pitchFamily="34" charset="0"/>
          </a:endParaRPr>
        </a:p>
      </dgm:t>
    </dgm:pt>
    <dgm:pt modelId="{49CC380C-CEBF-4280-BF54-DF39A075A94C}" type="parTrans" cxnId="{C0CE9174-90D6-4E9C-9E23-C179232979DD}">
      <dgm:prSet/>
      <dgm:spPr/>
      <dgm:t>
        <a:bodyPr/>
        <a:lstStyle/>
        <a:p>
          <a:endParaRPr lang="de-CH" sz="2000">
            <a:solidFill>
              <a:schemeClr val="tx1"/>
            </a:solidFill>
            <a:latin typeface="Calibri" panose="020F0502020204030204" pitchFamily="34" charset="0"/>
            <a:cs typeface="Calibri" panose="020F0502020204030204" pitchFamily="34" charset="0"/>
          </a:endParaRPr>
        </a:p>
      </dgm:t>
    </dgm:pt>
    <dgm:pt modelId="{ED7CAB83-4088-4C66-8509-891B81F60BE0}" type="sibTrans" cxnId="{C0CE9174-90D6-4E9C-9E23-C179232979DD}">
      <dgm:prSet/>
      <dgm:spPr/>
      <dgm:t>
        <a:bodyPr/>
        <a:lstStyle/>
        <a:p>
          <a:endParaRPr lang="de-CH" sz="2000">
            <a:solidFill>
              <a:schemeClr val="tx1"/>
            </a:solidFill>
            <a:latin typeface="Calibri" panose="020F0502020204030204" pitchFamily="34" charset="0"/>
            <a:cs typeface="Calibri" panose="020F0502020204030204" pitchFamily="34" charset="0"/>
          </a:endParaRPr>
        </a:p>
      </dgm:t>
    </dgm:pt>
    <dgm:pt modelId="{1D14AE9E-A432-4805-92B6-5FAFCD7E6421}">
      <dgm:prSet phldrT="[Text]" custT="1"/>
      <dgm:spPr>
        <a:noFill/>
        <a:ln>
          <a:noFill/>
        </a:ln>
      </dgm:spPr>
      <dgm:t>
        <a:bodyPr anchor="ctr"/>
        <a:lstStyle/>
        <a:p>
          <a:pPr algn="l">
            <a:buFont typeface="Arial" panose="020B0604020202020204" pitchFamily="34" charset="0"/>
            <a:buChar char="•"/>
          </a:pPr>
          <a:r>
            <a:rPr lang="de-CH" sz="2000" b="1" dirty="0">
              <a:solidFill>
                <a:schemeClr val="tx1"/>
              </a:solidFill>
              <a:latin typeface="Calibri" panose="020F0502020204030204" pitchFamily="34" charset="0"/>
              <a:cs typeface="Calibri" panose="020F0502020204030204" pitchFamily="34" charset="0"/>
            </a:rPr>
            <a:t>Auslösegrund</a:t>
          </a:r>
        </a:p>
      </dgm:t>
    </dgm:pt>
    <dgm:pt modelId="{EC5E317B-B991-446C-A7D9-FDB8A59A7311}" type="sibTrans" cxnId="{EBCD5D63-440A-4027-8492-3098AE7B56E9}">
      <dgm:prSet/>
      <dgm:spPr/>
      <dgm:t>
        <a:bodyPr/>
        <a:lstStyle/>
        <a:p>
          <a:endParaRPr lang="de-CH" sz="2000">
            <a:solidFill>
              <a:schemeClr val="tx1"/>
            </a:solidFill>
            <a:latin typeface="Calibri" panose="020F0502020204030204" pitchFamily="34" charset="0"/>
            <a:cs typeface="Calibri" panose="020F0502020204030204" pitchFamily="34" charset="0"/>
          </a:endParaRPr>
        </a:p>
      </dgm:t>
    </dgm:pt>
    <dgm:pt modelId="{18F8026D-C0E3-4F58-AF84-EDDC893F5E98}" type="parTrans" cxnId="{EBCD5D63-440A-4027-8492-3098AE7B56E9}">
      <dgm:prSet custT="1"/>
      <dgm:spPr>
        <a:ln>
          <a:solidFill>
            <a:srgbClr val="0082CA"/>
          </a:solidFill>
        </a:ln>
      </dgm:spPr>
      <dgm:t>
        <a:bodyPr/>
        <a:lstStyle/>
        <a:p>
          <a:endParaRPr lang="de-CH" sz="2000">
            <a:solidFill>
              <a:schemeClr val="tx1"/>
            </a:solidFill>
            <a:latin typeface="Calibri" panose="020F0502020204030204" pitchFamily="34" charset="0"/>
            <a:cs typeface="Calibri" panose="020F0502020204030204" pitchFamily="34" charset="0"/>
          </a:endParaRPr>
        </a:p>
      </dgm:t>
    </dgm:pt>
    <dgm:pt modelId="{1795DE77-D169-4306-B132-2E489B2E10A1}">
      <dgm:prSet phldrT="[Text]" custT="1"/>
      <dgm:spPr>
        <a:noFill/>
        <a:ln>
          <a:noFill/>
        </a:ln>
      </dgm:spPr>
      <dgm:t>
        <a:bodyPr/>
        <a:lstStyle/>
        <a:p>
          <a:pPr algn="l">
            <a:buFont typeface="Arial" panose="020B0604020202020204" pitchFamily="34" charset="0"/>
            <a:buChar char="•"/>
          </a:pPr>
          <a:r>
            <a:rPr lang="de-CH" sz="2000" b="1" dirty="0">
              <a:solidFill>
                <a:schemeClr val="tx1"/>
              </a:solidFill>
              <a:latin typeface="Calibri" panose="020F0502020204030204" pitchFamily="34" charset="0"/>
              <a:cs typeface="Calibri" panose="020F0502020204030204" pitchFamily="34" charset="0"/>
            </a:rPr>
            <a:t>Entscheid fällen</a:t>
          </a:r>
        </a:p>
      </dgm:t>
    </dgm:pt>
    <dgm:pt modelId="{50F71BAB-92E0-4ECF-85E0-163D7EEE5424}" type="sibTrans" cxnId="{92FACED1-179F-4A31-8477-4077D3EDE576}">
      <dgm:prSet/>
      <dgm:spPr/>
      <dgm:t>
        <a:bodyPr/>
        <a:lstStyle/>
        <a:p>
          <a:endParaRPr lang="de-CH" sz="2000">
            <a:solidFill>
              <a:schemeClr val="tx1"/>
            </a:solidFill>
            <a:latin typeface="Calibri" panose="020F0502020204030204" pitchFamily="34" charset="0"/>
            <a:cs typeface="Calibri" panose="020F0502020204030204" pitchFamily="34" charset="0"/>
          </a:endParaRPr>
        </a:p>
      </dgm:t>
    </dgm:pt>
    <dgm:pt modelId="{16EE52AA-7045-45FB-BBBB-967F6A46C831}" type="parTrans" cxnId="{92FACED1-179F-4A31-8477-4077D3EDE576}">
      <dgm:prSet custT="1"/>
      <dgm:spPr>
        <a:ln>
          <a:solidFill>
            <a:srgbClr val="0082CA"/>
          </a:solidFill>
        </a:ln>
      </dgm:spPr>
      <dgm:t>
        <a:bodyPr/>
        <a:lstStyle/>
        <a:p>
          <a:endParaRPr lang="de-CH" sz="2000">
            <a:solidFill>
              <a:schemeClr val="tx1"/>
            </a:solidFill>
            <a:latin typeface="Calibri" panose="020F0502020204030204" pitchFamily="34" charset="0"/>
            <a:cs typeface="Calibri" panose="020F0502020204030204" pitchFamily="34" charset="0"/>
          </a:endParaRPr>
        </a:p>
      </dgm:t>
    </dgm:pt>
    <dgm:pt modelId="{692F7B6D-9FE0-4CE7-A7F1-E188FE574CC3}">
      <dgm:prSet phldrT="[Text]" custT="1"/>
      <dgm:spPr>
        <a:noFill/>
        <a:ln>
          <a:noFill/>
        </a:ln>
      </dgm:spPr>
      <dgm:t>
        <a:bodyPr anchor="ctr"/>
        <a:lstStyle/>
        <a:p>
          <a:pPr marL="0" lvl="0" algn="l" defTabSz="889000">
            <a:lnSpc>
              <a:spcPct val="90000"/>
            </a:lnSpc>
            <a:spcBef>
              <a:spcPct val="0"/>
            </a:spcBef>
            <a:spcAft>
              <a:spcPct val="35000"/>
            </a:spcAft>
            <a:buFont typeface="Arial" panose="020B0604020202020204" pitchFamily="34" charset="0"/>
            <a:buChar char="•"/>
          </a:pPr>
          <a:r>
            <a:rPr lang="de-CH" sz="2000" b="1" kern="1200" dirty="0">
              <a:solidFill>
                <a:schemeClr val="tx1"/>
              </a:solidFill>
              <a:latin typeface="Calibri" panose="020F0502020204030204" pitchFamily="34" charset="0"/>
              <a:cs typeface="Calibri" panose="020F0502020204030204" pitchFamily="34" charset="0"/>
            </a:rPr>
            <a:t>Rechtskraft</a:t>
          </a:r>
          <a:endParaRPr lang="de-CH" sz="2000" kern="1200" dirty="0">
            <a:solidFill>
              <a:schemeClr val="tx1"/>
            </a:solidFill>
            <a:latin typeface="Calibri" panose="020F0502020204030204" pitchFamily="34" charset="0"/>
            <a:cs typeface="Calibri" panose="020F0502020204030204" pitchFamily="34" charset="0"/>
          </a:endParaRPr>
        </a:p>
      </dgm:t>
    </dgm:pt>
    <dgm:pt modelId="{C8166F47-2304-4B5F-BB97-79B54707FAC1}" type="sibTrans" cxnId="{F9D09774-1ED2-4C16-99A0-BDDB8595CF31}">
      <dgm:prSet/>
      <dgm:spPr/>
      <dgm:t>
        <a:bodyPr/>
        <a:lstStyle/>
        <a:p>
          <a:endParaRPr lang="de-CH" sz="2000">
            <a:solidFill>
              <a:schemeClr val="tx1"/>
            </a:solidFill>
            <a:latin typeface="Calibri" panose="020F0502020204030204" pitchFamily="34" charset="0"/>
            <a:cs typeface="Calibri" panose="020F0502020204030204" pitchFamily="34" charset="0"/>
          </a:endParaRPr>
        </a:p>
      </dgm:t>
    </dgm:pt>
    <dgm:pt modelId="{0A4EA2E3-D615-4376-83BF-BDDBA9AD9E17}" type="parTrans" cxnId="{F9D09774-1ED2-4C16-99A0-BDDB8595CF31}">
      <dgm:prSet custT="1"/>
      <dgm:spPr>
        <a:ln>
          <a:solidFill>
            <a:srgbClr val="0082CA"/>
          </a:solidFill>
        </a:ln>
      </dgm:spPr>
      <dgm:t>
        <a:bodyPr/>
        <a:lstStyle/>
        <a:p>
          <a:endParaRPr lang="de-CH" sz="2000">
            <a:solidFill>
              <a:schemeClr val="tx1"/>
            </a:solidFill>
            <a:latin typeface="Calibri" panose="020F0502020204030204" pitchFamily="34" charset="0"/>
            <a:cs typeface="Calibri" panose="020F0502020204030204" pitchFamily="34" charset="0"/>
          </a:endParaRPr>
        </a:p>
      </dgm:t>
    </dgm:pt>
    <dgm:pt modelId="{649A20AC-4A11-4B4B-9F96-50F59D8BDD13}">
      <dgm:prSet custT="1"/>
      <dgm:spPr>
        <a:noFill/>
      </dgm:spPr>
      <dgm:t>
        <a:bodyPr anchor="ctr"/>
        <a:lstStyle/>
        <a:p>
          <a:pPr algn="l">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Antrag</a:t>
          </a:r>
        </a:p>
      </dgm:t>
    </dgm:pt>
    <dgm:pt modelId="{08103500-FD8B-44D3-B77B-F42E09DF41D8}" type="parTrans" cxnId="{3D0FA0DA-C9BC-4789-9F5F-90AB0A9ABF07}">
      <dgm:prSet/>
      <dgm:spPr/>
      <dgm:t>
        <a:bodyPr/>
        <a:lstStyle/>
        <a:p>
          <a:endParaRPr lang="de-CH" sz="2000">
            <a:solidFill>
              <a:schemeClr val="tx1"/>
            </a:solidFill>
            <a:latin typeface="Calibri" panose="020F0502020204030204" pitchFamily="34" charset="0"/>
            <a:cs typeface="Calibri" panose="020F0502020204030204" pitchFamily="34" charset="0"/>
          </a:endParaRPr>
        </a:p>
      </dgm:t>
    </dgm:pt>
    <dgm:pt modelId="{3E483B5F-FBE8-4273-95D1-E0707F892163}" type="sibTrans" cxnId="{3D0FA0DA-C9BC-4789-9F5F-90AB0A9ABF07}">
      <dgm:prSet/>
      <dgm:spPr/>
      <dgm:t>
        <a:bodyPr/>
        <a:lstStyle/>
        <a:p>
          <a:endParaRPr lang="de-CH" sz="2000">
            <a:solidFill>
              <a:schemeClr val="tx1"/>
            </a:solidFill>
            <a:latin typeface="Calibri" panose="020F0502020204030204" pitchFamily="34" charset="0"/>
            <a:cs typeface="Calibri" panose="020F0502020204030204" pitchFamily="34" charset="0"/>
          </a:endParaRPr>
        </a:p>
      </dgm:t>
    </dgm:pt>
    <dgm:pt modelId="{5E4FD98A-B070-42C6-A7A7-5EF38A998F69}">
      <dgm:prSet custT="1"/>
      <dgm:spPr>
        <a:noFill/>
      </dgm:spPr>
      <dgm:t>
        <a:bodyPr anchor="ctr"/>
        <a:lstStyle/>
        <a:p>
          <a:pPr algn="l">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Von Amtes wegen</a:t>
          </a:r>
        </a:p>
      </dgm:t>
    </dgm:pt>
    <dgm:pt modelId="{505CC0F3-5D18-4B64-9AB2-5E7F60AAF7C2}" type="parTrans" cxnId="{68F044AF-708A-4D51-AB3A-098C8769FACB}">
      <dgm:prSet/>
      <dgm:spPr/>
      <dgm:t>
        <a:bodyPr/>
        <a:lstStyle/>
        <a:p>
          <a:endParaRPr lang="de-CH"/>
        </a:p>
      </dgm:t>
    </dgm:pt>
    <dgm:pt modelId="{982574CE-6911-4131-AA70-78F8807A6019}" type="sibTrans" cxnId="{68F044AF-708A-4D51-AB3A-098C8769FACB}">
      <dgm:prSet/>
      <dgm:spPr/>
      <dgm:t>
        <a:bodyPr/>
        <a:lstStyle/>
        <a:p>
          <a:endParaRPr lang="de-CH"/>
        </a:p>
      </dgm:t>
    </dgm:pt>
    <dgm:pt modelId="{DAEC76F4-4445-4279-83CE-A3B01057EA06}">
      <dgm:prSet custT="1"/>
      <dgm:spPr>
        <a:noFill/>
      </dgm:spPr>
      <dgm:t>
        <a:bodyPr/>
        <a:lstStyle/>
        <a:p>
          <a:pPr algn="l">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Formell</a:t>
          </a:r>
          <a:endParaRPr lang="de-CH" sz="2000" dirty="0">
            <a:latin typeface="Calibri" panose="020F0502020204030204" pitchFamily="34" charset="0"/>
            <a:cs typeface="Calibri" panose="020F0502020204030204" pitchFamily="34" charset="0"/>
          </a:endParaRPr>
        </a:p>
      </dgm:t>
    </dgm:pt>
    <dgm:pt modelId="{F1086703-B1AC-4BC3-9967-095EC9A7D708}" type="parTrans" cxnId="{B276A4FF-35EB-434A-A7B0-B8230BA37195}">
      <dgm:prSet/>
      <dgm:spPr/>
      <dgm:t>
        <a:bodyPr/>
        <a:lstStyle/>
        <a:p>
          <a:endParaRPr lang="de-CH"/>
        </a:p>
      </dgm:t>
    </dgm:pt>
    <dgm:pt modelId="{F7CC8CE5-7F68-45E4-8BD7-D7C1B0A84251}" type="sibTrans" cxnId="{B276A4FF-35EB-434A-A7B0-B8230BA37195}">
      <dgm:prSet/>
      <dgm:spPr/>
      <dgm:t>
        <a:bodyPr/>
        <a:lstStyle/>
        <a:p>
          <a:endParaRPr lang="de-CH"/>
        </a:p>
      </dgm:t>
    </dgm:pt>
    <dgm:pt modelId="{B4DE271B-9F2C-4BFC-84BB-81E33E495BFE}">
      <dgm:prSet custT="1"/>
      <dgm:spPr>
        <a:noFill/>
      </dgm:spPr>
      <dgm:t>
        <a:bodyPr/>
        <a:lstStyle/>
        <a:p>
          <a:pPr algn="l">
            <a:buFont typeface="Arial" panose="020B0604020202020204" pitchFamily="34" charset="0"/>
            <a:buChar char="•"/>
          </a:pPr>
          <a:r>
            <a:rPr lang="de-CH" sz="2000" dirty="0">
              <a:solidFill>
                <a:schemeClr val="tx1"/>
              </a:solidFill>
              <a:latin typeface="Calibri" panose="020F0502020204030204" pitchFamily="34" charset="0"/>
              <a:cs typeface="Calibri" panose="020F0502020204030204" pitchFamily="34" charset="0"/>
            </a:rPr>
            <a:t>Inhaltlich</a:t>
          </a:r>
        </a:p>
      </dgm:t>
    </dgm:pt>
    <dgm:pt modelId="{FC87F785-7958-41DC-AFA9-60C5597FAF33}" type="parTrans" cxnId="{D3165B8D-4050-4FA8-9C76-269707F2E100}">
      <dgm:prSet/>
      <dgm:spPr/>
      <dgm:t>
        <a:bodyPr/>
        <a:lstStyle/>
        <a:p>
          <a:endParaRPr lang="de-CH"/>
        </a:p>
      </dgm:t>
    </dgm:pt>
    <dgm:pt modelId="{36ABCFC2-59A2-4242-BF7F-525DD5213EB0}" type="sibTrans" cxnId="{D3165B8D-4050-4FA8-9C76-269707F2E100}">
      <dgm:prSet/>
      <dgm:spPr/>
      <dgm:t>
        <a:bodyPr/>
        <a:lstStyle/>
        <a:p>
          <a:endParaRPr lang="de-CH"/>
        </a:p>
      </dgm:t>
    </dgm:pt>
    <dgm:pt modelId="{865DC664-D55A-4D09-A5B2-4636642C39A3}">
      <dgm:prSet custT="1"/>
      <dgm:spPr>
        <a:noFill/>
      </dgm:spPr>
      <dgm:t>
        <a:bodyPr/>
        <a:lstStyle/>
        <a:p>
          <a:pPr marL="228600" lvl="1" indent="-228600" algn="l" defTabSz="889000">
            <a:lnSpc>
              <a:spcPct val="90000"/>
            </a:lnSpc>
            <a:spcBef>
              <a:spcPct val="0"/>
            </a:spcBef>
            <a:spcAft>
              <a:spcPct val="15000"/>
            </a:spcAft>
            <a:buFont typeface="Arial" panose="020B0604020202020204" pitchFamily="34" charset="0"/>
            <a:buChar char="•"/>
          </a:pPr>
          <a:r>
            <a:rPr lang="de-CH" sz="2000" kern="1200" dirty="0">
              <a:solidFill>
                <a:prstClr val="black"/>
              </a:solidFill>
              <a:latin typeface="Calibri" panose="020F0502020204030204" pitchFamily="34" charset="0"/>
              <a:ea typeface="+mn-ea"/>
              <a:cs typeface="Calibri" panose="020F0502020204030204" pitchFamily="34" charset="0"/>
            </a:rPr>
            <a:t>Frist abwarten</a:t>
          </a:r>
        </a:p>
      </dgm:t>
    </dgm:pt>
    <dgm:pt modelId="{F0DF06D9-7E9E-446D-9A57-BEEB1C39EA62}" type="parTrans" cxnId="{F90F82BD-2B8D-466A-BC24-88B25B13DE3E}">
      <dgm:prSet/>
      <dgm:spPr/>
      <dgm:t>
        <a:bodyPr/>
        <a:lstStyle/>
        <a:p>
          <a:endParaRPr lang="de-CH"/>
        </a:p>
      </dgm:t>
    </dgm:pt>
    <dgm:pt modelId="{C5455BBF-3894-48FB-802E-09301E9A48A9}" type="sibTrans" cxnId="{F90F82BD-2B8D-466A-BC24-88B25B13DE3E}">
      <dgm:prSet/>
      <dgm:spPr/>
      <dgm:t>
        <a:bodyPr/>
        <a:lstStyle/>
        <a:p>
          <a:endParaRPr lang="de-CH"/>
        </a:p>
      </dgm:t>
    </dgm:pt>
    <dgm:pt modelId="{9DC6115C-78EF-4911-9838-29B7DFE98819}">
      <dgm:prSet custT="1"/>
      <dgm:spPr>
        <a:noFill/>
      </dgm:spPr>
      <dgm:t>
        <a:bodyPr/>
        <a:lstStyle/>
        <a:p>
          <a:pPr marL="228600" lvl="1" indent="-228600" algn="l" defTabSz="889000">
            <a:lnSpc>
              <a:spcPct val="90000"/>
            </a:lnSpc>
            <a:spcBef>
              <a:spcPct val="0"/>
            </a:spcBef>
            <a:spcAft>
              <a:spcPct val="15000"/>
            </a:spcAft>
            <a:buFont typeface="Arial" panose="020B0604020202020204" pitchFamily="34" charset="0"/>
            <a:buChar char="•"/>
          </a:pPr>
          <a:r>
            <a:rPr lang="de-CH" sz="2000" kern="1200" dirty="0">
              <a:solidFill>
                <a:prstClr val="black"/>
              </a:solidFill>
              <a:latin typeface="Calibri" panose="020F0502020204030204" pitchFamily="34" charset="0"/>
              <a:ea typeface="+mn-ea"/>
              <a:cs typeface="Calibri" panose="020F0502020204030204" pitchFamily="34" charset="0"/>
            </a:rPr>
            <a:t>In Kraft treten</a:t>
          </a:r>
        </a:p>
      </dgm:t>
    </dgm:pt>
    <dgm:pt modelId="{EB4983DA-F22C-41F4-A4E1-8EF611A7D18F}" type="parTrans" cxnId="{4EB91936-99CC-423F-B7A6-506A23F57852}">
      <dgm:prSet/>
      <dgm:spPr/>
      <dgm:t>
        <a:bodyPr/>
        <a:lstStyle/>
        <a:p>
          <a:endParaRPr lang="de-CH"/>
        </a:p>
      </dgm:t>
    </dgm:pt>
    <dgm:pt modelId="{48E17EFA-C81F-4FB7-8B97-BAC81EF3FCAA}" type="sibTrans" cxnId="{4EB91936-99CC-423F-B7A6-506A23F57852}">
      <dgm:prSet/>
      <dgm:spPr/>
      <dgm:t>
        <a:bodyPr/>
        <a:lstStyle/>
        <a:p>
          <a:endParaRPr lang="de-CH"/>
        </a:p>
      </dgm:t>
    </dgm:pt>
    <dgm:pt modelId="{EDA91845-019F-4A8F-AD6C-0C988F01779E}">
      <dgm:prSet custT="1"/>
      <dgm:spPr>
        <a:noFill/>
      </dgm:spPr>
      <dgm:t>
        <a:bodyPr/>
        <a:lstStyle/>
        <a:p>
          <a:pPr algn="l">
            <a:buFont typeface="Arial" panose="020B0604020202020204" pitchFamily="34" charset="0"/>
            <a:buChar char="•"/>
          </a:pPr>
          <a:r>
            <a:rPr lang="de-CH" sz="2000" kern="1200" dirty="0">
              <a:solidFill>
                <a:schemeClr val="tx1"/>
              </a:solidFill>
              <a:latin typeface="Calibri" panose="020F0502020204030204" pitchFamily="34" charset="0"/>
              <a:cs typeface="Calibri" panose="020F0502020204030204" pitchFamily="34" charset="0"/>
            </a:rPr>
            <a:t>Per Post</a:t>
          </a:r>
        </a:p>
      </dgm:t>
    </dgm:pt>
    <dgm:pt modelId="{61D3BA26-CDBF-4835-9CC2-3C93D1D4B046}" type="sibTrans" cxnId="{302C874B-EE0E-4D50-B03F-16587392324A}">
      <dgm:prSet/>
      <dgm:spPr/>
      <dgm:t>
        <a:bodyPr/>
        <a:lstStyle/>
        <a:p>
          <a:endParaRPr lang="de-CH"/>
        </a:p>
      </dgm:t>
    </dgm:pt>
    <dgm:pt modelId="{54B159FC-7A72-405C-B76A-86D7E3F1C027}" type="parTrans" cxnId="{302C874B-EE0E-4D50-B03F-16587392324A}">
      <dgm:prSet/>
      <dgm:spPr/>
      <dgm:t>
        <a:bodyPr/>
        <a:lstStyle/>
        <a:p>
          <a:endParaRPr lang="de-CH"/>
        </a:p>
      </dgm:t>
    </dgm:pt>
    <dgm:pt modelId="{687B4115-E36D-4551-A504-BF4AE6A58270}">
      <dgm:prSet custT="1"/>
      <dgm:spPr>
        <a:noFill/>
      </dgm:spPr>
      <dgm:t>
        <a:bodyPr/>
        <a:lstStyle/>
        <a:p>
          <a:pPr algn="l">
            <a:buFont typeface="Arial" panose="020B0604020202020204" pitchFamily="34" charset="0"/>
            <a:buChar char="•"/>
          </a:pPr>
          <a:r>
            <a:rPr lang="de-CH" sz="2000" b="1" kern="1200" dirty="0">
              <a:solidFill>
                <a:prstClr val="black"/>
              </a:solidFill>
              <a:latin typeface="Calibri" panose="020F0502020204030204" pitchFamily="34" charset="0"/>
              <a:ea typeface="+mn-ea"/>
              <a:cs typeface="Calibri" panose="020F0502020204030204" pitchFamily="34" charset="0"/>
            </a:rPr>
            <a:t>Entscheid mitteilen</a:t>
          </a:r>
        </a:p>
      </dgm:t>
    </dgm:pt>
    <dgm:pt modelId="{557DDE9B-4923-4C6B-A7A6-A7B2AC263496}" type="sibTrans" cxnId="{C9C08A48-A1AF-4996-BAC3-09AADDD471C4}">
      <dgm:prSet/>
      <dgm:spPr/>
      <dgm:t>
        <a:bodyPr/>
        <a:lstStyle/>
        <a:p>
          <a:endParaRPr lang="de-CH"/>
        </a:p>
      </dgm:t>
    </dgm:pt>
    <dgm:pt modelId="{F4369396-9224-4FB5-9A4C-F6CEF0722B27}" type="parTrans" cxnId="{C9C08A48-A1AF-4996-BAC3-09AADDD471C4}">
      <dgm:prSet/>
      <dgm:spPr>
        <a:ln>
          <a:solidFill>
            <a:srgbClr val="0082CA"/>
          </a:solidFill>
        </a:ln>
      </dgm:spPr>
      <dgm:t>
        <a:bodyPr/>
        <a:lstStyle/>
        <a:p>
          <a:endParaRPr lang="de-CH"/>
        </a:p>
      </dgm:t>
    </dgm:pt>
    <dgm:pt modelId="{B3B81CD3-C021-4F1E-A1CE-5140ACD25B3F}" type="pres">
      <dgm:prSet presAssocID="{6097EF80-E53B-40D8-85F2-4C5324E849B4}" presName="cycle" presStyleCnt="0">
        <dgm:presLayoutVars>
          <dgm:chMax val="1"/>
          <dgm:dir/>
          <dgm:animLvl val="ctr"/>
          <dgm:resizeHandles val="exact"/>
        </dgm:presLayoutVars>
      </dgm:prSet>
      <dgm:spPr/>
    </dgm:pt>
    <dgm:pt modelId="{2CD5A414-FC3C-4186-A59F-3D495EA4887B}" type="pres">
      <dgm:prSet presAssocID="{ADB7FEF1-9452-49E4-B3AC-B8FC90549ACD}" presName="centerShape" presStyleLbl="node0" presStyleIdx="0" presStyleCnt="1" custScaleX="203725" custScaleY="123661"/>
      <dgm:spPr/>
    </dgm:pt>
    <dgm:pt modelId="{1A195170-3E4B-49DB-80B2-D4297FA2929F}" type="pres">
      <dgm:prSet presAssocID="{18F8026D-C0E3-4F58-AF84-EDDC893F5E98}" presName="Name9" presStyleLbl="parChTrans1D2" presStyleIdx="0" presStyleCnt="4"/>
      <dgm:spPr/>
    </dgm:pt>
    <dgm:pt modelId="{29D12A83-D07F-43E6-9CD7-DEC145ACD4D9}" type="pres">
      <dgm:prSet presAssocID="{18F8026D-C0E3-4F58-AF84-EDDC893F5E98}" presName="connTx" presStyleLbl="parChTrans1D2" presStyleIdx="0" presStyleCnt="4"/>
      <dgm:spPr/>
    </dgm:pt>
    <dgm:pt modelId="{CBEC7678-151F-4D0F-899C-4451DC0C23B7}" type="pres">
      <dgm:prSet presAssocID="{1D14AE9E-A432-4805-92B6-5FAFCD7E6421}" presName="node" presStyleLbl="node1" presStyleIdx="0" presStyleCnt="4" custScaleX="201690" custScaleY="62937" custRadScaleRad="110953" custRadScaleInc="-7232">
        <dgm:presLayoutVars>
          <dgm:bulletEnabled val="1"/>
        </dgm:presLayoutVars>
      </dgm:prSet>
      <dgm:spPr>
        <a:prstGeom prst="rect">
          <a:avLst/>
        </a:prstGeom>
      </dgm:spPr>
    </dgm:pt>
    <dgm:pt modelId="{52AF17ED-0D1E-499F-89E3-A56740890927}" type="pres">
      <dgm:prSet presAssocID="{16EE52AA-7045-45FB-BBBB-967F6A46C831}" presName="Name9" presStyleLbl="parChTrans1D2" presStyleIdx="1" presStyleCnt="4"/>
      <dgm:spPr/>
    </dgm:pt>
    <dgm:pt modelId="{25DAAE54-972E-4EA0-A46E-5FAB30D828EF}" type="pres">
      <dgm:prSet presAssocID="{16EE52AA-7045-45FB-BBBB-967F6A46C831}" presName="connTx" presStyleLbl="parChTrans1D2" presStyleIdx="1" presStyleCnt="4"/>
      <dgm:spPr/>
    </dgm:pt>
    <dgm:pt modelId="{63CFD4C2-01AE-426F-8D4E-C4534C76F2E9}" type="pres">
      <dgm:prSet presAssocID="{1795DE77-D169-4306-B132-2E489B2E10A1}" presName="node" presStyleLbl="node1" presStyleIdx="1" presStyleCnt="4" custScaleX="147155" custScaleY="99500" custRadScaleRad="200782" custRadScaleInc="-8554">
        <dgm:presLayoutVars>
          <dgm:bulletEnabled val="1"/>
        </dgm:presLayoutVars>
      </dgm:prSet>
      <dgm:spPr>
        <a:prstGeom prst="rect">
          <a:avLst/>
        </a:prstGeom>
      </dgm:spPr>
    </dgm:pt>
    <dgm:pt modelId="{7497025E-A69E-479D-AAE9-78CC4AAC8CE9}" type="pres">
      <dgm:prSet presAssocID="{F4369396-9224-4FB5-9A4C-F6CEF0722B27}" presName="Name9" presStyleLbl="parChTrans1D2" presStyleIdx="2" presStyleCnt="4"/>
      <dgm:spPr/>
    </dgm:pt>
    <dgm:pt modelId="{4CBC7A04-245E-43E1-AB15-51A3BA35009E}" type="pres">
      <dgm:prSet presAssocID="{F4369396-9224-4FB5-9A4C-F6CEF0722B27}" presName="connTx" presStyleLbl="parChTrans1D2" presStyleIdx="2" presStyleCnt="4"/>
      <dgm:spPr/>
    </dgm:pt>
    <dgm:pt modelId="{668BC1D6-3DF1-4A5B-9F72-B42262A7ACE4}" type="pres">
      <dgm:prSet presAssocID="{687B4115-E36D-4551-A504-BF4AE6A58270}" presName="node" presStyleLbl="node1" presStyleIdx="2" presStyleCnt="4" custScaleX="218572" custScaleY="39497" custRadScaleRad="104437" custRadScaleInc="-15409">
        <dgm:presLayoutVars>
          <dgm:bulletEnabled val="1"/>
        </dgm:presLayoutVars>
      </dgm:prSet>
      <dgm:spPr/>
    </dgm:pt>
    <dgm:pt modelId="{79D46429-4D11-4C07-8572-9D7CA9FECB49}" type="pres">
      <dgm:prSet presAssocID="{0A4EA2E3-D615-4376-83BF-BDDBA9AD9E17}" presName="Name9" presStyleLbl="parChTrans1D2" presStyleIdx="3" presStyleCnt="4"/>
      <dgm:spPr/>
    </dgm:pt>
    <dgm:pt modelId="{C288DEE1-6AE0-4565-8B99-6E78FD697DD8}" type="pres">
      <dgm:prSet presAssocID="{0A4EA2E3-D615-4376-83BF-BDDBA9AD9E17}" presName="connTx" presStyleLbl="parChTrans1D2" presStyleIdx="3" presStyleCnt="4"/>
      <dgm:spPr/>
    </dgm:pt>
    <dgm:pt modelId="{5A1B6B93-E7B7-4BAE-92CE-02732B46B6C5}" type="pres">
      <dgm:prSet presAssocID="{692F7B6D-9FE0-4CE7-A7F1-E188FE574CC3}" presName="node" presStyleLbl="node1" presStyleIdx="3" presStyleCnt="4" custScaleX="131338" custScaleY="99500" custRadScaleRad="203310" custRadScaleInc="-6816">
        <dgm:presLayoutVars>
          <dgm:bulletEnabled val="1"/>
        </dgm:presLayoutVars>
      </dgm:prSet>
      <dgm:spPr>
        <a:prstGeom prst="rect">
          <a:avLst/>
        </a:prstGeom>
      </dgm:spPr>
    </dgm:pt>
  </dgm:ptLst>
  <dgm:cxnLst>
    <dgm:cxn modelId="{0B68FF2D-BD6B-4B96-B34C-0B4D11A5C74F}" type="presOf" srcId="{EDA91845-019F-4A8F-AD6C-0C988F01779E}" destId="{668BC1D6-3DF1-4A5B-9F72-B42262A7ACE4}" srcOrd="0" destOrd="1" presId="urn:microsoft.com/office/officeart/2005/8/layout/radial1"/>
    <dgm:cxn modelId="{4EB91936-99CC-423F-B7A6-506A23F57852}" srcId="{692F7B6D-9FE0-4CE7-A7F1-E188FE574CC3}" destId="{9DC6115C-78EF-4911-9838-29B7DFE98819}" srcOrd="1" destOrd="0" parTransId="{EB4983DA-F22C-41F4-A4E1-8EF611A7D18F}" sibTransId="{48E17EFA-C81F-4FB7-8B97-BAC81EF3FCAA}"/>
    <dgm:cxn modelId="{33F3E542-2269-4ED4-9E07-D63A6B91056E}" type="presOf" srcId="{5E4FD98A-B070-42C6-A7A7-5EF38A998F69}" destId="{CBEC7678-151F-4D0F-899C-4451DC0C23B7}" srcOrd="0" destOrd="2" presId="urn:microsoft.com/office/officeart/2005/8/layout/radial1"/>
    <dgm:cxn modelId="{EBCD5D63-440A-4027-8492-3098AE7B56E9}" srcId="{ADB7FEF1-9452-49E4-B3AC-B8FC90549ACD}" destId="{1D14AE9E-A432-4805-92B6-5FAFCD7E6421}" srcOrd="0" destOrd="0" parTransId="{18F8026D-C0E3-4F58-AF84-EDDC893F5E98}" sibTransId="{EC5E317B-B991-446C-A7D9-FDB8A59A7311}"/>
    <dgm:cxn modelId="{B4616864-D65B-42AD-8868-EE74A0BFF684}" type="presOf" srcId="{16EE52AA-7045-45FB-BBBB-967F6A46C831}" destId="{25DAAE54-972E-4EA0-A46E-5FAB30D828EF}" srcOrd="1" destOrd="0" presId="urn:microsoft.com/office/officeart/2005/8/layout/radial1"/>
    <dgm:cxn modelId="{C9C08A48-A1AF-4996-BAC3-09AADDD471C4}" srcId="{ADB7FEF1-9452-49E4-B3AC-B8FC90549ACD}" destId="{687B4115-E36D-4551-A504-BF4AE6A58270}" srcOrd="2" destOrd="0" parTransId="{F4369396-9224-4FB5-9A4C-F6CEF0722B27}" sibTransId="{557DDE9B-4923-4C6B-A7A6-A7B2AC263496}"/>
    <dgm:cxn modelId="{8919044B-E754-417D-885B-254057E04B93}" type="presOf" srcId="{B4DE271B-9F2C-4BFC-84BB-81E33E495BFE}" destId="{63CFD4C2-01AE-426F-8D4E-C4534C76F2E9}" srcOrd="0" destOrd="2" presId="urn:microsoft.com/office/officeart/2005/8/layout/radial1"/>
    <dgm:cxn modelId="{302C874B-EE0E-4D50-B03F-16587392324A}" srcId="{687B4115-E36D-4551-A504-BF4AE6A58270}" destId="{EDA91845-019F-4A8F-AD6C-0C988F01779E}" srcOrd="0" destOrd="0" parTransId="{54B159FC-7A72-405C-B76A-86D7E3F1C027}" sibTransId="{61D3BA26-CDBF-4835-9CC2-3C93D1D4B046}"/>
    <dgm:cxn modelId="{B7E4E14F-C4E4-4A98-9DEA-4EE8979BFE8C}" type="presOf" srcId="{ADB7FEF1-9452-49E4-B3AC-B8FC90549ACD}" destId="{2CD5A414-FC3C-4186-A59F-3D495EA4887B}" srcOrd="0" destOrd="0" presId="urn:microsoft.com/office/officeart/2005/8/layout/radial1"/>
    <dgm:cxn modelId="{FD9DA051-9EF0-4E5B-8317-FF7CF52E84FB}" type="presOf" srcId="{0A4EA2E3-D615-4376-83BF-BDDBA9AD9E17}" destId="{79D46429-4D11-4C07-8572-9D7CA9FECB49}" srcOrd="0" destOrd="0" presId="urn:microsoft.com/office/officeart/2005/8/layout/radial1"/>
    <dgm:cxn modelId="{C0CE9174-90D6-4E9C-9E23-C179232979DD}" srcId="{6097EF80-E53B-40D8-85F2-4C5324E849B4}" destId="{ADB7FEF1-9452-49E4-B3AC-B8FC90549ACD}" srcOrd="0" destOrd="0" parTransId="{49CC380C-CEBF-4280-BF54-DF39A075A94C}" sibTransId="{ED7CAB83-4088-4C66-8509-891B81F60BE0}"/>
    <dgm:cxn modelId="{F9D09774-1ED2-4C16-99A0-BDDB8595CF31}" srcId="{ADB7FEF1-9452-49E4-B3AC-B8FC90549ACD}" destId="{692F7B6D-9FE0-4CE7-A7F1-E188FE574CC3}" srcOrd="3" destOrd="0" parTransId="{0A4EA2E3-D615-4376-83BF-BDDBA9AD9E17}" sibTransId="{C8166F47-2304-4B5F-BB97-79B54707FAC1}"/>
    <dgm:cxn modelId="{19EBB978-9496-4BC9-A5CF-6A8275026A52}" type="presOf" srcId="{0A4EA2E3-D615-4376-83BF-BDDBA9AD9E17}" destId="{C288DEE1-6AE0-4565-8B99-6E78FD697DD8}" srcOrd="1" destOrd="0" presId="urn:microsoft.com/office/officeart/2005/8/layout/radial1"/>
    <dgm:cxn modelId="{70EE8A5A-7C18-4E1A-94A3-1502FE4F01C0}" type="presOf" srcId="{18F8026D-C0E3-4F58-AF84-EDDC893F5E98}" destId="{1A195170-3E4B-49DB-80B2-D4297FA2929F}" srcOrd="0" destOrd="0" presId="urn:microsoft.com/office/officeart/2005/8/layout/radial1"/>
    <dgm:cxn modelId="{94FBF67C-9AA8-4BB8-9A25-F83CC6D36C23}" type="presOf" srcId="{9DC6115C-78EF-4911-9838-29B7DFE98819}" destId="{5A1B6B93-E7B7-4BAE-92CE-02732B46B6C5}" srcOrd="0" destOrd="2" presId="urn:microsoft.com/office/officeart/2005/8/layout/radial1"/>
    <dgm:cxn modelId="{9415717F-1622-4806-AF2A-5DCDAA40FE0D}" type="presOf" srcId="{865DC664-D55A-4D09-A5B2-4636642C39A3}" destId="{5A1B6B93-E7B7-4BAE-92CE-02732B46B6C5}" srcOrd="0" destOrd="1" presId="urn:microsoft.com/office/officeart/2005/8/layout/radial1"/>
    <dgm:cxn modelId="{1019F581-20A3-4EBD-B472-AF1211F9E333}" type="presOf" srcId="{692F7B6D-9FE0-4CE7-A7F1-E188FE574CC3}" destId="{5A1B6B93-E7B7-4BAE-92CE-02732B46B6C5}" srcOrd="0" destOrd="0" presId="urn:microsoft.com/office/officeart/2005/8/layout/radial1"/>
    <dgm:cxn modelId="{ADBD7D86-A296-42D4-B763-6DFC7FB3C517}" type="presOf" srcId="{F4369396-9224-4FB5-9A4C-F6CEF0722B27}" destId="{7497025E-A69E-479D-AAE9-78CC4AAC8CE9}" srcOrd="0" destOrd="0" presId="urn:microsoft.com/office/officeart/2005/8/layout/radial1"/>
    <dgm:cxn modelId="{F861AC8A-E6CC-4F63-8259-C9A43F33E229}" type="presOf" srcId="{1795DE77-D169-4306-B132-2E489B2E10A1}" destId="{63CFD4C2-01AE-426F-8D4E-C4534C76F2E9}" srcOrd="0" destOrd="0" presId="urn:microsoft.com/office/officeart/2005/8/layout/radial1"/>
    <dgm:cxn modelId="{D3165B8D-4050-4FA8-9C76-269707F2E100}" srcId="{1795DE77-D169-4306-B132-2E489B2E10A1}" destId="{B4DE271B-9F2C-4BFC-84BB-81E33E495BFE}" srcOrd="1" destOrd="0" parTransId="{FC87F785-7958-41DC-AFA9-60C5597FAF33}" sibTransId="{36ABCFC2-59A2-4242-BF7F-525DD5213EB0}"/>
    <dgm:cxn modelId="{CE392F91-2C24-42BD-9696-D003C2EA61C9}" type="presOf" srcId="{6097EF80-E53B-40D8-85F2-4C5324E849B4}" destId="{B3B81CD3-C021-4F1E-A1CE-5140ACD25B3F}" srcOrd="0" destOrd="0" presId="urn:microsoft.com/office/officeart/2005/8/layout/radial1"/>
    <dgm:cxn modelId="{3EB67DA5-4C9C-4539-B9C1-665C39B850C5}" type="presOf" srcId="{1D14AE9E-A432-4805-92B6-5FAFCD7E6421}" destId="{CBEC7678-151F-4D0F-899C-4451DC0C23B7}" srcOrd="0" destOrd="0" presId="urn:microsoft.com/office/officeart/2005/8/layout/radial1"/>
    <dgm:cxn modelId="{2DBAE1AE-3163-40F8-8F23-2D61141EBEDE}" type="presOf" srcId="{16EE52AA-7045-45FB-BBBB-967F6A46C831}" destId="{52AF17ED-0D1E-499F-89E3-A56740890927}" srcOrd="0" destOrd="0" presId="urn:microsoft.com/office/officeart/2005/8/layout/radial1"/>
    <dgm:cxn modelId="{68F044AF-708A-4D51-AB3A-098C8769FACB}" srcId="{1D14AE9E-A432-4805-92B6-5FAFCD7E6421}" destId="{5E4FD98A-B070-42C6-A7A7-5EF38A998F69}" srcOrd="1" destOrd="0" parTransId="{505CC0F3-5D18-4B64-9AB2-5E7F60AAF7C2}" sibTransId="{982574CE-6911-4131-AA70-78F8807A6019}"/>
    <dgm:cxn modelId="{395A4CBB-58FC-4870-B2B4-8C4E895A5E87}" type="presOf" srcId="{649A20AC-4A11-4B4B-9F96-50F59D8BDD13}" destId="{CBEC7678-151F-4D0F-899C-4451DC0C23B7}" srcOrd="0" destOrd="1" presId="urn:microsoft.com/office/officeart/2005/8/layout/radial1"/>
    <dgm:cxn modelId="{F90F82BD-2B8D-466A-BC24-88B25B13DE3E}" srcId="{692F7B6D-9FE0-4CE7-A7F1-E188FE574CC3}" destId="{865DC664-D55A-4D09-A5B2-4636642C39A3}" srcOrd="0" destOrd="0" parTransId="{F0DF06D9-7E9E-446D-9A57-BEEB1C39EA62}" sibTransId="{C5455BBF-3894-48FB-802E-09301E9A48A9}"/>
    <dgm:cxn modelId="{B0C0F6C0-FE85-49CC-A8A9-842C65C82C76}" type="presOf" srcId="{F4369396-9224-4FB5-9A4C-F6CEF0722B27}" destId="{4CBC7A04-245E-43E1-AB15-51A3BA35009E}" srcOrd="1" destOrd="0" presId="urn:microsoft.com/office/officeart/2005/8/layout/radial1"/>
    <dgm:cxn modelId="{92FACED1-179F-4A31-8477-4077D3EDE576}" srcId="{ADB7FEF1-9452-49E4-B3AC-B8FC90549ACD}" destId="{1795DE77-D169-4306-B132-2E489B2E10A1}" srcOrd="1" destOrd="0" parTransId="{16EE52AA-7045-45FB-BBBB-967F6A46C831}" sibTransId="{50F71BAB-92E0-4ECF-85E0-163D7EEE5424}"/>
    <dgm:cxn modelId="{3D0FA0DA-C9BC-4789-9F5F-90AB0A9ABF07}" srcId="{1D14AE9E-A432-4805-92B6-5FAFCD7E6421}" destId="{649A20AC-4A11-4B4B-9F96-50F59D8BDD13}" srcOrd="0" destOrd="0" parTransId="{08103500-FD8B-44D3-B77B-F42E09DF41D8}" sibTransId="{3E483B5F-FBE8-4273-95D1-E0707F892163}"/>
    <dgm:cxn modelId="{CB12F3DD-71EF-48EA-965C-DFB74E70CBAC}" type="presOf" srcId="{687B4115-E36D-4551-A504-BF4AE6A58270}" destId="{668BC1D6-3DF1-4A5B-9F72-B42262A7ACE4}" srcOrd="0" destOrd="0" presId="urn:microsoft.com/office/officeart/2005/8/layout/radial1"/>
    <dgm:cxn modelId="{4BEC7AE9-8455-4106-BA11-8F3912CB1C39}" type="presOf" srcId="{18F8026D-C0E3-4F58-AF84-EDDC893F5E98}" destId="{29D12A83-D07F-43E6-9CD7-DEC145ACD4D9}" srcOrd="1" destOrd="0" presId="urn:microsoft.com/office/officeart/2005/8/layout/radial1"/>
    <dgm:cxn modelId="{E4B2ACEE-6B22-4AB6-B506-E92A24DDF6CA}" type="presOf" srcId="{DAEC76F4-4445-4279-83CE-A3B01057EA06}" destId="{63CFD4C2-01AE-426F-8D4E-C4534C76F2E9}" srcOrd="0" destOrd="1" presId="urn:microsoft.com/office/officeart/2005/8/layout/radial1"/>
    <dgm:cxn modelId="{B276A4FF-35EB-434A-A7B0-B8230BA37195}" srcId="{1795DE77-D169-4306-B132-2E489B2E10A1}" destId="{DAEC76F4-4445-4279-83CE-A3B01057EA06}" srcOrd="0" destOrd="0" parTransId="{F1086703-B1AC-4BC3-9967-095EC9A7D708}" sibTransId="{F7CC8CE5-7F68-45E4-8BD7-D7C1B0A84251}"/>
    <dgm:cxn modelId="{CEBA2262-A9D1-41E1-8BB3-6B774805A24A}" type="presParOf" srcId="{B3B81CD3-C021-4F1E-A1CE-5140ACD25B3F}" destId="{2CD5A414-FC3C-4186-A59F-3D495EA4887B}" srcOrd="0" destOrd="0" presId="urn:microsoft.com/office/officeart/2005/8/layout/radial1"/>
    <dgm:cxn modelId="{C89E662E-3CD6-45E8-ADCC-8EE545D60756}" type="presParOf" srcId="{B3B81CD3-C021-4F1E-A1CE-5140ACD25B3F}" destId="{1A195170-3E4B-49DB-80B2-D4297FA2929F}" srcOrd="1" destOrd="0" presId="urn:microsoft.com/office/officeart/2005/8/layout/radial1"/>
    <dgm:cxn modelId="{23262350-D277-4C08-9118-9CCDEA4BD8CD}" type="presParOf" srcId="{1A195170-3E4B-49DB-80B2-D4297FA2929F}" destId="{29D12A83-D07F-43E6-9CD7-DEC145ACD4D9}" srcOrd="0" destOrd="0" presId="urn:microsoft.com/office/officeart/2005/8/layout/radial1"/>
    <dgm:cxn modelId="{6ED00C42-532D-4B3C-8D56-77B4B853D84F}" type="presParOf" srcId="{B3B81CD3-C021-4F1E-A1CE-5140ACD25B3F}" destId="{CBEC7678-151F-4D0F-899C-4451DC0C23B7}" srcOrd="2" destOrd="0" presId="urn:microsoft.com/office/officeart/2005/8/layout/radial1"/>
    <dgm:cxn modelId="{93015AE2-6C7F-4385-B0A9-FA7F13ADD56A}" type="presParOf" srcId="{B3B81CD3-C021-4F1E-A1CE-5140ACD25B3F}" destId="{52AF17ED-0D1E-499F-89E3-A56740890927}" srcOrd="3" destOrd="0" presId="urn:microsoft.com/office/officeart/2005/8/layout/radial1"/>
    <dgm:cxn modelId="{8AD4FE70-9759-4F4F-B3E3-50A4A47D7C0A}" type="presParOf" srcId="{52AF17ED-0D1E-499F-89E3-A56740890927}" destId="{25DAAE54-972E-4EA0-A46E-5FAB30D828EF}" srcOrd="0" destOrd="0" presId="urn:microsoft.com/office/officeart/2005/8/layout/radial1"/>
    <dgm:cxn modelId="{6B83DD60-DC1C-46DD-9B19-12346300FDB4}" type="presParOf" srcId="{B3B81CD3-C021-4F1E-A1CE-5140ACD25B3F}" destId="{63CFD4C2-01AE-426F-8D4E-C4534C76F2E9}" srcOrd="4" destOrd="0" presId="urn:microsoft.com/office/officeart/2005/8/layout/radial1"/>
    <dgm:cxn modelId="{A9C7F848-85D8-471D-A2E4-0E8008A89A26}" type="presParOf" srcId="{B3B81CD3-C021-4F1E-A1CE-5140ACD25B3F}" destId="{7497025E-A69E-479D-AAE9-78CC4AAC8CE9}" srcOrd="5" destOrd="0" presId="urn:microsoft.com/office/officeart/2005/8/layout/radial1"/>
    <dgm:cxn modelId="{B2B50F34-9F63-4B45-B5FC-55D9D2B4E2E9}" type="presParOf" srcId="{7497025E-A69E-479D-AAE9-78CC4AAC8CE9}" destId="{4CBC7A04-245E-43E1-AB15-51A3BA35009E}" srcOrd="0" destOrd="0" presId="urn:microsoft.com/office/officeart/2005/8/layout/radial1"/>
    <dgm:cxn modelId="{8DA18BAF-3499-42C3-9A86-963D816EF648}" type="presParOf" srcId="{B3B81CD3-C021-4F1E-A1CE-5140ACD25B3F}" destId="{668BC1D6-3DF1-4A5B-9F72-B42262A7ACE4}" srcOrd="6" destOrd="0" presId="urn:microsoft.com/office/officeart/2005/8/layout/radial1"/>
    <dgm:cxn modelId="{1AA5019F-49C3-436C-B820-1B103E0F62AE}" type="presParOf" srcId="{B3B81CD3-C021-4F1E-A1CE-5140ACD25B3F}" destId="{79D46429-4D11-4C07-8572-9D7CA9FECB49}" srcOrd="7" destOrd="0" presId="urn:microsoft.com/office/officeart/2005/8/layout/radial1"/>
    <dgm:cxn modelId="{6DBA8516-EC78-47CC-9147-E838E691311D}" type="presParOf" srcId="{79D46429-4D11-4C07-8572-9D7CA9FECB49}" destId="{C288DEE1-6AE0-4565-8B99-6E78FD697DD8}" srcOrd="0" destOrd="0" presId="urn:microsoft.com/office/officeart/2005/8/layout/radial1"/>
    <dgm:cxn modelId="{2DC968C0-5CE5-4DF8-9C77-0C876ED43F0F}" type="presParOf" srcId="{B3B81CD3-C021-4F1E-A1CE-5140ACD25B3F}" destId="{5A1B6B93-E7B7-4BAE-92CE-02732B46B6C5}"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5A414-FC3C-4186-A59F-3D495EA4887B}">
      <dsp:nvSpPr>
        <dsp:cNvPr id="0" name=""/>
        <dsp:cNvSpPr/>
      </dsp:nvSpPr>
      <dsp:spPr>
        <a:xfrm>
          <a:off x="2976304" y="1665244"/>
          <a:ext cx="2726525" cy="1654999"/>
        </a:xfrm>
        <a:prstGeom prst="ellipse">
          <a:avLst/>
        </a:prstGeom>
        <a:solidFill>
          <a:srgbClr val="0082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e-CH" sz="2400" kern="1200" dirty="0"/>
            <a:t>Wie eine Verfügung «entsteht»</a:t>
          </a:r>
          <a:endParaRPr lang="de-CH" sz="2400" kern="1200" dirty="0">
            <a:solidFill>
              <a:schemeClr val="bg1"/>
            </a:solidFill>
            <a:latin typeface="Calibri" panose="020F0502020204030204" pitchFamily="34" charset="0"/>
            <a:cs typeface="Calibri" panose="020F0502020204030204" pitchFamily="34" charset="0"/>
          </a:endParaRPr>
        </a:p>
      </dsp:txBody>
      <dsp:txXfrm>
        <a:off x="3375594" y="1907613"/>
        <a:ext cx="1927945" cy="1170261"/>
      </dsp:txXfrm>
    </dsp:sp>
    <dsp:sp modelId="{1A195170-3E4B-49DB-80B2-D4297FA2929F}">
      <dsp:nvSpPr>
        <dsp:cNvPr id="0" name=""/>
        <dsp:cNvSpPr/>
      </dsp:nvSpPr>
      <dsp:spPr>
        <a:xfrm rot="16004736">
          <a:off x="3932940" y="1312290"/>
          <a:ext cx="680567" cy="27421"/>
        </a:xfrm>
        <a:custGeom>
          <a:avLst/>
          <a:gdLst/>
          <a:ahLst/>
          <a:cxnLst/>
          <a:rect l="0" t="0" r="0" b="0"/>
          <a:pathLst>
            <a:path>
              <a:moveTo>
                <a:pt x="0" y="13710"/>
              </a:moveTo>
              <a:lnTo>
                <a:pt x="680567" y="13710"/>
              </a:lnTo>
            </a:path>
          </a:pathLst>
        </a:custGeom>
        <a:noFill/>
        <a:ln w="25400" cap="flat" cmpd="sng" algn="ctr">
          <a:solidFill>
            <a:srgbClr val="0082CA"/>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de-CH" sz="2000" kern="1200">
            <a:solidFill>
              <a:schemeClr val="tx1"/>
            </a:solidFill>
            <a:latin typeface="Calibri" panose="020F0502020204030204" pitchFamily="34" charset="0"/>
            <a:cs typeface="Calibri" panose="020F0502020204030204" pitchFamily="34" charset="0"/>
          </a:endParaRPr>
        </a:p>
      </dsp:txBody>
      <dsp:txXfrm rot="10800000">
        <a:off x="4256210" y="1308987"/>
        <a:ext cx="34028" cy="34028"/>
      </dsp:txXfrm>
    </dsp:sp>
    <dsp:sp modelId="{CBEC7678-151F-4D0F-899C-4451DC0C23B7}">
      <dsp:nvSpPr>
        <dsp:cNvPr id="0" name=""/>
        <dsp:cNvSpPr/>
      </dsp:nvSpPr>
      <dsp:spPr>
        <a:xfrm>
          <a:off x="2880318" y="144024"/>
          <a:ext cx="2699290" cy="842308"/>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de-CH" sz="2000" b="1" kern="1200" dirty="0">
              <a:solidFill>
                <a:schemeClr val="tx1"/>
              </a:solidFill>
              <a:latin typeface="Calibri" panose="020F0502020204030204" pitchFamily="34" charset="0"/>
              <a:cs typeface="Calibri" panose="020F0502020204030204" pitchFamily="34" charset="0"/>
            </a:rPr>
            <a:t>Auslösegrund</a:t>
          </a:r>
        </a:p>
        <a:p>
          <a:pPr marL="228600" lvl="1" indent="-228600" algn="l" defTabSz="889000">
            <a:lnSpc>
              <a:spcPct val="90000"/>
            </a:lnSpc>
            <a:spcBef>
              <a:spcPct val="0"/>
            </a:spcBef>
            <a:spcAft>
              <a:spcPct val="15000"/>
            </a:spcAft>
            <a:buFont typeface="Arial" panose="020B0604020202020204" pitchFamily="34" charset="0"/>
            <a:buChar char="•"/>
          </a:pPr>
          <a:r>
            <a:rPr lang="de-CH" sz="2000" kern="1200" dirty="0">
              <a:solidFill>
                <a:schemeClr val="tx1"/>
              </a:solidFill>
              <a:latin typeface="Calibri" panose="020F0502020204030204" pitchFamily="34" charset="0"/>
              <a:cs typeface="Calibri" panose="020F0502020204030204" pitchFamily="34" charset="0"/>
            </a:rPr>
            <a:t>Antrag</a:t>
          </a:r>
        </a:p>
        <a:p>
          <a:pPr marL="228600" lvl="1" indent="-228600" algn="l" defTabSz="889000">
            <a:lnSpc>
              <a:spcPct val="90000"/>
            </a:lnSpc>
            <a:spcBef>
              <a:spcPct val="0"/>
            </a:spcBef>
            <a:spcAft>
              <a:spcPct val="15000"/>
            </a:spcAft>
            <a:buFont typeface="Arial" panose="020B0604020202020204" pitchFamily="34" charset="0"/>
            <a:buChar char="•"/>
          </a:pPr>
          <a:r>
            <a:rPr lang="de-CH" sz="2000" kern="1200" dirty="0">
              <a:solidFill>
                <a:schemeClr val="tx1"/>
              </a:solidFill>
              <a:latin typeface="Calibri" panose="020F0502020204030204" pitchFamily="34" charset="0"/>
              <a:cs typeface="Calibri" panose="020F0502020204030204" pitchFamily="34" charset="0"/>
            </a:rPr>
            <a:t>Von Amtes wegen</a:t>
          </a:r>
        </a:p>
      </dsp:txBody>
      <dsp:txXfrm>
        <a:off x="2880318" y="144024"/>
        <a:ext cx="2699290" cy="842308"/>
      </dsp:txXfrm>
    </dsp:sp>
    <dsp:sp modelId="{52AF17ED-0D1E-499F-89E3-A56740890927}">
      <dsp:nvSpPr>
        <dsp:cNvPr id="0" name=""/>
        <dsp:cNvSpPr/>
      </dsp:nvSpPr>
      <dsp:spPr>
        <a:xfrm rot="21367365">
          <a:off x="5693118" y="2349051"/>
          <a:ext cx="1128629" cy="27421"/>
        </a:xfrm>
        <a:custGeom>
          <a:avLst/>
          <a:gdLst/>
          <a:ahLst/>
          <a:cxnLst/>
          <a:rect l="0" t="0" r="0" b="0"/>
          <a:pathLst>
            <a:path>
              <a:moveTo>
                <a:pt x="0" y="13710"/>
              </a:moveTo>
              <a:lnTo>
                <a:pt x="1128629" y="13710"/>
              </a:lnTo>
            </a:path>
          </a:pathLst>
        </a:custGeom>
        <a:noFill/>
        <a:ln w="25400" cap="flat" cmpd="sng" algn="ctr">
          <a:solidFill>
            <a:srgbClr val="0082CA"/>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de-CH" sz="2000" kern="1200">
            <a:solidFill>
              <a:schemeClr val="tx1"/>
            </a:solidFill>
            <a:latin typeface="Calibri" panose="020F0502020204030204" pitchFamily="34" charset="0"/>
            <a:cs typeface="Calibri" panose="020F0502020204030204" pitchFamily="34" charset="0"/>
          </a:endParaRPr>
        </a:p>
      </dsp:txBody>
      <dsp:txXfrm>
        <a:off x="6229218" y="2334546"/>
        <a:ext cx="56431" cy="56431"/>
      </dsp:txXfrm>
    </dsp:sp>
    <dsp:sp modelId="{63CFD4C2-01AE-426F-8D4E-C4534C76F2E9}">
      <dsp:nvSpPr>
        <dsp:cNvPr id="0" name=""/>
        <dsp:cNvSpPr/>
      </dsp:nvSpPr>
      <dsp:spPr>
        <a:xfrm>
          <a:off x="6815547" y="1592375"/>
          <a:ext cx="1969428" cy="133164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de-CH" sz="2000" b="1" kern="1200" dirty="0">
              <a:solidFill>
                <a:schemeClr val="tx1"/>
              </a:solidFill>
              <a:latin typeface="Calibri" panose="020F0502020204030204" pitchFamily="34" charset="0"/>
              <a:cs typeface="Calibri" panose="020F0502020204030204" pitchFamily="34" charset="0"/>
            </a:rPr>
            <a:t>Entscheid fällen</a:t>
          </a:r>
        </a:p>
        <a:p>
          <a:pPr marL="228600" lvl="1" indent="-228600" algn="l" defTabSz="889000">
            <a:lnSpc>
              <a:spcPct val="90000"/>
            </a:lnSpc>
            <a:spcBef>
              <a:spcPct val="0"/>
            </a:spcBef>
            <a:spcAft>
              <a:spcPct val="15000"/>
            </a:spcAft>
            <a:buFont typeface="Arial" panose="020B0604020202020204" pitchFamily="34" charset="0"/>
            <a:buChar char="•"/>
          </a:pPr>
          <a:r>
            <a:rPr lang="de-CH" sz="2000" kern="1200" dirty="0">
              <a:solidFill>
                <a:schemeClr val="tx1"/>
              </a:solidFill>
              <a:latin typeface="Calibri" panose="020F0502020204030204" pitchFamily="34" charset="0"/>
              <a:cs typeface="Calibri" panose="020F0502020204030204" pitchFamily="34" charset="0"/>
            </a:rPr>
            <a:t>Formell</a:t>
          </a:r>
          <a:endParaRPr lang="de-CH" sz="2000" kern="1200" dirty="0">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15000"/>
            </a:spcAft>
            <a:buFont typeface="Arial" panose="020B0604020202020204" pitchFamily="34" charset="0"/>
            <a:buChar char="•"/>
          </a:pPr>
          <a:r>
            <a:rPr lang="de-CH" sz="2000" kern="1200" dirty="0">
              <a:solidFill>
                <a:schemeClr val="tx1"/>
              </a:solidFill>
              <a:latin typeface="Calibri" panose="020F0502020204030204" pitchFamily="34" charset="0"/>
              <a:cs typeface="Calibri" panose="020F0502020204030204" pitchFamily="34" charset="0"/>
            </a:rPr>
            <a:t>Inhaltlich</a:t>
          </a:r>
        </a:p>
      </dsp:txBody>
      <dsp:txXfrm>
        <a:off x="6815547" y="1592375"/>
        <a:ext cx="1969428" cy="1331644"/>
      </dsp:txXfrm>
    </dsp:sp>
    <dsp:sp modelId="{7497025E-A69E-479D-AAE9-78CC4AAC8CE9}">
      <dsp:nvSpPr>
        <dsp:cNvPr id="0" name=""/>
        <dsp:cNvSpPr/>
      </dsp:nvSpPr>
      <dsp:spPr>
        <a:xfrm rot="4983957">
          <a:off x="4123491" y="3661542"/>
          <a:ext cx="719775" cy="27421"/>
        </a:xfrm>
        <a:custGeom>
          <a:avLst/>
          <a:gdLst/>
          <a:ahLst/>
          <a:cxnLst/>
          <a:rect l="0" t="0" r="0" b="0"/>
          <a:pathLst>
            <a:path>
              <a:moveTo>
                <a:pt x="0" y="13710"/>
              </a:moveTo>
              <a:lnTo>
                <a:pt x="719775" y="13710"/>
              </a:lnTo>
            </a:path>
          </a:pathLst>
        </a:custGeom>
        <a:noFill/>
        <a:ln w="25400" cap="flat" cmpd="sng" algn="ctr">
          <a:solidFill>
            <a:srgbClr val="0082CA"/>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CH" sz="500" kern="1200"/>
        </a:p>
      </dsp:txBody>
      <dsp:txXfrm>
        <a:off x="4465384" y="3657259"/>
        <a:ext cx="35988" cy="35988"/>
      </dsp:txXfrm>
    </dsp:sp>
    <dsp:sp modelId="{668BC1D6-3DF1-4A5B-9F72-B42262A7ACE4}">
      <dsp:nvSpPr>
        <dsp:cNvPr id="0" name=""/>
        <dsp:cNvSpPr/>
      </dsp:nvSpPr>
      <dsp:spPr>
        <a:xfrm>
          <a:off x="3096348" y="4032445"/>
          <a:ext cx="2925228" cy="528602"/>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de-CH" sz="2000" b="1" kern="1200" dirty="0">
              <a:solidFill>
                <a:prstClr val="black"/>
              </a:solidFill>
              <a:latin typeface="Calibri" panose="020F0502020204030204" pitchFamily="34" charset="0"/>
              <a:ea typeface="+mn-ea"/>
              <a:cs typeface="Calibri" panose="020F0502020204030204" pitchFamily="34" charset="0"/>
            </a:rPr>
            <a:t>Entscheid mitteilen</a:t>
          </a:r>
        </a:p>
        <a:p>
          <a:pPr marL="228600" lvl="1" indent="-228600" algn="l" defTabSz="889000">
            <a:lnSpc>
              <a:spcPct val="90000"/>
            </a:lnSpc>
            <a:spcBef>
              <a:spcPct val="0"/>
            </a:spcBef>
            <a:spcAft>
              <a:spcPct val="15000"/>
            </a:spcAft>
            <a:buFont typeface="Arial" panose="020B0604020202020204" pitchFamily="34" charset="0"/>
            <a:buChar char="•"/>
          </a:pPr>
          <a:r>
            <a:rPr lang="de-CH" sz="2000" kern="1200" dirty="0">
              <a:solidFill>
                <a:schemeClr val="tx1"/>
              </a:solidFill>
              <a:latin typeface="Calibri" panose="020F0502020204030204" pitchFamily="34" charset="0"/>
              <a:cs typeface="Calibri" panose="020F0502020204030204" pitchFamily="34" charset="0"/>
            </a:rPr>
            <a:t>Per Post</a:t>
          </a:r>
        </a:p>
      </dsp:txBody>
      <dsp:txXfrm>
        <a:off x="3524738" y="4109857"/>
        <a:ext cx="2068448" cy="373778"/>
      </dsp:txXfrm>
    </dsp:sp>
    <dsp:sp modelId="{79D46429-4D11-4C07-8572-9D7CA9FECB49}">
      <dsp:nvSpPr>
        <dsp:cNvPr id="0" name=""/>
        <dsp:cNvSpPr/>
      </dsp:nvSpPr>
      <dsp:spPr>
        <a:xfrm rot="10612146">
          <a:off x="1754545" y="2586840"/>
          <a:ext cx="1228176" cy="27421"/>
        </a:xfrm>
        <a:custGeom>
          <a:avLst/>
          <a:gdLst/>
          <a:ahLst/>
          <a:cxnLst/>
          <a:rect l="0" t="0" r="0" b="0"/>
          <a:pathLst>
            <a:path>
              <a:moveTo>
                <a:pt x="0" y="13710"/>
              </a:moveTo>
              <a:lnTo>
                <a:pt x="1228176" y="13710"/>
              </a:lnTo>
            </a:path>
          </a:pathLst>
        </a:custGeom>
        <a:noFill/>
        <a:ln w="25400" cap="flat" cmpd="sng" algn="ctr">
          <a:solidFill>
            <a:srgbClr val="0082CA"/>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de-CH" sz="2000" kern="1200">
            <a:solidFill>
              <a:schemeClr val="tx1"/>
            </a:solidFill>
            <a:latin typeface="Calibri" panose="020F0502020204030204" pitchFamily="34" charset="0"/>
            <a:cs typeface="Calibri" panose="020F0502020204030204" pitchFamily="34" charset="0"/>
          </a:endParaRPr>
        </a:p>
      </dsp:txBody>
      <dsp:txXfrm rot="10800000">
        <a:off x="2337929" y="2569847"/>
        <a:ext cx="61408" cy="61408"/>
      </dsp:txXfrm>
    </dsp:sp>
    <dsp:sp modelId="{5A1B6B93-E7B7-4BAE-92CE-02732B46B6C5}">
      <dsp:nvSpPr>
        <dsp:cNvPr id="0" name=""/>
        <dsp:cNvSpPr/>
      </dsp:nvSpPr>
      <dsp:spPr>
        <a:xfrm>
          <a:off x="0" y="2016217"/>
          <a:ext cx="1757743" cy="133164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de-CH" sz="2000" b="1" kern="1200" dirty="0">
              <a:solidFill>
                <a:schemeClr val="tx1"/>
              </a:solidFill>
              <a:latin typeface="Calibri" panose="020F0502020204030204" pitchFamily="34" charset="0"/>
              <a:cs typeface="Calibri" panose="020F0502020204030204" pitchFamily="34" charset="0"/>
            </a:rPr>
            <a:t>Rechtskraft</a:t>
          </a:r>
          <a:endParaRPr lang="de-CH" sz="2000" kern="1200" dirty="0">
            <a:solidFill>
              <a:schemeClr val="tx1"/>
            </a:solidFill>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15000"/>
            </a:spcAft>
            <a:buFont typeface="Arial" panose="020B0604020202020204" pitchFamily="34" charset="0"/>
            <a:buChar char="•"/>
          </a:pPr>
          <a:r>
            <a:rPr lang="de-CH" sz="2000" kern="1200" dirty="0">
              <a:solidFill>
                <a:prstClr val="black"/>
              </a:solidFill>
              <a:latin typeface="Calibri" panose="020F0502020204030204" pitchFamily="34" charset="0"/>
              <a:ea typeface="+mn-ea"/>
              <a:cs typeface="Calibri" panose="020F0502020204030204" pitchFamily="34" charset="0"/>
            </a:rPr>
            <a:t>Frist abwarten</a:t>
          </a:r>
        </a:p>
        <a:p>
          <a:pPr marL="228600" lvl="1" indent="-228600" algn="l" defTabSz="889000">
            <a:lnSpc>
              <a:spcPct val="90000"/>
            </a:lnSpc>
            <a:spcBef>
              <a:spcPct val="0"/>
            </a:spcBef>
            <a:spcAft>
              <a:spcPct val="15000"/>
            </a:spcAft>
            <a:buFont typeface="Arial" panose="020B0604020202020204" pitchFamily="34" charset="0"/>
            <a:buChar char="•"/>
          </a:pPr>
          <a:r>
            <a:rPr lang="de-CH" sz="2000" kern="1200" dirty="0">
              <a:solidFill>
                <a:prstClr val="black"/>
              </a:solidFill>
              <a:latin typeface="Calibri" panose="020F0502020204030204" pitchFamily="34" charset="0"/>
              <a:ea typeface="+mn-ea"/>
              <a:cs typeface="Calibri" panose="020F0502020204030204" pitchFamily="34" charset="0"/>
            </a:rPr>
            <a:t>In Kraft treten</a:t>
          </a:r>
        </a:p>
      </dsp:txBody>
      <dsp:txXfrm>
        <a:off x="0" y="2016217"/>
        <a:ext cx="1757743" cy="133164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16823F-8271-4E40-8173-30F60AD3F097}" type="datetimeFigureOut">
              <a:rPr lang="de-DE" smtClean="0"/>
              <a:pPr/>
              <a:t>26.09.2024</a:t>
            </a:fld>
            <a:endParaRPr lang="de-CH"/>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A389DC-B868-4A76-93F1-E20505CB5D10}" type="slidenum">
              <a:rPr lang="de-CH" smtClean="0"/>
              <a:pPr/>
              <a:t>‹Nr.›</a:t>
            </a:fld>
            <a:endParaRPr lang="de-CH"/>
          </a:p>
        </p:txBody>
      </p:sp>
    </p:spTree>
    <p:extLst>
      <p:ext uri="{BB962C8B-B14F-4D97-AF65-F5344CB8AC3E}">
        <p14:creationId xmlns:p14="http://schemas.microsoft.com/office/powerpoint/2010/main" val="1137586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7</a:t>
            </a:fld>
            <a:endParaRPr lang="de-CH"/>
          </a:p>
        </p:txBody>
      </p:sp>
    </p:spTree>
    <p:extLst>
      <p:ext uri="{BB962C8B-B14F-4D97-AF65-F5344CB8AC3E}">
        <p14:creationId xmlns:p14="http://schemas.microsoft.com/office/powerpoint/2010/main" val="1801430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endParaRPr lang="de-CH" dirty="0"/>
          </a:p>
          <a:p>
            <a:r>
              <a:rPr lang="de-CH" dirty="0"/>
              <a:t>Holen Sie abschliessend offene Fragen ab.</a:t>
            </a:r>
          </a:p>
        </p:txBody>
      </p:sp>
      <p:sp>
        <p:nvSpPr>
          <p:cNvPr id="4" name="Foliennummernplatzhalter 3"/>
          <p:cNvSpPr>
            <a:spLocks noGrp="1"/>
          </p:cNvSpPr>
          <p:nvPr>
            <p:ph type="sldNum" sz="quarter" idx="5"/>
          </p:nvPr>
        </p:nvSpPr>
        <p:spPr/>
        <p:txBody>
          <a:bodyPr/>
          <a:lstStyle/>
          <a:p>
            <a:fld id="{B4A389DC-B868-4A76-93F1-E20505CB5D10}" type="slidenum">
              <a:rPr lang="de-CH" smtClean="0"/>
              <a:pPr/>
              <a:t>24</a:t>
            </a:fld>
            <a:endParaRPr lang="de-CH"/>
          </a:p>
        </p:txBody>
      </p:sp>
    </p:spTree>
    <p:extLst>
      <p:ext uri="{BB962C8B-B14F-4D97-AF65-F5344CB8AC3E}">
        <p14:creationId xmlns:p14="http://schemas.microsoft.com/office/powerpoint/2010/main" val="1416471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endParaRPr lang="de-CH" dirty="0"/>
          </a:p>
          <a:p>
            <a:r>
              <a:rPr lang="de-CH" dirty="0"/>
              <a:t>Spielen Sie das Beispiel so durch, dass die kantonale Ausgleichskasse einen positiven Entscheid fällt und Herr Meyer somit Anspruch auf Prämienverbilligung hat.</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Holen Sie fortlaufend offene Fragen ab.</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8231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üK-Leitung:</a:t>
            </a:r>
          </a:p>
          <a:p>
            <a:endParaRPr lang="de-CH" dirty="0"/>
          </a:p>
          <a:p>
            <a:r>
              <a:rPr lang="de-CH" dirty="0"/>
              <a:t>Der</a:t>
            </a:r>
            <a:r>
              <a:rPr lang="de-CH" baseline="0" dirty="0"/>
              <a:t> Antragsteller hat den Antrag direkt bei der jeweiligen Ausgleichskasse zu beantragen.</a:t>
            </a:r>
            <a:br>
              <a:rPr lang="de-CH" baseline="0" dirty="0"/>
            </a:br>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26</a:t>
            </a:fld>
            <a:endParaRPr lang="de-CH"/>
          </a:p>
        </p:txBody>
      </p:sp>
    </p:spTree>
    <p:extLst>
      <p:ext uri="{BB962C8B-B14F-4D97-AF65-F5344CB8AC3E}">
        <p14:creationId xmlns:p14="http://schemas.microsoft.com/office/powerpoint/2010/main" val="1632984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endParaRPr lang="de-CH" dirty="0"/>
          </a:p>
          <a:p>
            <a:r>
              <a:rPr lang="de-CH" baseline="0" dirty="0"/>
              <a:t>Zur Hilfestellung wird genommen: Gegebenheiten des Antragstellers und die Steuerzahlen der letzten rechtskräftigen Veranlagung.</a:t>
            </a:r>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27</a:t>
            </a:fld>
            <a:endParaRPr lang="de-CH"/>
          </a:p>
        </p:txBody>
      </p:sp>
    </p:spTree>
    <p:extLst>
      <p:ext uri="{BB962C8B-B14F-4D97-AF65-F5344CB8AC3E}">
        <p14:creationId xmlns:p14="http://schemas.microsoft.com/office/powerpoint/2010/main" val="3295895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b="1" dirty="0"/>
          </a:p>
          <a:p>
            <a:r>
              <a:rPr lang="de-CH" dirty="0"/>
              <a:t>Bevor die lernende Person eine Verfügung mit der Berechnung</a:t>
            </a:r>
            <a:r>
              <a:rPr lang="de-CH" baseline="0" dirty="0"/>
              <a:t> erstellen kann, muss sie den Antrag prüfen und die Berechnung anhand der Steuerfaktoren erstellen.</a:t>
            </a:r>
            <a:br>
              <a:rPr lang="de-CH" baseline="0" dirty="0"/>
            </a:br>
            <a:r>
              <a:rPr lang="de-CH" baseline="0" dirty="0"/>
              <a:t>Die lernende Person unterschreibt nie eine Verfügung, das macht nur der zuständige Sachbearbeiter.</a:t>
            </a:r>
            <a:br>
              <a:rPr lang="de-CH" baseline="0" dirty="0"/>
            </a:br>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28</a:t>
            </a:fld>
            <a:endParaRPr lang="de-CH" dirty="0"/>
          </a:p>
        </p:txBody>
      </p:sp>
    </p:spTree>
    <p:extLst>
      <p:ext uri="{BB962C8B-B14F-4D97-AF65-F5344CB8AC3E}">
        <p14:creationId xmlns:p14="http://schemas.microsoft.com/office/powerpoint/2010/main" val="2275985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Die Verfügung wird eingeschrieben</a:t>
            </a:r>
            <a:r>
              <a:rPr lang="de-CH" baseline="0" dirty="0"/>
              <a:t> oder per A-Post Plus versendet.</a:t>
            </a:r>
            <a:br>
              <a:rPr lang="de-CH" baseline="0" dirty="0"/>
            </a:br>
            <a:br>
              <a:rPr lang="de-CH" baseline="0" dirty="0"/>
            </a:br>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29</a:t>
            </a:fld>
            <a:endParaRPr lang="de-CH" dirty="0"/>
          </a:p>
        </p:txBody>
      </p:sp>
    </p:spTree>
    <p:extLst>
      <p:ext uri="{BB962C8B-B14F-4D97-AF65-F5344CB8AC3E}">
        <p14:creationId xmlns:p14="http://schemas.microsoft.com/office/powerpoint/2010/main" val="3569677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baseline="0" dirty="0"/>
              <a:t>Erhebt der Adressat keine Einsprache, ist der Entscheid nach 30 Tagen rechtskräftig und die Prämienverbilligung wird der Krankenkasse ausbezahlt.</a:t>
            </a:r>
            <a:br>
              <a:rPr lang="de-CH" baseline="0" dirty="0"/>
            </a:br>
            <a:r>
              <a:rPr lang="de-CH" baseline="0" dirty="0"/>
              <a:t>Einsprache kann der Adressat erheben, indem er eine Neuberechnung mit aktuelleren Steuerzahlen beantragt.</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30</a:t>
            </a:fld>
            <a:endParaRPr lang="de-CH" dirty="0"/>
          </a:p>
        </p:txBody>
      </p:sp>
    </p:spTree>
    <p:extLst>
      <p:ext uri="{BB962C8B-B14F-4D97-AF65-F5344CB8AC3E}">
        <p14:creationId xmlns:p14="http://schemas.microsoft.com/office/powerpoint/2010/main" val="4020803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baseline="0" dirty="0"/>
              <a:t>Erhebt der Antragsteller keine Einsprache, ist das Urteil nach 30 Tagen rechtskräftig und die Prämienverbilligung wird von der Krankenkasse ausbezahlt.</a:t>
            </a:r>
            <a:br>
              <a:rPr lang="de-CH" baseline="0" dirty="0"/>
            </a:br>
            <a:r>
              <a:rPr lang="de-CH" baseline="0" dirty="0"/>
              <a:t>Einsprache erhebt er, indem er eine Neuberechnung mit aktuelleren Steuerzahlen beantragt.</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31</a:t>
            </a:fld>
            <a:endParaRPr lang="de-CH" dirty="0"/>
          </a:p>
        </p:txBody>
      </p:sp>
    </p:spTree>
    <p:extLst>
      <p:ext uri="{BB962C8B-B14F-4D97-AF65-F5344CB8AC3E}">
        <p14:creationId xmlns:p14="http://schemas.microsoft.com/office/powerpoint/2010/main" val="526317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endParaRPr lang="de-CH" dirty="0"/>
          </a:p>
          <a:p>
            <a:r>
              <a:rPr lang="de-CH" dirty="0"/>
              <a:t>Holen Sie abschliessend offene Fragen ab.</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33</a:t>
            </a:fld>
            <a:endParaRPr lang="de-CH"/>
          </a:p>
        </p:txBody>
      </p:sp>
    </p:spTree>
    <p:extLst>
      <p:ext uri="{BB962C8B-B14F-4D97-AF65-F5344CB8AC3E}">
        <p14:creationId xmlns:p14="http://schemas.microsoft.com/office/powerpoint/2010/main" val="3220417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üK-Leitung:</a:t>
            </a:r>
          </a:p>
          <a:p>
            <a:endParaRPr lang="de-CH" dirty="0"/>
          </a:p>
          <a:p>
            <a:r>
              <a:rPr lang="de-CH" dirty="0"/>
              <a:t>Besprechen Sie die Antwort anschliessend im Plenum.</a:t>
            </a:r>
          </a:p>
        </p:txBody>
      </p:sp>
      <p:sp>
        <p:nvSpPr>
          <p:cNvPr id="4" name="Foliennummernplatzhalter 3"/>
          <p:cNvSpPr>
            <a:spLocks noGrp="1"/>
          </p:cNvSpPr>
          <p:nvPr>
            <p:ph type="sldNum" sz="quarter" idx="5"/>
          </p:nvPr>
        </p:nvSpPr>
        <p:spPr/>
        <p:txBody>
          <a:bodyPr/>
          <a:lstStyle/>
          <a:p>
            <a:fld id="{B4A389DC-B868-4A76-93F1-E20505CB5D10}" type="slidenum">
              <a:rPr lang="de-CH" smtClean="0"/>
              <a:pPr/>
              <a:t>34</a:t>
            </a:fld>
            <a:endParaRPr lang="de-CH"/>
          </a:p>
        </p:txBody>
      </p:sp>
    </p:spTree>
    <p:extLst>
      <p:ext uri="{BB962C8B-B14F-4D97-AF65-F5344CB8AC3E}">
        <p14:creationId xmlns:p14="http://schemas.microsoft.com/office/powerpoint/2010/main" val="529600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üK-Leitung:</a:t>
            </a:r>
          </a:p>
          <a:p>
            <a:endParaRPr lang="de-CH" dirty="0"/>
          </a:p>
          <a:p>
            <a:r>
              <a:rPr lang="de-CH" dirty="0"/>
              <a:t>Wenn Sie die Lösungen mit den Lernenden durchgehen, machen Sie bei der richtigen Antwort jeweils ein Kreuz.</a:t>
            </a:r>
          </a:p>
        </p:txBody>
      </p:sp>
      <p:sp>
        <p:nvSpPr>
          <p:cNvPr id="4" name="Foliennummernplatzhalter 3"/>
          <p:cNvSpPr>
            <a:spLocks noGrp="1"/>
          </p:cNvSpPr>
          <p:nvPr>
            <p:ph type="sldNum" sz="quarter" idx="5"/>
          </p:nvPr>
        </p:nvSpPr>
        <p:spPr/>
        <p:txBody>
          <a:bodyPr/>
          <a:lstStyle/>
          <a:p>
            <a:fld id="{B4A389DC-B868-4A76-93F1-E20505CB5D10}" type="slidenum">
              <a:rPr lang="de-CH" smtClean="0"/>
              <a:pPr/>
              <a:t>9</a:t>
            </a:fld>
            <a:endParaRPr lang="de-CH"/>
          </a:p>
        </p:txBody>
      </p:sp>
    </p:spTree>
    <p:extLst>
      <p:ext uri="{BB962C8B-B14F-4D97-AF65-F5344CB8AC3E}">
        <p14:creationId xmlns:p14="http://schemas.microsoft.com/office/powerpoint/2010/main" val="1303140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35</a:t>
            </a:fld>
            <a:endParaRPr lang="de-CH"/>
          </a:p>
        </p:txBody>
      </p:sp>
    </p:spTree>
    <p:extLst>
      <p:ext uri="{BB962C8B-B14F-4D97-AF65-F5344CB8AC3E}">
        <p14:creationId xmlns:p14="http://schemas.microsoft.com/office/powerpoint/2010/main" val="2959070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36</a:t>
            </a:fld>
            <a:endParaRPr lang="de-CH"/>
          </a:p>
        </p:txBody>
      </p:sp>
    </p:spTree>
    <p:extLst>
      <p:ext uri="{BB962C8B-B14F-4D97-AF65-F5344CB8AC3E}">
        <p14:creationId xmlns:p14="http://schemas.microsoft.com/office/powerpoint/2010/main" val="3582069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üK-Leitung:</a:t>
            </a:r>
          </a:p>
          <a:p>
            <a:pPr marL="171450" indent="-171450">
              <a:buFont typeface="Symbol" panose="05050102010706020507" pitchFamily="18" charset="2"/>
              <a:buChar char="-"/>
            </a:pPr>
            <a:endParaRPr lang="de-CH" sz="800" dirty="0">
              <a:solidFill>
                <a:schemeClr val="accent2"/>
              </a:solidFill>
            </a:endParaRPr>
          </a:p>
          <a:p>
            <a:pPr marL="171450" indent="-171450">
              <a:buFont typeface="Symbol" panose="05050102010706020507" pitchFamily="18" charset="2"/>
              <a:buChar char="-"/>
            </a:pPr>
            <a:r>
              <a:rPr lang="de-CH" sz="800" dirty="0">
                <a:solidFill>
                  <a:schemeClr val="accent2"/>
                </a:solidFill>
              </a:rPr>
              <a:t>Holen Sie einige Antworten der Lernenden ab. Teilen Sie mit, worauf die Lernenden in solch einer Situation achten müssen, z.B. formelle Richtigkeit, Vertrauensschutz usw.</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39</a:t>
            </a:fld>
            <a:endParaRPr lang="de-CH"/>
          </a:p>
        </p:txBody>
      </p:sp>
    </p:spTree>
    <p:extLst>
      <p:ext uri="{BB962C8B-B14F-4D97-AF65-F5344CB8AC3E}">
        <p14:creationId xmlns:p14="http://schemas.microsoft.com/office/powerpoint/2010/main" val="2201101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Symbol" panose="05050102010706020507" pitchFamily="18" charset="2"/>
              <a:buChar char="-"/>
            </a:pPr>
            <a:endParaRPr lang="de-CH" sz="800" dirty="0">
              <a:solidFill>
                <a:schemeClr val="accent2"/>
              </a:solidFill>
            </a:endParaRPr>
          </a:p>
          <a:p>
            <a:pPr marL="0" indent="0">
              <a:buFont typeface="Symbol" panose="05050102010706020507" pitchFamily="18" charset="2"/>
              <a:buNone/>
            </a:pPr>
            <a:endParaRPr lang="de-CH" sz="800" dirty="0">
              <a:solidFill>
                <a:schemeClr val="accent2"/>
              </a:solidFill>
            </a:endParaRP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40</a:t>
            </a:fld>
            <a:endParaRPr lang="de-CH"/>
          </a:p>
        </p:txBody>
      </p:sp>
    </p:spTree>
    <p:extLst>
      <p:ext uri="{BB962C8B-B14F-4D97-AF65-F5344CB8AC3E}">
        <p14:creationId xmlns:p14="http://schemas.microsoft.com/office/powerpoint/2010/main" val="2665962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Beispiele und Hilfsblätter sind auf der nächsten Folie</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41</a:t>
            </a:fld>
            <a:endParaRPr lang="de-CH"/>
          </a:p>
        </p:txBody>
      </p:sp>
    </p:spTree>
    <p:extLst>
      <p:ext uri="{BB962C8B-B14F-4D97-AF65-F5344CB8AC3E}">
        <p14:creationId xmlns:p14="http://schemas.microsoft.com/office/powerpoint/2010/main" val="25137364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42</a:t>
            </a:fld>
            <a:endParaRPr lang="de-CH"/>
          </a:p>
        </p:txBody>
      </p:sp>
    </p:spTree>
    <p:extLst>
      <p:ext uri="{BB962C8B-B14F-4D97-AF65-F5344CB8AC3E}">
        <p14:creationId xmlns:p14="http://schemas.microsoft.com/office/powerpoint/2010/main" val="3638233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endParaRPr lang="de-CH" dirty="0"/>
          </a:p>
          <a:p>
            <a:r>
              <a:rPr lang="de-CH" dirty="0"/>
              <a:t>Stellen Sie den Fall vor: Herr Bertram Pauli hat von der Gemeinde </a:t>
            </a:r>
            <a:r>
              <a:rPr lang="de-CH" dirty="0" err="1"/>
              <a:t>Söstern</a:t>
            </a:r>
            <a:r>
              <a:rPr lang="de-CH" dirty="0"/>
              <a:t> den Entscheid erhalten, dass seine Sozialhilfe eingestellt wird. Dagegen wehrt er sich nun mit einer Einsprache.</a:t>
            </a:r>
          </a:p>
          <a:p>
            <a:r>
              <a:rPr lang="de-CH" dirty="0"/>
              <a:t>Bearbeiten Sie dann Schritt für Schritt den Rechtsmitteleingang mit den Lernenden von der Perspektive des Kantonalen Sozialdienstes des Departements Gesundheit und Soziales (= Rechtsmittelinstanz).</a:t>
            </a:r>
          </a:p>
        </p:txBody>
      </p:sp>
      <p:sp>
        <p:nvSpPr>
          <p:cNvPr id="4" name="Foliennummernplatzhalter 3"/>
          <p:cNvSpPr>
            <a:spLocks noGrp="1"/>
          </p:cNvSpPr>
          <p:nvPr>
            <p:ph type="sldNum" sz="quarter" idx="5"/>
          </p:nvPr>
        </p:nvSpPr>
        <p:spPr/>
        <p:txBody>
          <a:bodyPr/>
          <a:lstStyle/>
          <a:p>
            <a:fld id="{B4A389DC-B868-4A76-93F1-E20505CB5D10}" type="slidenum">
              <a:rPr lang="de-CH" smtClean="0"/>
              <a:pPr/>
              <a:t>44</a:t>
            </a:fld>
            <a:endParaRPr lang="de-CH"/>
          </a:p>
        </p:txBody>
      </p:sp>
    </p:spTree>
    <p:extLst>
      <p:ext uri="{BB962C8B-B14F-4D97-AF65-F5344CB8AC3E}">
        <p14:creationId xmlns:p14="http://schemas.microsoft.com/office/powerpoint/2010/main" val="3366082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a:t>
            </a:r>
            <a:r>
              <a:rPr lang="de-CH" b="1" dirty="0" err="1"/>
              <a:t>üK</a:t>
            </a:r>
            <a:r>
              <a:rPr lang="de-CH" b="1" dirty="0"/>
              <a:t>-Leitung:</a:t>
            </a:r>
          </a:p>
          <a:p>
            <a:endParaRPr lang="de-CH" dirty="0"/>
          </a:p>
          <a:p>
            <a:r>
              <a:rPr lang="de-CH" dirty="0"/>
              <a:t>Fassen Sie nochmals die wichtigsten Punkte pro Schritt zusammen.</a:t>
            </a:r>
          </a:p>
        </p:txBody>
      </p:sp>
      <p:sp>
        <p:nvSpPr>
          <p:cNvPr id="4" name="Foliennummernplatzhalter 3"/>
          <p:cNvSpPr>
            <a:spLocks noGrp="1"/>
          </p:cNvSpPr>
          <p:nvPr>
            <p:ph type="sldNum" sz="quarter" idx="5"/>
          </p:nvPr>
        </p:nvSpPr>
        <p:spPr/>
        <p:txBody>
          <a:bodyPr/>
          <a:lstStyle/>
          <a:p>
            <a:fld id="{B4A389DC-B868-4A76-93F1-E20505CB5D10}" type="slidenum">
              <a:rPr lang="de-CH" smtClean="0"/>
              <a:pPr/>
              <a:t>45</a:t>
            </a:fld>
            <a:endParaRPr lang="de-CH"/>
          </a:p>
        </p:txBody>
      </p:sp>
    </p:spTree>
    <p:extLst>
      <p:ext uri="{BB962C8B-B14F-4D97-AF65-F5344CB8AC3E}">
        <p14:creationId xmlns:p14="http://schemas.microsoft.com/office/powerpoint/2010/main" val="4240732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endParaRPr lang="de-CH" dirty="0"/>
          </a:p>
          <a:p>
            <a:r>
              <a:rPr lang="de-CH" dirty="0"/>
              <a:t>Stellen Sie die Dokumente kurz vor und was sie jeweils beinhalten.</a:t>
            </a:r>
          </a:p>
        </p:txBody>
      </p:sp>
      <p:sp>
        <p:nvSpPr>
          <p:cNvPr id="4" name="Foliennummernplatzhalter 3"/>
          <p:cNvSpPr>
            <a:spLocks noGrp="1"/>
          </p:cNvSpPr>
          <p:nvPr>
            <p:ph type="sldNum" sz="quarter" idx="5"/>
          </p:nvPr>
        </p:nvSpPr>
        <p:spPr/>
        <p:txBody>
          <a:bodyPr/>
          <a:lstStyle/>
          <a:p>
            <a:fld id="{B4A389DC-B868-4A76-93F1-E20505CB5D10}" type="slidenum">
              <a:rPr lang="de-CH" smtClean="0"/>
              <a:pPr/>
              <a:t>46</a:t>
            </a:fld>
            <a:endParaRPr lang="de-CH"/>
          </a:p>
        </p:txBody>
      </p:sp>
    </p:spTree>
    <p:extLst>
      <p:ext uri="{BB962C8B-B14F-4D97-AF65-F5344CB8AC3E}">
        <p14:creationId xmlns:p14="http://schemas.microsoft.com/office/powerpoint/2010/main" val="3486356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47</a:t>
            </a:fld>
            <a:endParaRPr lang="de-CH"/>
          </a:p>
        </p:txBody>
      </p:sp>
    </p:spTree>
    <p:extLst>
      <p:ext uri="{BB962C8B-B14F-4D97-AF65-F5344CB8AC3E}">
        <p14:creationId xmlns:p14="http://schemas.microsoft.com/office/powerpoint/2010/main" val="2971337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endParaRPr lang="de-CH" dirty="0"/>
          </a:p>
          <a:p>
            <a:r>
              <a:rPr lang="de-CH" dirty="0"/>
              <a:t>Erklären Sie anhand des Beispiels den Unterschied zwischen privatrechtlichem und öffentlich-rechtlichem Verhältnis.</a:t>
            </a:r>
          </a:p>
        </p:txBody>
      </p:sp>
      <p:sp>
        <p:nvSpPr>
          <p:cNvPr id="4" name="Foliennummernplatzhalter 3"/>
          <p:cNvSpPr>
            <a:spLocks noGrp="1"/>
          </p:cNvSpPr>
          <p:nvPr>
            <p:ph type="sldNum" sz="quarter" idx="5"/>
          </p:nvPr>
        </p:nvSpPr>
        <p:spPr/>
        <p:txBody>
          <a:bodyPr/>
          <a:lstStyle/>
          <a:p>
            <a:fld id="{B4A389DC-B868-4A76-93F1-E20505CB5D10}" type="slidenum">
              <a:rPr lang="de-CH" smtClean="0"/>
              <a:pPr/>
              <a:t>11</a:t>
            </a:fld>
            <a:endParaRPr lang="de-CH"/>
          </a:p>
        </p:txBody>
      </p:sp>
    </p:spTree>
    <p:extLst>
      <p:ext uri="{BB962C8B-B14F-4D97-AF65-F5344CB8AC3E}">
        <p14:creationId xmlns:p14="http://schemas.microsoft.com/office/powerpoint/2010/main" val="27611514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48</a:t>
            </a:fld>
            <a:endParaRPr lang="de-CH"/>
          </a:p>
        </p:txBody>
      </p:sp>
    </p:spTree>
    <p:extLst>
      <p:ext uri="{BB962C8B-B14F-4D97-AF65-F5344CB8AC3E}">
        <p14:creationId xmlns:p14="http://schemas.microsoft.com/office/powerpoint/2010/main" val="24271253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Für die Einhaltung der Rechtsmittelfrist ist der Poststempel ausschlaggebend (Couvert). Sie können für dieses Beispiel davon ausgehen, dass die Einsprache (Eingang 21. Dezember 2023) innerhalb der Frist eingetroffen ist.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Der Entscheid fiel am 7. Dezember 2023. Mit der Frist von 30 Tagen ist die Rechtsmittelfrist noch nicht abgelaufen.</a:t>
            </a:r>
          </a:p>
        </p:txBody>
      </p:sp>
      <p:sp>
        <p:nvSpPr>
          <p:cNvPr id="4" name="Foliennummernplatzhalter 3"/>
          <p:cNvSpPr>
            <a:spLocks noGrp="1"/>
          </p:cNvSpPr>
          <p:nvPr>
            <p:ph type="sldNum" sz="quarter" idx="5"/>
          </p:nvPr>
        </p:nvSpPr>
        <p:spPr/>
        <p:txBody>
          <a:bodyPr/>
          <a:lstStyle/>
          <a:p>
            <a:fld id="{B4A389DC-B868-4A76-93F1-E20505CB5D10}" type="slidenum">
              <a:rPr lang="de-CH" smtClean="0"/>
              <a:pPr/>
              <a:t>49</a:t>
            </a:fld>
            <a:endParaRPr lang="de-CH"/>
          </a:p>
        </p:txBody>
      </p:sp>
    </p:spTree>
    <p:extLst>
      <p:ext uri="{BB962C8B-B14F-4D97-AF65-F5344CB8AC3E}">
        <p14:creationId xmlns:p14="http://schemas.microsoft.com/office/powerpoint/2010/main" val="29215878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50</a:t>
            </a:fld>
            <a:endParaRPr lang="de-CH"/>
          </a:p>
        </p:txBody>
      </p:sp>
    </p:spTree>
    <p:extLst>
      <p:ext uri="{BB962C8B-B14F-4D97-AF65-F5344CB8AC3E}">
        <p14:creationId xmlns:p14="http://schemas.microsoft.com/office/powerpoint/2010/main" val="22709426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endParaRPr lang="de-CH" dirty="0"/>
          </a:p>
          <a:p>
            <a:r>
              <a:rPr lang="de-CH" dirty="0"/>
              <a:t>Gehen Sie mit den Lernenden die einzelnen Punkte durch. Es sind alle eingehalten.</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51</a:t>
            </a:fld>
            <a:endParaRPr lang="de-CH"/>
          </a:p>
        </p:txBody>
      </p:sp>
    </p:spTree>
    <p:extLst>
      <p:ext uri="{BB962C8B-B14F-4D97-AF65-F5344CB8AC3E}">
        <p14:creationId xmlns:p14="http://schemas.microsoft.com/office/powerpoint/2010/main" val="9846294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Beispiele sind auf der nächsten Seite</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53</a:t>
            </a:fld>
            <a:endParaRPr lang="de-CH"/>
          </a:p>
        </p:txBody>
      </p:sp>
    </p:spTree>
    <p:extLst>
      <p:ext uri="{BB962C8B-B14F-4D97-AF65-F5344CB8AC3E}">
        <p14:creationId xmlns:p14="http://schemas.microsoft.com/office/powerpoint/2010/main" val="23878038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55</a:t>
            </a:fld>
            <a:endParaRPr lang="de-CH"/>
          </a:p>
        </p:txBody>
      </p:sp>
    </p:spTree>
    <p:extLst>
      <p:ext uri="{BB962C8B-B14F-4D97-AF65-F5344CB8AC3E}">
        <p14:creationId xmlns:p14="http://schemas.microsoft.com/office/powerpoint/2010/main" val="37870733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57</a:t>
            </a:fld>
            <a:endParaRPr lang="de-CH"/>
          </a:p>
        </p:txBody>
      </p:sp>
    </p:spTree>
    <p:extLst>
      <p:ext uri="{BB962C8B-B14F-4D97-AF65-F5344CB8AC3E}">
        <p14:creationId xmlns:p14="http://schemas.microsoft.com/office/powerpoint/2010/main" val="16801354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58</a:t>
            </a:fld>
            <a:endParaRPr lang="de-CH"/>
          </a:p>
        </p:txBody>
      </p:sp>
    </p:spTree>
    <p:extLst>
      <p:ext uri="{BB962C8B-B14F-4D97-AF65-F5344CB8AC3E}">
        <p14:creationId xmlns:p14="http://schemas.microsoft.com/office/powerpoint/2010/main" val="29240035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üK-Leitung:</a:t>
            </a:r>
          </a:p>
          <a:p>
            <a:endParaRPr lang="de-CH" dirty="0"/>
          </a:p>
          <a:p>
            <a:r>
              <a:rPr lang="de-CH" dirty="0"/>
              <a:t>Hierbei handelt es sich um eine Mischform eines Protokolls.</a:t>
            </a:r>
          </a:p>
          <a:p>
            <a:r>
              <a:rPr lang="de-CH" dirty="0"/>
              <a:t>Das Beispiel finden Sie hier: </a:t>
            </a:r>
            <a:r>
              <a:rPr lang="de-CH" sz="1800" dirty="0">
                <a:effectLst/>
                <a:latin typeface="Segoe UI" panose="020B0502040204020203" pitchFamily="34" charset="0"/>
              </a:rPr>
              <a:t>https://www.gemeinde-andeer.ch/_docn/3920050/Beschlussprotokoll_GV__24.08.2022.pdf </a:t>
            </a:r>
            <a:r>
              <a:rPr lang="de-CH" dirty="0"/>
              <a:t>(aufgerufen am 14.11.2022). Alternativ können Sie auch ein anderes Beispiel verwenden.</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61</a:t>
            </a:fld>
            <a:endParaRPr lang="de-CH"/>
          </a:p>
        </p:txBody>
      </p:sp>
    </p:spTree>
    <p:extLst>
      <p:ext uri="{BB962C8B-B14F-4D97-AF65-F5344CB8AC3E}">
        <p14:creationId xmlns:p14="http://schemas.microsoft.com/office/powerpoint/2010/main" val="38879780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üK-Leitung:</a:t>
            </a:r>
          </a:p>
          <a:p>
            <a:endParaRPr lang="de-CH" dirty="0"/>
          </a:p>
          <a:p>
            <a:r>
              <a:rPr lang="de-CH" dirty="0"/>
              <a:t>Hierbei handelt es sich um eine Mischform eines Protokolls.</a:t>
            </a:r>
          </a:p>
          <a:p>
            <a:r>
              <a:rPr lang="de-CH" dirty="0"/>
              <a:t>Das Beispiel finden Sie hier: </a:t>
            </a:r>
            <a:r>
              <a:rPr lang="de-CH" sz="1800" dirty="0">
                <a:effectLst/>
                <a:latin typeface="Segoe UI" panose="020B0502040204020203" pitchFamily="34" charset="0"/>
              </a:rPr>
              <a:t>https://www.gemeinde-andeer.ch/_docn/3920050/Beschlussprotokoll_GV__24.08.2022.pdf </a:t>
            </a:r>
            <a:r>
              <a:rPr lang="de-CH" dirty="0"/>
              <a:t>(aufgerufen am 14.11.2022). Alternativ können Sie auch ein anderes Beispiel verwenden.</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62</a:t>
            </a:fld>
            <a:endParaRPr lang="de-CH"/>
          </a:p>
        </p:txBody>
      </p:sp>
    </p:spTree>
    <p:extLst>
      <p:ext uri="{BB962C8B-B14F-4D97-AF65-F5344CB8AC3E}">
        <p14:creationId xmlns:p14="http://schemas.microsoft.com/office/powerpoint/2010/main" val="51704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endParaRPr lang="de-CH" dirty="0"/>
          </a:p>
          <a:p>
            <a:r>
              <a:rPr lang="de-CH" dirty="0"/>
              <a:t>Erklären Sie anhand des Beispiels den Unterschied zwischen privatrechtlichem und öffentlich-rechtlichem Verhältnis.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sz="800" b="0" dirty="0"/>
              <a:t>Zeigen Sie auf, welches Verhältnis in diesem Falle zwischen Staat und Bürgerinnen gilt. Heben Sie hervor, dass es sich bei einer Verfügung um eine hoheitliche Anordnung durch den Staat handelt.</a:t>
            </a:r>
            <a:r>
              <a:rPr lang="de-CH" sz="300" b="0" dirty="0"/>
              <a:t> Weisen Sie in dem Zusammenhang auf das Verwaltungsverfahren hin.</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12</a:t>
            </a:fld>
            <a:endParaRPr lang="de-CH"/>
          </a:p>
        </p:txBody>
      </p:sp>
    </p:spTree>
    <p:extLst>
      <p:ext uri="{BB962C8B-B14F-4D97-AF65-F5344CB8AC3E}">
        <p14:creationId xmlns:p14="http://schemas.microsoft.com/office/powerpoint/2010/main" val="26582208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üK-Leitung:</a:t>
            </a:r>
          </a:p>
          <a:p>
            <a:endParaRPr lang="de-CH" dirty="0"/>
          </a:p>
          <a:p>
            <a:r>
              <a:rPr lang="de-CH" dirty="0"/>
              <a:t>Hierbei handelt es sich um eine Mischform eines Protokolls.</a:t>
            </a:r>
          </a:p>
          <a:p>
            <a:r>
              <a:rPr lang="de-CH" dirty="0"/>
              <a:t>Das Beispiel finden Sie hier: </a:t>
            </a:r>
            <a:r>
              <a:rPr lang="de-CH" sz="1800" dirty="0">
                <a:effectLst/>
                <a:latin typeface="Segoe UI" panose="020B0502040204020203" pitchFamily="34" charset="0"/>
              </a:rPr>
              <a:t>https://www.gemeinde-andeer.ch/_docn/3920050/Beschlussprotokoll_GV__24.08.2022.pdf </a:t>
            </a:r>
            <a:r>
              <a:rPr lang="de-CH" dirty="0"/>
              <a:t>(aufgerufen am 14.11.2022). Alternativ können Sie auch ein anderes Beispiel verwenden.</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63</a:t>
            </a:fld>
            <a:endParaRPr lang="de-CH"/>
          </a:p>
        </p:txBody>
      </p:sp>
    </p:spTree>
    <p:extLst>
      <p:ext uri="{BB962C8B-B14F-4D97-AF65-F5344CB8AC3E}">
        <p14:creationId xmlns:p14="http://schemas.microsoft.com/office/powerpoint/2010/main" val="12596547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üK-Leitung:</a:t>
            </a:r>
          </a:p>
          <a:p>
            <a:endParaRPr lang="de-CH" dirty="0"/>
          </a:p>
          <a:p>
            <a:r>
              <a:rPr lang="de-CH" dirty="0"/>
              <a:t>Hierbei handelt es sich um eine Aktennotiz. Es handelt sich lediglich um Informationen. Es erwachsen keine Verbindlichkeiten daraus.</a:t>
            </a:r>
          </a:p>
          <a:p>
            <a:r>
              <a:rPr lang="de-CH" dirty="0"/>
              <a:t>Das Beispiel finden Sie hier: </a:t>
            </a:r>
            <a:r>
              <a:rPr lang="de-CH" sz="1800" dirty="0">
                <a:effectLst/>
                <a:latin typeface="Segoe UI" panose="020B0502040204020203" pitchFamily="34" charset="0"/>
              </a:rPr>
              <a:t>https://www.unterseen.ch/images/files/dokumente/Newsdokumente/planungszone/200609_Aktennotiz_Informationsveranstaltung.pdf </a:t>
            </a:r>
            <a:r>
              <a:rPr lang="de-CH" dirty="0"/>
              <a:t>(aufgerufen am 14.11.2022). Alternativ können Sie auch ein anderes Beispiel verwenden.</a:t>
            </a:r>
          </a:p>
          <a:p>
            <a:endParaRPr lang="de-CH" dirty="0"/>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64</a:t>
            </a:fld>
            <a:endParaRPr lang="de-CH"/>
          </a:p>
        </p:txBody>
      </p:sp>
    </p:spTree>
    <p:extLst>
      <p:ext uri="{BB962C8B-B14F-4D97-AF65-F5344CB8AC3E}">
        <p14:creationId xmlns:p14="http://schemas.microsoft.com/office/powerpoint/2010/main" val="28512841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67</a:t>
            </a:fld>
            <a:endParaRPr lang="de-CH"/>
          </a:p>
        </p:txBody>
      </p:sp>
    </p:spTree>
    <p:extLst>
      <p:ext uri="{BB962C8B-B14F-4D97-AF65-F5344CB8AC3E}">
        <p14:creationId xmlns:p14="http://schemas.microsoft.com/office/powerpoint/2010/main" val="30504612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üK-Leitung:</a:t>
            </a:r>
          </a:p>
          <a:p>
            <a:endParaRPr lang="de-CH" dirty="0"/>
          </a:p>
          <a:p>
            <a:r>
              <a:rPr lang="de-CH" dirty="0"/>
              <a:t>Lassen Sie die Lernenden die Spalten selbstständig ausfüllen. </a:t>
            </a:r>
          </a:p>
          <a:p>
            <a:r>
              <a:rPr lang="de-CH" dirty="0"/>
              <a:t>Sie können die Aufgabe auch auf Flipcharts durchführen.</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68</a:t>
            </a:fld>
            <a:endParaRPr lang="de-CH"/>
          </a:p>
        </p:txBody>
      </p:sp>
    </p:spTree>
    <p:extLst>
      <p:ext uri="{BB962C8B-B14F-4D97-AF65-F5344CB8AC3E}">
        <p14:creationId xmlns:p14="http://schemas.microsoft.com/office/powerpoint/2010/main" val="30940628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endParaRPr lang="de-CH" dirty="0"/>
          </a:p>
          <a:p>
            <a:r>
              <a:rPr lang="de-CH" dirty="0"/>
              <a:t>Geben Sie das Datum für das Absolvieren des E-Tests und das Einreichen des Transferauftrags bekannt.</a:t>
            </a:r>
          </a:p>
          <a:p>
            <a:r>
              <a:rPr lang="de-CH" dirty="0"/>
              <a:t>Die Lernenden können sich mit dem Trainings-E-Test auf den benoteten E-Test vorbereiten.</a:t>
            </a:r>
          </a:p>
        </p:txBody>
      </p:sp>
      <p:sp>
        <p:nvSpPr>
          <p:cNvPr id="4" name="Foliennummernplatzhalter 3"/>
          <p:cNvSpPr>
            <a:spLocks noGrp="1"/>
          </p:cNvSpPr>
          <p:nvPr>
            <p:ph type="sldNum" sz="quarter" idx="5"/>
          </p:nvPr>
        </p:nvSpPr>
        <p:spPr/>
        <p:txBody>
          <a:bodyPr/>
          <a:lstStyle/>
          <a:p>
            <a:fld id="{B4A389DC-B868-4A76-93F1-E20505CB5D10}" type="slidenum">
              <a:rPr lang="de-CH" smtClean="0"/>
              <a:pPr/>
              <a:t>69</a:t>
            </a:fld>
            <a:endParaRPr lang="de-CH"/>
          </a:p>
        </p:txBody>
      </p:sp>
    </p:spTree>
    <p:extLst>
      <p:ext uri="{BB962C8B-B14F-4D97-AF65-F5344CB8AC3E}">
        <p14:creationId xmlns:p14="http://schemas.microsoft.com/office/powerpoint/2010/main" val="1703581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Hinweis üK-Leitung:</a:t>
            </a:r>
          </a:p>
          <a:p>
            <a:endParaRPr lang="de-CH" dirty="0"/>
          </a:p>
          <a:p>
            <a:r>
              <a:rPr lang="de-CH" dirty="0"/>
              <a:t>Wenn Sie die Lösungen mit den Lernenden durchgehen, machen Sie bei der richtigen Antwort jeweils ein Kreuz.</a:t>
            </a:r>
          </a:p>
        </p:txBody>
      </p:sp>
      <p:sp>
        <p:nvSpPr>
          <p:cNvPr id="4" name="Foliennummernplatzhalter 3"/>
          <p:cNvSpPr>
            <a:spLocks noGrp="1"/>
          </p:cNvSpPr>
          <p:nvPr>
            <p:ph type="sldNum" sz="quarter" idx="5"/>
          </p:nvPr>
        </p:nvSpPr>
        <p:spPr/>
        <p:txBody>
          <a:bodyPr/>
          <a:lstStyle/>
          <a:p>
            <a:fld id="{B4A389DC-B868-4A76-93F1-E20505CB5D10}" type="slidenum">
              <a:rPr lang="de-CH" smtClean="0"/>
              <a:pPr/>
              <a:t>14</a:t>
            </a:fld>
            <a:endParaRPr lang="de-CH"/>
          </a:p>
        </p:txBody>
      </p:sp>
    </p:spTree>
    <p:extLst>
      <p:ext uri="{BB962C8B-B14F-4D97-AF65-F5344CB8AC3E}">
        <p14:creationId xmlns:p14="http://schemas.microsoft.com/office/powerpoint/2010/main" val="2401169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b="1" dirty="0"/>
          </a:p>
          <a:p>
            <a:r>
              <a:rPr lang="de-CH" dirty="0"/>
              <a:t>Bevor die Gemeinde Frau </a:t>
            </a:r>
            <a:r>
              <a:rPr lang="de-CH" dirty="0" err="1"/>
              <a:t>Burri</a:t>
            </a:r>
            <a:r>
              <a:rPr lang="de-CH" dirty="0"/>
              <a:t> den Zeitpunkt der Zwangsräumung mit einer Verfügung mitteilt, klärt sie verschiedene Punkte:</a:t>
            </a:r>
          </a:p>
          <a:p>
            <a:pPr marL="171450" lvl="0" indent="-171450">
              <a:buFont typeface="Symbol" panose="05050102010706020507" pitchFamily="18" charset="2"/>
              <a:buChar char="-"/>
            </a:pPr>
            <a:r>
              <a:rPr lang="de-CH" dirty="0"/>
              <a:t>Ist die Zwischenlagerung von Mobiliar nötig?</a:t>
            </a:r>
          </a:p>
          <a:p>
            <a:pPr marL="171450" lvl="0" indent="-171450">
              <a:buFont typeface="Symbol" panose="05050102010706020507" pitchFamily="18" charset="2"/>
              <a:buChar char="-"/>
            </a:pPr>
            <a:r>
              <a:rPr lang="de-CH" dirty="0"/>
              <a:t>Ist aus Sicherheitsgründen die Polizei beizuziehen?</a:t>
            </a:r>
          </a:p>
          <a:p>
            <a:pPr marL="171450" lvl="0" indent="-171450">
              <a:buFont typeface="Symbol" panose="05050102010706020507" pitchFamily="18" charset="2"/>
              <a:buChar char="-"/>
            </a:pPr>
            <a:r>
              <a:rPr lang="de-CH" dirty="0"/>
              <a:t>Ist die Mieterin oder der Mieter vorübergehend auf eine Notunterkunft angewiesen?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b="1" dirty="0"/>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19</a:t>
            </a:fld>
            <a:endParaRPr lang="de-CH"/>
          </a:p>
        </p:txBody>
      </p:sp>
    </p:spTree>
    <p:extLst>
      <p:ext uri="{BB962C8B-B14F-4D97-AF65-F5344CB8AC3E}">
        <p14:creationId xmlns:p14="http://schemas.microsoft.com/office/powerpoint/2010/main" val="1985870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b="1" dirty="0"/>
          </a:p>
          <a:p>
            <a:r>
              <a:rPr lang="de-CH" dirty="0"/>
              <a:t>Die involvierten Stellen sind durch die senkrechten Pfeile gekennzeichnet: Stadtweibel, Sozialamt, Kantonspolizei. Diese sind bei der Zwangsräumung anwesend. </a:t>
            </a:r>
          </a:p>
        </p:txBody>
      </p:sp>
      <p:sp>
        <p:nvSpPr>
          <p:cNvPr id="4" name="Foliennummernplatzhalter 3"/>
          <p:cNvSpPr>
            <a:spLocks noGrp="1"/>
          </p:cNvSpPr>
          <p:nvPr>
            <p:ph type="sldNum" sz="quarter" idx="5"/>
          </p:nvPr>
        </p:nvSpPr>
        <p:spPr/>
        <p:txBody>
          <a:bodyPr/>
          <a:lstStyle/>
          <a:p>
            <a:fld id="{B4A389DC-B868-4A76-93F1-E20505CB5D10}" type="slidenum">
              <a:rPr lang="de-CH" smtClean="0"/>
              <a:pPr/>
              <a:t>20</a:t>
            </a:fld>
            <a:endParaRPr lang="de-CH"/>
          </a:p>
        </p:txBody>
      </p:sp>
    </p:spTree>
    <p:extLst>
      <p:ext uri="{BB962C8B-B14F-4D97-AF65-F5344CB8AC3E}">
        <p14:creationId xmlns:p14="http://schemas.microsoft.com/office/powerpoint/2010/main" val="2428668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21</a:t>
            </a:fld>
            <a:endParaRPr lang="de-CH"/>
          </a:p>
        </p:txBody>
      </p:sp>
    </p:spTree>
    <p:extLst>
      <p:ext uri="{BB962C8B-B14F-4D97-AF65-F5344CB8AC3E}">
        <p14:creationId xmlns:p14="http://schemas.microsoft.com/office/powerpoint/2010/main" val="1804104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dirty="0"/>
              <a:t>Hinweis üK-Leitung: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Anschliessend wird die Räumung angezeigt (eingeschrieben mitteilen) und vollzogen.</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22</a:t>
            </a:fld>
            <a:endParaRPr lang="de-CH"/>
          </a:p>
        </p:txBody>
      </p:sp>
    </p:spTree>
    <p:extLst>
      <p:ext uri="{BB962C8B-B14F-4D97-AF65-F5344CB8AC3E}">
        <p14:creationId xmlns:p14="http://schemas.microsoft.com/office/powerpoint/2010/main" val="20431473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2" name="Rechteck 11"/>
          <p:cNvSpPr/>
          <p:nvPr userDrawn="1"/>
        </p:nvSpPr>
        <p:spPr>
          <a:xfrm>
            <a:off x="0" y="2204864"/>
            <a:ext cx="12192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a:p>
        </p:txBody>
      </p:sp>
      <p:sp>
        <p:nvSpPr>
          <p:cNvPr id="11" name="Rechteck 10"/>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a:p>
        </p:txBody>
      </p:sp>
      <p:sp>
        <p:nvSpPr>
          <p:cNvPr id="2" name="Titel 1"/>
          <p:cNvSpPr>
            <a:spLocks noGrp="1"/>
          </p:cNvSpPr>
          <p:nvPr>
            <p:ph type="ctrTitle"/>
          </p:nvPr>
        </p:nvSpPr>
        <p:spPr>
          <a:xfrm>
            <a:off x="914400" y="2204864"/>
            <a:ext cx="10363200" cy="1395586"/>
          </a:xfrm>
        </p:spPr>
        <p:txBody>
          <a:bodyPr/>
          <a:lstStyle>
            <a:lvl1pPr>
              <a:defRPr b="1">
                <a:latin typeface="Calibri" panose="020F0502020204030204" pitchFamily="34" charset="0"/>
              </a:defRPr>
            </a:lvl1pPr>
          </a:lstStyle>
          <a:p>
            <a:r>
              <a:rPr lang="de-DE"/>
              <a:t>Mastertitelformat bearbeiten</a:t>
            </a:r>
            <a:endParaRPr lang="de-CH"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CH" dirty="0"/>
          </a:p>
        </p:txBody>
      </p:sp>
      <p:sp>
        <p:nvSpPr>
          <p:cNvPr id="6" name="Datumsplatzhalter 3"/>
          <p:cNvSpPr>
            <a:spLocks noGrp="1"/>
          </p:cNvSpPr>
          <p:nvPr>
            <p:ph type="dt" sz="half" idx="10"/>
          </p:nvPr>
        </p:nvSpPr>
        <p:spPr>
          <a:xfrm>
            <a:off x="274869" y="6356351"/>
            <a:ext cx="2844800" cy="365125"/>
          </a:xfrm>
        </p:spPr>
        <p:txBody>
          <a:bodyPr/>
          <a:lstStyle>
            <a:lvl1pPr>
              <a:defRPr>
                <a:latin typeface="Calibri" panose="020F0502020204030204" pitchFamily="34" charset="0"/>
              </a:defRPr>
            </a:lvl1pPr>
          </a:lstStyle>
          <a:p>
            <a:endParaRPr lang="de-CH" dirty="0"/>
          </a:p>
        </p:txBody>
      </p:sp>
      <p:sp>
        <p:nvSpPr>
          <p:cNvPr id="9"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10" name="Foliennummernplatzhalter 5"/>
          <p:cNvSpPr>
            <a:spLocks noGrp="1"/>
          </p:cNvSpPr>
          <p:nvPr>
            <p:ph type="sldNum" sz="quarter" idx="12"/>
          </p:nvPr>
        </p:nvSpPr>
        <p:spPr>
          <a:xfrm>
            <a:off x="8737600" y="6356351"/>
            <a:ext cx="2844800" cy="365125"/>
          </a:xfrm>
        </p:spPr>
        <p:txBody>
          <a:bodyPr/>
          <a:lstStyle/>
          <a:p>
            <a:fld id="{87674F0A-37BA-4CE3-B1FD-DE57A7E2F2C6}" type="slidenum">
              <a:rPr lang="de-CH" smtClean="0"/>
              <a:pPr/>
              <a:t>‹Nr.›</a:t>
            </a:fld>
            <a:endParaRPr lang="de-CH" dirty="0"/>
          </a:p>
        </p:txBody>
      </p:sp>
      <p:sp>
        <p:nvSpPr>
          <p:cNvPr id="13" name="Textfeld 12"/>
          <p:cNvSpPr txBox="1"/>
          <p:nvPr userDrawn="1"/>
        </p:nvSpPr>
        <p:spPr>
          <a:xfrm>
            <a:off x="5135893" y="6381329"/>
            <a:ext cx="6720747" cy="246221"/>
          </a:xfrm>
          <a:prstGeom prst="rect">
            <a:avLst/>
          </a:prstGeom>
          <a:noFill/>
        </p:spPr>
        <p:txBody>
          <a:bodyPr wrap="square" rtlCol="0">
            <a:spAutoFit/>
          </a:bodyPr>
          <a:lstStyle/>
          <a:p>
            <a:pPr algn="r"/>
            <a:r>
              <a:rPr lang="de-CH" sz="1000" kern="1200" dirty="0">
                <a:solidFill>
                  <a:schemeClr val="bg1"/>
                </a:solidFill>
                <a:effectLst/>
                <a:latin typeface="Calibri" panose="020F0502020204030204" pitchFamily="34" charset="0"/>
                <a:ea typeface="+mn-ea"/>
                <a:cs typeface="+mn-cs"/>
              </a:rPr>
              <a:t>© Branche Öffentliche Verwaltung/Administration </a:t>
            </a:r>
            <a:r>
              <a:rPr lang="de-CH" sz="1000" kern="1200" dirty="0" err="1">
                <a:solidFill>
                  <a:schemeClr val="bg1"/>
                </a:solidFill>
                <a:effectLst/>
                <a:latin typeface="Calibri" panose="020F0502020204030204" pitchFamily="34" charset="0"/>
                <a:ea typeface="+mn-ea"/>
                <a:cs typeface="+mn-cs"/>
              </a:rPr>
              <a:t>publique</a:t>
            </a:r>
            <a:r>
              <a:rPr lang="de-CH" sz="1000" kern="1200" dirty="0">
                <a:solidFill>
                  <a:schemeClr val="bg1"/>
                </a:solidFill>
                <a:effectLst/>
                <a:latin typeface="Calibri" panose="020F0502020204030204" pitchFamily="34" charset="0"/>
                <a:ea typeface="+mn-ea"/>
                <a:cs typeface="+mn-cs"/>
              </a:rPr>
              <a:t>/</a:t>
            </a:r>
            <a:r>
              <a:rPr lang="de-CH" sz="1000" kern="1200" dirty="0" err="1">
                <a:solidFill>
                  <a:schemeClr val="bg1"/>
                </a:solidFill>
                <a:effectLst/>
                <a:latin typeface="Calibri" panose="020F0502020204030204" pitchFamily="34" charset="0"/>
                <a:ea typeface="+mn-ea"/>
                <a:cs typeface="+mn-cs"/>
              </a:rPr>
              <a:t>Amministrazione</a:t>
            </a:r>
            <a:r>
              <a:rPr lang="de-CH" sz="1000" kern="1200" dirty="0">
                <a:solidFill>
                  <a:schemeClr val="bg1"/>
                </a:solidFill>
                <a:effectLst/>
                <a:latin typeface="Calibri" panose="020F0502020204030204" pitchFamily="34" charset="0"/>
                <a:ea typeface="+mn-ea"/>
                <a:cs typeface="+mn-cs"/>
              </a:rPr>
              <a:t> </a:t>
            </a:r>
            <a:r>
              <a:rPr lang="de-CH" sz="1000" kern="1200" dirty="0" err="1">
                <a:solidFill>
                  <a:schemeClr val="bg1"/>
                </a:solidFill>
                <a:effectLst/>
                <a:latin typeface="Calibri" panose="020F0502020204030204" pitchFamily="34" charset="0"/>
                <a:ea typeface="+mn-ea"/>
                <a:cs typeface="+mn-cs"/>
              </a:rPr>
              <a:t>pubblica</a:t>
            </a:r>
            <a:endParaRPr lang="de-CH" sz="1000" kern="1200" dirty="0">
              <a:solidFill>
                <a:schemeClr val="bg1"/>
              </a:solidFill>
              <a:effectLst/>
              <a:latin typeface="Calibri" panose="020F0502020204030204" pitchFamily="34" charset="0"/>
              <a:ea typeface="+mn-ea"/>
              <a:cs typeface="+mn-cs"/>
            </a:endParaRPr>
          </a:p>
        </p:txBody>
      </p:sp>
      <p:sp>
        <p:nvSpPr>
          <p:cNvPr id="14" name="Textfeld 13"/>
          <p:cNvSpPr txBox="1"/>
          <p:nvPr userDrawn="1"/>
        </p:nvSpPr>
        <p:spPr>
          <a:xfrm>
            <a:off x="2447595" y="6390715"/>
            <a:ext cx="2208245" cy="246221"/>
          </a:xfrm>
          <a:prstGeom prst="rect">
            <a:avLst/>
          </a:prstGeom>
          <a:noFill/>
        </p:spPr>
        <p:txBody>
          <a:bodyPr wrap="square" rtlCol="0">
            <a:spAutoFit/>
          </a:bodyPr>
          <a:lstStyle/>
          <a:p>
            <a:pPr algn="l"/>
            <a:r>
              <a:rPr lang="de-CH" sz="1000" kern="1200" dirty="0">
                <a:solidFill>
                  <a:schemeClr val="bg1"/>
                </a:solidFill>
                <a:effectLst/>
                <a:latin typeface="Calibri" panose="020F0502020204030204" pitchFamily="34" charset="0"/>
                <a:ea typeface="+mn-ea"/>
                <a:cs typeface="+mn-cs"/>
              </a:rPr>
              <a:t>www.ov-ap.ch</a:t>
            </a:r>
          </a:p>
        </p:txBody>
      </p:sp>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pic>
        <p:nvPicPr>
          <p:cNvPr id="7" name="Grafik 6">
            <a:extLst>
              <a:ext uri="{FF2B5EF4-FFF2-40B4-BE49-F238E27FC236}">
                <a16:creationId xmlns:a16="http://schemas.microsoft.com/office/drawing/2014/main" id="{2F9A72B0-5429-4EE5-A60D-797BEB3552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80376" y="213897"/>
            <a:ext cx="2484706" cy="720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Mastertitelformat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0000"/>
                </a:solidFill>
              </a:defRPr>
            </a:lvl1pPr>
          </a:lstStyle>
          <a:p>
            <a:r>
              <a:rPr lang="de-DE" dirty="0"/>
              <a:t>Titelmasterformat durch Klicken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764704"/>
            <a:ext cx="10972800" cy="652934"/>
          </a:xfrm>
        </p:spPr>
        <p:txBody>
          <a:bodyPr>
            <a:noAutofit/>
          </a:bodyPr>
          <a:lstStyle>
            <a:lvl1pPr>
              <a:defRPr sz="3200">
                <a:latin typeface="Calibri" panose="020F0502020204030204" pitchFamily="34" charset="0"/>
              </a:defRPr>
            </a:lvl1pPr>
          </a:lstStyle>
          <a:p>
            <a:r>
              <a:rPr lang="de-DE"/>
              <a:t>Mastertitelformat bearbeiten</a:t>
            </a:r>
            <a:endParaRPr lang="de-CH" dirty="0"/>
          </a:p>
        </p:txBody>
      </p:sp>
      <p:sp>
        <p:nvSpPr>
          <p:cNvPr id="3" name="Inhaltsplatzhalter 2"/>
          <p:cNvSpPr>
            <a:spLocks noGrp="1"/>
          </p:cNvSpPr>
          <p:nvPr>
            <p:ph idx="1"/>
          </p:nvPr>
        </p:nvSpPr>
        <p:spPr/>
        <p:txBody>
          <a:bodyPr>
            <a:noAutofit/>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3"/>
          <p:cNvSpPr>
            <a:spLocks noGrp="1"/>
          </p:cNvSpPr>
          <p:nvPr>
            <p:ph type="dt" sz="half" idx="10"/>
          </p:nvPr>
        </p:nvSpPr>
        <p:spPr>
          <a:xfrm>
            <a:off x="609600" y="6356351"/>
            <a:ext cx="2844800" cy="365125"/>
          </a:xfrm>
        </p:spPr>
        <p:txBody>
          <a:bodyPr/>
          <a:lstStyle>
            <a:lvl1pPr>
              <a:defRPr>
                <a:latin typeface="Calibri" panose="020F0502020204030204" pitchFamily="34" charset="0"/>
              </a:defRPr>
            </a:lvl1pPr>
          </a:lstStyle>
          <a:p>
            <a:endParaRPr lang="de-CH" dirty="0"/>
          </a:p>
        </p:txBody>
      </p:sp>
      <p:sp>
        <p:nvSpPr>
          <p:cNvPr id="6"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8" name="Foliennummernplatzhalter 5"/>
          <p:cNvSpPr>
            <a:spLocks noGrp="1"/>
          </p:cNvSpPr>
          <p:nvPr>
            <p:ph type="sldNum" sz="quarter" idx="12"/>
          </p:nvPr>
        </p:nvSpPr>
        <p:spPr>
          <a:xfrm>
            <a:off x="8737600" y="6356351"/>
            <a:ext cx="2844800" cy="365125"/>
          </a:xfrm>
        </p:spPr>
        <p:txBody>
          <a:bodyPr/>
          <a:lstStyle>
            <a:lvl1pPr>
              <a:defRPr>
                <a:latin typeface="Calibri" panose="020F0502020204030204" pitchFamily="34" charset="0"/>
              </a:defRPr>
            </a:lvl1pPr>
          </a:lstStyle>
          <a:p>
            <a:fld id="{87674F0A-37BA-4CE3-B1FD-DE57A7E2F2C6}" type="slidenum">
              <a:rPr lang="de-CH" smtClean="0"/>
              <a:pPr/>
              <a:t>‹Nr.›</a:t>
            </a:fld>
            <a:endParaRPr lang="de-CH" dirty="0"/>
          </a:p>
        </p:txBody>
      </p:sp>
      <p:pic>
        <p:nvPicPr>
          <p:cNvPr id="9" name="Grafik 8">
            <a:extLst>
              <a:ext uri="{FF2B5EF4-FFF2-40B4-BE49-F238E27FC236}">
                <a16:creationId xmlns:a16="http://schemas.microsoft.com/office/drawing/2014/main" id="{1AF17A30-67A6-4918-9835-728C1798BF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2384" y="174517"/>
            <a:ext cx="2484706" cy="7200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Mastertitelformat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Datumsplatzhalter 2"/>
          <p:cNvSpPr>
            <a:spLocks noGrp="1"/>
          </p:cNvSpPr>
          <p:nvPr>
            <p:ph type="dt" sz="half" idx="10"/>
          </p:nvPr>
        </p:nvSpPr>
        <p:spPr/>
        <p:txBody>
          <a:bodyPr/>
          <a:lstStyle/>
          <a:p>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Mastertitelformat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87674F0A-37BA-4CE3-B1FD-DE57A7E2F2C6}"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b="1" kern="120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CH"/>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83DD5-C3DA-4CA9-B8E4-0EE8BDD3D8BD}"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CH"/>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B997-77BE-4D3A-A955-1FC2A3076634}"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gemeinden-ag.ch/public/upload/assets/20244/%C3%BCK3%20Tag%201%20Anwendungsaufgabe_Aufbau%20Verf%C3%BCgung_Fall%202_Strafbefehl.pdf?fp=1718604195038" TargetMode="External"/><Relationship Id="rId7" Type="http://schemas.openxmlformats.org/officeDocument/2006/relationships/image" Target="../media/image11.png"/><Relationship Id="rId2" Type="http://schemas.openxmlformats.org/officeDocument/2006/relationships/hyperlink" Target="https://www.gemeinden-ag.ch/public/upload/assets/20243/%C3%BCK3%20Tag%201%20Anwendungsaufgabe_Aufbau%20Verf%C3%BCgung_Fall%201_Baugesuch.pdf?fp=1718604194912" TargetMode="External"/><Relationship Id="rId1" Type="http://schemas.openxmlformats.org/officeDocument/2006/relationships/slideLayout" Target="../slideLayouts/slideLayout2.xml"/><Relationship Id="rId6" Type="http://schemas.openxmlformats.org/officeDocument/2006/relationships/hyperlink" Target="https://www.gemeinden-ag.ch/public/upload/assets/20248/%C3%BCK3%20Tag%201%20Anwendungsaufgabe_Aufbau%20Verf%C3%BCgung_Fall%205_KESB.pdf?fp=1718604195546" TargetMode="External"/><Relationship Id="rId5" Type="http://schemas.openxmlformats.org/officeDocument/2006/relationships/hyperlink" Target="https://www.gemeinden-ag.ch/public/upload/assets/20247/%C3%BCK3%20Tag%201%20Anwendungsaufgabe_Aufbau%20Verf%C3%BCgung_Fall%204_Wirtent%C3%A4tigkeit.pdf?fp=1718604195429" TargetMode="External"/><Relationship Id="rId4" Type="http://schemas.openxmlformats.org/officeDocument/2006/relationships/hyperlink" Target="https://www.gemeinden-ag.ch/public/upload/assets/20245/%C3%BCK3%20Tag%201%20Anwendungsaufgabe_Aufbau%20Verf%C3%BCgung_Fall%203_Entzugsverf%C3%BCgung.pdf?fp=171860419516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ww.gemeinden-ag.ch/public/upload/assets/20793/%C3%BCk3%20tag%201%20Szenario_Aufgabenblatt.pdf?fp=1727355320548"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gemeinden-ag.ch/public/upload/assets/20257/%C3%BCK3%20Tag%201%20Handlungssimulation_Verf%C3%BCgung%20schreiben_Gesuch.pdf?fp=1718604196704" TargetMode="External"/><Relationship Id="rId2" Type="http://schemas.openxmlformats.org/officeDocument/2006/relationships/hyperlink" Target="https://www.gemeinden-ag.ch/public/upload/assets/20258/%C3%BCK3%20Tag%201%20Handlungssimulation_Verf%C3%BCgung%20schreiben_Vorlage.pdf?fp=1718604196852" TargetMode="Externa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www.gemeinden-ag.ch/public/upload/assets/20256/%C3%BCK3%20Tag%201%20Handlungssimulation_Verf%C3%BCgung%20schreiben_Geb%C3%BChrentarif.pdf?fp=1718604196588"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gemeinden-ag.ch/public/upload/assets/20237/%C3%BCK3%20Tag%201%20Analyse_Arbeitsanleitung.pdf?fp=1718604194109"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www.gemeinden-ag.ch/public/upload/assets/20238/%C3%BCK3%20Tag%201%20Analyse_Beispiel%201.pdf?fp=1718604194230" TargetMode="External"/><Relationship Id="rId7"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gemeinden-ag.ch/public/upload/assets/20241/%C3%BCK3%20Tag%201%20Analyse_Gesetzesartikel.pdf?fp=1718604194606" TargetMode="External"/><Relationship Id="rId5" Type="http://schemas.openxmlformats.org/officeDocument/2006/relationships/hyperlink" Target="https://www.gemeinden-ag.ch/public/upload/assets/20239/%C3%BCK3%20Tag%201%20Analyse_Beispiel%202.pdf?fp=1718604194341" TargetMode="External"/><Relationship Id="rId4" Type="http://schemas.openxmlformats.org/officeDocument/2006/relationships/hyperlink" Target="https://www.gemeinden-ag.ch/public/upload/assets/20240/%C3%BCK3%20Tag%201%20Analyse_Beispiel%203.pdf?fp=1718604194473"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s://www.gemeinden-ag.ch/public/upload/assets/20261/%C3%BCK3%20Tag%201%20Modellierung_Beilage%203_Verf%C3%BCgung.pdf?fp=1718604197240" TargetMode="External"/><Relationship Id="rId3" Type="http://schemas.openxmlformats.org/officeDocument/2006/relationships/image" Target="../media/image35.png"/><Relationship Id="rId7" Type="http://schemas.openxmlformats.org/officeDocument/2006/relationships/hyperlink" Target="https://www.gemeinden-ag.ch/public/upload/assets/20260/%C3%BCK3%20Tag%201%20Modellierung_Beilage%202_Kontoauszug.pdf?fp=1718604197104"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gemeinden-ag.ch/public/upload/assets/20259/%C3%BCK3%20Tag%201%20Modellierung_Beilage%201_Einsprache.pdf?fp=1718604196979" TargetMode="External"/><Relationship Id="rId5" Type="http://schemas.openxmlformats.org/officeDocument/2006/relationships/image" Target="../media/image37.png"/><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gemeinden-ag.ch/public/upload/assets/20249/%C3%BCK3%20Tag%201%20Handlungssimulation_Rechtsmitteleing%C3%A4nge%20%C3%BCberpr%C3%BCfen_Arbeitsanleitung.pdf?fp=1718604195683"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gemeinden-ag.ch/public/upload/assets/20251/%C3%BCK3%20Tag%201%20Handlungssimulation_Rechtsmitteleing%C3%A4nge%20%C3%BCberpr%C3%BCfen_Beispiel%202.pdf?fp=1718604195938" TargetMode="External"/><Relationship Id="rId2" Type="http://schemas.openxmlformats.org/officeDocument/2006/relationships/hyperlink" Target="https://www.gemeinden-ag.ch/public/upload/assets/20250/%C3%BCK3%20Tag%201%20Handlungssimulation_Rechtsmitteleing%C3%A4nge%20%C3%BCberpr%C3%BCfen_Beispiel%201.pdf?fp=1718604195822" TargetMode="External"/><Relationship Id="rId1" Type="http://schemas.openxmlformats.org/officeDocument/2006/relationships/slideLayout" Target="../slideLayouts/slideLayout2.xml"/><Relationship Id="rId5" Type="http://schemas.openxmlformats.org/officeDocument/2006/relationships/hyperlink" Target="https://www.gemeinden-ag.ch/public/upload/assets/20253/%C3%BCK3%20Tag%201%20Handlungssimulation_Rechtsmitteleing%C3%A4nge%20%C3%BCberpr%C3%BCfen_Beispiel%204.pdf?fp=1718604196180" TargetMode="External"/><Relationship Id="rId4" Type="http://schemas.openxmlformats.org/officeDocument/2006/relationships/hyperlink" Target="https://www.gemeinden-ag.ch/public/upload/assets/20252/%C3%BCK3%20Tag%201%20Handlungssimulation_Rechtsmitteleing%C3%A4nge%20%C3%BCberpr%C3%BCfen_Beispiel%203.pdf?fp=1718604196050"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gemeinden-ag.ch/public/upload/assets/20262/%C3%BCK3%20Tag%201%20Synthese.pdf?fp=1718604197371"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gemeinden-ag.ch/public/upload/assets/20254/%C3%BCK3%20Tag%201%20Handlungssimulation_Sitzung%20protokollieren_Arbeitsanleitung.pdf?fp=1718604196320"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Autofit/>
          </a:bodyPr>
          <a:lstStyle/>
          <a:p>
            <a:r>
              <a:rPr lang="de-CH" sz="3600" dirty="0"/>
              <a:t>Verfügungen und Entscheide</a:t>
            </a:r>
            <a:br>
              <a:rPr lang="de-CH" sz="3600" dirty="0"/>
            </a:br>
            <a:r>
              <a:rPr lang="de-CH" sz="3600" dirty="0"/>
              <a:t>Rechtsmittel</a:t>
            </a:r>
            <a:br>
              <a:rPr lang="de-CH" sz="3600" dirty="0"/>
            </a:br>
            <a:r>
              <a:rPr lang="de-CH" sz="3600" dirty="0"/>
              <a:t>Aktennotizen und Protokolle</a:t>
            </a:r>
          </a:p>
        </p:txBody>
      </p:sp>
      <p:sp>
        <p:nvSpPr>
          <p:cNvPr id="6" name="Untertitel 5"/>
          <p:cNvSpPr>
            <a:spLocks noGrp="1"/>
          </p:cNvSpPr>
          <p:nvPr>
            <p:ph type="subTitle" idx="1"/>
          </p:nvPr>
        </p:nvSpPr>
        <p:spPr/>
        <p:txBody>
          <a:bodyPr>
            <a:normAutofit lnSpcReduction="10000"/>
          </a:bodyPr>
          <a:lstStyle/>
          <a:p>
            <a:r>
              <a:rPr lang="de-CH" dirty="0"/>
              <a:t>Präsenztag 8</a:t>
            </a:r>
            <a:br>
              <a:rPr lang="de-CH" dirty="0"/>
            </a:br>
            <a:r>
              <a:rPr lang="de-CH" dirty="0"/>
              <a:t>Überbetriebliche Kurse Block 3</a:t>
            </a:r>
          </a:p>
          <a:p>
            <a:r>
              <a:rPr lang="de-CH" sz="1200" dirty="0"/>
              <a:t>Kauffrau/Kaufmann EFZ BOG</a:t>
            </a:r>
          </a:p>
          <a:p>
            <a:r>
              <a:rPr lang="de-CH" sz="1200" dirty="0"/>
              <a:t>Branche «Öffentliche Verwaltung/Administration </a:t>
            </a:r>
            <a:r>
              <a:rPr lang="de-CH" sz="1200" dirty="0" err="1"/>
              <a:t>publique</a:t>
            </a:r>
            <a:r>
              <a:rPr lang="de-CH" sz="1200" dirty="0"/>
              <a:t>/</a:t>
            </a:r>
            <a:r>
              <a:rPr lang="de-CH" sz="1200" dirty="0" err="1"/>
              <a:t>Amministrazione</a:t>
            </a:r>
            <a:r>
              <a:rPr lang="de-CH" sz="1200" dirty="0"/>
              <a:t> </a:t>
            </a:r>
            <a:r>
              <a:rPr lang="de-CH" sz="1200" dirty="0" err="1"/>
              <a:t>pubblica</a:t>
            </a:r>
            <a:r>
              <a:rPr lang="de-CH" sz="1200" dirty="0"/>
              <a:t>»</a:t>
            </a:r>
          </a:p>
          <a:p>
            <a:r>
              <a:rPr lang="de-CH" sz="1200" dirty="0"/>
              <a:t>Arbeitssituation 8: «Verfügungen und Entscheide verfassen», Arbeitssituation 9: «Rechtsmitteleingänge überprüfen» und Arbeitssituation 12: «Aktennotizen und Protokolle verfassen»</a:t>
            </a:r>
            <a:endParaRPr lang="de-CH" sz="1200" dirty="0">
              <a:highlight>
                <a:srgbClr val="C0C0C0"/>
              </a:highlight>
            </a:endParaRPr>
          </a:p>
          <a:p>
            <a:endParaRPr lang="de-CH" dirty="0">
              <a:highlight>
                <a:srgbClr val="C0C0C0"/>
              </a:highlight>
            </a:endParaRPr>
          </a:p>
          <a:p>
            <a:endParaRPr lang="de-CH" dirty="0">
              <a:highlight>
                <a:srgbClr val="C0C0C0"/>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Arbeitsanleitung «Gemeinsamkeiten und Unterschiede»</a:t>
            </a:r>
          </a:p>
        </p:txBody>
      </p:sp>
      <p:sp>
        <p:nvSpPr>
          <p:cNvPr id="3" name="Inhaltsplatzhalter 2"/>
          <p:cNvSpPr>
            <a:spLocks noGrp="1"/>
          </p:cNvSpPr>
          <p:nvPr>
            <p:ph idx="1"/>
          </p:nvPr>
        </p:nvSpPr>
        <p:spPr/>
        <p:txBody>
          <a:bodyPr/>
          <a:lstStyle/>
          <a:p>
            <a:pPr marL="0" indent="0" hangingPunct="0">
              <a:buNone/>
            </a:pPr>
            <a:r>
              <a:rPr lang="de-CH" sz="1500" b="1" dirty="0"/>
              <a:t>Ausgangslage:  </a:t>
            </a:r>
            <a:r>
              <a:rPr lang="de-CH" sz="1500" dirty="0"/>
              <a:t>Als Vorbereitung auf heute haben Sie einen Entscheid oder eine Verfügung mitgebracht, die in Ihrem Ausbildungsbetrieb ausgestellt wird. Nun besprechen Sie mit Ihren Mitlernenden die Gemeinsamkeiten und Unterschiede zwischen den einzelnen Beispielen.</a:t>
            </a:r>
          </a:p>
          <a:p>
            <a:pPr marL="0" indent="0" hangingPunct="0">
              <a:buNone/>
            </a:pPr>
            <a:endParaRPr lang="de-CH" sz="1500" dirty="0"/>
          </a:p>
          <a:p>
            <a:pPr marL="0" indent="0" hangingPunct="0">
              <a:buNone/>
            </a:pPr>
            <a:r>
              <a:rPr lang="de-CH" sz="1500" b="1" dirty="0"/>
              <a:t>Aufgabenstellung:</a:t>
            </a:r>
          </a:p>
          <a:p>
            <a:pPr marL="0" indent="0" hangingPunct="0">
              <a:buNone/>
            </a:pPr>
            <a:r>
              <a:rPr lang="de-CH" sz="1500" b="1" dirty="0"/>
              <a:t>Schritt 1:</a:t>
            </a:r>
            <a:r>
              <a:rPr lang="de-CH" sz="1500" dirty="0"/>
              <a:t> Bilden Sie Vierergruppen.</a:t>
            </a:r>
          </a:p>
          <a:p>
            <a:pPr marL="0" indent="0" hangingPunct="0">
              <a:buNone/>
            </a:pPr>
            <a:r>
              <a:rPr lang="de-CH" sz="1500" b="1" dirty="0"/>
              <a:t>Schritt 2:</a:t>
            </a:r>
            <a:r>
              <a:rPr lang="de-CH" sz="1500" dirty="0"/>
              <a:t> Schreiben Sie auf ein Papier in einer Spalte «Gemeinsamkeiten», in der anderen Spalte «Unterschiede». </a:t>
            </a:r>
          </a:p>
          <a:p>
            <a:pPr marL="0" indent="0" hangingPunct="0">
              <a:buNone/>
            </a:pPr>
            <a:r>
              <a:rPr lang="de-CH" sz="1500" b="1" dirty="0"/>
              <a:t>Schritt 3:</a:t>
            </a:r>
            <a:r>
              <a:rPr lang="de-CH" sz="1500" dirty="0"/>
              <a:t> Analysieren Sie die einzelnen Entscheide respektive Verfügungen und tragen Sie Gemeinsamkeiten oder Unterschiede zwischen den Entscheiden in die entsprechende Spalte ein.</a:t>
            </a:r>
          </a:p>
          <a:p>
            <a:pPr marL="0" indent="0" hangingPunct="0">
              <a:buNone/>
            </a:pPr>
            <a:r>
              <a:rPr lang="de-CH" sz="1500" dirty="0"/>
              <a:t> </a:t>
            </a:r>
          </a:p>
          <a:p>
            <a:pPr marL="0" indent="0" hangingPunct="0">
              <a:buNone/>
            </a:pPr>
            <a:r>
              <a:rPr lang="de-CH" sz="1500" b="1" dirty="0"/>
              <a:t>Erwartungen:</a:t>
            </a:r>
          </a:p>
          <a:p>
            <a:pPr marL="0" indent="0" hangingPunct="0">
              <a:buNone/>
            </a:pPr>
            <a:r>
              <a:rPr lang="de-CH" sz="1500" dirty="0"/>
              <a:t>Sie erklären Ihren Mitlernenden nachvollziehbar, um welche Art von Entscheid oder Verfügung es sich handelt.</a:t>
            </a:r>
          </a:p>
          <a:p>
            <a:pPr marL="0" indent="0" hangingPunct="0">
              <a:buNone/>
            </a:pPr>
            <a:r>
              <a:rPr lang="de-CH" sz="1500" dirty="0"/>
              <a:t>Sie finden mindestens drei Gemeinsamkeiten und mindestens drei Unterschiede zwischen den Entscheiden, die Sie mitgebracht haben.</a:t>
            </a:r>
          </a:p>
          <a:p>
            <a:pPr marL="0" indent="0" hangingPunct="0">
              <a:buNone/>
            </a:pPr>
            <a:r>
              <a:rPr lang="de-CH" sz="1500" dirty="0"/>
              <a:t> </a:t>
            </a:r>
          </a:p>
          <a:p>
            <a:pPr marL="0" indent="0" hangingPunct="0">
              <a:buNone/>
            </a:pPr>
            <a:r>
              <a:rPr lang="de-CH" sz="1500" b="1" dirty="0"/>
              <a:t>Organisation:</a:t>
            </a:r>
          </a:p>
          <a:p>
            <a:pPr marL="0" indent="0" hangingPunct="0">
              <a:buNone/>
            </a:pPr>
            <a:r>
              <a:rPr lang="de-CH" sz="1500" dirty="0"/>
              <a:t>Zeit: 15 Minuten</a:t>
            </a:r>
          </a:p>
          <a:p>
            <a:pPr marL="0" indent="0" hangingPunct="0">
              <a:buNone/>
            </a:pPr>
            <a:r>
              <a:rPr lang="de-CH" sz="1500" dirty="0"/>
              <a:t>Arbeitsweise: Vierergruppen</a:t>
            </a:r>
          </a:p>
          <a:p>
            <a:pPr marL="0" indent="0" hangingPunct="0">
              <a:buNone/>
            </a:pPr>
            <a:r>
              <a:rPr lang="de-CH" sz="1500" dirty="0"/>
              <a:t>Hilfsmittel: Vorbereitungsauftrag</a:t>
            </a:r>
          </a:p>
          <a:p>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10</a:t>
            </a:fld>
            <a:endParaRPr lang="de-CH" dirty="0"/>
          </a:p>
        </p:txBody>
      </p:sp>
    </p:spTree>
    <p:extLst>
      <p:ext uri="{BB962C8B-B14F-4D97-AF65-F5344CB8AC3E}">
        <p14:creationId xmlns:p14="http://schemas.microsoft.com/office/powerpoint/2010/main" val="3540492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D0669C-B18F-9470-CEEE-0F5E579F2EC8}"/>
              </a:ext>
            </a:extLst>
          </p:cNvPr>
          <p:cNvSpPr>
            <a:spLocks noGrp="1"/>
          </p:cNvSpPr>
          <p:nvPr>
            <p:ph type="title"/>
          </p:nvPr>
        </p:nvSpPr>
        <p:spPr>
          <a:xfrm>
            <a:off x="609600" y="764704"/>
            <a:ext cx="10972800" cy="652934"/>
          </a:xfrm>
        </p:spPr>
        <p:txBody>
          <a:bodyPr anchor="ctr">
            <a:normAutofit/>
          </a:bodyPr>
          <a:lstStyle/>
          <a:p>
            <a:r>
              <a:rPr lang="de-CH" dirty="0"/>
              <a:t>Max kauft bei Marla ein Velo: Privatrechtliches Verhältnis</a:t>
            </a:r>
          </a:p>
        </p:txBody>
      </p:sp>
      <p:sp>
        <p:nvSpPr>
          <p:cNvPr id="4" name="Foliennummernplatzhalter 3">
            <a:extLst>
              <a:ext uri="{FF2B5EF4-FFF2-40B4-BE49-F238E27FC236}">
                <a16:creationId xmlns:a16="http://schemas.microsoft.com/office/drawing/2014/main" id="{7CB5A19D-2045-A67F-1484-E60519686AEF}"/>
              </a:ext>
            </a:extLst>
          </p:cNvPr>
          <p:cNvSpPr>
            <a:spLocks noGrp="1"/>
          </p:cNvSpPr>
          <p:nvPr>
            <p:ph type="sldNum" sz="quarter" idx="12"/>
          </p:nvPr>
        </p:nvSpPr>
        <p:spPr>
          <a:xfrm>
            <a:off x="8737600" y="6356351"/>
            <a:ext cx="2844800" cy="365125"/>
          </a:xfrm>
        </p:spPr>
        <p:txBody>
          <a:bodyPr anchor="ctr">
            <a:normAutofit/>
          </a:bodyPr>
          <a:lstStyle/>
          <a:p>
            <a:pPr>
              <a:spcAft>
                <a:spcPts val="600"/>
              </a:spcAft>
            </a:pPr>
            <a:fld id="{87674F0A-37BA-4CE3-B1FD-DE57A7E2F2C6}" type="slidenum">
              <a:rPr lang="de-CH" smtClean="0"/>
              <a:pPr>
                <a:spcAft>
                  <a:spcPts val="600"/>
                </a:spcAft>
              </a:pPr>
              <a:t>11</a:t>
            </a:fld>
            <a:endParaRPr lang="de-CH"/>
          </a:p>
        </p:txBody>
      </p:sp>
      <p:pic>
        <p:nvPicPr>
          <p:cNvPr id="8" name="Grafik 7">
            <a:extLst>
              <a:ext uri="{FF2B5EF4-FFF2-40B4-BE49-F238E27FC236}">
                <a16:creationId xmlns:a16="http://schemas.microsoft.com/office/drawing/2014/main" id="{3E17F9E5-5B83-DB66-8D47-3201DEB65BA9}"/>
              </a:ext>
            </a:extLst>
          </p:cNvPr>
          <p:cNvPicPr>
            <a:picLocks noChangeAspect="1"/>
          </p:cNvPicPr>
          <p:nvPr/>
        </p:nvPicPr>
        <p:blipFill>
          <a:blip r:embed="rId3"/>
          <a:stretch>
            <a:fillRect/>
          </a:stretch>
        </p:blipFill>
        <p:spPr>
          <a:xfrm>
            <a:off x="3071664" y="1417638"/>
            <a:ext cx="5441152" cy="5243014"/>
          </a:xfrm>
          <a:prstGeom prst="rect">
            <a:avLst/>
          </a:prstGeom>
        </p:spPr>
      </p:pic>
    </p:spTree>
    <p:extLst>
      <p:ext uri="{BB962C8B-B14F-4D97-AF65-F5344CB8AC3E}">
        <p14:creationId xmlns:p14="http://schemas.microsoft.com/office/powerpoint/2010/main" val="4174600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D0669C-B18F-9470-CEEE-0F5E579F2EC8}"/>
              </a:ext>
            </a:extLst>
          </p:cNvPr>
          <p:cNvSpPr>
            <a:spLocks noGrp="1"/>
          </p:cNvSpPr>
          <p:nvPr>
            <p:ph type="title"/>
          </p:nvPr>
        </p:nvSpPr>
        <p:spPr>
          <a:xfrm>
            <a:off x="609600" y="764704"/>
            <a:ext cx="10972800" cy="652934"/>
          </a:xfrm>
        </p:spPr>
        <p:txBody>
          <a:bodyPr anchor="ctr">
            <a:normAutofit fontScale="90000"/>
          </a:bodyPr>
          <a:lstStyle/>
          <a:p>
            <a:r>
              <a:rPr lang="de-CH" dirty="0"/>
              <a:t>Max erhält vom Staat eine Verfügung: Öffentlich-rechtliches Verhältnis</a:t>
            </a:r>
          </a:p>
        </p:txBody>
      </p:sp>
      <p:sp>
        <p:nvSpPr>
          <p:cNvPr id="4" name="Foliennummernplatzhalter 3">
            <a:extLst>
              <a:ext uri="{FF2B5EF4-FFF2-40B4-BE49-F238E27FC236}">
                <a16:creationId xmlns:a16="http://schemas.microsoft.com/office/drawing/2014/main" id="{7CB5A19D-2045-A67F-1484-E60519686AEF}"/>
              </a:ext>
            </a:extLst>
          </p:cNvPr>
          <p:cNvSpPr>
            <a:spLocks noGrp="1"/>
          </p:cNvSpPr>
          <p:nvPr>
            <p:ph type="sldNum" sz="quarter" idx="12"/>
          </p:nvPr>
        </p:nvSpPr>
        <p:spPr>
          <a:xfrm>
            <a:off x="8737600" y="6356351"/>
            <a:ext cx="2844800" cy="365125"/>
          </a:xfrm>
        </p:spPr>
        <p:txBody>
          <a:bodyPr anchor="ctr">
            <a:normAutofit/>
          </a:bodyPr>
          <a:lstStyle/>
          <a:p>
            <a:pPr>
              <a:spcAft>
                <a:spcPts val="600"/>
              </a:spcAft>
            </a:pPr>
            <a:fld id="{87674F0A-37BA-4CE3-B1FD-DE57A7E2F2C6}" type="slidenum">
              <a:rPr lang="de-CH" smtClean="0"/>
              <a:pPr>
                <a:spcAft>
                  <a:spcPts val="600"/>
                </a:spcAft>
              </a:pPr>
              <a:t>12</a:t>
            </a:fld>
            <a:endParaRPr lang="de-CH"/>
          </a:p>
        </p:txBody>
      </p:sp>
      <p:pic>
        <p:nvPicPr>
          <p:cNvPr id="15" name="Grafik 14">
            <a:extLst>
              <a:ext uri="{FF2B5EF4-FFF2-40B4-BE49-F238E27FC236}">
                <a16:creationId xmlns:a16="http://schemas.microsoft.com/office/drawing/2014/main" id="{6679BEDD-0F5A-9290-6AC9-A7D57C421768}"/>
              </a:ext>
            </a:extLst>
          </p:cNvPr>
          <p:cNvPicPr>
            <a:picLocks noChangeAspect="1"/>
          </p:cNvPicPr>
          <p:nvPr/>
        </p:nvPicPr>
        <p:blipFill>
          <a:blip r:embed="rId3"/>
          <a:stretch>
            <a:fillRect/>
          </a:stretch>
        </p:blipFill>
        <p:spPr>
          <a:xfrm>
            <a:off x="3647728" y="1442639"/>
            <a:ext cx="4752528" cy="5245265"/>
          </a:xfrm>
          <a:prstGeom prst="rect">
            <a:avLst/>
          </a:prstGeom>
        </p:spPr>
      </p:pic>
    </p:spTree>
    <p:extLst>
      <p:ext uri="{BB962C8B-B14F-4D97-AF65-F5344CB8AC3E}">
        <p14:creationId xmlns:p14="http://schemas.microsoft.com/office/powerpoint/2010/main" val="2773249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ECFE70-6C2E-387D-0D88-92DD28C3A99B}"/>
              </a:ext>
            </a:extLst>
          </p:cNvPr>
          <p:cNvSpPr>
            <a:spLocks noGrp="1"/>
          </p:cNvSpPr>
          <p:nvPr>
            <p:ph type="title"/>
          </p:nvPr>
        </p:nvSpPr>
        <p:spPr/>
        <p:txBody>
          <a:bodyPr/>
          <a:lstStyle/>
          <a:p>
            <a:r>
              <a:rPr lang="de-CH" sz="3200" b="1" dirty="0">
                <a:latin typeface="Calibri" panose="020F0502020204030204" pitchFamily="34" charset="0"/>
              </a:rPr>
              <a:t>Zusatzaufgabe</a:t>
            </a:r>
            <a:endParaRPr lang="de-CH" dirty="0"/>
          </a:p>
        </p:txBody>
      </p:sp>
      <p:sp>
        <p:nvSpPr>
          <p:cNvPr id="3" name="Inhaltsplatzhalter 2">
            <a:extLst>
              <a:ext uri="{FF2B5EF4-FFF2-40B4-BE49-F238E27FC236}">
                <a16:creationId xmlns:a16="http://schemas.microsoft.com/office/drawing/2014/main" id="{1156910A-42BE-63EA-0602-E2B04744F6B1}"/>
              </a:ext>
            </a:extLst>
          </p:cNvPr>
          <p:cNvSpPr>
            <a:spLocks noGrp="1"/>
          </p:cNvSpPr>
          <p:nvPr>
            <p:ph idx="1"/>
          </p:nvPr>
        </p:nvSpPr>
        <p:spPr/>
        <p:txBody>
          <a:bodyPr/>
          <a:lstStyle/>
          <a:p>
            <a:pPr marL="0" indent="0">
              <a:buNone/>
            </a:pPr>
            <a:r>
              <a:rPr lang="de-CH" sz="2400" b="1" dirty="0"/>
              <a:t>Ausgangslage</a:t>
            </a:r>
          </a:p>
          <a:p>
            <a:pPr marL="0" indent="0">
              <a:buNone/>
            </a:pPr>
            <a:r>
              <a:rPr lang="de-CH" sz="2400" dirty="0"/>
              <a:t>Im Grundlagenwissen haben Sie unterschiedliche Arten von Entscheiden kennengelernt. Doch erinnern Sie sich noch konkret, welche Behörde welche Art von Entscheid trifft?</a:t>
            </a:r>
          </a:p>
          <a:p>
            <a:pPr marL="0" indent="0">
              <a:buNone/>
            </a:pPr>
            <a:endParaRPr lang="de-CH" sz="2400" dirty="0"/>
          </a:p>
          <a:p>
            <a:pPr marL="0" indent="0">
              <a:buNone/>
            </a:pPr>
            <a:r>
              <a:rPr lang="de-CH" sz="2400" b="1" dirty="0"/>
              <a:t>Aufgabenstellung</a:t>
            </a:r>
          </a:p>
          <a:p>
            <a:r>
              <a:rPr lang="de-CH" dirty="0"/>
              <a:t>Ordnen Sie die Art des Entscheides der korrekten Behörde zu.</a:t>
            </a:r>
          </a:p>
          <a:p>
            <a:r>
              <a:rPr lang="de-CH" sz="2400" dirty="0"/>
              <a:t>Anschliessend kontrollieren wir Ihre Antworten im Plenum.</a:t>
            </a:r>
          </a:p>
          <a:p>
            <a:pPr marL="0" indent="0">
              <a:buNone/>
            </a:pPr>
            <a:endParaRPr lang="de-CH" sz="2400" dirty="0"/>
          </a:p>
          <a:p>
            <a:pPr marL="0" indent="0">
              <a:buNone/>
            </a:pPr>
            <a:r>
              <a:rPr lang="de-CH" sz="2400" b="1" dirty="0"/>
              <a:t>Organisation</a:t>
            </a:r>
          </a:p>
          <a:p>
            <a:r>
              <a:rPr lang="de-CH" sz="2400" dirty="0"/>
              <a:t>Zeit: 10 Minuten, Arbeitsweise: Einzelarbeit, Plenum</a:t>
            </a:r>
          </a:p>
          <a:p>
            <a:endParaRPr lang="de-CH" dirty="0"/>
          </a:p>
        </p:txBody>
      </p:sp>
      <p:sp>
        <p:nvSpPr>
          <p:cNvPr id="4" name="Foliennummernplatzhalter 3">
            <a:extLst>
              <a:ext uri="{FF2B5EF4-FFF2-40B4-BE49-F238E27FC236}">
                <a16:creationId xmlns:a16="http://schemas.microsoft.com/office/drawing/2014/main" id="{239F17ED-FC9C-B426-B3E9-A5424FE89343}"/>
              </a:ext>
            </a:extLst>
          </p:cNvPr>
          <p:cNvSpPr>
            <a:spLocks noGrp="1"/>
          </p:cNvSpPr>
          <p:nvPr>
            <p:ph type="sldNum" sz="quarter" idx="12"/>
          </p:nvPr>
        </p:nvSpPr>
        <p:spPr/>
        <p:txBody>
          <a:bodyPr/>
          <a:lstStyle/>
          <a:p>
            <a:fld id="{87674F0A-37BA-4CE3-B1FD-DE57A7E2F2C6}" type="slidenum">
              <a:rPr lang="de-CH" smtClean="0"/>
              <a:pPr/>
              <a:t>13</a:t>
            </a:fld>
            <a:endParaRPr lang="de-CH" dirty="0"/>
          </a:p>
        </p:txBody>
      </p:sp>
    </p:spTree>
    <p:extLst>
      <p:ext uri="{BB962C8B-B14F-4D97-AF65-F5344CB8AC3E}">
        <p14:creationId xmlns:p14="http://schemas.microsoft.com/office/powerpoint/2010/main" val="918038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1FFA60-251E-DAAE-B504-7A90286DA630}"/>
              </a:ext>
            </a:extLst>
          </p:cNvPr>
          <p:cNvSpPr>
            <a:spLocks noGrp="1"/>
          </p:cNvSpPr>
          <p:nvPr>
            <p:ph type="title"/>
          </p:nvPr>
        </p:nvSpPr>
        <p:spPr/>
        <p:txBody>
          <a:bodyPr/>
          <a:lstStyle/>
          <a:p>
            <a:r>
              <a:rPr lang="de-CH" dirty="0"/>
              <a:t>Zusatzaufgabe</a:t>
            </a:r>
          </a:p>
        </p:txBody>
      </p:sp>
      <p:graphicFrame>
        <p:nvGraphicFramePr>
          <p:cNvPr id="5" name="Tabelle 5">
            <a:extLst>
              <a:ext uri="{FF2B5EF4-FFF2-40B4-BE49-F238E27FC236}">
                <a16:creationId xmlns:a16="http://schemas.microsoft.com/office/drawing/2014/main" id="{D9C2F2DC-4E5F-6EC0-E063-0FCB94EE5F98}"/>
              </a:ext>
            </a:extLst>
          </p:cNvPr>
          <p:cNvGraphicFramePr>
            <a:graphicFrameLocks noGrp="1"/>
          </p:cNvGraphicFramePr>
          <p:nvPr>
            <p:ph idx="1"/>
            <p:extLst>
              <p:ext uri="{D42A27DB-BD31-4B8C-83A1-F6EECF244321}">
                <p14:modId xmlns:p14="http://schemas.microsoft.com/office/powerpoint/2010/main" val="517563377"/>
              </p:ext>
            </p:extLst>
          </p:nvPr>
        </p:nvGraphicFramePr>
        <p:xfrm>
          <a:off x="604359" y="1881583"/>
          <a:ext cx="10591750" cy="3941538"/>
        </p:xfrm>
        <a:graphic>
          <a:graphicData uri="http://schemas.openxmlformats.org/drawingml/2006/table">
            <a:tbl>
              <a:tblPr firstRow="1" bandRow="1">
                <a:tableStyleId>{69012ECD-51FC-41F1-AA8D-1B2483CD663E}</a:tableStyleId>
              </a:tblPr>
              <a:tblGrid>
                <a:gridCol w="3691441">
                  <a:extLst>
                    <a:ext uri="{9D8B030D-6E8A-4147-A177-3AD203B41FA5}">
                      <a16:colId xmlns:a16="http://schemas.microsoft.com/office/drawing/2014/main" val="3896472385"/>
                    </a:ext>
                  </a:extLst>
                </a:gridCol>
                <a:gridCol w="1944216">
                  <a:extLst>
                    <a:ext uri="{9D8B030D-6E8A-4147-A177-3AD203B41FA5}">
                      <a16:colId xmlns:a16="http://schemas.microsoft.com/office/drawing/2014/main" val="565837934"/>
                    </a:ext>
                  </a:extLst>
                </a:gridCol>
                <a:gridCol w="1751263">
                  <a:extLst>
                    <a:ext uri="{9D8B030D-6E8A-4147-A177-3AD203B41FA5}">
                      <a16:colId xmlns:a16="http://schemas.microsoft.com/office/drawing/2014/main" val="328113288"/>
                    </a:ext>
                  </a:extLst>
                </a:gridCol>
                <a:gridCol w="1602415">
                  <a:extLst>
                    <a:ext uri="{9D8B030D-6E8A-4147-A177-3AD203B41FA5}">
                      <a16:colId xmlns:a16="http://schemas.microsoft.com/office/drawing/2014/main" val="3080274132"/>
                    </a:ext>
                  </a:extLst>
                </a:gridCol>
                <a:gridCol w="1602415">
                  <a:extLst>
                    <a:ext uri="{9D8B030D-6E8A-4147-A177-3AD203B41FA5}">
                      <a16:colId xmlns:a16="http://schemas.microsoft.com/office/drawing/2014/main" val="301646009"/>
                    </a:ext>
                  </a:extLst>
                </a:gridCol>
              </a:tblGrid>
              <a:tr h="0">
                <a:tc>
                  <a:txBody>
                    <a:bodyPr/>
                    <a:lstStyle/>
                    <a:p>
                      <a:endParaRPr lang="de-CH" sz="2400" dirty="0"/>
                    </a:p>
                  </a:txBody>
                  <a:tcPr/>
                </a:tc>
                <a:tc>
                  <a:txBody>
                    <a:bodyPr/>
                    <a:lstStyle/>
                    <a:p>
                      <a:pPr algn="ctr"/>
                      <a:r>
                        <a:rPr lang="de-CH" sz="2400" dirty="0">
                          <a:latin typeface="Calibri" panose="020F0502020204030204" pitchFamily="34" charset="0"/>
                          <a:cs typeface="Calibri" panose="020F0502020204030204" pitchFamily="34" charset="0"/>
                        </a:rPr>
                        <a:t>Verfügung</a:t>
                      </a:r>
                    </a:p>
                  </a:txBody>
                  <a:tcPr/>
                </a:tc>
                <a:tc>
                  <a:txBody>
                    <a:bodyPr/>
                    <a:lstStyle/>
                    <a:p>
                      <a:pPr algn="ctr"/>
                      <a:r>
                        <a:rPr lang="de-CH" sz="2400" dirty="0">
                          <a:latin typeface="Calibri" panose="020F0502020204030204" pitchFamily="34" charset="0"/>
                          <a:cs typeface="Calibri" panose="020F0502020204030204" pitchFamily="34" charset="0"/>
                        </a:rPr>
                        <a:t>Beschluss</a:t>
                      </a:r>
                    </a:p>
                  </a:txBody>
                  <a:tcPr/>
                </a:tc>
                <a:tc>
                  <a:txBody>
                    <a:bodyPr/>
                    <a:lstStyle/>
                    <a:p>
                      <a:pPr algn="ctr"/>
                      <a:r>
                        <a:rPr lang="de-CH" sz="2400" dirty="0">
                          <a:latin typeface="Calibri" panose="020F0502020204030204" pitchFamily="34" charset="0"/>
                          <a:cs typeface="Calibri" panose="020F0502020204030204" pitchFamily="34" charset="0"/>
                        </a:rPr>
                        <a:t>Urteil</a:t>
                      </a:r>
                    </a:p>
                  </a:txBody>
                  <a:tcPr/>
                </a:tc>
                <a:tc>
                  <a:txBody>
                    <a:bodyPr/>
                    <a:lstStyle/>
                    <a:p>
                      <a:pPr algn="ctr"/>
                      <a:r>
                        <a:rPr lang="de-CH" sz="2400" dirty="0">
                          <a:latin typeface="Calibri" panose="020F0502020204030204" pitchFamily="34" charset="0"/>
                          <a:cs typeface="Calibri" panose="020F0502020204030204" pitchFamily="34" charset="0"/>
                        </a:rPr>
                        <a:t>Strafbefehl</a:t>
                      </a:r>
                    </a:p>
                  </a:txBody>
                  <a:tcPr/>
                </a:tc>
                <a:extLst>
                  <a:ext uri="{0D108BD9-81ED-4DB2-BD59-A6C34878D82A}">
                    <a16:rowId xmlns:a16="http://schemas.microsoft.com/office/drawing/2014/main" val="2644840269"/>
                  </a:ext>
                </a:extLst>
              </a:tr>
              <a:tr h="370840">
                <a:tc>
                  <a:txBody>
                    <a:bodyPr/>
                    <a:lstStyle/>
                    <a:p>
                      <a:pPr marL="0" algn="l" defTabSz="914400" rtl="0" eaLnBrk="1" fontAlgn="t" latinLnBrk="0" hangingPunct="1">
                        <a:spcBef>
                          <a:spcPts val="0"/>
                        </a:spcBef>
                        <a:spcAft>
                          <a:spcPts val="0"/>
                        </a:spcAft>
                      </a:pPr>
                      <a:r>
                        <a:rPr lang="de-CH" sz="2400" b="1" kern="1200" dirty="0">
                          <a:solidFill>
                            <a:schemeClr val="tx1"/>
                          </a:solidFill>
                          <a:latin typeface="Calibri" panose="020F0502020204030204" pitchFamily="34" charset="0"/>
                          <a:ea typeface="+mn-ea"/>
                          <a:cs typeface="Calibri" panose="020F0502020204030204" pitchFamily="34" charset="0"/>
                        </a:rPr>
                        <a:t>Gemeinderat</a:t>
                      </a:r>
                    </a:p>
                  </a:txBody>
                  <a:tcPr marL="69248" marR="69248" marT="9618" marB="0"/>
                </a:tc>
                <a:tc>
                  <a:txBody>
                    <a:bodyPr/>
                    <a:lstStyle/>
                    <a:p>
                      <a:endParaRPr lang="de-CH" sz="2400" dirty="0"/>
                    </a:p>
                  </a:txBody>
                  <a:tcPr/>
                </a:tc>
                <a:tc>
                  <a:txBody>
                    <a:bodyPr/>
                    <a:lstStyle/>
                    <a:p>
                      <a:endParaRPr lang="de-CH" sz="2400" dirty="0"/>
                    </a:p>
                  </a:txBody>
                  <a:tcPr/>
                </a:tc>
                <a:tc>
                  <a:txBody>
                    <a:bodyPr/>
                    <a:lstStyle/>
                    <a:p>
                      <a:endParaRPr lang="de-CH" sz="2400" dirty="0"/>
                    </a:p>
                  </a:txBody>
                  <a:tcPr/>
                </a:tc>
                <a:tc>
                  <a:txBody>
                    <a:bodyPr/>
                    <a:lstStyle/>
                    <a:p>
                      <a:endParaRPr lang="de-CH" sz="2400" dirty="0"/>
                    </a:p>
                  </a:txBody>
                  <a:tcPr/>
                </a:tc>
                <a:extLst>
                  <a:ext uri="{0D108BD9-81ED-4DB2-BD59-A6C34878D82A}">
                    <a16:rowId xmlns:a16="http://schemas.microsoft.com/office/drawing/2014/main" val="3546453604"/>
                  </a:ext>
                </a:extLst>
              </a:tr>
              <a:tr h="370840">
                <a:tc>
                  <a:txBody>
                    <a:bodyPr/>
                    <a:lstStyle/>
                    <a:p>
                      <a:pPr marL="0" algn="l" defTabSz="914400" rtl="0" eaLnBrk="1" fontAlgn="t" latinLnBrk="0" hangingPunct="1">
                        <a:spcBef>
                          <a:spcPts val="0"/>
                        </a:spcBef>
                        <a:spcAft>
                          <a:spcPts val="0"/>
                        </a:spcAft>
                      </a:pPr>
                      <a:r>
                        <a:rPr lang="de-CH" sz="2400" b="1" kern="1200" dirty="0">
                          <a:solidFill>
                            <a:schemeClr val="tx1"/>
                          </a:solidFill>
                          <a:latin typeface="Calibri" panose="020F0502020204030204" pitchFamily="34" charset="0"/>
                          <a:ea typeface="+mn-ea"/>
                          <a:cs typeface="Calibri" panose="020F0502020204030204" pitchFamily="34" charset="0"/>
                        </a:rPr>
                        <a:t>Betreibungsamt</a:t>
                      </a:r>
                    </a:p>
                  </a:txBody>
                  <a:tcPr marL="69248" marR="69248" marT="9618" marB="0"/>
                </a:tc>
                <a:tc>
                  <a:txBody>
                    <a:bodyPr/>
                    <a:lstStyle/>
                    <a:p>
                      <a:endParaRPr lang="de-CH" sz="2400" dirty="0"/>
                    </a:p>
                  </a:txBody>
                  <a:tcPr/>
                </a:tc>
                <a:tc>
                  <a:txBody>
                    <a:bodyPr/>
                    <a:lstStyle/>
                    <a:p>
                      <a:endParaRPr lang="de-CH" sz="2400" dirty="0"/>
                    </a:p>
                  </a:txBody>
                  <a:tcPr/>
                </a:tc>
                <a:tc>
                  <a:txBody>
                    <a:bodyPr/>
                    <a:lstStyle/>
                    <a:p>
                      <a:endParaRPr lang="de-CH" sz="2400" dirty="0"/>
                    </a:p>
                  </a:txBody>
                  <a:tcPr/>
                </a:tc>
                <a:tc>
                  <a:txBody>
                    <a:bodyPr/>
                    <a:lstStyle/>
                    <a:p>
                      <a:endParaRPr lang="de-CH" sz="2400" dirty="0"/>
                    </a:p>
                  </a:txBody>
                  <a:tcPr/>
                </a:tc>
                <a:extLst>
                  <a:ext uri="{0D108BD9-81ED-4DB2-BD59-A6C34878D82A}">
                    <a16:rowId xmlns:a16="http://schemas.microsoft.com/office/drawing/2014/main" val="445270525"/>
                  </a:ext>
                </a:extLst>
              </a:tr>
              <a:tr h="370840">
                <a:tc>
                  <a:txBody>
                    <a:bodyPr/>
                    <a:lstStyle/>
                    <a:p>
                      <a:pPr marL="0" algn="l" defTabSz="914400" rtl="0" eaLnBrk="1" fontAlgn="t" latinLnBrk="0" hangingPunct="1">
                        <a:spcBef>
                          <a:spcPts val="0"/>
                        </a:spcBef>
                        <a:spcAft>
                          <a:spcPts val="0"/>
                        </a:spcAft>
                      </a:pPr>
                      <a:r>
                        <a:rPr lang="de-CH" sz="2400" b="1" kern="1200" dirty="0">
                          <a:solidFill>
                            <a:schemeClr val="tx1"/>
                          </a:solidFill>
                          <a:latin typeface="Calibri" panose="020F0502020204030204" pitchFamily="34" charset="0"/>
                          <a:ea typeface="+mn-ea"/>
                          <a:cs typeface="Calibri" panose="020F0502020204030204" pitchFamily="34" charset="0"/>
                        </a:rPr>
                        <a:t>Friedensrichteramt</a:t>
                      </a:r>
                    </a:p>
                  </a:txBody>
                  <a:tcPr marL="69248" marR="69248" marT="9618" marB="0"/>
                </a:tc>
                <a:tc>
                  <a:txBody>
                    <a:bodyPr/>
                    <a:lstStyle/>
                    <a:p>
                      <a:endParaRPr lang="de-CH" sz="2400" dirty="0"/>
                    </a:p>
                  </a:txBody>
                  <a:tcPr/>
                </a:tc>
                <a:tc>
                  <a:txBody>
                    <a:bodyPr/>
                    <a:lstStyle/>
                    <a:p>
                      <a:endParaRPr lang="de-CH" sz="2400"/>
                    </a:p>
                  </a:txBody>
                  <a:tcPr/>
                </a:tc>
                <a:tc>
                  <a:txBody>
                    <a:bodyPr/>
                    <a:lstStyle/>
                    <a:p>
                      <a:endParaRPr lang="de-CH" sz="2400" dirty="0"/>
                    </a:p>
                  </a:txBody>
                  <a:tcPr/>
                </a:tc>
                <a:tc>
                  <a:txBody>
                    <a:bodyPr/>
                    <a:lstStyle/>
                    <a:p>
                      <a:endParaRPr lang="de-CH" sz="2400" dirty="0"/>
                    </a:p>
                  </a:txBody>
                  <a:tcPr/>
                </a:tc>
                <a:extLst>
                  <a:ext uri="{0D108BD9-81ED-4DB2-BD59-A6C34878D82A}">
                    <a16:rowId xmlns:a16="http://schemas.microsoft.com/office/drawing/2014/main" val="1977311637"/>
                  </a:ext>
                </a:extLst>
              </a:tr>
              <a:tr h="370840">
                <a:tc>
                  <a:txBody>
                    <a:bodyPr/>
                    <a:lstStyle/>
                    <a:p>
                      <a:pPr marL="0" algn="l" defTabSz="914400" rtl="0" eaLnBrk="1" fontAlgn="t" latinLnBrk="0" hangingPunct="1">
                        <a:spcBef>
                          <a:spcPts val="0"/>
                        </a:spcBef>
                        <a:spcAft>
                          <a:spcPts val="0"/>
                        </a:spcAft>
                      </a:pPr>
                      <a:r>
                        <a:rPr lang="de-CH" sz="2400" b="1" kern="1200">
                          <a:solidFill>
                            <a:schemeClr val="tx1"/>
                          </a:solidFill>
                          <a:latin typeface="Calibri" panose="020F0502020204030204" pitchFamily="34" charset="0"/>
                          <a:ea typeface="+mn-ea"/>
                          <a:cs typeface="Calibri" panose="020F0502020204030204" pitchFamily="34" charset="0"/>
                        </a:rPr>
                        <a:t>Grundbuchamt</a:t>
                      </a:r>
                      <a:endParaRPr lang="de-CH" sz="2400" b="1" kern="1200" dirty="0">
                        <a:solidFill>
                          <a:schemeClr val="tx1"/>
                        </a:solidFill>
                        <a:latin typeface="Calibri" panose="020F0502020204030204" pitchFamily="34" charset="0"/>
                        <a:ea typeface="+mn-ea"/>
                        <a:cs typeface="Calibri" panose="020F0502020204030204" pitchFamily="34" charset="0"/>
                      </a:endParaRPr>
                    </a:p>
                  </a:txBody>
                  <a:tcPr marL="69248" marR="69248" marT="9618" marB="0"/>
                </a:tc>
                <a:tc>
                  <a:txBody>
                    <a:bodyPr/>
                    <a:lstStyle/>
                    <a:p>
                      <a:endParaRPr lang="de-CH" sz="2400" dirty="0"/>
                    </a:p>
                  </a:txBody>
                  <a:tcPr/>
                </a:tc>
                <a:tc>
                  <a:txBody>
                    <a:bodyPr/>
                    <a:lstStyle/>
                    <a:p>
                      <a:endParaRPr lang="de-CH" sz="2400"/>
                    </a:p>
                  </a:txBody>
                  <a:tcPr/>
                </a:tc>
                <a:tc>
                  <a:txBody>
                    <a:bodyPr/>
                    <a:lstStyle/>
                    <a:p>
                      <a:endParaRPr lang="de-CH" sz="2400" dirty="0"/>
                    </a:p>
                  </a:txBody>
                  <a:tcPr/>
                </a:tc>
                <a:tc>
                  <a:txBody>
                    <a:bodyPr/>
                    <a:lstStyle/>
                    <a:p>
                      <a:endParaRPr lang="de-CH" sz="2400" dirty="0"/>
                    </a:p>
                  </a:txBody>
                  <a:tcPr/>
                </a:tc>
                <a:extLst>
                  <a:ext uri="{0D108BD9-81ED-4DB2-BD59-A6C34878D82A}">
                    <a16:rowId xmlns:a16="http://schemas.microsoft.com/office/drawing/2014/main" val="3764224900"/>
                  </a:ext>
                </a:extLst>
              </a:tr>
              <a:tr h="370840">
                <a:tc>
                  <a:txBody>
                    <a:bodyPr/>
                    <a:lstStyle/>
                    <a:p>
                      <a:pPr marL="0" algn="l" defTabSz="914400" rtl="0" eaLnBrk="1" fontAlgn="t" latinLnBrk="0" hangingPunct="1">
                        <a:spcBef>
                          <a:spcPts val="0"/>
                        </a:spcBef>
                        <a:spcAft>
                          <a:spcPts val="0"/>
                        </a:spcAft>
                      </a:pPr>
                      <a:r>
                        <a:rPr lang="de-CH" sz="2400" b="1" kern="1200" dirty="0">
                          <a:solidFill>
                            <a:schemeClr val="tx1"/>
                          </a:solidFill>
                          <a:latin typeface="Calibri" panose="020F0502020204030204" pitchFamily="34" charset="0"/>
                          <a:ea typeface="+mn-ea"/>
                          <a:cs typeface="Calibri" panose="020F0502020204030204" pitchFamily="34" charset="0"/>
                        </a:rPr>
                        <a:t>Kantonsregierung</a:t>
                      </a:r>
                    </a:p>
                  </a:txBody>
                  <a:tcPr marL="69248" marR="69248" marT="9618" marB="0"/>
                </a:tc>
                <a:tc>
                  <a:txBody>
                    <a:bodyPr/>
                    <a:lstStyle/>
                    <a:p>
                      <a:endParaRPr lang="de-CH" sz="2400" dirty="0"/>
                    </a:p>
                  </a:txBody>
                  <a:tcPr/>
                </a:tc>
                <a:tc>
                  <a:txBody>
                    <a:bodyPr/>
                    <a:lstStyle/>
                    <a:p>
                      <a:endParaRPr lang="de-CH" sz="2400"/>
                    </a:p>
                  </a:txBody>
                  <a:tcPr/>
                </a:tc>
                <a:tc>
                  <a:txBody>
                    <a:bodyPr/>
                    <a:lstStyle/>
                    <a:p>
                      <a:endParaRPr lang="de-CH" sz="2400"/>
                    </a:p>
                  </a:txBody>
                  <a:tcPr/>
                </a:tc>
                <a:tc>
                  <a:txBody>
                    <a:bodyPr/>
                    <a:lstStyle/>
                    <a:p>
                      <a:endParaRPr lang="de-CH" sz="2400" dirty="0"/>
                    </a:p>
                  </a:txBody>
                  <a:tcPr/>
                </a:tc>
                <a:extLst>
                  <a:ext uri="{0D108BD9-81ED-4DB2-BD59-A6C34878D82A}">
                    <a16:rowId xmlns:a16="http://schemas.microsoft.com/office/drawing/2014/main" val="1272536091"/>
                  </a:ext>
                </a:extLst>
              </a:tr>
              <a:tr h="370840">
                <a:tc>
                  <a:txBody>
                    <a:bodyPr/>
                    <a:lstStyle/>
                    <a:p>
                      <a:pPr marL="0" algn="l" defTabSz="914400" rtl="0" eaLnBrk="1" fontAlgn="t" latinLnBrk="0" hangingPunct="1">
                        <a:spcBef>
                          <a:spcPts val="0"/>
                        </a:spcBef>
                        <a:spcAft>
                          <a:spcPts val="0"/>
                        </a:spcAft>
                      </a:pPr>
                      <a:r>
                        <a:rPr lang="de-CH" sz="2400" b="1" kern="1200" dirty="0">
                          <a:solidFill>
                            <a:schemeClr val="tx1"/>
                          </a:solidFill>
                          <a:latin typeface="Calibri" panose="020F0502020204030204" pitchFamily="34" charset="0"/>
                          <a:ea typeface="+mn-ea"/>
                          <a:cs typeface="Calibri" panose="020F0502020204030204" pitchFamily="34" charset="0"/>
                        </a:rPr>
                        <a:t>Kantonale Gerichte</a:t>
                      </a:r>
                    </a:p>
                  </a:txBody>
                  <a:tcPr marL="69248" marR="69248" marT="9618" marB="0"/>
                </a:tc>
                <a:tc>
                  <a:txBody>
                    <a:bodyPr/>
                    <a:lstStyle/>
                    <a:p>
                      <a:endParaRPr lang="de-CH" sz="2400" dirty="0"/>
                    </a:p>
                  </a:txBody>
                  <a:tcPr/>
                </a:tc>
                <a:tc>
                  <a:txBody>
                    <a:bodyPr/>
                    <a:lstStyle/>
                    <a:p>
                      <a:endParaRPr lang="de-CH" sz="2400"/>
                    </a:p>
                  </a:txBody>
                  <a:tcPr/>
                </a:tc>
                <a:tc>
                  <a:txBody>
                    <a:bodyPr/>
                    <a:lstStyle/>
                    <a:p>
                      <a:endParaRPr lang="de-CH" sz="2400" dirty="0"/>
                    </a:p>
                  </a:txBody>
                  <a:tcPr/>
                </a:tc>
                <a:tc>
                  <a:txBody>
                    <a:bodyPr/>
                    <a:lstStyle/>
                    <a:p>
                      <a:endParaRPr lang="de-CH" sz="2400" dirty="0"/>
                    </a:p>
                  </a:txBody>
                  <a:tcPr/>
                </a:tc>
                <a:extLst>
                  <a:ext uri="{0D108BD9-81ED-4DB2-BD59-A6C34878D82A}">
                    <a16:rowId xmlns:a16="http://schemas.microsoft.com/office/drawing/2014/main" val="923890128"/>
                  </a:ext>
                </a:extLst>
              </a:tr>
              <a:tr h="370840">
                <a:tc>
                  <a:txBody>
                    <a:bodyPr/>
                    <a:lstStyle/>
                    <a:p>
                      <a:pPr marL="0" algn="l" defTabSz="914400" rtl="0" eaLnBrk="1" fontAlgn="t" latinLnBrk="0" hangingPunct="1">
                        <a:spcBef>
                          <a:spcPts val="0"/>
                        </a:spcBef>
                        <a:spcAft>
                          <a:spcPts val="0"/>
                        </a:spcAft>
                      </a:pPr>
                      <a:r>
                        <a:rPr lang="de-CH" sz="2400" b="1" kern="1200" dirty="0">
                          <a:solidFill>
                            <a:schemeClr val="tx1"/>
                          </a:solidFill>
                          <a:latin typeface="Calibri" panose="020F0502020204030204" pitchFamily="34" charset="0"/>
                          <a:ea typeface="+mn-ea"/>
                          <a:cs typeface="Calibri" panose="020F0502020204030204" pitchFamily="34" charset="0"/>
                        </a:rPr>
                        <a:t>Strafverfolgungsbehörde</a:t>
                      </a:r>
                    </a:p>
                    <a:p>
                      <a:pPr marL="0" algn="l" defTabSz="914400" rtl="0" eaLnBrk="1" fontAlgn="t" latinLnBrk="0" hangingPunct="1">
                        <a:spcBef>
                          <a:spcPts val="0"/>
                        </a:spcBef>
                        <a:spcAft>
                          <a:spcPts val="0"/>
                        </a:spcAft>
                      </a:pPr>
                      <a:r>
                        <a:rPr lang="de-CH" sz="2400" b="1" kern="1200" dirty="0">
                          <a:solidFill>
                            <a:schemeClr val="tx1"/>
                          </a:solidFill>
                          <a:latin typeface="Calibri" panose="020F0502020204030204" pitchFamily="34" charset="0"/>
                          <a:ea typeface="+mn-ea"/>
                          <a:cs typeface="Calibri" panose="020F0502020204030204" pitchFamily="34" charset="0"/>
                        </a:rPr>
                        <a:t>(Staatsanwaltschaft)</a:t>
                      </a:r>
                    </a:p>
                  </a:txBody>
                  <a:tcPr marL="69248" marR="69248" marT="9618" marB="0"/>
                </a:tc>
                <a:tc>
                  <a:txBody>
                    <a:bodyPr/>
                    <a:lstStyle/>
                    <a:p>
                      <a:endParaRPr lang="de-CH" sz="2400" dirty="0"/>
                    </a:p>
                  </a:txBody>
                  <a:tcPr/>
                </a:tc>
                <a:tc>
                  <a:txBody>
                    <a:bodyPr/>
                    <a:lstStyle/>
                    <a:p>
                      <a:endParaRPr lang="de-CH" sz="2400"/>
                    </a:p>
                  </a:txBody>
                  <a:tcPr/>
                </a:tc>
                <a:tc>
                  <a:txBody>
                    <a:bodyPr/>
                    <a:lstStyle/>
                    <a:p>
                      <a:endParaRPr lang="de-CH" sz="2400" dirty="0"/>
                    </a:p>
                  </a:txBody>
                  <a:tcPr/>
                </a:tc>
                <a:tc>
                  <a:txBody>
                    <a:bodyPr/>
                    <a:lstStyle/>
                    <a:p>
                      <a:endParaRPr lang="de-CH" sz="2400" dirty="0"/>
                    </a:p>
                  </a:txBody>
                  <a:tcPr/>
                </a:tc>
                <a:extLst>
                  <a:ext uri="{0D108BD9-81ED-4DB2-BD59-A6C34878D82A}">
                    <a16:rowId xmlns:a16="http://schemas.microsoft.com/office/drawing/2014/main" val="1168162801"/>
                  </a:ext>
                </a:extLst>
              </a:tr>
            </a:tbl>
          </a:graphicData>
        </a:graphic>
      </p:graphicFrame>
      <p:sp>
        <p:nvSpPr>
          <p:cNvPr id="4" name="Foliennummernplatzhalter 3">
            <a:extLst>
              <a:ext uri="{FF2B5EF4-FFF2-40B4-BE49-F238E27FC236}">
                <a16:creationId xmlns:a16="http://schemas.microsoft.com/office/drawing/2014/main" id="{2E8784EF-B89C-159E-4F4E-BF3F6EAE8047}"/>
              </a:ext>
            </a:extLst>
          </p:cNvPr>
          <p:cNvSpPr>
            <a:spLocks noGrp="1"/>
          </p:cNvSpPr>
          <p:nvPr>
            <p:ph type="sldNum" sz="quarter" idx="12"/>
          </p:nvPr>
        </p:nvSpPr>
        <p:spPr/>
        <p:txBody>
          <a:bodyPr/>
          <a:lstStyle/>
          <a:p>
            <a:fld id="{87674F0A-37BA-4CE3-B1FD-DE57A7E2F2C6}" type="slidenum">
              <a:rPr lang="de-CH" smtClean="0"/>
              <a:pPr/>
              <a:t>14</a:t>
            </a:fld>
            <a:endParaRPr lang="de-CH" dirty="0"/>
          </a:p>
        </p:txBody>
      </p:sp>
    </p:spTree>
    <p:extLst>
      <p:ext uri="{BB962C8B-B14F-4D97-AF65-F5344CB8AC3E}">
        <p14:creationId xmlns:p14="http://schemas.microsoft.com/office/powerpoint/2010/main" val="980684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Wie ist eine Verfügung aufgebaut? - </a:t>
            </a:r>
            <a:r>
              <a:rPr lang="de-CH" dirty="0"/>
              <a:t>Arbeitsanleitung «Anwendungsaufgabe»</a:t>
            </a:r>
          </a:p>
        </p:txBody>
      </p:sp>
      <p:sp>
        <p:nvSpPr>
          <p:cNvPr id="3" name="Inhaltsplatzhalter 2"/>
          <p:cNvSpPr>
            <a:spLocks noGrp="1"/>
          </p:cNvSpPr>
          <p:nvPr>
            <p:ph idx="1"/>
          </p:nvPr>
        </p:nvSpPr>
        <p:spPr/>
        <p:txBody>
          <a:bodyPr/>
          <a:lstStyle/>
          <a:p>
            <a:pPr marL="0" indent="0" hangingPunct="0">
              <a:buNone/>
            </a:pPr>
            <a:r>
              <a:rPr lang="de-CH" sz="1500" b="1" dirty="0"/>
              <a:t>Ausgangslage: </a:t>
            </a:r>
            <a:r>
              <a:rPr lang="de-CH" sz="1500" dirty="0"/>
              <a:t>Wie Sie im vorherigen Austausch mit Ihren Mitlernenden wohl festgestellt haben, kann der Inhalt einer Verfügung oder eines Entscheids ziemlich unterschiedlich sein. Der Aufbau aber ist in den meisten Fällen etwa ähnlich. Und damit setzen Sie sich in dieser Übung auseinander.</a:t>
            </a:r>
          </a:p>
          <a:p>
            <a:pPr marL="0" indent="0" hangingPunct="0">
              <a:buNone/>
            </a:pPr>
            <a:endParaRPr lang="de-CH" sz="1500" dirty="0"/>
          </a:p>
          <a:p>
            <a:pPr marL="0" indent="0" hangingPunct="0">
              <a:buNone/>
            </a:pPr>
            <a:r>
              <a:rPr lang="de-CH" sz="1500" b="1" dirty="0"/>
              <a:t>Aufgabenstellung:</a:t>
            </a:r>
          </a:p>
          <a:p>
            <a:pPr marL="0" indent="0" hangingPunct="0">
              <a:buNone/>
            </a:pPr>
            <a:r>
              <a:rPr lang="de-CH" sz="1500" b="1" dirty="0"/>
              <a:t>Schritt 1:</a:t>
            </a:r>
            <a:r>
              <a:rPr lang="de-CH" sz="1500" dirty="0"/>
              <a:t> Bilden Sie Zweiergruppen.</a:t>
            </a:r>
          </a:p>
          <a:p>
            <a:pPr marL="0" indent="0" hangingPunct="0">
              <a:buNone/>
            </a:pPr>
            <a:r>
              <a:rPr lang="de-CH" sz="1500" b="1" dirty="0"/>
              <a:t>Schritt 2:</a:t>
            </a:r>
            <a:r>
              <a:rPr lang="de-CH" sz="1500" dirty="0"/>
              <a:t> Sichten Sie die einzelnen Verfügungen. Markieren Sie auf jeder Verfügung die einzelnen Strukturelemente (z.B. Rubrum, Dispositiv), die Sie im Grundlagenwissen kennengelernt haben. </a:t>
            </a:r>
          </a:p>
          <a:p>
            <a:pPr marL="0" indent="0" hangingPunct="0">
              <a:buNone/>
            </a:pPr>
            <a:r>
              <a:rPr lang="de-CH" sz="1500" b="1" dirty="0"/>
              <a:t>Schritt 3:</a:t>
            </a:r>
            <a:r>
              <a:rPr lang="de-CH" sz="1500" dirty="0"/>
              <a:t> Notieren Sie sich Gemeinsamkeiten im Aufbau der Entscheide.</a:t>
            </a:r>
          </a:p>
          <a:p>
            <a:pPr marL="0" indent="0" hangingPunct="0">
              <a:buNone/>
            </a:pPr>
            <a:r>
              <a:rPr lang="de-CH" sz="1500" b="1" dirty="0"/>
              <a:t>Für schnelle Lernende:</a:t>
            </a:r>
            <a:r>
              <a:rPr lang="de-CH" sz="1500" dirty="0"/>
              <a:t> Analysieren Sie Unterschiede im Aufbau zwischen den Verfügungen und halten Sie Gründe dafür fest.</a:t>
            </a:r>
          </a:p>
          <a:p>
            <a:pPr marL="0" indent="0" hangingPunct="0">
              <a:buNone/>
            </a:pPr>
            <a:r>
              <a:rPr lang="de-CH" sz="1500" dirty="0"/>
              <a:t> </a:t>
            </a:r>
          </a:p>
          <a:p>
            <a:pPr marL="0" indent="0" hangingPunct="0">
              <a:buNone/>
            </a:pPr>
            <a:r>
              <a:rPr lang="de-CH" sz="1500" b="1" dirty="0"/>
              <a:t>Erwartungen:</a:t>
            </a:r>
          </a:p>
          <a:p>
            <a:pPr marL="0" indent="0" hangingPunct="0">
              <a:buNone/>
            </a:pPr>
            <a:r>
              <a:rPr lang="de-CH" sz="1500" dirty="0"/>
              <a:t>Sie identifizieren die Strukturelemente in mindestens zwei Beispielen korrekt.</a:t>
            </a:r>
          </a:p>
          <a:p>
            <a:pPr marL="0" indent="0" hangingPunct="0">
              <a:buNone/>
            </a:pPr>
            <a:r>
              <a:rPr lang="de-CH" sz="1500" dirty="0"/>
              <a:t>Sie erkennen Gemeinsamkeiten zwischen den Entscheiden.</a:t>
            </a:r>
          </a:p>
          <a:p>
            <a:pPr marL="0" indent="0" hangingPunct="0">
              <a:buNone/>
            </a:pPr>
            <a:r>
              <a:rPr lang="de-CH" sz="1500" dirty="0"/>
              <a:t>  </a:t>
            </a:r>
          </a:p>
          <a:p>
            <a:pPr marL="0" indent="0" hangingPunct="0">
              <a:buNone/>
            </a:pPr>
            <a:r>
              <a:rPr lang="de-CH" sz="1500" b="1" dirty="0"/>
              <a:t>Organisation:</a:t>
            </a:r>
          </a:p>
          <a:p>
            <a:pPr marL="0" indent="0" hangingPunct="0">
              <a:buNone/>
            </a:pPr>
            <a:r>
              <a:rPr lang="de-CH" sz="1500" dirty="0"/>
              <a:t>Zeit: 15 Minuten</a:t>
            </a:r>
          </a:p>
          <a:p>
            <a:pPr marL="0" indent="0" hangingPunct="0">
              <a:buNone/>
            </a:pPr>
            <a:r>
              <a:rPr lang="de-CH" sz="1500" dirty="0"/>
              <a:t>Arbeitsweise: Zweiergruppen</a:t>
            </a:r>
          </a:p>
          <a:p>
            <a:pPr marL="0" indent="0" hangingPunct="0">
              <a:buNone/>
            </a:pPr>
            <a:r>
              <a:rPr lang="de-CH" sz="1500" dirty="0"/>
              <a:t>Hilfsmittel: Grundlagenwissen, Leuchtmarker</a:t>
            </a:r>
          </a:p>
          <a:p>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15</a:t>
            </a:fld>
            <a:endParaRPr lang="de-CH" dirty="0"/>
          </a:p>
        </p:txBody>
      </p:sp>
    </p:spTree>
    <p:extLst>
      <p:ext uri="{BB962C8B-B14F-4D97-AF65-F5344CB8AC3E}">
        <p14:creationId xmlns:p14="http://schemas.microsoft.com/office/powerpoint/2010/main" val="1532528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Wie ist eine Verfügung aufgebaut? - </a:t>
            </a:r>
            <a:r>
              <a:rPr lang="de-CH" dirty="0"/>
              <a:t>«Anwendungsaufgabe»</a:t>
            </a:r>
          </a:p>
        </p:txBody>
      </p:sp>
      <p:sp>
        <p:nvSpPr>
          <p:cNvPr id="3" name="Inhaltsplatzhalter 2"/>
          <p:cNvSpPr>
            <a:spLocks noGrp="1"/>
          </p:cNvSpPr>
          <p:nvPr>
            <p:ph idx="1"/>
          </p:nvPr>
        </p:nvSpPr>
        <p:spPr/>
        <p:txBody>
          <a:bodyPr/>
          <a:lstStyle/>
          <a:p>
            <a:pPr marL="0" indent="0">
              <a:buNone/>
            </a:pPr>
            <a:r>
              <a:rPr lang="de-DE" dirty="0"/>
              <a:t>Fall 1: Baugesuch (</a:t>
            </a:r>
            <a:r>
              <a:rPr lang="de-DE" dirty="0">
                <a:hlinkClick r:id="rId2"/>
              </a:rPr>
              <a:t>hier</a:t>
            </a:r>
            <a:r>
              <a:rPr lang="de-DE" dirty="0"/>
              <a:t>)</a:t>
            </a:r>
          </a:p>
          <a:p>
            <a:pPr marL="0" indent="0">
              <a:buNone/>
            </a:pPr>
            <a:r>
              <a:rPr lang="de-DE" dirty="0"/>
              <a:t>Fall 2: Strafbefehl (</a:t>
            </a:r>
            <a:r>
              <a:rPr lang="de-DE" dirty="0">
                <a:hlinkClick r:id="rId3"/>
              </a:rPr>
              <a:t>hier</a:t>
            </a:r>
            <a:r>
              <a:rPr lang="de-DE" dirty="0"/>
              <a:t>)</a:t>
            </a:r>
          </a:p>
          <a:p>
            <a:pPr marL="0" indent="0">
              <a:buNone/>
            </a:pPr>
            <a:r>
              <a:rPr lang="de-DE" dirty="0"/>
              <a:t>Fall 3: Entzugsverfügung (</a:t>
            </a:r>
            <a:r>
              <a:rPr lang="de-DE" dirty="0">
                <a:hlinkClick r:id="rId4"/>
              </a:rPr>
              <a:t>hier</a:t>
            </a:r>
            <a:r>
              <a:rPr lang="de-DE" dirty="0"/>
              <a:t>)</a:t>
            </a:r>
          </a:p>
          <a:p>
            <a:pPr marL="0" indent="0">
              <a:buNone/>
            </a:pPr>
            <a:r>
              <a:rPr lang="de-DE" dirty="0"/>
              <a:t>Fall 4: </a:t>
            </a:r>
            <a:r>
              <a:rPr lang="de-DE" dirty="0" err="1"/>
              <a:t>Wirtentätigkeit</a:t>
            </a:r>
            <a:r>
              <a:rPr lang="de-DE" dirty="0"/>
              <a:t> (</a:t>
            </a:r>
            <a:r>
              <a:rPr lang="de-DE" dirty="0">
                <a:hlinkClick r:id="rId5"/>
              </a:rPr>
              <a:t>hier</a:t>
            </a:r>
            <a:r>
              <a:rPr lang="de-DE" dirty="0"/>
              <a:t>)</a:t>
            </a:r>
          </a:p>
          <a:p>
            <a:pPr marL="0" indent="0">
              <a:buNone/>
            </a:pPr>
            <a:r>
              <a:rPr lang="de-DE" dirty="0"/>
              <a:t>Fall 5: KESB (</a:t>
            </a:r>
            <a:r>
              <a:rPr lang="de-DE" dirty="0">
                <a:hlinkClick r:id="rId6"/>
              </a:rPr>
              <a:t>hier</a:t>
            </a:r>
            <a:r>
              <a:rPr lang="de-DE" dirty="0"/>
              <a:t>)</a:t>
            </a:r>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16</a:t>
            </a:fld>
            <a:endParaRPr lang="de-CH" dirty="0"/>
          </a:p>
        </p:txBody>
      </p:sp>
      <p:pic>
        <p:nvPicPr>
          <p:cNvPr id="5" name="Grafik 4"/>
          <p:cNvPicPr>
            <a:picLocks noChangeAspect="1"/>
          </p:cNvPicPr>
          <p:nvPr/>
        </p:nvPicPr>
        <p:blipFill>
          <a:blip r:embed="rId7"/>
          <a:stretch>
            <a:fillRect/>
          </a:stretch>
        </p:blipFill>
        <p:spPr>
          <a:xfrm rot="1196007">
            <a:off x="7673613" y="2073686"/>
            <a:ext cx="3318725" cy="3079229"/>
          </a:xfrm>
          <a:prstGeom prst="rect">
            <a:avLst/>
          </a:prstGeom>
        </p:spPr>
      </p:pic>
      <p:pic>
        <p:nvPicPr>
          <p:cNvPr id="6" name="Grafik 5"/>
          <p:cNvPicPr>
            <a:picLocks noChangeAspect="1"/>
          </p:cNvPicPr>
          <p:nvPr/>
        </p:nvPicPr>
        <p:blipFill>
          <a:blip r:embed="rId8"/>
          <a:stretch>
            <a:fillRect/>
          </a:stretch>
        </p:blipFill>
        <p:spPr>
          <a:xfrm rot="20708510">
            <a:off x="5276362" y="2469371"/>
            <a:ext cx="2874982" cy="3529756"/>
          </a:xfrm>
          <a:prstGeom prst="rect">
            <a:avLst/>
          </a:prstGeom>
        </p:spPr>
      </p:pic>
    </p:spTree>
    <p:extLst>
      <p:ext uri="{BB962C8B-B14F-4D97-AF65-F5344CB8AC3E}">
        <p14:creationId xmlns:p14="http://schemas.microsoft.com/office/powerpoint/2010/main" val="2958673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3E7FF7-E339-C126-CD83-FF3A9289E8B7}"/>
              </a:ext>
            </a:extLst>
          </p:cNvPr>
          <p:cNvSpPr>
            <a:spLocks noGrp="1"/>
          </p:cNvSpPr>
          <p:nvPr>
            <p:ph type="title"/>
          </p:nvPr>
        </p:nvSpPr>
        <p:spPr/>
        <p:txBody>
          <a:bodyPr/>
          <a:lstStyle/>
          <a:p>
            <a:r>
              <a:rPr lang="de-CH" dirty="0"/>
              <a:t>Ausgangslage 1: Zwangsräumung</a:t>
            </a:r>
          </a:p>
        </p:txBody>
      </p:sp>
      <p:sp>
        <p:nvSpPr>
          <p:cNvPr id="3" name="Inhaltsplatzhalter 2">
            <a:extLst>
              <a:ext uri="{FF2B5EF4-FFF2-40B4-BE49-F238E27FC236}">
                <a16:creationId xmlns:a16="http://schemas.microsoft.com/office/drawing/2014/main" id="{9502BCF5-4A6F-A06B-6A7C-A5D9E042C221}"/>
              </a:ext>
            </a:extLst>
          </p:cNvPr>
          <p:cNvSpPr>
            <a:spLocks noGrp="1"/>
          </p:cNvSpPr>
          <p:nvPr>
            <p:ph idx="1"/>
          </p:nvPr>
        </p:nvSpPr>
        <p:spPr>
          <a:xfrm>
            <a:off x="609600" y="1600201"/>
            <a:ext cx="5342384" cy="3989039"/>
          </a:xfrm>
        </p:spPr>
        <p:txBody>
          <a:bodyPr/>
          <a:lstStyle/>
          <a:p>
            <a:r>
              <a:rPr lang="en-GB" dirty="0"/>
              <a:t>Frau </a:t>
            </a:r>
            <a:r>
              <a:rPr lang="en-GB" dirty="0" err="1"/>
              <a:t>Burri</a:t>
            </a:r>
            <a:r>
              <a:rPr lang="en-GB" dirty="0"/>
              <a:t> hat </a:t>
            </a:r>
            <a:r>
              <a:rPr lang="en-GB" dirty="0" err="1"/>
              <a:t>trotz</a:t>
            </a:r>
            <a:r>
              <a:rPr lang="en-GB" dirty="0"/>
              <a:t> </a:t>
            </a:r>
            <a:r>
              <a:rPr lang="en-GB" dirty="0" err="1"/>
              <a:t>erhaltener</a:t>
            </a:r>
            <a:r>
              <a:rPr lang="en-GB" dirty="0"/>
              <a:t> </a:t>
            </a:r>
            <a:r>
              <a:rPr lang="en-GB" dirty="0" err="1"/>
              <a:t>Kündigung</a:t>
            </a:r>
            <a:r>
              <a:rPr lang="en-GB" dirty="0"/>
              <a:t> </a:t>
            </a:r>
            <a:r>
              <a:rPr lang="en-GB" dirty="0" err="1"/>
              <a:t>durch</a:t>
            </a:r>
            <a:r>
              <a:rPr lang="en-GB" dirty="0"/>
              <a:t> den </a:t>
            </a:r>
            <a:r>
              <a:rPr lang="en-GB" dirty="0" err="1"/>
              <a:t>Vermieter</a:t>
            </a:r>
            <a:r>
              <a:rPr lang="en-GB" dirty="0"/>
              <a:t> die </a:t>
            </a:r>
            <a:r>
              <a:rPr lang="en-GB" dirty="0" err="1"/>
              <a:t>Wohnung</a:t>
            </a:r>
            <a:r>
              <a:rPr lang="en-GB" dirty="0"/>
              <a:t> </a:t>
            </a:r>
            <a:r>
              <a:rPr lang="en-GB" dirty="0" err="1"/>
              <a:t>nicht</a:t>
            </a:r>
            <a:r>
              <a:rPr lang="en-GB" dirty="0"/>
              <a:t> </a:t>
            </a:r>
            <a:r>
              <a:rPr lang="en-GB" dirty="0" err="1"/>
              <a:t>verlassen</a:t>
            </a:r>
            <a:r>
              <a:rPr lang="en-GB" dirty="0"/>
              <a:t>. Sie </a:t>
            </a:r>
            <a:r>
              <a:rPr lang="en-GB" dirty="0" err="1"/>
              <a:t>weigert</a:t>
            </a:r>
            <a:r>
              <a:rPr lang="en-GB" dirty="0"/>
              <a:t> </a:t>
            </a:r>
            <a:r>
              <a:rPr lang="en-GB" dirty="0" err="1"/>
              <a:t>sich</a:t>
            </a:r>
            <a:r>
              <a:rPr lang="en-GB" dirty="0"/>
              <a:t>, </a:t>
            </a:r>
            <a:r>
              <a:rPr lang="en-GB" dirty="0" err="1"/>
              <a:t>auszuziehen</a:t>
            </a:r>
            <a:r>
              <a:rPr lang="en-GB" dirty="0"/>
              <a:t>. Die </a:t>
            </a:r>
            <a:r>
              <a:rPr lang="en-GB" dirty="0" err="1"/>
              <a:t>Vermietung</a:t>
            </a:r>
            <a:r>
              <a:rPr lang="en-GB" dirty="0"/>
              <a:t> </a:t>
            </a:r>
            <a:r>
              <a:rPr lang="en-GB" dirty="0" err="1"/>
              <a:t>entschliesst</a:t>
            </a:r>
            <a:r>
              <a:rPr lang="en-GB" dirty="0"/>
              <a:t> </a:t>
            </a:r>
            <a:r>
              <a:rPr lang="en-GB" dirty="0" err="1"/>
              <a:t>sich</a:t>
            </a:r>
            <a:r>
              <a:rPr lang="en-GB" dirty="0"/>
              <a:t>, </a:t>
            </a:r>
            <a:r>
              <a:rPr lang="en-GB" dirty="0" err="1"/>
              <a:t>gerichtlich</a:t>
            </a:r>
            <a:r>
              <a:rPr lang="en-GB" dirty="0"/>
              <a:t> </a:t>
            </a:r>
            <a:r>
              <a:rPr lang="en-GB" dirty="0" err="1"/>
              <a:t>gegen</a:t>
            </a:r>
            <a:r>
              <a:rPr lang="en-GB" dirty="0"/>
              <a:t> Frau </a:t>
            </a:r>
            <a:r>
              <a:rPr lang="en-GB" dirty="0" err="1"/>
              <a:t>Burri</a:t>
            </a:r>
            <a:r>
              <a:rPr lang="en-GB" dirty="0"/>
              <a:t> </a:t>
            </a:r>
            <a:r>
              <a:rPr lang="en-GB" dirty="0" err="1"/>
              <a:t>vorzugehen</a:t>
            </a:r>
            <a:r>
              <a:rPr lang="en-GB" dirty="0"/>
              <a:t>.</a:t>
            </a:r>
          </a:p>
          <a:p>
            <a:endParaRPr lang="de-CH" dirty="0"/>
          </a:p>
        </p:txBody>
      </p:sp>
      <p:sp>
        <p:nvSpPr>
          <p:cNvPr id="4" name="Foliennummernplatzhalter 3">
            <a:extLst>
              <a:ext uri="{FF2B5EF4-FFF2-40B4-BE49-F238E27FC236}">
                <a16:creationId xmlns:a16="http://schemas.microsoft.com/office/drawing/2014/main" id="{116B5B89-F000-2E8E-8B22-7F4884419E60}"/>
              </a:ext>
            </a:extLst>
          </p:cNvPr>
          <p:cNvSpPr>
            <a:spLocks noGrp="1"/>
          </p:cNvSpPr>
          <p:nvPr>
            <p:ph type="sldNum" sz="quarter" idx="12"/>
          </p:nvPr>
        </p:nvSpPr>
        <p:spPr/>
        <p:txBody>
          <a:bodyPr/>
          <a:lstStyle/>
          <a:p>
            <a:fld id="{87674F0A-37BA-4CE3-B1FD-DE57A7E2F2C6}" type="slidenum">
              <a:rPr lang="de-CH" smtClean="0"/>
              <a:pPr/>
              <a:t>17</a:t>
            </a:fld>
            <a:endParaRPr lang="de-CH" dirty="0"/>
          </a:p>
        </p:txBody>
      </p:sp>
      <p:pic>
        <p:nvPicPr>
          <p:cNvPr id="5" name="Grafik 4">
            <a:extLst>
              <a:ext uri="{FF2B5EF4-FFF2-40B4-BE49-F238E27FC236}">
                <a16:creationId xmlns:a16="http://schemas.microsoft.com/office/drawing/2014/main" id="{538EEAE9-0B9A-A4A1-68AE-6FCD14791C2A}"/>
              </a:ext>
            </a:extLst>
          </p:cNvPr>
          <p:cNvPicPr>
            <a:picLocks noChangeAspect="1"/>
          </p:cNvPicPr>
          <p:nvPr/>
        </p:nvPicPr>
        <p:blipFill>
          <a:blip r:embed="rId2"/>
          <a:stretch>
            <a:fillRect/>
          </a:stretch>
        </p:blipFill>
        <p:spPr>
          <a:xfrm>
            <a:off x="6199154" y="1554943"/>
            <a:ext cx="5371042" cy="4529721"/>
          </a:xfrm>
          <a:prstGeom prst="rect">
            <a:avLst/>
          </a:prstGeom>
        </p:spPr>
      </p:pic>
      <p:pic>
        <p:nvPicPr>
          <p:cNvPr id="6" name="Grafik 5">
            <a:extLst>
              <a:ext uri="{FF2B5EF4-FFF2-40B4-BE49-F238E27FC236}">
                <a16:creationId xmlns:a16="http://schemas.microsoft.com/office/drawing/2014/main" id="{54AFE091-C3C3-9AB9-6C22-A87A1FBDDD7B}"/>
              </a:ext>
            </a:extLst>
          </p:cNvPr>
          <p:cNvPicPr>
            <a:picLocks noChangeAspect="1"/>
          </p:cNvPicPr>
          <p:nvPr/>
        </p:nvPicPr>
        <p:blipFill>
          <a:blip r:embed="rId3"/>
          <a:stretch>
            <a:fillRect/>
          </a:stretch>
        </p:blipFill>
        <p:spPr>
          <a:xfrm>
            <a:off x="6096000" y="6093296"/>
            <a:ext cx="3889585" cy="512108"/>
          </a:xfrm>
          <a:prstGeom prst="rect">
            <a:avLst/>
          </a:prstGeom>
        </p:spPr>
      </p:pic>
    </p:spTree>
    <p:extLst>
      <p:ext uri="{BB962C8B-B14F-4D97-AF65-F5344CB8AC3E}">
        <p14:creationId xmlns:p14="http://schemas.microsoft.com/office/powerpoint/2010/main" val="1180384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E58591-A194-5F67-0BE3-6A40F2D7B1D1}"/>
              </a:ext>
            </a:extLst>
          </p:cNvPr>
          <p:cNvSpPr>
            <a:spLocks noGrp="1"/>
          </p:cNvSpPr>
          <p:nvPr>
            <p:ph type="title"/>
          </p:nvPr>
        </p:nvSpPr>
        <p:spPr/>
        <p:txBody>
          <a:bodyPr/>
          <a:lstStyle/>
          <a:p>
            <a:r>
              <a:rPr lang="de-CH" dirty="0"/>
              <a:t>Eingang Urteil</a:t>
            </a:r>
          </a:p>
        </p:txBody>
      </p:sp>
      <p:sp>
        <p:nvSpPr>
          <p:cNvPr id="3" name="Inhaltsplatzhalter 2">
            <a:extLst>
              <a:ext uri="{FF2B5EF4-FFF2-40B4-BE49-F238E27FC236}">
                <a16:creationId xmlns:a16="http://schemas.microsoft.com/office/drawing/2014/main" id="{454FCE6F-932E-7F81-64A6-702AF26DD632}"/>
              </a:ext>
            </a:extLst>
          </p:cNvPr>
          <p:cNvSpPr>
            <a:spLocks noGrp="1"/>
          </p:cNvSpPr>
          <p:nvPr>
            <p:ph idx="1"/>
          </p:nvPr>
        </p:nvSpPr>
        <p:spPr>
          <a:xfrm>
            <a:off x="609600" y="1600201"/>
            <a:ext cx="4334272" cy="4525963"/>
          </a:xfrm>
        </p:spPr>
        <p:txBody>
          <a:bodyPr/>
          <a:lstStyle/>
          <a:p>
            <a:r>
              <a:rPr lang="de-CH" dirty="0"/>
              <a:t>Das Kreisgericht hat verfügt, dass die Wohnung zu räumen und dem Vermieter zu übergeben ist.</a:t>
            </a:r>
          </a:p>
          <a:p>
            <a:r>
              <a:rPr lang="de-CH" dirty="0"/>
              <a:t>Die Zwangsräumung wird der Stadt übertragen.</a:t>
            </a:r>
          </a:p>
          <a:p>
            <a:r>
              <a:rPr lang="de-CH" dirty="0"/>
              <a:t>Frau </a:t>
            </a:r>
            <a:r>
              <a:rPr lang="de-CH" dirty="0" err="1"/>
              <a:t>Burri</a:t>
            </a:r>
            <a:r>
              <a:rPr lang="de-CH" dirty="0"/>
              <a:t> ergreift kein Rechtsmittel innerhalb der Frist. Das Urteil ist rechtskräftig.</a:t>
            </a:r>
          </a:p>
          <a:p>
            <a:pPr marL="0" indent="0">
              <a:buNone/>
            </a:pPr>
            <a:endParaRPr lang="de-CH" dirty="0"/>
          </a:p>
        </p:txBody>
      </p:sp>
      <p:sp>
        <p:nvSpPr>
          <p:cNvPr id="4" name="Foliennummernplatzhalter 3">
            <a:extLst>
              <a:ext uri="{FF2B5EF4-FFF2-40B4-BE49-F238E27FC236}">
                <a16:creationId xmlns:a16="http://schemas.microsoft.com/office/drawing/2014/main" id="{1A71B025-7357-D122-9FCB-7094ACD6CF1C}"/>
              </a:ext>
            </a:extLst>
          </p:cNvPr>
          <p:cNvSpPr>
            <a:spLocks noGrp="1"/>
          </p:cNvSpPr>
          <p:nvPr>
            <p:ph type="sldNum" sz="quarter" idx="12"/>
          </p:nvPr>
        </p:nvSpPr>
        <p:spPr/>
        <p:txBody>
          <a:bodyPr/>
          <a:lstStyle/>
          <a:p>
            <a:fld id="{87674F0A-37BA-4CE3-B1FD-DE57A7E2F2C6}" type="slidenum">
              <a:rPr lang="de-CH" smtClean="0"/>
              <a:pPr/>
              <a:t>18</a:t>
            </a:fld>
            <a:endParaRPr lang="de-CH" dirty="0"/>
          </a:p>
        </p:txBody>
      </p:sp>
      <p:pic>
        <p:nvPicPr>
          <p:cNvPr id="5" name="Grafik 4">
            <a:extLst>
              <a:ext uri="{FF2B5EF4-FFF2-40B4-BE49-F238E27FC236}">
                <a16:creationId xmlns:a16="http://schemas.microsoft.com/office/drawing/2014/main" id="{CCBDE0D4-27AF-E639-DE80-884A2DE7220F}"/>
              </a:ext>
            </a:extLst>
          </p:cNvPr>
          <p:cNvPicPr>
            <a:picLocks noChangeAspect="1"/>
          </p:cNvPicPr>
          <p:nvPr/>
        </p:nvPicPr>
        <p:blipFill>
          <a:blip r:embed="rId2"/>
          <a:stretch>
            <a:fillRect/>
          </a:stretch>
        </p:blipFill>
        <p:spPr>
          <a:xfrm>
            <a:off x="4971132" y="1844824"/>
            <a:ext cx="6721263" cy="2808312"/>
          </a:xfrm>
          <a:prstGeom prst="rect">
            <a:avLst/>
          </a:prstGeom>
        </p:spPr>
      </p:pic>
      <p:pic>
        <p:nvPicPr>
          <p:cNvPr id="6" name="Grafik 5">
            <a:extLst>
              <a:ext uri="{FF2B5EF4-FFF2-40B4-BE49-F238E27FC236}">
                <a16:creationId xmlns:a16="http://schemas.microsoft.com/office/drawing/2014/main" id="{9FF73F9C-A191-2794-8791-40B8B7D04945}"/>
              </a:ext>
            </a:extLst>
          </p:cNvPr>
          <p:cNvPicPr>
            <a:picLocks noChangeAspect="1"/>
          </p:cNvPicPr>
          <p:nvPr/>
        </p:nvPicPr>
        <p:blipFill>
          <a:blip r:embed="rId3"/>
          <a:stretch>
            <a:fillRect/>
          </a:stretch>
        </p:blipFill>
        <p:spPr>
          <a:xfrm>
            <a:off x="4920332" y="4781898"/>
            <a:ext cx="3115326" cy="591363"/>
          </a:xfrm>
          <a:prstGeom prst="rect">
            <a:avLst/>
          </a:prstGeom>
        </p:spPr>
      </p:pic>
    </p:spTree>
    <p:extLst>
      <p:ext uri="{BB962C8B-B14F-4D97-AF65-F5344CB8AC3E}">
        <p14:creationId xmlns:p14="http://schemas.microsoft.com/office/powerpoint/2010/main" val="439668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pPr algn="l"/>
            <a:r>
              <a:rPr lang="de-CH" dirty="0"/>
              <a:t>Verfügung erstellen</a:t>
            </a:r>
          </a:p>
        </p:txBody>
      </p:sp>
      <p:sp>
        <p:nvSpPr>
          <p:cNvPr id="6" name="Inhaltsplatzhalter 5"/>
          <p:cNvSpPr>
            <a:spLocks noGrp="1"/>
          </p:cNvSpPr>
          <p:nvPr>
            <p:ph idx="1"/>
          </p:nvPr>
        </p:nvSpPr>
        <p:spPr>
          <a:xfrm>
            <a:off x="609600" y="1600201"/>
            <a:ext cx="3758208" cy="4525963"/>
          </a:xfrm>
        </p:spPr>
        <p:txBody>
          <a:bodyPr/>
          <a:lstStyle/>
          <a:p>
            <a:r>
              <a:rPr lang="de-CH" dirty="0"/>
              <a:t>Sie als Lernende entwerfen anhand einer Vorlage die Verfügung für die Zwangsräumung</a:t>
            </a:r>
          </a:p>
          <a:p>
            <a:r>
              <a:rPr lang="de-CH" dirty="0"/>
              <a:t>Zu ergänzen sind z.B. der Adressat (der Mieter) sowie ein Verweis auf das rechtskräftige Urteil und den Zeitpunkt der Zwangsräumung</a:t>
            </a:r>
          </a:p>
        </p:txBody>
      </p:sp>
      <p:sp>
        <p:nvSpPr>
          <p:cNvPr id="2" name="Foliennummernplatzhalter 1"/>
          <p:cNvSpPr>
            <a:spLocks noGrp="1"/>
          </p:cNvSpPr>
          <p:nvPr>
            <p:ph type="sldNum" sz="quarter" idx="12"/>
          </p:nvPr>
        </p:nvSpPr>
        <p:spPr/>
        <p:txBody>
          <a:bodyPr/>
          <a:lstStyle/>
          <a:p>
            <a:fld id="{87674F0A-37BA-4CE3-B1FD-DE57A7E2F2C6}" type="slidenum">
              <a:rPr lang="de-CH" smtClean="0"/>
              <a:pPr/>
              <a:t>19</a:t>
            </a:fld>
            <a:endParaRPr lang="de-CH"/>
          </a:p>
        </p:txBody>
      </p:sp>
      <p:pic>
        <p:nvPicPr>
          <p:cNvPr id="3" name="Grafik 2">
            <a:extLst>
              <a:ext uri="{FF2B5EF4-FFF2-40B4-BE49-F238E27FC236}">
                <a16:creationId xmlns:a16="http://schemas.microsoft.com/office/drawing/2014/main" id="{5F2C16A6-76E1-C22C-BA57-77E6C729B823}"/>
              </a:ext>
            </a:extLst>
          </p:cNvPr>
          <p:cNvPicPr>
            <a:picLocks noChangeAspect="1"/>
          </p:cNvPicPr>
          <p:nvPr/>
        </p:nvPicPr>
        <p:blipFill>
          <a:blip r:embed="rId3"/>
          <a:stretch>
            <a:fillRect/>
          </a:stretch>
        </p:blipFill>
        <p:spPr>
          <a:xfrm>
            <a:off x="4439816" y="1772816"/>
            <a:ext cx="7452000" cy="3116291"/>
          </a:xfrm>
          <a:prstGeom prst="rect">
            <a:avLst/>
          </a:prstGeom>
        </p:spPr>
      </p:pic>
      <p:sp>
        <p:nvSpPr>
          <p:cNvPr id="8" name="Textfeld 7">
            <a:extLst>
              <a:ext uri="{FF2B5EF4-FFF2-40B4-BE49-F238E27FC236}">
                <a16:creationId xmlns:a16="http://schemas.microsoft.com/office/drawing/2014/main" id="{DD39DE17-DD35-1462-B5D5-FC975FBE798F}"/>
              </a:ext>
            </a:extLst>
          </p:cNvPr>
          <p:cNvSpPr txBox="1"/>
          <p:nvPr/>
        </p:nvSpPr>
        <p:spPr>
          <a:xfrm>
            <a:off x="4410000" y="4986000"/>
            <a:ext cx="3096344" cy="523220"/>
          </a:xfrm>
          <a:prstGeom prst="rect">
            <a:avLst/>
          </a:prstGeom>
          <a:noFill/>
        </p:spPr>
        <p:txBody>
          <a:bodyPr wrap="square" rtlCol="0">
            <a:spAutoFit/>
          </a:bodyPr>
          <a:lstStyle/>
          <a:p>
            <a:r>
              <a:rPr lang="de-CH" sz="1400" dirty="0">
                <a:latin typeface="Calibri" panose="020F0502020204030204" pitchFamily="34" charset="0"/>
                <a:cs typeface="Calibri" panose="020F0502020204030204" pitchFamily="34" charset="0"/>
              </a:rPr>
              <a:t>Abbildung: Prozessablauf</a:t>
            </a:r>
          </a:p>
          <a:p>
            <a:r>
              <a:rPr lang="de-CH" sz="1400" dirty="0">
                <a:latin typeface="Calibri" panose="020F0502020204030204" pitchFamily="34" charset="0"/>
                <a:cs typeface="Calibri" panose="020F0502020204030204" pitchFamily="34" charset="0"/>
              </a:rPr>
              <a:t>Quelle: Eigene Darstellung</a:t>
            </a:r>
          </a:p>
        </p:txBody>
      </p:sp>
    </p:spTree>
    <p:extLst>
      <p:ext uri="{BB962C8B-B14F-4D97-AF65-F5344CB8AC3E}">
        <p14:creationId xmlns:p14="http://schemas.microsoft.com/office/powerpoint/2010/main" val="984215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3">
            <a:extLst>
              <a:ext uri="{FF2B5EF4-FFF2-40B4-BE49-F238E27FC236}">
                <a16:creationId xmlns:a16="http://schemas.microsoft.com/office/drawing/2014/main" id="{BC5467D7-4EB8-4121-9B1D-B2F65033AB5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800000">
            <a:off x="119336" y="4383989"/>
            <a:ext cx="1725300" cy="2300400"/>
          </a:xfrm>
          <a:prstGeom prst="rect">
            <a:avLst/>
          </a:prstGeom>
        </p:spPr>
      </p:pic>
      <p:sp>
        <p:nvSpPr>
          <p:cNvPr id="5" name="Titel 4"/>
          <p:cNvSpPr>
            <a:spLocks noGrp="1"/>
          </p:cNvSpPr>
          <p:nvPr>
            <p:ph type="title"/>
          </p:nvPr>
        </p:nvSpPr>
        <p:spPr/>
        <p:txBody>
          <a:bodyPr>
            <a:normAutofit/>
          </a:bodyPr>
          <a:lstStyle/>
          <a:p>
            <a:r>
              <a:rPr lang="de-CH"/>
              <a:t>Themen heute</a:t>
            </a:r>
            <a:endParaRPr lang="de-CH" dirty="0"/>
          </a:p>
        </p:txBody>
      </p:sp>
      <p:sp>
        <p:nvSpPr>
          <p:cNvPr id="6" name="Inhaltsplatzhalter 5"/>
          <p:cNvSpPr>
            <a:spLocks noGrp="1"/>
          </p:cNvSpPr>
          <p:nvPr>
            <p:ph idx="1"/>
          </p:nvPr>
        </p:nvSpPr>
        <p:spPr/>
        <p:txBody>
          <a:bodyPr/>
          <a:lstStyle/>
          <a:p>
            <a:r>
              <a:rPr lang="de-CH" sz="2400" b="1" dirty="0"/>
              <a:t>Arbeitssituation 8: </a:t>
            </a:r>
            <a:r>
              <a:rPr lang="de-CH" b="1" dirty="0"/>
              <a:t>Verfügungen und Entscheide verfassen </a:t>
            </a:r>
          </a:p>
          <a:p>
            <a:r>
              <a:rPr lang="de-CH" dirty="0"/>
              <a:t>Die Kaufleute verfassen gemäss Vorgaben und im Rahmen der Vorlagen Verfügungen und Entscheide der jeweiligen Behörde. Sie überprüfen, ob alle notwendigen Vorgaben und Unterlagen vorliegen, erstellen die Dokumente, legen diese zur Unterschrift vor, versenden die Verfügungen und Entscheide fristgerecht an alle Adressaten und </a:t>
            </a:r>
            <a:r>
              <a:rPr lang="de-CH" dirty="0" err="1"/>
              <a:t>Kopienempfänger</a:t>
            </a:r>
            <a:r>
              <a:rPr lang="de-CH" dirty="0"/>
              <a:t> und stellen die korrekte Ablage respektive Archivierung sicher.</a:t>
            </a:r>
          </a:p>
        </p:txBody>
      </p:sp>
      <p:sp>
        <p:nvSpPr>
          <p:cNvPr id="2" name="Foliennummernplatzhalter 1"/>
          <p:cNvSpPr>
            <a:spLocks noGrp="1"/>
          </p:cNvSpPr>
          <p:nvPr>
            <p:ph type="sldNum" sz="quarter" idx="12"/>
          </p:nvPr>
        </p:nvSpPr>
        <p:spPr/>
        <p:txBody>
          <a:bodyPr/>
          <a:lstStyle/>
          <a:p>
            <a:fld id="{87674F0A-37BA-4CE3-B1FD-DE57A7E2F2C6}" type="slidenum">
              <a:rPr lang="de-CH" smtClean="0"/>
              <a:pPr/>
              <a:t>2</a:t>
            </a:fld>
            <a:endParaRPr lang="de-CH"/>
          </a:p>
        </p:txBody>
      </p:sp>
    </p:spTree>
    <p:extLst>
      <p:ext uri="{BB962C8B-B14F-4D97-AF65-F5344CB8AC3E}">
        <p14:creationId xmlns:p14="http://schemas.microsoft.com/office/powerpoint/2010/main" val="3954490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pPr algn="l"/>
            <a:r>
              <a:rPr lang="de-CH" dirty="0"/>
              <a:t>Zwangsräumung organisieren</a:t>
            </a:r>
            <a:endParaRPr lang="de-CH" dirty="0">
              <a:highlight>
                <a:srgbClr val="FFFF00"/>
              </a:highlight>
            </a:endParaRPr>
          </a:p>
        </p:txBody>
      </p:sp>
      <p:sp>
        <p:nvSpPr>
          <p:cNvPr id="6" name="Inhaltsplatzhalter 5"/>
          <p:cNvSpPr>
            <a:spLocks noGrp="1"/>
          </p:cNvSpPr>
          <p:nvPr>
            <p:ph idx="1"/>
          </p:nvPr>
        </p:nvSpPr>
        <p:spPr>
          <a:xfrm>
            <a:off x="609600" y="1600201"/>
            <a:ext cx="3758208" cy="4525963"/>
          </a:xfrm>
        </p:spPr>
        <p:txBody>
          <a:bodyPr/>
          <a:lstStyle/>
          <a:p>
            <a:r>
              <a:rPr lang="de-CH" dirty="0"/>
              <a:t>Sie als Lernende koordinieren mit verschiedenen Stellen den Zeitpunkt der Zwangsräumung (z.B. telefonisch oder mit einer Doodle-Umfrage).</a:t>
            </a:r>
          </a:p>
        </p:txBody>
      </p:sp>
      <p:sp>
        <p:nvSpPr>
          <p:cNvPr id="2" name="Foliennummernplatzhalter 1"/>
          <p:cNvSpPr>
            <a:spLocks noGrp="1"/>
          </p:cNvSpPr>
          <p:nvPr>
            <p:ph type="sldNum" sz="quarter" idx="12"/>
          </p:nvPr>
        </p:nvSpPr>
        <p:spPr/>
        <p:txBody>
          <a:bodyPr/>
          <a:lstStyle/>
          <a:p>
            <a:fld id="{87674F0A-37BA-4CE3-B1FD-DE57A7E2F2C6}" type="slidenum">
              <a:rPr lang="de-CH" smtClean="0"/>
              <a:pPr/>
              <a:t>20</a:t>
            </a:fld>
            <a:endParaRPr lang="de-CH"/>
          </a:p>
        </p:txBody>
      </p:sp>
      <p:pic>
        <p:nvPicPr>
          <p:cNvPr id="3" name="Grafik 2">
            <a:extLst>
              <a:ext uri="{FF2B5EF4-FFF2-40B4-BE49-F238E27FC236}">
                <a16:creationId xmlns:a16="http://schemas.microsoft.com/office/drawing/2014/main" id="{18BA3A39-7834-6DD7-4E73-9792A7088AAC}"/>
              </a:ext>
            </a:extLst>
          </p:cNvPr>
          <p:cNvPicPr>
            <a:picLocks noChangeAspect="1"/>
          </p:cNvPicPr>
          <p:nvPr/>
        </p:nvPicPr>
        <p:blipFill>
          <a:blip r:embed="rId3"/>
          <a:stretch>
            <a:fillRect/>
          </a:stretch>
        </p:blipFill>
        <p:spPr>
          <a:xfrm>
            <a:off x="4438800" y="1771200"/>
            <a:ext cx="7452000" cy="3116291"/>
          </a:xfrm>
          <a:prstGeom prst="rect">
            <a:avLst/>
          </a:prstGeom>
        </p:spPr>
      </p:pic>
      <p:sp>
        <p:nvSpPr>
          <p:cNvPr id="8" name="Textfeld 7">
            <a:extLst>
              <a:ext uri="{FF2B5EF4-FFF2-40B4-BE49-F238E27FC236}">
                <a16:creationId xmlns:a16="http://schemas.microsoft.com/office/drawing/2014/main" id="{3BCB3D5B-E1B0-3F53-FCA3-EA980E2528E1}"/>
              </a:ext>
            </a:extLst>
          </p:cNvPr>
          <p:cNvSpPr txBox="1"/>
          <p:nvPr/>
        </p:nvSpPr>
        <p:spPr>
          <a:xfrm>
            <a:off x="4410000" y="4986000"/>
            <a:ext cx="3096344" cy="523220"/>
          </a:xfrm>
          <a:prstGeom prst="rect">
            <a:avLst/>
          </a:prstGeom>
          <a:noFill/>
        </p:spPr>
        <p:txBody>
          <a:bodyPr wrap="square" rtlCol="0">
            <a:spAutoFit/>
          </a:bodyPr>
          <a:lstStyle/>
          <a:p>
            <a:r>
              <a:rPr lang="de-CH" sz="1400" dirty="0">
                <a:latin typeface="Calibri" panose="020F0502020204030204" pitchFamily="34" charset="0"/>
                <a:cs typeface="Calibri" panose="020F0502020204030204" pitchFamily="34" charset="0"/>
              </a:rPr>
              <a:t>Abbildung: Prozessablauf</a:t>
            </a:r>
          </a:p>
          <a:p>
            <a:r>
              <a:rPr lang="de-CH" sz="1400" dirty="0">
                <a:latin typeface="Calibri" panose="020F0502020204030204" pitchFamily="34" charset="0"/>
                <a:cs typeface="Calibri" panose="020F0502020204030204" pitchFamily="34" charset="0"/>
              </a:rPr>
              <a:t>Quelle: Eigene Darstellung</a:t>
            </a:r>
          </a:p>
        </p:txBody>
      </p:sp>
    </p:spTree>
    <p:extLst>
      <p:ext uri="{BB962C8B-B14F-4D97-AF65-F5344CB8AC3E}">
        <p14:creationId xmlns:p14="http://schemas.microsoft.com/office/powerpoint/2010/main" val="4201966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pPr algn="l"/>
            <a:r>
              <a:rPr lang="de-CH" dirty="0"/>
              <a:t>Verfügung ergänzen</a:t>
            </a:r>
            <a:endParaRPr lang="de-CH" dirty="0">
              <a:highlight>
                <a:srgbClr val="FFFF00"/>
              </a:highlight>
            </a:endParaRPr>
          </a:p>
        </p:txBody>
      </p:sp>
      <p:sp>
        <p:nvSpPr>
          <p:cNvPr id="6" name="Inhaltsplatzhalter 5"/>
          <p:cNvSpPr>
            <a:spLocks noGrp="1"/>
          </p:cNvSpPr>
          <p:nvPr>
            <p:ph idx="1"/>
          </p:nvPr>
        </p:nvSpPr>
        <p:spPr>
          <a:xfrm>
            <a:off x="609600" y="1600201"/>
            <a:ext cx="3758208" cy="4525963"/>
          </a:xfrm>
        </p:spPr>
        <p:txBody>
          <a:bodyPr/>
          <a:lstStyle/>
          <a:p>
            <a:r>
              <a:rPr lang="de-CH" dirty="0"/>
              <a:t>Wurde ein gemeinsames Datum gefunden, ergänzen Sie dieses in der Verfügung.</a:t>
            </a:r>
          </a:p>
          <a:p>
            <a:r>
              <a:rPr lang="de-CH" dirty="0"/>
              <a:t>Anschliessend legen Sie diese zur Prüfung und Unterschrift der Stadtpräsidentin und dem Stadtschreiber vor.</a:t>
            </a:r>
          </a:p>
        </p:txBody>
      </p:sp>
      <p:sp>
        <p:nvSpPr>
          <p:cNvPr id="2" name="Foliennummernplatzhalter 1"/>
          <p:cNvSpPr>
            <a:spLocks noGrp="1"/>
          </p:cNvSpPr>
          <p:nvPr>
            <p:ph type="sldNum" sz="quarter" idx="12"/>
          </p:nvPr>
        </p:nvSpPr>
        <p:spPr/>
        <p:txBody>
          <a:bodyPr/>
          <a:lstStyle/>
          <a:p>
            <a:fld id="{87674F0A-37BA-4CE3-B1FD-DE57A7E2F2C6}" type="slidenum">
              <a:rPr lang="de-CH" smtClean="0"/>
              <a:pPr/>
              <a:t>21</a:t>
            </a:fld>
            <a:endParaRPr lang="de-CH"/>
          </a:p>
        </p:txBody>
      </p:sp>
      <p:pic>
        <p:nvPicPr>
          <p:cNvPr id="3" name="Grafik 2">
            <a:extLst>
              <a:ext uri="{FF2B5EF4-FFF2-40B4-BE49-F238E27FC236}">
                <a16:creationId xmlns:a16="http://schemas.microsoft.com/office/drawing/2014/main" id="{65C347CB-C8EB-D8F6-47BD-D0164E15983C}"/>
              </a:ext>
            </a:extLst>
          </p:cNvPr>
          <p:cNvPicPr>
            <a:picLocks noChangeAspect="1"/>
          </p:cNvPicPr>
          <p:nvPr/>
        </p:nvPicPr>
        <p:blipFill>
          <a:blip r:embed="rId3"/>
          <a:stretch>
            <a:fillRect/>
          </a:stretch>
        </p:blipFill>
        <p:spPr>
          <a:xfrm>
            <a:off x="4438800" y="1771200"/>
            <a:ext cx="7452000" cy="3116291"/>
          </a:xfrm>
          <a:prstGeom prst="rect">
            <a:avLst/>
          </a:prstGeom>
        </p:spPr>
      </p:pic>
      <p:sp>
        <p:nvSpPr>
          <p:cNvPr id="8" name="Textfeld 7">
            <a:extLst>
              <a:ext uri="{FF2B5EF4-FFF2-40B4-BE49-F238E27FC236}">
                <a16:creationId xmlns:a16="http://schemas.microsoft.com/office/drawing/2014/main" id="{2F6AC19C-6C5E-687C-9B40-1EB25A18949F}"/>
              </a:ext>
            </a:extLst>
          </p:cNvPr>
          <p:cNvSpPr txBox="1"/>
          <p:nvPr/>
        </p:nvSpPr>
        <p:spPr>
          <a:xfrm>
            <a:off x="4410000" y="4986000"/>
            <a:ext cx="3096344" cy="523220"/>
          </a:xfrm>
          <a:prstGeom prst="rect">
            <a:avLst/>
          </a:prstGeom>
          <a:noFill/>
        </p:spPr>
        <p:txBody>
          <a:bodyPr wrap="square" rtlCol="0">
            <a:spAutoFit/>
          </a:bodyPr>
          <a:lstStyle/>
          <a:p>
            <a:r>
              <a:rPr lang="de-CH" sz="1400" dirty="0">
                <a:latin typeface="Calibri" panose="020F0502020204030204" pitchFamily="34" charset="0"/>
                <a:cs typeface="Calibri" panose="020F0502020204030204" pitchFamily="34" charset="0"/>
              </a:rPr>
              <a:t>Abbildung: Prozessablauf</a:t>
            </a:r>
          </a:p>
          <a:p>
            <a:r>
              <a:rPr lang="de-CH" sz="1400" dirty="0">
                <a:latin typeface="Calibri" panose="020F0502020204030204" pitchFamily="34" charset="0"/>
                <a:cs typeface="Calibri" panose="020F0502020204030204" pitchFamily="34" charset="0"/>
              </a:rPr>
              <a:t>Quelle: Eigene Darstellung</a:t>
            </a:r>
          </a:p>
        </p:txBody>
      </p:sp>
    </p:spTree>
    <p:extLst>
      <p:ext uri="{BB962C8B-B14F-4D97-AF65-F5344CB8AC3E}">
        <p14:creationId xmlns:p14="http://schemas.microsoft.com/office/powerpoint/2010/main" val="4252806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pPr algn="l"/>
            <a:r>
              <a:rPr lang="de-CH" dirty="0"/>
              <a:t>Verfügung versenden</a:t>
            </a:r>
          </a:p>
        </p:txBody>
      </p:sp>
      <p:sp>
        <p:nvSpPr>
          <p:cNvPr id="6" name="Inhaltsplatzhalter 5"/>
          <p:cNvSpPr>
            <a:spLocks noGrp="1"/>
          </p:cNvSpPr>
          <p:nvPr>
            <p:ph idx="1"/>
          </p:nvPr>
        </p:nvSpPr>
        <p:spPr>
          <a:xfrm>
            <a:off x="609600" y="1600201"/>
            <a:ext cx="3758208" cy="4525963"/>
          </a:xfrm>
        </p:spPr>
        <p:txBody>
          <a:bodyPr/>
          <a:lstStyle/>
          <a:p>
            <a:r>
              <a:rPr lang="de-CH" dirty="0"/>
              <a:t>Sie versenden die Verfügung der Mieterin oder dem Mieter (eingeschrieben oder per A-Post Plus).</a:t>
            </a:r>
          </a:p>
          <a:p>
            <a:r>
              <a:rPr lang="de-CH" dirty="0"/>
              <a:t>Für die Stadt behalten Sie eine Kopie.</a:t>
            </a:r>
          </a:p>
        </p:txBody>
      </p:sp>
      <p:sp>
        <p:nvSpPr>
          <p:cNvPr id="2" name="Foliennummernplatzhalter 1"/>
          <p:cNvSpPr>
            <a:spLocks noGrp="1"/>
          </p:cNvSpPr>
          <p:nvPr>
            <p:ph type="sldNum" sz="quarter" idx="12"/>
          </p:nvPr>
        </p:nvSpPr>
        <p:spPr/>
        <p:txBody>
          <a:bodyPr/>
          <a:lstStyle/>
          <a:p>
            <a:fld id="{87674F0A-37BA-4CE3-B1FD-DE57A7E2F2C6}" type="slidenum">
              <a:rPr lang="de-CH" smtClean="0"/>
              <a:pPr/>
              <a:t>22</a:t>
            </a:fld>
            <a:endParaRPr lang="de-CH"/>
          </a:p>
        </p:txBody>
      </p:sp>
      <p:pic>
        <p:nvPicPr>
          <p:cNvPr id="3" name="Grafik 2">
            <a:extLst>
              <a:ext uri="{FF2B5EF4-FFF2-40B4-BE49-F238E27FC236}">
                <a16:creationId xmlns:a16="http://schemas.microsoft.com/office/drawing/2014/main" id="{A7A416E3-69FD-4A4E-4B03-78A4134759C3}"/>
              </a:ext>
            </a:extLst>
          </p:cNvPr>
          <p:cNvPicPr>
            <a:picLocks noChangeAspect="1"/>
          </p:cNvPicPr>
          <p:nvPr/>
        </p:nvPicPr>
        <p:blipFill>
          <a:blip r:embed="rId3"/>
          <a:stretch>
            <a:fillRect/>
          </a:stretch>
        </p:blipFill>
        <p:spPr>
          <a:xfrm>
            <a:off x="4438800" y="1771200"/>
            <a:ext cx="7452000" cy="3116291"/>
          </a:xfrm>
          <a:prstGeom prst="rect">
            <a:avLst/>
          </a:prstGeom>
        </p:spPr>
      </p:pic>
      <p:sp>
        <p:nvSpPr>
          <p:cNvPr id="8" name="Textfeld 7">
            <a:extLst>
              <a:ext uri="{FF2B5EF4-FFF2-40B4-BE49-F238E27FC236}">
                <a16:creationId xmlns:a16="http://schemas.microsoft.com/office/drawing/2014/main" id="{769D405D-5EF8-DF1D-616B-3AB16544957D}"/>
              </a:ext>
            </a:extLst>
          </p:cNvPr>
          <p:cNvSpPr txBox="1"/>
          <p:nvPr/>
        </p:nvSpPr>
        <p:spPr>
          <a:xfrm>
            <a:off x="4410000" y="4986000"/>
            <a:ext cx="3096344" cy="523220"/>
          </a:xfrm>
          <a:prstGeom prst="rect">
            <a:avLst/>
          </a:prstGeom>
          <a:noFill/>
        </p:spPr>
        <p:txBody>
          <a:bodyPr wrap="square" rtlCol="0">
            <a:spAutoFit/>
          </a:bodyPr>
          <a:lstStyle/>
          <a:p>
            <a:r>
              <a:rPr lang="de-CH" sz="1400" dirty="0">
                <a:latin typeface="Calibri" panose="020F0502020204030204" pitchFamily="34" charset="0"/>
                <a:cs typeface="Calibri" panose="020F0502020204030204" pitchFamily="34" charset="0"/>
              </a:rPr>
              <a:t>Abbildung: Prozessablauf</a:t>
            </a:r>
          </a:p>
          <a:p>
            <a:r>
              <a:rPr lang="de-CH" sz="1400" dirty="0">
                <a:latin typeface="Calibri" panose="020F0502020204030204" pitchFamily="34" charset="0"/>
                <a:cs typeface="Calibri" panose="020F0502020204030204" pitchFamily="34" charset="0"/>
              </a:rPr>
              <a:t>Quelle: Eigene Darstellung</a:t>
            </a:r>
          </a:p>
        </p:txBody>
      </p:sp>
    </p:spTree>
    <p:extLst>
      <p:ext uri="{BB962C8B-B14F-4D97-AF65-F5344CB8AC3E}">
        <p14:creationId xmlns:p14="http://schemas.microsoft.com/office/powerpoint/2010/main" val="274934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pPr algn="l"/>
            <a:r>
              <a:rPr lang="de-CH" dirty="0"/>
              <a:t>Verfügung archivieren</a:t>
            </a:r>
          </a:p>
        </p:txBody>
      </p:sp>
      <p:sp>
        <p:nvSpPr>
          <p:cNvPr id="6" name="Inhaltsplatzhalter 5"/>
          <p:cNvSpPr>
            <a:spLocks noGrp="1"/>
          </p:cNvSpPr>
          <p:nvPr>
            <p:ph idx="1"/>
          </p:nvPr>
        </p:nvSpPr>
        <p:spPr>
          <a:xfrm>
            <a:off x="609600" y="1621073"/>
            <a:ext cx="3758208" cy="4525963"/>
          </a:xfrm>
        </p:spPr>
        <p:txBody>
          <a:bodyPr/>
          <a:lstStyle/>
          <a:p>
            <a:r>
              <a:rPr lang="de-CH" dirty="0"/>
              <a:t>Sie archivieren die Kopie der Verfügung gemäss den Archivierungsvorgaben Ihrer Gemeinde.</a:t>
            </a:r>
          </a:p>
        </p:txBody>
      </p:sp>
      <p:sp>
        <p:nvSpPr>
          <p:cNvPr id="2" name="Foliennummernplatzhalter 1"/>
          <p:cNvSpPr>
            <a:spLocks noGrp="1"/>
          </p:cNvSpPr>
          <p:nvPr>
            <p:ph type="sldNum" sz="quarter" idx="12"/>
          </p:nvPr>
        </p:nvSpPr>
        <p:spPr/>
        <p:txBody>
          <a:bodyPr/>
          <a:lstStyle/>
          <a:p>
            <a:fld id="{87674F0A-37BA-4CE3-B1FD-DE57A7E2F2C6}" type="slidenum">
              <a:rPr lang="de-CH" smtClean="0"/>
              <a:pPr/>
              <a:t>23</a:t>
            </a:fld>
            <a:endParaRPr lang="de-CH"/>
          </a:p>
        </p:txBody>
      </p:sp>
      <p:pic>
        <p:nvPicPr>
          <p:cNvPr id="8" name="Grafik 7">
            <a:extLst>
              <a:ext uri="{FF2B5EF4-FFF2-40B4-BE49-F238E27FC236}">
                <a16:creationId xmlns:a16="http://schemas.microsoft.com/office/drawing/2014/main" id="{2786A65A-D668-FBD1-0026-5C621480A94E}"/>
              </a:ext>
            </a:extLst>
          </p:cNvPr>
          <p:cNvPicPr>
            <a:picLocks noChangeAspect="1"/>
          </p:cNvPicPr>
          <p:nvPr/>
        </p:nvPicPr>
        <p:blipFill>
          <a:blip r:embed="rId2"/>
          <a:stretch>
            <a:fillRect/>
          </a:stretch>
        </p:blipFill>
        <p:spPr>
          <a:xfrm>
            <a:off x="4438800" y="1771200"/>
            <a:ext cx="7452000" cy="3116291"/>
          </a:xfrm>
          <a:prstGeom prst="rect">
            <a:avLst/>
          </a:prstGeom>
        </p:spPr>
      </p:pic>
      <p:sp>
        <p:nvSpPr>
          <p:cNvPr id="9" name="Textfeld 8">
            <a:extLst>
              <a:ext uri="{FF2B5EF4-FFF2-40B4-BE49-F238E27FC236}">
                <a16:creationId xmlns:a16="http://schemas.microsoft.com/office/drawing/2014/main" id="{05A3628C-0D09-4310-EA15-72FFCEE0D743}"/>
              </a:ext>
            </a:extLst>
          </p:cNvPr>
          <p:cNvSpPr txBox="1"/>
          <p:nvPr/>
        </p:nvSpPr>
        <p:spPr>
          <a:xfrm>
            <a:off x="4410000" y="4986000"/>
            <a:ext cx="3096344" cy="523220"/>
          </a:xfrm>
          <a:prstGeom prst="rect">
            <a:avLst/>
          </a:prstGeom>
          <a:noFill/>
        </p:spPr>
        <p:txBody>
          <a:bodyPr wrap="square" rtlCol="0">
            <a:spAutoFit/>
          </a:bodyPr>
          <a:lstStyle/>
          <a:p>
            <a:r>
              <a:rPr lang="de-CH" sz="1400" dirty="0">
                <a:latin typeface="Calibri" panose="020F0502020204030204" pitchFamily="34" charset="0"/>
                <a:cs typeface="Calibri" panose="020F0502020204030204" pitchFamily="34" charset="0"/>
              </a:rPr>
              <a:t>Abbildung: Prozessablauf</a:t>
            </a:r>
          </a:p>
          <a:p>
            <a:r>
              <a:rPr lang="de-CH" sz="1400" dirty="0">
                <a:latin typeface="Calibri" panose="020F0502020204030204" pitchFamily="34" charset="0"/>
                <a:cs typeface="Calibri" panose="020F0502020204030204" pitchFamily="34" charset="0"/>
              </a:rPr>
              <a:t>Quelle: Eigene Darstellung</a:t>
            </a:r>
          </a:p>
        </p:txBody>
      </p:sp>
    </p:spTree>
    <p:extLst>
      <p:ext uri="{BB962C8B-B14F-4D97-AF65-F5344CB8AC3E}">
        <p14:creationId xmlns:p14="http://schemas.microsoft.com/office/powerpoint/2010/main" val="2241427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458346-276C-E459-0E97-CEE1F69121B6}"/>
              </a:ext>
            </a:extLst>
          </p:cNvPr>
          <p:cNvSpPr>
            <a:spLocks noGrp="1"/>
          </p:cNvSpPr>
          <p:nvPr>
            <p:ph type="title"/>
          </p:nvPr>
        </p:nvSpPr>
        <p:spPr/>
        <p:txBody>
          <a:bodyPr/>
          <a:lstStyle/>
          <a:p>
            <a:r>
              <a:rPr lang="de-CH" dirty="0"/>
              <a:t>Zusammenfassung</a:t>
            </a:r>
          </a:p>
        </p:txBody>
      </p:sp>
      <p:sp>
        <p:nvSpPr>
          <p:cNvPr id="3" name="Inhaltsplatzhalter 2">
            <a:extLst>
              <a:ext uri="{FF2B5EF4-FFF2-40B4-BE49-F238E27FC236}">
                <a16:creationId xmlns:a16="http://schemas.microsoft.com/office/drawing/2014/main" id="{0EBC0290-00A7-62C1-F5B7-E0B822C2C130}"/>
              </a:ext>
            </a:extLst>
          </p:cNvPr>
          <p:cNvSpPr>
            <a:spLocks noGrp="1"/>
          </p:cNvSpPr>
          <p:nvPr>
            <p:ph idx="1"/>
          </p:nvPr>
        </p:nvSpPr>
        <p:spPr/>
        <p:txBody>
          <a:bodyPr/>
          <a:lstStyle/>
          <a:p>
            <a:pPr marL="457200" indent="-457200">
              <a:buFont typeface="+mj-lt"/>
              <a:buAutoNum type="arabicPeriod"/>
            </a:pPr>
            <a:r>
              <a:rPr lang="de-CH" dirty="0"/>
              <a:t>Eingang Urteil</a:t>
            </a:r>
          </a:p>
          <a:p>
            <a:pPr marL="457200" indent="-457200">
              <a:buFont typeface="+mj-lt"/>
              <a:buAutoNum type="arabicPeriod"/>
            </a:pPr>
            <a:r>
              <a:rPr lang="de-CH" dirty="0"/>
              <a:t>Verfügung erstellen</a:t>
            </a:r>
          </a:p>
          <a:p>
            <a:pPr marL="457200" indent="-457200">
              <a:buFont typeface="+mj-lt"/>
              <a:buAutoNum type="arabicPeriod"/>
            </a:pPr>
            <a:r>
              <a:rPr lang="de-CH" dirty="0"/>
              <a:t>Zwangsräumung organisieren</a:t>
            </a:r>
          </a:p>
          <a:p>
            <a:pPr marL="457200" indent="-457200">
              <a:buFont typeface="+mj-lt"/>
              <a:buAutoNum type="arabicPeriod"/>
            </a:pPr>
            <a:r>
              <a:rPr lang="de-CH" dirty="0"/>
              <a:t>Verfügung ergänzen</a:t>
            </a:r>
          </a:p>
          <a:p>
            <a:pPr marL="457200" indent="-457200">
              <a:buFont typeface="+mj-lt"/>
              <a:buAutoNum type="arabicPeriod"/>
            </a:pPr>
            <a:r>
              <a:rPr lang="de-CH" dirty="0"/>
              <a:t>Verfügung versenden</a:t>
            </a:r>
          </a:p>
          <a:p>
            <a:pPr marL="457200" indent="-457200">
              <a:buFont typeface="+mj-lt"/>
              <a:buAutoNum type="arabicPeriod"/>
            </a:pPr>
            <a:r>
              <a:rPr lang="de-CH" dirty="0"/>
              <a:t>Verfügung archivieren</a:t>
            </a:r>
          </a:p>
        </p:txBody>
      </p:sp>
      <p:sp>
        <p:nvSpPr>
          <p:cNvPr id="4" name="Foliennummernplatzhalter 3">
            <a:extLst>
              <a:ext uri="{FF2B5EF4-FFF2-40B4-BE49-F238E27FC236}">
                <a16:creationId xmlns:a16="http://schemas.microsoft.com/office/drawing/2014/main" id="{B941454C-BE2E-AB68-1E9C-0DA48559F580}"/>
              </a:ext>
            </a:extLst>
          </p:cNvPr>
          <p:cNvSpPr>
            <a:spLocks noGrp="1"/>
          </p:cNvSpPr>
          <p:nvPr>
            <p:ph type="sldNum" sz="quarter" idx="12"/>
          </p:nvPr>
        </p:nvSpPr>
        <p:spPr/>
        <p:txBody>
          <a:bodyPr/>
          <a:lstStyle/>
          <a:p>
            <a:fld id="{87674F0A-37BA-4CE3-B1FD-DE57A7E2F2C6}" type="slidenum">
              <a:rPr lang="de-CH" smtClean="0"/>
              <a:pPr/>
              <a:t>24</a:t>
            </a:fld>
            <a:endParaRPr lang="de-CH" dirty="0"/>
          </a:p>
        </p:txBody>
      </p:sp>
    </p:spTree>
    <p:extLst>
      <p:ext uri="{BB962C8B-B14F-4D97-AF65-F5344CB8AC3E}">
        <p14:creationId xmlns:p14="http://schemas.microsoft.com/office/powerpoint/2010/main" val="3372601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Text, computer, Person, drinnen enthält.&#10;&#10;Automatisch generierte Beschreibung">
            <a:extLst>
              <a:ext uri="{FF2B5EF4-FFF2-40B4-BE49-F238E27FC236}">
                <a16:creationId xmlns:a16="http://schemas.microsoft.com/office/drawing/2014/main" id="{7C109338-CDF6-480F-1FC2-E78F7C8CF8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274" r="-6803"/>
          <a:stretch/>
        </p:blipFill>
        <p:spPr>
          <a:xfrm>
            <a:off x="614172" y="1598807"/>
            <a:ext cx="5817111" cy="4525200"/>
          </a:xfrm>
          <a:prstGeom prst="rect">
            <a:avLst/>
          </a:prstGeom>
        </p:spPr>
      </p:pic>
      <p:sp>
        <p:nvSpPr>
          <p:cNvPr id="5" name="Titel 4"/>
          <p:cNvSpPr>
            <a:spLocks noGrp="1"/>
          </p:cNvSpPr>
          <p:nvPr>
            <p:ph type="title"/>
          </p:nvPr>
        </p:nvSpPr>
        <p:spPr>
          <a:xfrm>
            <a:off x="609600" y="274638"/>
            <a:ext cx="10972800" cy="1143000"/>
          </a:xfrm>
        </p:spPr>
        <p:txBody>
          <a:bodyPr anchor="ctr">
            <a:normAutofit/>
          </a:bodyPr>
          <a:lstStyle/>
          <a:p>
            <a:r>
              <a:rPr lang="de-CH" dirty="0"/>
              <a:t>Ausgangslage 2: Prämienverbilligung</a:t>
            </a:r>
            <a:endParaRPr lang="de-CH" b="0"/>
          </a:p>
        </p:txBody>
      </p:sp>
      <p:sp>
        <p:nvSpPr>
          <p:cNvPr id="6" name="Inhaltsplatzhalter 5"/>
          <p:cNvSpPr>
            <a:spLocks noGrp="1"/>
          </p:cNvSpPr>
          <p:nvPr>
            <p:ph sz="half" idx="2"/>
          </p:nvPr>
        </p:nvSpPr>
        <p:spPr>
          <a:xfrm>
            <a:off x="6197600" y="1600201"/>
            <a:ext cx="5384800" cy="4525963"/>
          </a:xfrm>
        </p:spPr>
        <p:txBody>
          <a:bodyPr>
            <a:normAutofit/>
          </a:bodyPr>
          <a:lstStyle/>
          <a:p>
            <a:r>
              <a:rPr lang="de-CH" dirty="0"/>
              <a:t>Herr Meyer hat bei der kantonalen Ausgleichskasse einen Antrag auf Prämienverbilligung gestellt. Der Antrag wird nun geprüft.</a:t>
            </a:r>
          </a:p>
          <a:p>
            <a:r>
              <a:rPr lang="de-CH" dirty="0"/>
              <a:t>Fällt der Entscheid positiv aus, wird die Prämienverbilligung verfügt. Das bedeutet, Herr Meyer erhält eine Prämienverbilligung.</a:t>
            </a:r>
          </a:p>
        </p:txBody>
      </p:sp>
      <p:sp>
        <p:nvSpPr>
          <p:cNvPr id="2" name="Foliennummernplatzhalter 1"/>
          <p:cNvSpPr>
            <a:spLocks noGrp="1"/>
          </p:cNvSpPr>
          <p:nvPr>
            <p:ph type="sldNum" sz="quarter" idx="12"/>
          </p:nvPr>
        </p:nvSpPr>
        <p:spPr>
          <a:xfrm>
            <a:off x="8737600" y="6356351"/>
            <a:ext cx="28448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87674F0A-37BA-4CE3-B1FD-DE57A7E2F2C6}" type="slidenum">
              <a:rPr kumimoji="0" lang="de-CH"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25</a:t>
            </a:fld>
            <a:endParaRPr kumimoji="0" lang="de-CH" b="0" i="0" u="none" strike="noStrike" kern="1200" cap="none" spc="0" normalizeH="0" baseline="0" noProof="0">
              <a:ln>
                <a:noFill/>
              </a:ln>
              <a:effectLst/>
              <a:uLnTx/>
              <a:uFillTx/>
            </a:endParaRPr>
          </a:p>
        </p:txBody>
      </p:sp>
      <p:sp>
        <p:nvSpPr>
          <p:cNvPr id="3" name="Textfeld 2">
            <a:extLst>
              <a:ext uri="{FF2B5EF4-FFF2-40B4-BE49-F238E27FC236}">
                <a16:creationId xmlns:a16="http://schemas.microsoft.com/office/drawing/2014/main" id="{E9244889-5E7F-D35D-2792-B8885A4D06D4}"/>
              </a:ext>
            </a:extLst>
          </p:cNvPr>
          <p:cNvSpPr txBox="1"/>
          <p:nvPr/>
        </p:nvSpPr>
        <p:spPr>
          <a:xfrm>
            <a:off x="544623" y="6157951"/>
            <a:ext cx="3888432" cy="461665"/>
          </a:xfrm>
          <a:prstGeom prst="rect">
            <a:avLst/>
          </a:prstGeom>
          <a:noFill/>
        </p:spPr>
        <p:txBody>
          <a:bodyPr wrap="square" rtlCol="0">
            <a:spAutoFit/>
          </a:bodyPr>
          <a:lstStyle/>
          <a:p>
            <a:r>
              <a:rPr lang="de-CH" sz="1200" dirty="0">
                <a:effectLst/>
                <a:latin typeface="Calibri" panose="020F0502020204030204" pitchFamily="34" charset="0"/>
                <a:cs typeface="Calibri" panose="020F0502020204030204" pitchFamily="34" charset="0"/>
              </a:rPr>
              <a:t>Abbildung: </a:t>
            </a:r>
            <a:r>
              <a:rPr lang="de-CH" sz="1200" dirty="0">
                <a:latin typeface="Calibri" panose="020F0502020204030204" pitchFamily="34" charset="0"/>
                <a:cs typeface="Calibri" panose="020F0502020204030204" pitchFamily="34" charset="0"/>
              </a:rPr>
              <a:t>Prämienverbilligung</a:t>
            </a:r>
          </a:p>
          <a:p>
            <a:r>
              <a:rPr lang="de-CH" sz="1200" dirty="0">
                <a:latin typeface="Calibri" panose="020F0502020204030204" pitchFamily="34" charset="0"/>
                <a:cs typeface="Calibri" panose="020F0502020204030204" pitchFamily="34" charset="0"/>
              </a:rPr>
              <a:t>Quelle: Adobe Stock</a:t>
            </a:r>
          </a:p>
        </p:txBody>
      </p:sp>
    </p:spTree>
    <p:extLst>
      <p:ext uri="{BB962C8B-B14F-4D97-AF65-F5344CB8AC3E}">
        <p14:creationId xmlns:p14="http://schemas.microsoft.com/office/powerpoint/2010/main" val="2833451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pPr algn="l"/>
            <a:r>
              <a:rPr lang="de-CH" dirty="0"/>
              <a:t>Eingang Antrag</a:t>
            </a:r>
          </a:p>
        </p:txBody>
      </p:sp>
      <p:sp>
        <p:nvSpPr>
          <p:cNvPr id="6" name="Inhaltsplatzhalter 5"/>
          <p:cNvSpPr>
            <a:spLocks noGrp="1"/>
          </p:cNvSpPr>
          <p:nvPr>
            <p:ph idx="1"/>
          </p:nvPr>
        </p:nvSpPr>
        <p:spPr>
          <a:xfrm>
            <a:off x="609600" y="1600201"/>
            <a:ext cx="3758208" cy="4525963"/>
          </a:xfrm>
        </p:spPr>
        <p:txBody>
          <a:bodyPr/>
          <a:lstStyle/>
          <a:p>
            <a:r>
              <a:rPr lang="de-CH" dirty="0"/>
              <a:t>Die kantonale Ausgleichsklasse erhält schriftlich den Antrag auf Prämienverbilligung.</a:t>
            </a:r>
          </a:p>
        </p:txBody>
      </p:sp>
      <p:sp>
        <p:nvSpPr>
          <p:cNvPr id="2" name="Foliennummernplatzhalter 1"/>
          <p:cNvSpPr>
            <a:spLocks noGrp="1"/>
          </p:cNvSpPr>
          <p:nvPr>
            <p:ph type="sldNum" sz="quarter" idx="12"/>
          </p:nvPr>
        </p:nvSpPr>
        <p:spPr/>
        <p:txBody>
          <a:bodyPr/>
          <a:lstStyle/>
          <a:p>
            <a:fld id="{87674F0A-37BA-4CE3-B1FD-DE57A7E2F2C6}" type="slidenum">
              <a:rPr lang="de-CH" smtClean="0"/>
              <a:pPr/>
              <a:t>26</a:t>
            </a:fld>
            <a:endParaRPr lang="de-CH"/>
          </a:p>
        </p:txBody>
      </p:sp>
      <p:grpSp>
        <p:nvGrpSpPr>
          <p:cNvPr id="8" name="Gruppieren 7">
            <a:extLst>
              <a:ext uri="{FF2B5EF4-FFF2-40B4-BE49-F238E27FC236}">
                <a16:creationId xmlns:a16="http://schemas.microsoft.com/office/drawing/2014/main" id="{028627A0-4F8D-6717-E825-CC5A04F5684E}"/>
              </a:ext>
            </a:extLst>
          </p:cNvPr>
          <p:cNvGrpSpPr/>
          <p:nvPr/>
        </p:nvGrpSpPr>
        <p:grpSpPr>
          <a:xfrm>
            <a:off x="4374000" y="2070000"/>
            <a:ext cx="8280920" cy="3201220"/>
            <a:chOff x="4367808" y="2060848"/>
            <a:chExt cx="8280920" cy="3201220"/>
          </a:xfrm>
        </p:grpSpPr>
        <p:pic>
          <p:nvPicPr>
            <p:cNvPr id="4" name="Grafik 3">
              <a:extLst>
                <a:ext uri="{FF2B5EF4-FFF2-40B4-BE49-F238E27FC236}">
                  <a16:creationId xmlns:a16="http://schemas.microsoft.com/office/drawing/2014/main" id="{E53A56FC-C440-D309-1637-2D658D88ED0B}"/>
                </a:ext>
              </a:extLst>
            </p:cNvPr>
            <p:cNvPicPr>
              <a:picLocks noChangeAspect="1"/>
            </p:cNvPicPr>
            <p:nvPr/>
          </p:nvPicPr>
          <p:blipFill>
            <a:blip r:embed="rId3"/>
            <a:stretch>
              <a:fillRect/>
            </a:stretch>
          </p:blipFill>
          <p:spPr>
            <a:xfrm>
              <a:off x="4367808" y="2060848"/>
              <a:ext cx="7224979" cy="2337124"/>
            </a:xfrm>
            <a:prstGeom prst="rect">
              <a:avLst/>
            </a:prstGeom>
          </p:spPr>
        </p:pic>
        <p:sp>
          <p:nvSpPr>
            <p:cNvPr id="7" name="Textfeld 6">
              <a:extLst>
                <a:ext uri="{FF2B5EF4-FFF2-40B4-BE49-F238E27FC236}">
                  <a16:creationId xmlns:a16="http://schemas.microsoft.com/office/drawing/2014/main" id="{3A6DABF4-A1A7-FC38-DE68-EEF18B3A3D71}"/>
                </a:ext>
              </a:extLst>
            </p:cNvPr>
            <p:cNvSpPr txBox="1"/>
            <p:nvPr/>
          </p:nvSpPr>
          <p:spPr>
            <a:xfrm>
              <a:off x="9552384" y="4738848"/>
              <a:ext cx="3096344" cy="523220"/>
            </a:xfrm>
            <a:prstGeom prst="rect">
              <a:avLst/>
            </a:prstGeom>
            <a:noFill/>
          </p:spPr>
          <p:txBody>
            <a:bodyPr wrap="square" rtlCol="0">
              <a:spAutoFit/>
            </a:bodyPr>
            <a:lstStyle/>
            <a:p>
              <a:r>
                <a:rPr lang="de-CH" sz="1400" dirty="0">
                  <a:latin typeface="Calibri" panose="020F0502020204030204" pitchFamily="34" charset="0"/>
                  <a:cs typeface="Calibri" panose="020F0502020204030204" pitchFamily="34" charset="0"/>
                </a:rPr>
                <a:t>Abbildung: Prozessablauf</a:t>
              </a:r>
            </a:p>
            <a:p>
              <a:r>
                <a:rPr lang="de-CH" sz="1400" dirty="0">
                  <a:latin typeface="Calibri" panose="020F0502020204030204" pitchFamily="34" charset="0"/>
                  <a:cs typeface="Calibri" panose="020F0502020204030204" pitchFamily="34" charset="0"/>
                </a:rPr>
                <a:t>Quelle: Eigene Darstellung</a:t>
              </a:r>
            </a:p>
          </p:txBody>
        </p:sp>
      </p:grpSp>
    </p:spTree>
    <p:extLst>
      <p:ext uri="{BB962C8B-B14F-4D97-AF65-F5344CB8AC3E}">
        <p14:creationId xmlns:p14="http://schemas.microsoft.com/office/powerpoint/2010/main" val="472544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pPr algn="l"/>
            <a:r>
              <a:rPr lang="de-CH" dirty="0"/>
              <a:t>Antrag überprüfen</a:t>
            </a:r>
          </a:p>
        </p:txBody>
      </p:sp>
      <p:sp>
        <p:nvSpPr>
          <p:cNvPr id="6" name="Inhaltsplatzhalter 5"/>
          <p:cNvSpPr>
            <a:spLocks noGrp="1"/>
          </p:cNvSpPr>
          <p:nvPr>
            <p:ph idx="1"/>
          </p:nvPr>
        </p:nvSpPr>
        <p:spPr>
          <a:xfrm>
            <a:off x="609600" y="1600201"/>
            <a:ext cx="3758208" cy="4525963"/>
          </a:xfrm>
        </p:spPr>
        <p:txBody>
          <a:bodyPr/>
          <a:lstStyle/>
          <a:p>
            <a:r>
              <a:rPr lang="de-CH" dirty="0"/>
              <a:t>Die Ausgleichskasse des Kantons überprüft den Anspruch auf Prämienverbilligung.</a:t>
            </a:r>
          </a:p>
          <a:p>
            <a:r>
              <a:rPr lang="de-CH" dirty="0"/>
              <a:t>Zur Hilfestellung hat sie den Antrag von Herrn Meyer und die Daten der Steuerbehörde.</a:t>
            </a:r>
          </a:p>
        </p:txBody>
      </p:sp>
      <p:sp>
        <p:nvSpPr>
          <p:cNvPr id="2" name="Foliennummernplatzhalter 1"/>
          <p:cNvSpPr>
            <a:spLocks noGrp="1"/>
          </p:cNvSpPr>
          <p:nvPr>
            <p:ph type="sldNum" sz="quarter" idx="12"/>
          </p:nvPr>
        </p:nvSpPr>
        <p:spPr/>
        <p:txBody>
          <a:bodyPr/>
          <a:lstStyle/>
          <a:p>
            <a:fld id="{87674F0A-37BA-4CE3-B1FD-DE57A7E2F2C6}" type="slidenum">
              <a:rPr lang="de-CH" smtClean="0"/>
              <a:pPr/>
              <a:t>27</a:t>
            </a:fld>
            <a:endParaRPr lang="de-CH"/>
          </a:p>
        </p:txBody>
      </p:sp>
      <p:pic>
        <p:nvPicPr>
          <p:cNvPr id="3" name="Grafik 2">
            <a:extLst>
              <a:ext uri="{FF2B5EF4-FFF2-40B4-BE49-F238E27FC236}">
                <a16:creationId xmlns:a16="http://schemas.microsoft.com/office/drawing/2014/main" id="{D6CCA90E-F1A2-40D8-CA51-ADEB7531F101}"/>
              </a:ext>
            </a:extLst>
          </p:cNvPr>
          <p:cNvPicPr>
            <a:picLocks noChangeAspect="1"/>
          </p:cNvPicPr>
          <p:nvPr/>
        </p:nvPicPr>
        <p:blipFill>
          <a:blip r:embed="rId3"/>
          <a:stretch>
            <a:fillRect/>
          </a:stretch>
        </p:blipFill>
        <p:spPr>
          <a:xfrm>
            <a:off x="4374000" y="2070000"/>
            <a:ext cx="7225200" cy="2337196"/>
          </a:xfrm>
          <a:prstGeom prst="rect">
            <a:avLst/>
          </a:prstGeom>
        </p:spPr>
      </p:pic>
      <p:sp>
        <p:nvSpPr>
          <p:cNvPr id="8" name="Textfeld 7">
            <a:extLst>
              <a:ext uri="{FF2B5EF4-FFF2-40B4-BE49-F238E27FC236}">
                <a16:creationId xmlns:a16="http://schemas.microsoft.com/office/drawing/2014/main" id="{CC8AF0BF-BBF2-32AA-ECCB-CF939C3F3370}"/>
              </a:ext>
            </a:extLst>
          </p:cNvPr>
          <p:cNvSpPr txBox="1"/>
          <p:nvPr/>
        </p:nvSpPr>
        <p:spPr>
          <a:xfrm>
            <a:off x="9552384" y="4738848"/>
            <a:ext cx="3096344" cy="523220"/>
          </a:xfrm>
          <a:prstGeom prst="rect">
            <a:avLst/>
          </a:prstGeom>
          <a:noFill/>
        </p:spPr>
        <p:txBody>
          <a:bodyPr wrap="square" rtlCol="0">
            <a:spAutoFit/>
          </a:bodyPr>
          <a:lstStyle/>
          <a:p>
            <a:r>
              <a:rPr lang="de-CH" sz="1400" dirty="0">
                <a:latin typeface="Calibri" panose="020F0502020204030204" pitchFamily="34" charset="0"/>
                <a:cs typeface="Calibri" panose="020F0502020204030204" pitchFamily="34" charset="0"/>
              </a:rPr>
              <a:t>Abbildung: Prozessablauf</a:t>
            </a:r>
          </a:p>
          <a:p>
            <a:r>
              <a:rPr lang="de-CH" sz="1400" dirty="0">
                <a:latin typeface="Calibri" panose="020F0502020204030204" pitchFamily="34" charset="0"/>
                <a:cs typeface="Calibri" panose="020F0502020204030204" pitchFamily="34" charset="0"/>
              </a:rPr>
              <a:t>Quelle: Eigene Darstellung</a:t>
            </a:r>
          </a:p>
        </p:txBody>
      </p:sp>
    </p:spTree>
    <p:extLst>
      <p:ext uri="{BB962C8B-B14F-4D97-AF65-F5344CB8AC3E}">
        <p14:creationId xmlns:p14="http://schemas.microsoft.com/office/powerpoint/2010/main" val="3486110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pPr algn="l"/>
            <a:r>
              <a:rPr lang="de-CH" dirty="0"/>
              <a:t>Verfügung erstellen</a:t>
            </a:r>
          </a:p>
        </p:txBody>
      </p:sp>
      <p:sp>
        <p:nvSpPr>
          <p:cNvPr id="6" name="Inhaltsplatzhalter 5"/>
          <p:cNvSpPr>
            <a:spLocks noGrp="1"/>
          </p:cNvSpPr>
          <p:nvPr>
            <p:ph idx="1"/>
          </p:nvPr>
        </p:nvSpPr>
        <p:spPr>
          <a:xfrm>
            <a:off x="609600" y="1600201"/>
            <a:ext cx="3758208" cy="4525963"/>
          </a:xfrm>
        </p:spPr>
        <p:txBody>
          <a:bodyPr/>
          <a:lstStyle/>
          <a:p>
            <a:r>
              <a:rPr lang="de-CH" dirty="0"/>
              <a:t>Sie als Lernende entwerfen anhand einer Vorlage die Verfügung für die Prämienverbilligung.</a:t>
            </a:r>
          </a:p>
          <a:p>
            <a:r>
              <a:rPr lang="de-CH" dirty="0"/>
              <a:t>Zu ergänzen sind z.B. der Adressat (der Antragsteller) oder die Berechnung des Anspruchs.</a:t>
            </a:r>
          </a:p>
          <a:p>
            <a:r>
              <a:rPr lang="de-CH" dirty="0"/>
              <a:t>Eine Sachbearbeiterin kontrolliert und unterschreibt die Verfügung.</a:t>
            </a:r>
          </a:p>
        </p:txBody>
      </p:sp>
      <p:sp>
        <p:nvSpPr>
          <p:cNvPr id="2" name="Foliennummernplatzhalter 1"/>
          <p:cNvSpPr>
            <a:spLocks noGrp="1"/>
          </p:cNvSpPr>
          <p:nvPr>
            <p:ph type="sldNum" sz="quarter" idx="12"/>
          </p:nvPr>
        </p:nvSpPr>
        <p:spPr/>
        <p:txBody>
          <a:bodyPr/>
          <a:lstStyle/>
          <a:p>
            <a:fld id="{87674F0A-37BA-4CE3-B1FD-DE57A7E2F2C6}" type="slidenum">
              <a:rPr lang="de-CH" smtClean="0"/>
              <a:pPr/>
              <a:t>28</a:t>
            </a:fld>
            <a:endParaRPr lang="de-CH" dirty="0"/>
          </a:p>
        </p:txBody>
      </p:sp>
      <p:pic>
        <p:nvPicPr>
          <p:cNvPr id="22" name="Grafik 21">
            <a:extLst>
              <a:ext uri="{FF2B5EF4-FFF2-40B4-BE49-F238E27FC236}">
                <a16:creationId xmlns:a16="http://schemas.microsoft.com/office/drawing/2014/main" id="{9348F3C5-3A1B-40E4-8396-6C86AD9C7240}"/>
              </a:ext>
            </a:extLst>
          </p:cNvPr>
          <p:cNvPicPr>
            <a:picLocks noChangeAspect="1"/>
          </p:cNvPicPr>
          <p:nvPr/>
        </p:nvPicPr>
        <p:blipFill>
          <a:blip r:embed="rId3"/>
          <a:stretch>
            <a:fillRect/>
          </a:stretch>
        </p:blipFill>
        <p:spPr>
          <a:xfrm>
            <a:off x="4374000" y="2070000"/>
            <a:ext cx="7225200" cy="2337196"/>
          </a:xfrm>
          <a:prstGeom prst="rect">
            <a:avLst/>
          </a:prstGeom>
        </p:spPr>
      </p:pic>
      <p:sp>
        <p:nvSpPr>
          <p:cNvPr id="3" name="Textfeld 2">
            <a:extLst>
              <a:ext uri="{FF2B5EF4-FFF2-40B4-BE49-F238E27FC236}">
                <a16:creationId xmlns:a16="http://schemas.microsoft.com/office/drawing/2014/main" id="{CA11AA23-FB4F-57FB-1EE3-53283CF8A3C8}"/>
              </a:ext>
            </a:extLst>
          </p:cNvPr>
          <p:cNvSpPr txBox="1"/>
          <p:nvPr/>
        </p:nvSpPr>
        <p:spPr>
          <a:xfrm>
            <a:off x="9552384" y="4738848"/>
            <a:ext cx="3096344" cy="523220"/>
          </a:xfrm>
          <a:prstGeom prst="rect">
            <a:avLst/>
          </a:prstGeom>
          <a:noFill/>
        </p:spPr>
        <p:txBody>
          <a:bodyPr wrap="square" rtlCol="0">
            <a:spAutoFit/>
          </a:bodyPr>
          <a:lstStyle/>
          <a:p>
            <a:r>
              <a:rPr lang="de-CH" sz="1400" dirty="0">
                <a:latin typeface="Calibri" panose="020F0502020204030204" pitchFamily="34" charset="0"/>
                <a:cs typeface="Calibri" panose="020F0502020204030204" pitchFamily="34" charset="0"/>
              </a:rPr>
              <a:t>Abbildung: Prozessablauf</a:t>
            </a:r>
          </a:p>
          <a:p>
            <a:r>
              <a:rPr lang="de-CH" sz="1400" dirty="0">
                <a:latin typeface="Calibri" panose="020F0502020204030204" pitchFamily="34" charset="0"/>
                <a:cs typeface="Calibri" panose="020F0502020204030204" pitchFamily="34" charset="0"/>
              </a:rPr>
              <a:t>Quelle: Eigene Darstellung</a:t>
            </a:r>
          </a:p>
        </p:txBody>
      </p:sp>
    </p:spTree>
    <p:extLst>
      <p:ext uri="{BB962C8B-B14F-4D97-AF65-F5344CB8AC3E}">
        <p14:creationId xmlns:p14="http://schemas.microsoft.com/office/powerpoint/2010/main" val="3878430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pPr algn="l"/>
            <a:r>
              <a:rPr lang="de-CH" dirty="0"/>
              <a:t>Verfügung versenden</a:t>
            </a:r>
          </a:p>
        </p:txBody>
      </p:sp>
      <p:sp>
        <p:nvSpPr>
          <p:cNvPr id="6" name="Inhaltsplatzhalter 5"/>
          <p:cNvSpPr>
            <a:spLocks noGrp="1"/>
          </p:cNvSpPr>
          <p:nvPr>
            <p:ph idx="1"/>
          </p:nvPr>
        </p:nvSpPr>
        <p:spPr>
          <a:xfrm>
            <a:off x="609600" y="1600201"/>
            <a:ext cx="3758208" cy="4525963"/>
          </a:xfrm>
        </p:spPr>
        <p:txBody>
          <a:bodyPr/>
          <a:lstStyle/>
          <a:p>
            <a:r>
              <a:rPr lang="de-CH" dirty="0"/>
              <a:t>Sie versenden die Verfügung an den Antragsteller (eingeschrieben oder per A-Post Plus).</a:t>
            </a:r>
          </a:p>
          <a:p>
            <a:r>
              <a:rPr lang="de-CH" dirty="0"/>
              <a:t>Für die Akten behalten Sie ein Exemplar.</a:t>
            </a:r>
          </a:p>
        </p:txBody>
      </p:sp>
      <p:sp>
        <p:nvSpPr>
          <p:cNvPr id="2" name="Foliennummernplatzhalter 1"/>
          <p:cNvSpPr>
            <a:spLocks noGrp="1"/>
          </p:cNvSpPr>
          <p:nvPr>
            <p:ph type="sldNum" sz="quarter" idx="12"/>
          </p:nvPr>
        </p:nvSpPr>
        <p:spPr/>
        <p:txBody>
          <a:bodyPr/>
          <a:lstStyle/>
          <a:p>
            <a:fld id="{87674F0A-37BA-4CE3-B1FD-DE57A7E2F2C6}" type="slidenum">
              <a:rPr lang="de-CH" smtClean="0"/>
              <a:pPr/>
              <a:t>29</a:t>
            </a:fld>
            <a:endParaRPr lang="de-CH" dirty="0"/>
          </a:p>
        </p:txBody>
      </p:sp>
      <p:pic>
        <p:nvPicPr>
          <p:cNvPr id="4" name="Grafik 3">
            <a:extLst>
              <a:ext uri="{FF2B5EF4-FFF2-40B4-BE49-F238E27FC236}">
                <a16:creationId xmlns:a16="http://schemas.microsoft.com/office/drawing/2014/main" id="{FCC78657-D43B-8801-CFD9-63AE572D09D6}"/>
              </a:ext>
            </a:extLst>
          </p:cNvPr>
          <p:cNvPicPr>
            <a:picLocks noChangeAspect="1"/>
          </p:cNvPicPr>
          <p:nvPr/>
        </p:nvPicPr>
        <p:blipFill>
          <a:blip r:embed="rId3"/>
          <a:stretch>
            <a:fillRect/>
          </a:stretch>
        </p:blipFill>
        <p:spPr>
          <a:xfrm>
            <a:off x="4374000" y="2070000"/>
            <a:ext cx="7225200" cy="2337196"/>
          </a:xfrm>
          <a:prstGeom prst="rect">
            <a:avLst/>
          </a:prstGeom>
        </p:spPr>
      </p:pic>
      <p:sp>
        <p:nvSpPr>
          <p:cNvPr id="3" name="Textfeld 2">
            <a:extLst>
              <a:ext uri="{FF2B5EF4-FFF2-40B4-BE49-F238E27FC236}">
                <a16:creationId xmlns:a16="http://schemas.microsoft.com/office/drawing/2014/main" id="{1F5071A4-C9E3-2E91-0DA4-A174D1E8C699}"/>
              </a:ext>
            </a:extLst>
          </p:cNvPr>
          <p:cNvSpPr txBox="1"/>
          <p:nvPr/>
        </p:nvSpPr>
        <p:spPr>
          <a:xfrm>
            <a:off x="9552384" y="4738848"/>
            <a:ext cx="3096344" cy="523220"/>
          </a:xfrm>
          <a:prstGeom prst="rect">
            <a:avLst/>
          </a:prstGeom>
          <a:noFill/>
        </p:spPr>
        <p:txBody>
          <a:bodyPr wrap="square" rtlCol="0">
            <a:spAutoFit/>
          </a:bodyPr>
          <a:lstStyle/>
          <a:p>
            <a:r>
              <a:rPr lang="de-CH" sz="1400" dirty="0">
                <a:latin typeface="Calibri" panose="020F0502020204030204" pitchFamily="34" charset="0"/>
                <a:cs typeface="Calibri" panose="020F0502020204030204" pitchFamily="34" charset="0"/>
              </a:rPr>
              <a:t>Abbildung: Prozessablauf</a:t>
            </a:r>
          </a:p>
          <a:p>
            <a:r>
              <a:rPr lang="de-CH" sz="1400" dirty="0">
                <a:latin typeface="Calibri" panose="020F0502020204030204" pitchFamily="34" charset="0"/>
                <a:cs typeface="Calibri" panose="020F0502020204030204" pitchFamily="34" charset="0"/>
              </a:rPr>
              <a:t>Quelle: Eigene Darstellung</a:t>
            </a:r>
          </a:p>
        </p:txBody>
      </p:sp>
    </p:spTree>
    <p:extLst>
      <p:ext uri="{BB962C8B-B14F-4D97-AF65-F5344CB8AC3E}">
        <p14:creationId xmlns:p14="http://schemas.microsoft.com/office/powerpoint/2010/main" val="902274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3">
            <a:extLst>
              <a:ext uri="{FF2B5EF4-FFF2-40B4-BE49-F238E27FC236}">
                <a16:creationId xmlns:a16="http://schemas.microsoft.com/office/drawing/2014/main" id="{BC5467D7-4EB8-4121-9B1D-B2F65033AB5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800000">
            <a:off x="119336" y="4383989"/>
            <a:ext cx="1725300" cy="2300400"/>
          </a:xfrm>
          <a:prstGeom prst="rect">
            <a:avLst/>
          </a:prstGeom>
        </p:spPr>
      </p:pic>
      <p:sp>
        <p:nvSpPr>
          <p:cNvPr id="5" name="Titel 4"/>
          <p:cNvSpPr>
            <a:spLocks noGrp="1"/>
          </p:cNvSpPr>
          <p:nvPr>
            <p:ph type="title"/>
          </p:nvPr>
        </p:nvSpPr>
        <p:spPr/>
        <p:txBody>
          <a:bodyPr>
            <a:normAutofit/>
          </a:bodyPr>
          <a:lstStyle/>
          <a:p>
            <a:r>
              <a:rPr lang="de-CH"/>
              <a:t>Themen heute</a:t>
            </a:r>
            <a:endParaRPr lang="de-CH" dirty="0"/>
          </a:p>
        </p:txBody>
      </p:sp>
      <p:sp>
        <p:nvSpPr>
          <p:cNvPr id="6" name="Inhaltsplatzhalter 5"/>
          <p:cNvSpPr>
            <a:spLocks noGrp="1"/>
          </p:cNvSpPr>
          <p:nvPr>
            <p:ph idx="1"/>
          </p:nvPr>
        </p:nvSpPr>
        <p:spPr/>
        <p:txBody>
          <a:bodyPr/>
          <a:lstStyle/>
          <a:p>
            <a:r>
              <a:rPr lang="de-CH" sz="2400" b="1" dirty="0"/>
              <a:t>Arbeitssituation 9: </a:t>
            </a:r>
            <a:r>
              <a:rPr lang="de-CH" b="1" dirty="0"/>
              <a:t>Rechtsmitteleingänge überprüfen</a:t>
            </a:r>
          </a:p>
          <a:p>
            <a:r>
              <a:rPr lang="de-CH" dirty="0"/>
              <a:t>Die Kaufleute überprüfen Einsprache-, Rekurs- und Beschwerdeeingänge auf Zuständigkeit und formelle Richtigkeit und Fristeneinhaltung. Ist ihre Amtsstelle nicht zuständig, leiten sie die Unterlagen an die zuständige Amtsstelle weiter. Sie bestätigen den Eingang, erfassen das Dossier im System und leiten die Anfechtung an die zuständige Sachbearbeitung weiter.</a:t>
            </a:r>
          </a:p>
        </p:txBody>
      </p:sp>
      <p:sp>
        <p:nvSpPr>
          <p:cNvPr id="2" name="Foliennummernplatzhalter 1"/>
          <p:cNvSpPr>
            <a:spLocks noGrp="1"/>
          </p:cNvSpPr>
          <p:nvPr>
            <p:ph type="sldNum" sz="quarter" idx="12"/>
          </p:nvPr>
        </p:nvSpPr>
        <p:spPr/>
        <p:txBody>
          <a:bodyPr/>
          <a:lstStyle/>
          <a:p>
            <a:fld id="{87674F0A-37BA-4CE3-B1FD-DE57A7E2F2C6}" type="slidenum">
              <a:rPr lang="de-CH" smtClean="0"/>
              <a:pPr/>
              <a:t>3</a:t>
            </a:fld>
            <a:endParaRPr lang="de-CH"/>
          </a:p>
        </p:txBody>
      </p:sp>
    </p:spTree>
    <p:extLst>
      <p:ext uri="{BB962C8B-B14F-4D97-AF65-F5344CB8AC3E}">
        <p14:creationId xmlns:p14="http://schemas.microsoft.com/office/powerpoint/2010/main" val="310556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pPr algn="l"/>
            <a:r>
              <a:rPr lang="de-CH" dirty="0"/>
              <a:t>Rechtskraft abwarten</a:t>
            </a:r>
          </a:p>
        </p:txBody>
      </p:sp>
      <p:sp>
        <p:nvSpPr>
          <p:cNvPr id="6" name="Inhaltsplatzhalter 5"/>
          <p:cNvSpPr>
            <a:spLocks noGrp="1"/>
          </p:cNvSpPr>
          <p:nvPr>
            <p:ph idx="1"/>
          </p:nvPr>
        </p:nvSpPr>
        <p:spPr>
          <a:xfrm>
            <a:off x="609600" y="1600201"/>
            <a:ext cx="3758208" cy="4525963"/>
          </a:xfrm>
        </p:spPr>
        <p:txBody>
          <a:bodyPr/>
          <a:lstStyle/>
          <a:p>
            <a:r>
              <a:rPr lang="de-CH" baseline="0" dirty="0"/>
              <a:t>Der Antragsteller hat nun 30 Tage Zeit, um auf die Verfügung zu reagieren.</a:t>
            </a:r>
            <a:endParaRPr lang="de-CH" dirty="0"/>
          </a:p>
          <a:p>
            <a:r>
              <a:rPr lang="de-CH" dirty="0"/>
              <a:t>Sie warten die Rechtskraft ab.</a:t>
            </a:r>
          </a:p>
        </p:txBody>
      </p:sp>
      <p:sp>
        <p:nvSpPr>
          <p:cNvPr id="2" name="Foliennummernplatzhalter 1"/>
          <p:cNvSpPr>
            <a:spLocks noGrp="1"/>
          </p:cNvSpPr>
          <p:nvPr>
            <p:ph type="sldNum" sz="quarter" idx="12"/>
          </p:nvPr>
        </p:nvSpPr>
        <p:spPr/>
        <p:txBody>
          <a:bodyPr/>
          <a:lstStyle/>
          <a:p>
            <a:fld id="{87674F0A-37BA-4CE3-B1FD-DE57A7E2F2C6}" type="slidenum">
              <a:rPr lang="de-CH" smtClean="0"/>
              <a:pPr/>
              <a:t>30</a:t>
            </a:fld>
            <a:endParaRPr lang="de-CH" dirty="0"/>
          </a:p>
        </p:txBody>
      </p:sp>
      <p:pic>
        <p:nvPicPr>
          <p:cNvPr id="3" name="Grafik 2">
            <a:extLst>
              <a:ext uri="{FF2B5EF4-FFF2-40B4-BE49-F238E27FC236}">
                <a16:creationId xmlns:a16="http://schemas.microsoft.com/office/drawing/2014/main" id="{2D396410-0DFA-D8ED-D01B-C9EB2A2035C5}"/>
              </a:ext>
            </a:extLst>
          </p:cNvPr>
          <p:cNvPicPr>
            <a:picLocks noChangeAspect="1"/>
          </p:cNvPicPr>
          <p:nvPr/>
        </p:nvPicPr>
        <p:blipFill>
          <a:blip r:embed="rId3"/>
          <a:stretch>
            <a:fillRect/>
          </a:stretch>
        </p:blipFill>
        <p:spPr>
          <a:xfrm>
            <a:off x="4374000" y="2070000"/>
            <a:ext cx="7225200" cy="2337196"/>
          </a:xfrm>
          <a:prstGeom prst="rect">
            <a:avLst/>
          </a:prstGeom>
        </p:spPr>
      </p:pic>
      <p:sp>
        <p:nvSpPr>
          <p:cNvPr id="8" name="Textfeld 7">
            <a:extLst>
              <a:ext uri="{FF2B5EF4-FFF2-40B4-BE49-F238E27FC236}">
                <a16:creationId xmlns:a16="http://schemas.microsoft.com/office/drawing/2014/main" id="{CD6D78D9-60EE-E4D5-8FFF-CC72F03A38C7}"/>
              </a:ext>
            </a:extLst>
          </p:cNvPr>
          <p:cNvSpPr txBox="1"/>
          <p:nvPr/>
        </p:nvSpPr>
        <p:spPr>
          <a:xfrm>
            <a:off x="9552384" y="4738848"/>
            <a:ext cx="3096344" cy="523220"/>
          </a:xfrm>
          <a:prstGeom prst="rect">
            <a:avLst/>
          </a:prstGeom>
          <a:noFill/>
        </p:spPr>
        <p:txBody>
          <a:bodyPr wrap="square" rtlCol="0">
            <a:spAutoFit/>
          </a:bodyPr>
          <a:lstStyle/>
          <a:p>
            <a:r>
              <a:rPr lang="de-CH" sz="1400" dirty="0">
                <a:latin typeface="Calibri" panose="020F0502020204030204" pitchFamily="34" charset="0"/>
                <a:cs typeface="Calibri" panose="020F0502020204030204" pitchFamily="34" charset="0"/>
              </a:rPr>
              <a:t>Abbildung: Prozessablauf</a:t>
            </a:r>
          </a:p>
          <a:p>
            <a:r>
              <a:rPr lang="de-CH" sz="1400" dirty="0">
                <a:latin typeface="Calibri" panose="020F0502020204030204" pitchFamily="34" charset="0"/>
                <a:cs typeface="Calibri" panose="020F0502020204030204" pitchFamily="34" charset="0"/>
              </a:rPr>
              <a:t>Quelle: Eigene Darstellung</a:t>
            </a:r>
          </a:p>
        </p:txBody>
      </p:sp>
    </p:spTree>
    <p:extLst>
      <p:ext uri="{BB962C8B-B14F-4D97-AF65-F5344CB8AC3E}">
        <p14:creationId xmlns:p14="http://schemas.microsoft.com/office/powerpoint/2010/main" val="2876784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pPr algn="l"/>
            <a:r>
              <a:rPr lang="de-CH" dirty="0"/>
              <a:t>Rechtskraft tritt ein</a:t>
            </a:r>
          </a:p>
        </p:txBody>
      </p:sp>
      <p:sp>
        <p:nvSpPr>
          <p:cNvPr id="6" name="Inhaltsplatzhalter 5"/>
          <p:cNvSpPr>
            <a:spLocks noGrp="1"/>
          </p:cNvSpPr>
          <p:nvPr>
            <p:ph idx="1"/>
          </p:nvPr>
        </p:nvSpPr>
        <p:spPr>
          <a:xfrm>
            <a:off x="609600" y="1600201"/>
            <a:ext cx="3758208" cy="4525963"/>
          </a:xfrm>
        </p:spPr>
        <p:txBody>
          <a:bodyPr/>
          <a:lstStyle/>
          <a:p>
            <a:r>
              <a:rPr lang="de-CH" dirty="0"/>
              <a:t>Wenn der Antragsteller kein Rechtsmittel ergreift, senden Sie die Prämienverbilligung an die Krankenkasse.</a:t>
            </a:r>
          </a:p>
          <a:p>
            <a:r>
              <a:rPr lang="de-CH" dirty="0"/>
              <a:t>Im Auszahlungsfall zahlt dann die Krankenkasse die Prämienverbilligung aus.</a:t>
            </a:r>
          </a:p>
        </p:txBody>
      </p:sp>
      <p:sp>
        <p:nvSpPr>
          <p:cNvPr id="2" name="Foliennummernplatzhalter 1"/>
          <p:cNvSpPr>
            <a:spLocks noGrp="1"/>
          </p:cNvSpPr>
          <p:nvPr>
            <p:ph type="sldNum" sz="quarter" idx="12"/>
          </p:nvPr>
        </p:nvSpPr>
        <p:spPr/>
        <p:txBody>
          <a:bodyPr/>
          <a:lstStyle/>
          <a:p>
            <a:fld id="{87674F0A-37BA-4CE3-B1FD-DE57A7E2F2C6}" type="slidenum">
              <a:rPr lang="de-CH" smtClean="0"/>
              <a:pPr/>
              <a:t>31</a:t>
            </a:fld>
            <a:endParaRPr lang="de-CH" dirty="0"/>
          </a:p>
        </p:txBody>
      </p:sp>
      <p:pic>
        <p:nvPicPr>
          <p:cNvPr id="7" name="Grafik 6">
            <a:extLst>
              <a:ext uri="{FF2B5EF4-FFF2-40B4-BE49-F238E27FC236}">
                <a16:creationId xmlns:a16="http://schemas.microsoft.com/office/drawing/2014/main" id="{C0F11334-B805-E9CF-88B0-9FAE8F5A9FCD}"/>
              </a:ext>
            </a:extLst>
          </p:cNvPr>
          <p:cNvPicPr>
            <a:picLocks noChangeAspect="1"/>
          </p:cNvPicPr>
          <p:nvPr/>
        </p:nvPicPr>
        <p:blipFill>
          <a:blip r:embed="rId3"/>
          <a:stretch>
            <a:fillRect/>
          </a:stretch>
        </p:blipFill>
        <p:spPr>
          <a:xfrm>
            <a:off x="4374000" y="2070000"/>
            <a:ext cx="7225200" cy="2368609"/>
          </a:xfrm>
          <a:prstGeom prst="rect">
            <a:avLst/>
          </a:prstGeom>
        </p:spPr>
      </p:pic>
      <p:sp>
        <p:nvSpPr>
          <p:cNvPr id="8" name="Textfeld 7">
            <a:extLst>
              <a:ext uri="{FF2B5EF4-FFF2-40B4-BE49-F238E27FC236}">
                <a16:creationId xmlns:a16="http://schemas.microsoft.com/office/drawing/2014/main" id="{E622119B-BD77-8695-DEB1-9821E53F374E}"/>
              </a:ext>
            </a:extLst>
          </p:cNvPr>
          <p:cNvSpPr txBox="1"/>
          <p:nvPr/>
        </p:nvSpPr>
        <p:spPr>
          <a:xfrm>
            <a:off x="9552384" y="4738848"/>
            <a:ext cx="3096344" cy="523220"/>
          </a:xfrm>
          <a:prstGeom prst="rect">
            <a:avLst/>
          </a:prstGeom>
          <a:noFill/>
        </p:spPr>
        <p:txBody>
          <a:bodyPr wrap="square" rtlCol="0">
            <a:spAutoFit/>
          </a:bodyPr>
          <a:lstStyle/>
          <a:p>
            <a:r>
              <a:rPr lang="de-CH" sz="1400" dirty="0">
                <a:latin typeface="Calibri" panose="020F0502020204030204" pitchFamily="34" charset="0"/>
                <a:cs typeface="Calibri" panose="020F0502020204030204" pitchFamily="34" charset="0"/>
              </a:rPr>
              <a:t>Abbildung: Prozessablauf</a:t>
            </a:r>
          </a:p>
          <a:p>
            <a:r>
              <a:rPr lang="de-CH" sz="1400" dirty="0">
                <a:latin typeface="Calibri" panose="020F0502020204030204" pitchFamily="34" charset="0"/>
                <a:cs typeface="Calibri" panose="020F0502020204030204" pitchFamily="34" charset="0"/>
              </a:rPr>
              <a:t>Quelle: Eigene Darstellung</a:t>
            </a:r>
          </a:p>
        </p:txBody>
      </p:sp>
    </p:spTree>
    <p:extLst>
      <p:ext uri="{BB962C8B-B14F-4D97-AF65-F5344CB8AC3E}">
        <p14:creationId xmlns:p14="http://schemas.microsoft.com/office/powerpoint/2010/main" val="1320067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pPr algn="l"/>
            <a:r>
              <a:rPr lang="de-CH" dirty="0"/>
              <a:t>Verfügung archivieren</a:t>
            </a:r>
          </a:p>
        </p:txBody>
      </p:sp>
      <p:sp>
        <p:nvSpPr>
          <p:cNvPr id="6" name="Inhaltsplatzhalter 5"/>
          <p:cNvSpPr>
            <a:spLocks noGrp="1"/>
          </p:cNvSpPr>
          <p:nvPr>
            <p:ph idx="1"/>
          </p:nvPr>
        </p:nvSpPr>
        <p:spPr>
          <a:xfrm>
            <a:off x="609600" y="1600201"/>
            <a:ext cx="3758208" cy="4525963"/>
          </a:xfrm>
        </p:spPr>
        <p:txBody>
          <a:bodyPr/>
          <a:lstStyle/>
          <a:p>
            <a:r>
              <a:rPr lang="de-CH" dirty="0"/>
              <a:t>Sie archivieren die Kopie der Verfügung gemäss den Archivierungsvorgaben Ihres Kantons.</a:t>
            </a:r>
          </a:p>
        </p:txBody>
      </p:sp>
      <p:sp>
        <p:nvSpPr>
          <p:cNvPr id="2" name="Foliennummernplatzhalter 1"/>
          <p:cNvSpPr>
            <a:spLocks noGrp="1"/>
          </p:cNvSpPr>
          <p:nvPr>
            <p:ph type="sldNum" sz="quarter" idx="12"/>
          </p:nvPr>
        </p:nvSpPr>
        <p:spPr/>
        <p:txBody>
          <a:bodyPr/>
          <a:lstStyle/>
          <a:p>
            <a:fld id="{87674F0A-37BA-4CE3-B1FD-DE57A7E2F2C6}" type="slidenum">
              <a:rPr lang="de-CH" smtClean="0"/>
              <a:pPr/>
              <a:t>32</a:t>
            </a:fld>
            <a:endParaRPr lang="de-CH" dirty="0"/>
          </a:p>
        </p:txBody>
      </p:sp>
      <p:pic>
        <p:nvPicPr>
          <p:cNvPr id="4" name="Grafik 3">
            <a:extLst>
              <a:ext uri="{FF2B5EF4-FFF2-40B4-BE49-F238E27FC236}">
                <a16:creationId xmlns:a16="http://schemas.microsoft.com/office/drawing/2014/main" id="{6D9DBEBF-BEFB-45A3-D65B-9CFFBFF00FB9}"/>
              </a:ext>
            </a:extLst>
          </p:cNvPr>
          <p:cNvPicPr>
            <a:picLocks noChangeAspect="1"/>
          </p:cNvPicPr>
          <p:nvPr/>
        </p:nvPicPr>
        <p:blipFill>
          <a:blip r:embed="rId2"/>
          <a:stretch>
            <a:fillRect/>
          </a:stretch>
        </p:blipFill>
        <p:spPr>
          <a:xfrm>
            <a:off x="4374000" y="2070000"/>
            <a:ext cx="7225200" cy="2337196"/>
          </a:xfrm>
          <a:prstGeom prst="rect">
            <a:avLst/>
          </a:prstGeom>
        </p:spPr>
      </p:pic>
      <p:sp>
        <p:nvSpPr>
          <p:cNvPr id="3" name="Textfeld 2">
            <a:extLst>
              <a:ext uri="{FF2B5EF4-FFF2-40B4-BE49-F238E27FC236}">
                <a16:creationId xmlns:a16="http://schemas.microsoft.com/office/drawing/2014/main" id="{C359D72A-1498-4E29-712E-A59B57FE7429}"/>
              </a:ext>
            </a:extLst>
          </p:cNvPr>
          <p:cNvSpPr txBox="1"/>
          <p:nvPr/>
        </p:nvSpPr>
        <p:spPr>
          <a:xfrm>
            <a:off x="9552384" y="4738848"/>
            <a:ext cx="3096344" cy="523220"/>
          </a:xfrm>
          <a:prstGeom prst="rect">
            <a:avLst/>
          </a:prstGeom>
          <a:noFill/>
        </p:spPr>
        <p:txBody>
          <a:bodyPr wrap="square" rtlCol="0">
            <a:spAutoFit/>
          </a:bodyPr>
          <a:lstStyle/>
          <a:p>
            <a:r>
              <a:rPr lang="de-CH" sz="1400" dirty="0">
                <a:latin typeface="Calibri" panose="020F0502020204030204" pitchFamily="34" charset="0"/>
                <a:cs typeface="Calibri" panose="020F0502020204030204" pitchFamily="34" charset="0"/>
              </a:rPr>
              <a:t>Abbildung: Prozessablauf</a:t>
            </a:r>
          </a:p>
          <a:p>
            <a:r>
              <a:rPr lang="de-CH" sz="1400" dirty="0">
                <a:latin typeface="Calibri" panose="020F0502020204030204" pitchFamily="34" charset="0"/>
                <a:cs typeface="Calibri" panose="020F0502020204030204" pitchFamily="34" charset="0"/>
              </a:rPr>
              <a:t>Quelle: Eigene Darstellung</a:t>
            </a:r>
          </a:p>
        </p:txBody>
      </p:sp>
    </p:spTree>
    <p:extLst>
      <p:ext uri="{BB962C8B-B14F-4D97-AF65-F5344CB8AC3E}">
        <p14:creationId xmlns:p14="http://schemas.microsoft.com/office/powerpoint/2010/main" val="3654892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458346-276C-E459-0E97-CEE1F69121B6}"/>
              </a:ext>
            </a:extLst>
          </p:cNvPr>
          <p:cNvSpPr>
            <a:spLocks noGrp="1"/>
          </p:cNvSpPr>
          <p:nvPr>
            <p:ph type="title"/>
          </p:nvPr>
        </p:nvSpPr>
        <p:spPr/>
        <p:txBody>
          <a:bodyPr/>
          <a:lstStyle/>
          <a:p>
            <a:r>
              <a:rPr lang="de-CH" dirty="0"/>
              <a:t>Zusammenfassung</a:t>
            </a:r>
          </a:p>
        </p:txBody>
      </p:sp>
      <p:sp>
        <p:nvSpPr>
          <p:cNvPr id="3" name="Inhaltsplatzhalter 2">
            <a:extLst>
              <a:ext uri="{FF2B5EF4-FFF2-40B4-BE49-F238E27FC236}">
                <a16:creationId xmlns:a16="http://schemas.microsoft.com/office/drawing/2014/main" id="{0EBC0290-00A7-62C1-F5B7-E0B822C2C130}"/>
              </a:ext>
            </a:extLst>
          </p:cNvPr>
          <p:cNvSpPr>
            <a:spLocks noGrp="1"/>
          </p:cNvSpPr>
          <p:nvPr>
            <p:ph idx="1"/>
          </p:nvPr>
        </p:nvSpPr>
        <p:spPr/>
        <p:txBody>
          <a:bodyPr/>
          <a:lstStyle/>
          <a:p>
            <a:pPr marL="457200" indent="-457200">
              <a:buFont typeface="+mj-lt"/>
              <a:buAutoNum type="arabicPeriod"/>
            </a:pPr>
            <a:r>
              <a:rPr lang="de-CH" dirty="0"/>
              <a:t>Eingang Antrag</a:t>
            </a:r>
          </a:p>
          <a:p>
            <a:pPr marL="457200" indent="-457200">
              <a:buFont typeface="+mj-lt"/>
              <a:buAutoNum type="arabicPeriod"/>
            </a:pPr>
            <a:r>
              <a:rPr lang="de-CH" dirty="0"/>
              <a:t>Antrag überprüfen</a:t>
            </a:r>
          </a:p>
          <a:p>
            <a:pPr marL="457200" indent="-457200">
              <a:buFont typeface="+mj-lt"/>
              <a:buAutoNum type="arabicPeriod"/>
            </a:pPr>
            <a:r>
              <a:rPr lang="de-CH" dirty="0"/>
              <a:t>Verfügung erstellen</a:t>
            </a:r>
          </a:p>
          <a:p>
            <a:pPr marL="457200" indent="-457200">
              <a:buFont typeface="+mj-lt"/>
              <a:buAutoNum type="arabicPeriod"/>
            </a:pPr>
            <a:r>
              <a:rPr lang="de-CH" dirty="0"/>
              <a:t>Verfügung versenden</a:t>
            </a:r>
          </a:p>
          <a:p>
            <a:pPr marL="457200" indent="-457200">
              <a:buFont typeface="+mj-lt"/>
              <a:buAutoNum type="arabicPeriod"/>
            </a:pPr>
            <a:r>
              <a:rPr lang="de-CH" dirty="0"/>
              <a:t>Rechtskraft abwarten</a:t>
            </a:r>
          </a:p>
          <a:p>
            <a:pPr marL="457200" indent="-457200">
              <a:buFont typeface="+mj-lt"/>
              <a:buAutoNum type="arabicPeriod"/>
            </a:pPr>
            <a:r>
              <a:rPr lang="de-CH" dirty="0"/>
              <a:t>Rechtskraft tritt ein</a:t>
            </a:r>
          </a:p>
          <a:p>
            <a:pPr marL="457200" indent="-457200">
              <a:buFont typeface="+mj-lt"/>
              <a:buAutoNum type="arabicPeriod"/>
            </a:pPr>
            <a:r>
              <a:rPr lang="de-CH" dirty="0"/>
              <a:t>Verfügung archivieren</a:t>
            </a:r>
          </a:p>
        </p:txBody>
      </p:sp>
      <p:sp>
        <p:nvSpPr>
          <p:cNvPr id="4" name="Foliennummernplatzhalter 3">
            <a:extLst>
              <a:ext uri="{FF2B5EF4-FFF2-40B4-BE49-F238E27FC236}">
                <a16:creationId xmlns:a16="http://schemas.microsoft.com/office/drawing/2014/main" id="{B941454C-BE2E-AB68-1E9C-0DA48559F580}"/>
              </a:ext>
            </a:extLst>
          </p:cNvPr>
          <p:cNvSpPr>
            <a:spLocks noGrp="1"/>
          </p:cNvSpPr>
          <p:nvPr>
            <p:ph type="sldNum" sz="quarter" idx="12"/>
          </p:nvPr>
        </p:nvSpPr>
        <p:spPr/>
        <p:txBody>
          <a:bodyPr/>
          <a:lstStyle/>
          <a:p>
            <a:fld id="{87674F0A-37BA-4CE3-B1FD-DE57A7E2F2C6}" type="slidenum">
              <a:rPr lang="de-CH" smtClean="0"/>
              <a:pPr/>
              <a:t>33</a:t>
            </a:fld>
            <a:endParaRPr lang="de-CH" dirty="0"/>
          </a:p>
        </p:txBody>
      </p:sp>
    </p:spTree>
    <p:extLst>
      <p:ext uri="{BB962C8B-B14F-4D97-AF65-F5344CB8AC3E}">
        <p14:creationId xmlns:p14="http://schemas.microsoft.com/office/powerpoint/2010/main" val="4120562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chor="t">
            <a:normAutofit/>
          </a:bodyPr>
          <a:lstStyle/>
          <a:p>
            <a:r>
              <a:rPr lang="de-CH" dirty="0"/>
              <a:t>Reflexionsfragen</a:t>
            </a:r>
          </a:p>
        </p:txBody>
      </p:sp>
      <p:sp>
        <p:nvSpPr>
          <p:cNvPr id="6" name="Inhaltsplatzhalter 5"/>
          <p:cNvSpPr>
            <a:spLocks noGrp="1"/>
          </p:cNvSpPr>
          <p:nvPr>
            <p:ph idx="1"/>
          </p:nvPr>
        </p:nvSpPr>
        <p:spPr/>
        <p:txBody>
          <a:bodyPr/>
          <a:lstStyle/>
          <a:p>
            <a:pPr marL="0" indent="0">
              <a:buNone/>
            </a:pPr>
            <a:r>
              <a:rPr lang="de-CH" b="1" dirty="0"/>
              <a:t>Aufgabenstellung</a:t>
            </a:r>
          </a:p>
          <a:p>
            <a:r>
              <a:rPr lang="de-CH" dirty="0"/>
              <a:t>Beantworten Sie zu zweit folgende Frage: </a:t>
            </a:r>
          </a:p>
          <a:p>
            <a:r>
              <a:rPr lang="de-CH" dirty="0"/>
              <a:t>Wie ist die jeweilige Verfügung zustande gekommen?</a:t>
            </a:r>
          </a:p>
          <a:p>
            <a:pPr marL="0" indent="0">
              <a:buNone/>
            </a:pPr>
            <a:endParaRPr lang="de-CH" dirty="0"/>
          </a:p>
          <a:p>
            <a:pPr marL="0" indent="0">
              <a:buNone/>
            </a:pPr>
            <a:r>
              <a:rPr lang="de-CH" b="1"/>
              <a:t>Organisation</a:t>
            </a:r>
            <a:endParaRPr lang="de-CH" b="1" dirty="0"/>
          </a:p>
          <a:p>
            <a:r>
              <a:rPr lang="de-CH" dirty="0"/>
              <a:t>Zeit: 5 Minuten</a:t>
            </a:r>
          </a:p>
          <a:p>
            <a:r>
              <a:rPr lang="de-CH" dirty="0"/>
              <a:t>Arbeitsweise: Partnerarbeit</a:t>
            </a:r>
          </a:p>
          <a:p>
            <a:pPr marL="0" indent="0">
              <a:buNone/>
            </a:pPr>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34</a:t>
            </a:fld>
            <a:endParaRPr lang="de-CH"/>
          </a:p>
        </p:txBody>
      </p:sp>
    </p:spTree>
    <p:extLst>
      <p:ext uri="{BB962C8B-B14F-4D97-AF65-F5344CB8AC3E}">
        <p14:creationId xmlns:p14="http://schemas.microsoft.com/office/powerpoint/2010/main" val="33994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Zusammenfassung</a:t>
            </a:r>
          </a:p>
        </p:txBody>
      </p:sp>
      <p:sp>
        <p:nvSpPr>
          <p:cNvPr id="2" name="Foliennummernplatzhalter 1"/>
          <p:cNvSpPr>
            <a:spLocks noGrp="1"/>
          </p:cNvSpPr>
          <p:nvPr>
            <p:ph type="sldNum" sz="quarter" idx="12"/>
          </p:nvPr>
        </p:nvSpPr>
        <p:spPr/>
        <p:txBody>
          <a:bodyPr/>
          <a:lstStyle/>
          <a:p>
            <a:fld id="{87674F0A-37BA-4CE3-B1FD-DE57A7E2F2C6}" type="slidenum">
              <a:rPr lang="de-CH" smtClean="0"/>
              <a:pPr/>
              <a:t>35</a:t>
            </a:fld>
            <a:endParaRPr lang="de-CH"/>
          </a:p>
        </p:txBody>
      </p:sp>
      <p:graphicFrame>
        <p:nvGraphicFramePr>
          <p:cNvPr id="9" name="Diagramm 8">
            <a:extLst>
              <a:ext uri="{FF2B5EF4-FFF2-40B4-BE49-F238E27FC236}">
                <a16:creationId xmlns:a16="http://schemas.microsoft.com/office/drawing/2014/main" id="{A7B3E24E-BC63-4B74-839A-E0233DB8BD30}"/>
              </a:ext>
            </a:extLst>
          </p:cNvPr>
          <p:cNvGraphicFramePr/>
          <p:nvPr/>
        </p:nvGraphicFramePr>
        <p:xfrm>
          <a:off x="1775520" y="1628800"/>
          <a:ext cx="8784976" cy="4828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405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Eine Verfügung schreiben - </a:t>
            </a:r>
            <a:r>
              <a:rPr lang="de-CH" dirty="0"/>
              <a:t>Arbeitsanleitung «Handlungssimulation»</a:t>
            </a:r>
            <a:br>
              <a:rPr lang="de-CH" dirty="0"/>
            </a:br>
            <a:endParaRPr lang="de-CH" dirty="0"/>
          </a:p>
        </p:txBody>
      </p:sp>
      <p:sp>
        <p:nvSpPr>
          <p:cNvPr id="3" name="Inhaltsplatzhalter 2"/>
          <p:cNvSpPr>
            <a:spLocks noGrp="1"/>
          </p:cNvSpPr>
          <p:nvPr>
            <p:ph idx="1"/>
          </p:nvPr>
        </p:nvSpPr>
        <p:spPr>
          <a:xfrm>
            <a:off x="609600" y="1268760"/>
            <a:ext cx="10972800" cy="5328591"/>
          </a:xfrm>
        </p:spPr>
        <p:txBody>
          <a:bodyPr/>
          <a:lstStyle/>
          <a:p>
            <a:pPr marL="0" indent="0" hangingPunct="0">
              <a:buNone/>
            </a:pPr>
            <a:r>
              <a:rPr lang="de-CH" sz="1500" b="1" dirty="0"/>
              <a:t>Ausgangslage: </a:t>
            </a:r>
            <a:r>
              <a:rPr lang="de-CH" sz="1500" dirty="0"/>
              <a:t>Sie wissen nun, wie Verfügungen und Entscheide aufgebaut sind und welche Prozesse diese durchlaufen. Mit diesem Wissen und Ihrer Vorbereitung auf heute sind Sie gut gerüstet, um selbstständig eine Verfügung zu verfassen! Und genau das können Sie in dieser Handlungssimulation nun ausprobieren.</a:t>
            </a:r>
          </a:p>
          <a:p>
            <a:pPr marL="0" indent="0" hangingPunct="0">
              <a:buNone/>
            </a:pPr>
            <a:r>
              <a:rPr lang="de-CH" sz="1500" dirty="0"/>
              <a:t> </a:t>
            </a:r>
          </a:p>
          <a:p>
            <a:pPr marL="0" indent="0" hangingPunct="0">
              <a:buNone/>
            </a:pPr>
            <a:r>
              <a:rPr lang="de-CH" sz="1500" b="1" dirty="0"/>
              <a:t>Aufgabenstellung</a:t>
            </a:r>
          </a:p>
          <a:p>
            <a:pPr marL="0" indent="0" hangingPunct="0">
              <a:buNone/>
            </a:pPr>
            <a:r>
              <a:rPr lang="de-CH" sz="1500" b="1" dirty="0"/>
              <a:t>Schritt 1:</a:t>
            </a:r>
            <a:r>
              <a:rPr lang="de-CH" sz="1500" dirty="0"/>
              <a:t> Lesen Sie den Szenario-Beschrieb auf dem Aufgabenblatt.</a:t>
            </a:r>
          </a:p>
          <a:p>
            <a:pPr marL="0" indent="0" hangingPunct="0">
              <a:buNone/>
            </a:pPr>
            <a:r>
              <a:rPr lang="de-CH" sz="1500" b="1" dirty="0"/>
              <a:t>Schritt 2:</a:t>
            </a:r>
            <a:r>
              <a:rPr lang="de-CH" sz="1500" dirty="0"/>
              <a:t> Studieren Sie das beiliegende Gesuch und den beiliegenden Gebührentarif.</a:t>
            </a:r>
          </a:p>
          <a:p>
            <a:pPr marL="0" indent="0" hangingPunct="0">
              <a:buNone/>
            </a:pPr>
            <a:r>
              <a:rPr lang="de-CH" sz="1500" b="1" dirty="0"/>
              <a:t>Schritt 3:</a:t>
            </a:r>
            <a:r>
              <a:rPr lang="de-CH" sz="1500" dirty="0"/>
              <a:t> Schreiben Sie aufgrund des Gesuches eine einfache Verfügung zur Bewilligung der Durchführung des Anlasses. Achten Sie insbesondere darauf, dass die Verfügung alle erforderlichen Elemente enthält. Wählen Sie dafür das korrekte Rechtsmittel aus (siehe Aufgabenblatt).</a:t>
            </a:r>
          </a:p>
          <a:p>
            <a:pPr marL="0" indent="0" hangingPunct="0">
              <a:buNone/>
            </a:pPr>
            <a:r>
              <a:rPr lang="de-CH" sz="1500" i="1" dirty="0"/>
              <a:t>Hinweis:</a:t>
            </a:r>
            <a:r>
              <a:rPr lang="de-CH" sz="1500" dirty="0"/>
              <a:t> Sie können davon ausgehen, dass das Gesuch vollständig und korrekt ausgefüllt ist.</a:t>
            </a:r>
          </a:p>
          <a:p>
            <a:pPr marL="0" indent="0" hangingPunct="0">
              <a:buNone/>
            </a:pPr>
            <a:r>
              <a:rPr lang="de-CH" sz="1500" b="1" dirty="0"/>
              <a:t>Für schnelle Lernende: </a:t>
            </a:r>
            <a:r>
              <a:rPr lang="de-CH" sz="1500" dirty="0"/>
              <a:t>Überlegen Sie sich,</a:t>
            </a:r>
            <a:r>
              <a:rPr lang="de-CH" sz="1500" b="1" dirty="0"/>
              <a:t> </a:t>
            </a:r>
            <a:r>
              <a:rPr lang="de-CH" sz="1500" dirty="0"/>
              <a:t>warum es für einen solchen Anlass überhaupt eine Bewilligung braucht. Notieren Sie Ihre Antwort.</a:t>
            </a:r>
          </a:p>
          <a:p>
            <a:pPr marL="0" indent="0" hangingPunct="0">
              <a:buNone/>
            </a:pPr>
            <a:r>
              <a:rPr lang="de-CH" sz="1500" dirty="0"/>
              <a:t> </a:t>
            </a:r>
          </a:p>
          <a:p>
            <a:pPr marL="0" indent="0" hangingPunct="0">
              <a:buNone/>
            </a:pPr>
            <a:r>
              <a:rPr lang="de-CH" sz="1500" b="1" dirty="0"/>
              <a:t>Erwartungen</a:t>
            </a:r>
          </a:p>
          <a:p>
            <a:pPr marL="0" indent="0" hangingPunct="0">
              <a:buNone/>
            </a:pPr>
            <a:r>
              <a:rPr lang="de-CH" sz="1500" dirty="0"/>
              <a:t>Ihre Verfügung nimmt Bezug auf das eingegangene Gesuch.</a:t>
            </a:r>
          </a:p>
          <a:p>
            <a:pPr marL="0" indent="0" hangingPunct="0">
              <a:buNone/>
            </a:pPr>
            <a:r>
              <a:rPr lang="de-CH" sz="1500" dirty="0"/>
              <a:t>Ihre Verfügung ist vollständig und enthält alle erforderlichen formalen Elemente.</a:t>
            </a:r>
          </a:p>
          <a:p>
            <a:pPr marL="0" indent="0" hangingPunct="0">
              <a:buNone/>
            </a:pPr>
            <a:r>
              <a:rPr lang="de-CH" sz="1500" dirty="0"/>
              <a:t> </a:t>
            </a:r>
          </a:p>
          <a:p>
            <a:pPr marL="0" indent="0" hangingPunct="0">
              <a:buNone/>
            </a:pPr>
            <a:r>
              <a:rPr lang="de-CH" sz="1500" b="1" dirty="0"/>
              <a:t>Organisation</a:t>
            </a:r>
          </a:p>
          <a:p>
            <a:pPr marL="0" indent="0" hangingPunct="0">
              <a:buNone/>
            </a:pPr>
            <a:r>
              <a:rPr lang="de-CH" sz="1500" dirty="0"/>
              <a:t>Zeit: 30 Minuten / Arbeitsweise: Einzelarbeit / Hilfsmittel: Schreibzeug</a:t>
            </a:r>
          </a:p>
          <a:p>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36</a:t>
            </a:fld>
            <a:endParaRPr lang="de-CH" dirty="0"/>
          </a:p>
        </p:txBody>
      </p:sp>
      <p:sp>
        <p:nvSpPr>
          <p:cNvPr id="5" name="Rechteck 4">
            <a:hlinkClick r:id="rId3"/>
          </p:cNvPr>
          <p:cNvSpPr/>
          <p:nvPr/>
        </p:nvSpPr>
        <p:spPr>
          <a:xfrm>
            <a:off x="8976320" y="5259864"/>
            <a:ext cx="1966912" cy="84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CH" sz="2400" dirty="0"/>
              <a:t>Zum</a:t>
            </a:r>
            <a:br>
              <a:rPr lang="de-CH" sz="2400" dirty="0"/>
            </a:br>
            <a:r>
              <a:rPr lang="de-CH" sz="2400" b="1" dirty="0"/>
              <a:t>Dokument</a:t>
            </a:r>
          </a:p>
        </p:txBody>
      </p:sp>
    </p:spTree>
    <p:extLst>
      <p:ext uri="{BB962C8B-B14F-4D97-AF65-F5344CB8AC3E}">
        <p14:creationId xmlns:p14="http://schemas.microsoft.com/office/powerpoint/2010/main" val="1925769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Eine Verfügung schreiben - </a:t>
            </a:r>
            <a:r>
              <a:rPr lang="de-CH" dirty="0"/>
              <a:t>Dokumente «Handlungssimulation»</a:t>
            </a:r>
          </a:p>
        </p:txBody>
      </p:sp>
      <p:sp>
        <p:nvSpPr>
          <p:cNvPr id="3" name="Inhaltsplatzhalter 2"/>
          <p:cNvSpPr>
            <a:spLocks noGrp="1"/>
          </p:cNvSpPr>
          <p:nvPr>
            <p:ph idx="1"/>
          </p:nvPr>
        </p:nvSpPr>
        <p:spPr/>
        <p:txBody>
          <a:bodyPr/>
          <a:lstStyle/>
          <a:p>
            <a:r>
              <a:rPr lang="de-DE" dirty="0"/>
              <a:t>Vorlage (</a:t>
            </a:r>
            <a:r>
              <a:rPr lang="de-DE" dirty="0">
                <a:hlinkClick r:id="rId2"/>
              </a:rPr>
              <a:t>hier</a:t>
            </a:r>
            <a:r>
              <a:rPr lang="de-DE" dirty="0"/>
              <a:t>)</a:t>
            </a:r>
          </a:p>
          <a:p>
            <a:r>
              <a:rPr lang="de-DE" dirty="0"/>
              <a:t>Gesuch (</a:t>
            </a:r>
            <a:r>
              <a:rPr lang="de-DE" dirty="0">
                <a:hlinkClick r:id="rId3"/>
              </a:rPr>
              <a:t>hier</a:t>
            </a:r>
            <a:r>
              <a:rPr lang="de-DE" dirty="0"/>
              <a:t>)</a:t>
            </a:r>
          </a:p>
          <a:p>
            <a:r>
              <a:rPr lang="de-DE" dirty="0"/>
              <a:t>Gebührentarif (</a:t>
            </a:r>
            <a:r>
              <a:rPr lang="de-DE" dirty="0">
                <a:hlinkClick r:id="rId4"/>
              </a:rPr>
              <a:t>hier</a:t>
            </a:r>
            <a:r>
              <a:rPr lang="de-DE" dirty="0"/>
              <a:t>)</a:t>
            </a:r>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37</a:t>
            </a:fld>
            <a:endParaRPr lang="de-CH" dirty="0"/>
          </a:p>
        </p:txBody>
      </p:sp>
      <p:pic>
        <p:nvPicPr>
          <p:cNvPr id="5" name="Grafik 4"/>
          <p:cNvPicPr>
            <a:picLocks noChangeAspect="1"/>
          </p:cNvPicPr>
          <p:nvPr/>
        </p:nvPicPr>
        <p:blipFill>
          <a:blip r:embed="rId5"/>
          <a:stretch>
            <a:fillRect/>
          </a:stretch>
        </p:blipFill>
        <p:spPr>
          <a:xfrm rot="1225835">
            <a:off x="8161573" y="2369340"/>
            <a:ext cx="2598975" cy="3226494"/>
          </a:xfrm>
          <a:prstGeom prst="rect">
            <a:avLst/>
          </a:prstGeom>
        </p:spPr>
      </p:pic>
      <p:pic>
        <p:nvPicPr>
          <p:cNvPr id="6" name="Grafik 5"/>
          <p:cNvPicPr>
            <a:picLocks noChangeAspect="1"/>
          </p:cNvPicPr>
          <p:nvPr/>
        </p:nvPicPr>
        <p:blipFill>
          <a:blip r:embed="rId6"/>
          <a:stretch>
            <a:fillRect/>
          </a:stretch>
        </p:blipFill>
        <p:spPr>
          <a:xfrm rot="20392448">
            <a:off x="5705379" y="2029518"/>
            <a:ext cx="2335072" cy="3585022"/>
          </a:xfrm>
          <a:prstGeom prst="rect">
            <a:avLst/>
          </a:prstGeom>
        </p:spPr>
      </p:pic>
    </p:spTree>
    <p:extLst>
      <p:ext uri="{BB962C8B-B14F-4D97-AF65-F5344CB8AC3E}">
        <p14:creationId xmlns:p14="http://schemas.microsoft.com/office/powerpoint/2010/main" val="1648592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a:t>Rechtsmittel</a:t>
            </a:r>
            <a:br>
              <a:rPr lang="de-CH" dirty="0">
                <a:highlight>
                  <a:srgbClr val="C0C0C0"/>
                </a:highlight>
              </a:rPr>
            </a:br>
            <a:r>
              <a:rPr lang="de-CH" dirty="0"/>
              <a:t>Repetition</a:t>
            </a:r>
          </a:p>
        </p:txBody>
      </p:sp>
      <p:sp>
        <p:nvSpPr>
          <p:cNvPr id="6" name="Untertitel 5"/>
          <p:cNvSpPr>
            <a:spLocks noGrp="1"/>
          </p:cNvSpPr>
          <p:nvPr>
            <p:ph type="subTitle" idx="1"/>
          </p:nvPr>
        </p:nvSpPr>
        <p:spPr/>
        <p:txBody>
          <a:bodyPr>
            <a:normAutofit lnSpcReduction="10000"/>
          </a:bodyPr>
          <a:lstStyle/>
          <a:p>
            <a:r>
              <a:rPr lang="de-CH" dirty="0"/>
              <a:t>Präsenztag 8</a:t>
            </a:r>
            <a:br>
              <a:rPr lang="de-CH" dirty="0"/>
            </a:br>
            <a:r>
              <a:rPr lang="de-CH" dirty="0"/>
              <a:t>Überbetriebliche Kurse Block 8</a:t>
            </a:r>
          </a:p>
          <a:p>
            <a:r>
              <a:rPr lang="de-CH" sz="1200" dirty="0"/>
              <a:t>Kauffrau/Kaufmann EFZ BOG</a:t>
            </a:r>
          </a:p>
          <a:p>
            <a:r>
              <a:rPr lang="de-CH" sz="1200" dirty="0"/>
              <a:t>Branche «Öffentliche Verwaltung/Administration </a:t>
            </a:r>
            <a:r>
              <a:rPr lang="de-CH" sz="1200" dirty="0" err="1"/>
              <a:t>publique</a:t>
            </a:r>
            <a:r>
              <a:rPr lang="de-CH" sz="1200" dirty="0"/>
              <a:t>/</a:t>
            </a:r>
            <a:r>
              <a:rPr lang="de-CH" sz="1200" dirty="0" err="1"/>
              <a:t>Amministrazione</a:t>
            </a:r>
            <a:r>
              <a:rPr lang="de-CH" sz="1200" dirty="0"/>
              <a:t> </a:t>
            </a:r>
            <a:r>
              <a:rPr lang="de-CH" sz="1200" dirty="0" err="1"/>
              <a:t>pubblica</a:t>
            </a:r>
            <a:r>
              <a:rPr lang="de-CH" sz="1200" dirty="0"/>
              <a:t>»</a:t>
            </a:r>
          </a:p>
          <a:p>
            <a:r>
              <a:rPr lang="de-CH" sz="1200" dirty="0"/>
              <a:t>Arbeitssituation 8: «Verfügungen und Entscheide verfassen», Arbeitssituation 9: «Rechtsmitteleingänge überprüfen» und Arbeitssituation 12: «Aktennotizen und Protokolle verfassen»</a:t>
            </a:r>
            <a:endParaRPr lang="de-CH" dirty="0">
              <a:highlight>
                <a:srgbClr val="C0C0C0"/>
              </a:highlight>
            </a:endParaRPr>
          </a:p>
          <a:p>
            <a:endParaRPr lang="de-CH" dirty="0">
              <a:highlight>
                <a:srgbClr val="C0C0C0"/>
              </a:highligh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Wand, drinnen, Person enthält.&#10;&#10;Automatisch generierte Beschreibung">
            <a:extLst>
              <a:ext uri="{FF2B5EF4-FFF2-40B4-BE49-F238E27FC236}">
                <a16:creationId xmlns:a16="http://schemas.microsoft.com/office/drawing/2014/main" id="{EEFE398A-C4C3-894C-B373-3CD0C29F0B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390" r="10280"/>
          <a:stretch/>
        </p:blipFill>
        <p:spPr>
          <a:xfrm>
            <a:off x="609600" y="1600964"/>
            <a:ext cx="5384800" cy="4525200"/>
          </a:xfrm>
          <a:prstGeom prst="rect">
            <a:avLst/>
          </a:prstGeom>
        </p:spPr>
      </p:pic>
      <p:sp>
        <p:nvSpPr>
          <p:cNvPr id="5" name="Titel 4"/>
          <p:cNvSpPr>
            <a:spLocks noGrp="1"/>
          </p:cNvSpPr>
          <p:nvPr>
            <p:ph type="title"/>
          </p:nvPr>
        </p:nvSpPr>
        <p:spPr>
          <a:xfrm>
            <a:off x="609600" y="274638"/>
            <a:ext cx="10972800" cy="1143000"/>
          </a:xfrm>
        </p:spPr>
        <p:txBody>
          <a:bodyPr anchor="ctr">
            <a:normAutofit/>
          </a:bodyPr>
          <a:lstStyle/>
          <a:p>
            <a:r>
              <a:rPr lang="de-CH" dirty="0"/>
              <a:t>Reflexionsaufgabe</a:t>
            </a:r>
          </a:p>
        </p:txBody>
      </p:sp>
      <p:sp>
        <p:nvSpPr>
          <p:cNvPr id="6" name="Inhaltsplatzhalter 5"/>
          <p:cNvSpPr>
            <a:spLocks noGrp="1"/>
          </p:cNvSpPr>
          <p:nvPr>
            <p:ph sz="half" idx="2"/>
          </p:nvPr>
        </p:nvSpPr>
        <p:spPr>
          <a:xfrm>
            <a:off x="6197600" y="1600201"/>
            <a:ext cx="5384800" cy="4525963"/>
          </a:xfrm>
        </p:spPr>
        <p:txBody>
          <a:bodyPr>
            <a:normAutofit/>
          </a:bodyPr>
          <a:lstStyle/>
          <a:p>
            <a:pPr marL="0" indent="0">
              <a:lnSpc>
                <a:spcPct val="90000"/>
              </a:lnSpc>
              <a:buNone/>
            </a:pPr>
            <a:r>
              <a:rPr lang="de-CH" sz="1900" b="1" dirty="0"/>
              <a:t>Aufgabenstellung</a:t>
            </a:r>
          </a:p>
          <a:p>
            <a:pPr>
              <a:lnSpc>
                <a:spcPct val="90000"/>
              </a:lnSpc>
            </a:pPr>
            <a:r>
              <a:rPr lang="de-CH" sz="1900" dirty="0"/>
              <a:t>Frau Müller ruft bei der Steuerverwaltung an. Sie ist mit der Veranlagungsverfügung, die sie vor einigen Wochen erhalten hat, überhaupt nicht einverstanden. Am Telefon erklärt Frau Müller, dass sie die Veranlagungsverfügung nicht akzeptiert und mündlich Beschwerde einlegt. Sie erwartet eine angepasste Veranlagungsverfügung.</a:t>
            </a:r>
          </a:p>
          <a:p>
            <a:pPr>
              <a:lnSpc>
                <a:spcPct val="90000"/>
              </a:lnSpc>
            </a:pPr>
            <a:r>
              <a:rPr lang="de-CH" sz="1900" dirty="0"/>
              <a:t>Wie antworten Sie Frau Müller?</a:t>
            </a:r>
          </a:p>
          <a:p>
            <a:pPr>
              <a:lnSpc>
                <a:spcPct val="90000"/>
              </a:lnSpc>
            </a:pPr>
            <a:r>
              <a:rPr lang="de-CH" sz="1900" dirty="0"/>
              <a:t>Besprechen Sie zu zweit.</a:t>
            </a:r>
          </a:p>
          <a:p>
            <a:pPr marL="0" indent="0">
              <a:lnSpc>
                <a:spcPct val="90000"/>
              </a:lnSpc>
              <a:buNone/>
            </a:pPr>
            <a:endParaRPr lang="de-CH" sz="1900" dirty="0"/>
          </a:p>
          <a:p>
            <a:pPr marL="0" indent="0">
              <a:lnSpc>
                <a:spcPct val="90000"/>
              </a:lnSpc>
              <a:buNone/>
            </a:pPr>
            <a:r>
              <a:rPr lang="de-CH" sz="1900" b="1" dirty="0"/>
              <a:t>Organisation</a:t>
            </a:r>
          </a:p>
          <a:p>
            <a:pPr>
              <a:lnSpc>
                <a:spcPct val="90000"/>
              </a:lnSpc>
            </a:pPr>
            <a:r>
              <a:rPr lang="de-CH" sz="1900" dirty="0"/>
              <a:t>Zeit: 5 Minuten</a:t>
            </a:r>
          </a:p>
          <a:p>
            <a:pPr>
              <a:lnSpc>
                <a:spcPct val="90000"/>
              </a:lnSpc>
            </a:pPr>
            <a:r>
              <a:rPr lang="de-CH" sz="1900" dirty="0"/>
              <a:t>Arbeitsweise: Partnerarbeit</a:t>
            </a:r>
          </a:p>
          <a:p>
            <a:pPr marL="0" indent="0">
              <a:lnSpc>
                <a:spcPct val="90000"/>
              </a:lnSpc>
              <a:buNone/>
            </a:pPr>
            <a:endParaRPr lang="de-CH" sz="1900" dirty="0"/>
          </a:p>
        </p:txBody>
      </p:sp>
      <p:sp>
        <p:nvSpPr>
          <p:cNvPr id="2" name="Foliennummernplatzhalter 1"/>
          <p:cNvSpPr>
            <a:spLocks noGrp="1"/>
          </p:cNvSpPr>
          <p:nvPr>
            <p:ph type="sldNum" sz="quarter" idx="12"/>
          </p:nvPr>
        </p:nvSpPr>
        <p:spPr>
          <a:xfrm>
            <a:off x="8737600" y="6356351"/>
            <a:ext cx="2844800" cy="365125"/>
          </a:xfrm>
        </p:spPr>
        <p:txBody>
          <a:bodyPr anchor="ctr">
            <a:normAutofit/>
          </a:bodyPr>
          <a:lstStyle/>
          <a:p>
            <a:pPr>
              <a:spcAft>
                <a:spcPts val="600"/>
              </a:spcAft>
            </a:pPr>
            <a:fld id="{87674F0A-37BA-4CE3-B1FD-DE57A7E2F2C6}" type="slidenum">
              <a:rPr lang="de-CH" smtClean="0"/>
              <a:pPr>
                <a:spcAft>
                  <a:spcPts val="600"/>
                </a:spcAft>
              </a:pPr>
              <a:t>39</a:t>
            </a:fld>
            <a:endParaRPr lang="de-CH"/>
          </a:p>
        </p:txBody>
      </p:sp>
      <p:sp>
        <p:nvSpPr>
          <p:cNvPr id="3" name="Textfeld 2">
            <a:extLst>
              <a:ext uri="{FF2B5EF4-FFF2-40B4-BE49-F238E27FC236}">
                <a16:creationId xmlns:a16="http://schemas.microsoft.com/office/drawing/2014/main" id="{21D38817-BF1E-3E46-51C9-5B8DFA94CB64}"/>
              </a:ext>
            </a:extLst>
          </p:cNvPr>
          <p:cNvSpPr txBox="1"/>
          <p:nvPr/>
        </p:nvSpPr>
        <p:spPr>
          <a:xfrm>
            <a:off x="479376" y="6094741"/>
            <a:ext cx="3744416" cy="523220"/>
          </a:xfrm>
          <a:prstGeom prst="rect">
            <a:avLst/>
          </a:prstGeom>
          <a:noFill/>
        </p:spPr>
        <p:txBody>
          <a:bodyPr wrap="square" rtlCol="0">
            <a:spAutoFit/>
          </a:bodyPr>
          <a:lstStyle/>
          <a:p>
            <a:r>
              <a:rPr lang="de-CH" sz="1400" dirty="0">
                <a:effectLst/>
                <a:latin typeface="Calibri" panose="020F0502020204030204" pitchFamily="34" charset="0"/>
                <a:cs typeface="Calibri" panose="020F0502020204030204" pitchFamily="34" charset="0"/>
              </a:rPr>
              <a:t>Abbildung: Verärgerte Kundin</a:t>
            </a:r>
          </a:p>
          <a:p>
            <a:r>
              <a:rPr lang="de-CH" sz="1400" dirty="0">
                <a:effectLst/>
                <a:latin typeface="Calibri" panose="020F0502020204030204" pitchFamily="34" charset="0"/>
                <a:cs typeface="Calibri" panose="020F0502020204030204" pitchFamily="34" charset="0"/>
              </a:rPr>
              <a:t>Quelle: Adobe Stock</a:t>
            </a:r>
          </a:p>
        </p:txBody>
      </p:sp>
    </p:spTree>
    <p:extLst>
      <p:ext uri="{BB962C8B-B14F-4D97-AF65-F5344CB8AC3E}">
        <p14:creationId xmlns:p14="http://schemas.microsoft.com/office/powerpoint/2010/main" val="2188993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3">
            <a:extLst>
              <a:ext uri="{FF2B5EF4-FFF2-40B4-BE49-F238E27FC236}">
                <a16:creationId xmlns:a16="http://schemas.microsoft.com/office/drawing/2014/main" id="{BC5467D7-4EB8-4121-9B1D-B2F65033AB5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800000">
            <a:off x="119336" y="4383989"/>
            <a:ext cx="1725300" cy="2300400"/>
          </a:xfrm>
          <a:prstGeom prst="rect">
            <a:avLst/>
          </a:prstGeom>
        </p:spPr>
      </p:pic>
      <p:sp>
        <p:nvSpPr>
          <p:cNvPr id="5" name="Titel 4"/>
          <p:cNvSpPr>
            <a:spLocks noGrp="1"/>
          </p:cNvSpPr>
          <p:nvPr>
            <p:ph type="title"/>
          </p:nvPr>
        </p:nvSpPr>
        <p:spPr/>
        <p:txBody>
          <a:bodyPr>
            <a:normAutofit/>
          </a:bodyPr>
          <a:lstStyle/>
          <a:p>
            <a:r>
              <a:rPr lang="de-CH"/>
              <a:t>Themen heute</a:t>
            </a:r>
            <a:endParaRPr lang="de-CH" dirty="0"/>
          </a:p>
        </p:txBody>
      </p:sp>
      <p:sp>
        <p:nvSpPr>
          <p:cNvPr id="6" name="Inhaltsplatzhalter 5"/>
          <p:cNvSpPr>
            <a:spLocks noGrp="1"/>
          </p:cNvSpPr>
          <p:nvPr>
            <p:ph idx="1"/>
          </p:nvPr>
        </p:nvSpPr>
        <p:spPr/>
        <p:txBody>
          <a:bodyPr/>
          <a:lstStyle/>
          <a:p>
            <a:r>
              <a:rPr lang="de-CH" sz="2400" b="1" dirty="0"/>
              <a:t>Arbeitssituation 12: </a:t>
            </a:r>
            <a:r>
              <a:rPr lang="de-CH" b="1" dirty="0"/>
              <a:t>Aktennotizen und Protokolle verfassen</a:t>
            </a:r>
          </a:p>
          <a:p>
            <a:r>
              <a:rPr lang="de-CH" dirty="0"/>
              <a:t>Die Kaufleute verfassen Aktennotizen und Protokolle. Sie beachten dabei die gesetzlichen Rahmenbedingungen, die Vertraulichkeit, das Amtsgeheimnis und unterscheiden die Anforderungen an die Protokollarten. Dazu nutzen sie die entsprechenden Vorlagen. Sie stellen die Protokolle den Empfängern zeitgerecht zur Verfügung, erstellen Protokoll- und Beschlussauszüge und archivieren die Aktennotizen und Protokolle sowie die Mitunterlagen gemäss den rechtlichen Vorgaben.</a:t>
            </a:r>
          </a:p>
        </p:txBody>
      </p:sp>
      <p:sp>
        <p:nvSpPr>
          <p:cNvPr id="2" name="Foliennummernplatzhalter 1"/>
          <p:cNvSpPr>
            <a:spLocks noGrp="1"/>
          </p:cNvSpPr>
          <p:nvPr>
            <p:ph type="sldNum" sz="quarter" idx="12"/>
          </p:nvPr>
        </p:nvSpPr>
        <p:spPr/>
        <p:txBody>
          <a:bodyPr/>
          <a:lstStyle/>
          <a:p>
            <a:fld id="{87674F0A-37BA-4CE3-B1FD-DE57A7E2F2C6}" type="slidenum">
              <a:rPr lang="de-CH" smtClean="0"/>
              <a:pPr/>
              <a:t>4</a:t>
            </a:fld>
            <a:endParaRPr lang="de-CH"/>
          </a:p>
        </p:txBody>
      </p:sp>
    </p:spTree>
    <p:extLst>
      <p:ext uri="{BB962C8B-B14F-4D97-AF65-F5344CB8AC3E}">
        <p14:creationId xmlns:p14="http://schemas.microsoft.com/office/powerpoint/2010/main" val="15523660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chor="ctr">
            <a:normAutofit/>
          </a:bodyPr>
          <a:lstStyle/>
          <a:p>
            <a:r>
              <a:rPr lang="de-CH" dirty="0"/>
              <a:t>Alles verstanden?</a:t>
            </a:r>
          </a:p>
        </p:txBody>
      </p:sp>
      <p:sp>
        <p:nvSpPr>
          <p:cNvPr id="6" name="Inhaltsplatzhalter 5"/>
          <p:cNvSpPr>
            <a:spLocks noGrp="1"/>
          </p:cNvSpPr>
          <p:nvPr>
            <p:ph idx="1"/>
          </p:nvPr>
        </p:nvSpPr>
        <p:spPr/>
        <p:txBody>
          <a:bodyPr>
            <a:normAutofit/>
          </a:bodyPr>
          <a:lstStyle/>
          <a:p>
            <a:pPr marL="0" indent="0">
              <a:lnSpc>
                <a:spcPct val="90000"/>
              </a:lnSpc>
              <a:buNone/>
            </a:pPr>
            <a:r>
              <a:rPr lang="de-CH" b="1" dirty="0"/>
              <a:t>Aufgabenstellung</a:t>
            </a:r>
          </a:p>
          <a:p>
            <a:pPr>
              <a:lnSpc>
                <a:spcPct val="90000"/>
              </a:lnSpc>
            </a:pPr>
            <a:r>
              <a:rPr lang="de-CH" dirty="0"/>
              <a:t>Sie haben auf heute das Grundlagenwissen zum Kapitel «Rechtsmitteleingänge überprüfen» gelesen und sich offene Fragen notiert.</a:t>
            </a:r>
          </a:p>
          <a:p>
            <a:pPr>
              <a:lnSpc>
                <a:spcPct val="90000"/>
              </a:lnSpc>
            </a:pPr>
            <a:r>
              <a:rPr lang="de-CH" dirty="0"/>
              <a:t>Setzen Sie sich in Gruppen zusammen und versuchen Sie, die offenen Fragen zu beantworten.</a:t>
            </a:r>
          </a:p>
          <a:p>
            <a:pPr>
              <a:lnSpc>
                <a:spcPct val="90000"/>
              </a:lnSpc>
            </a:pPr>
            <a:r>
              <a:rPr lang="de-CH" dirty="0"/>
              <a:t>Ungeklärte Fragen bringen Sie im Plenum ein.</a:t>
            </a:r>
          </a:p>
          <a:p>
            <a:pPr marL="0" indent="0">
              <a:lnSpc>
                <a:spcPct val="90000"/>
              </a:lnSpc>
              <a:buNone/>
            </a:pPr>
            <a:endParaRPr lang="de-CH" dirty="0"/>
          </a:p>
          <a:p>
            <a:pPr marL="0" indent="0">
              <a:lnSpc>
                <a:spcPct val="90000"/>
              </a:lnSpc>
              <a:buNone/>
            </a:pPr>
            <a:r>
              <a:rPr lang="de-CH" b="1" dirty="0"/>
              <a:t>Organisation</a:t>
            </a:r>
          </a:p>
          <a:p>
            <a:pPr>
              <a:lnSpc>
                <a:spcPct val="90000"/>
              </a:lnSpc>
            </a:pPr>
            <a:r>
              <a:rPr lang="de-CH" dirty="0"/>
              <a:t>Zeit: 10 Minuten</a:t>
            </a:r>
          </a:p>
          <a:p>
            <a:pPr>
              <a:lnSpc>
                <a:spcPct val="90000"/>
              </a:lnSpc>
            </a:pPr>
            <a:r>
              <a:rPr lang="de-CH" dirty="0"/>
              <a:t>Arbeitsweise: Vierergruppe</a:t>
            </a:r>
          </a:p>
          <a:p>
            <a:pPr marL="0" indent="0">
              <a:lnSpc>
                <a:spcPct val="90000"/>
              </a:lnSpc>
              <a:buNone/>
            </a:pPr>
            <a:endParaRPr lang="de-CH" sz="1800" dirty="0"/>
          </a:p>
        </p:txBody>
      </p:sp>
      <p:sp>
        <p:nvSpPr>
          <p:cNvPr id="2" name="Foliennummernplatzhalter 1"/>
          <p:cNvSpPr>
            <a:spLocks noGrp="1"/>
          </p:cNvSpPr>
          <p:nvPr>
            <p:ph type="sldNum" sz="quarter" idx="12"/>
          </p:nvPr>
        </p:nvSpPr>
        <p:spPr/>
        <p:txBody>
          <a:bodyPr anchor="ctr">
            <a:normAutofit/>
          </a:bodyPr>
          <a:lstStyle/>
          <a:p>
            <a:pPr>
              <a:spcAft>
                <a:spcPts val="600"/>
              </a:spcAft>
            </a:pPr>
            <a:fld id="{87674F0A-37BA-4CE3-B1FD-DE57A7E2F2C6}" type="slidenum">
              <a:rPr lang="de-CH" smtClean="0"/>
              <a:pPr>
                <a:spcAft>
                  <a:spcPts val="600"/>
                </a:spcAft>
              </a:pPr>
              <a:t>40</a:t>
            </a:fld>
            <a:endParaRPr lang="de-CH"/>
          </a:p>
        </p:txBody>
      </p:sp>
    </p:spTree>
    <p:extLst>
      <p:ext uri="{BB962C8B-B14F-4D97-AF65-F5344CB8AC3E}">
        <p14:creationId xmlns:p14="http://schemas.microsoft.com/office/powerpoint/2010/main" val="4927996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hangingPunct="0"/>
            <a:r>
              <a:rPr lang="de-CH" dirty="0"/>
              <a:t>Rechtsmittel und gesetzliche Grundlagen – Arbeitsanleitung «Analyse»</a:t>
            </a:r>
          </a:p>
        </p:txBody>
      </p:sp>
      <p:sp>
        <p:nvSpPr>
          <p:cNvPr id="3" name="Inhaltsplatzhalter 2"/>
          <p:cNvSpPr>
            <a:spLocks noGrp="1"/>
          </p:cNvSpPr>
          <p:nvPr>
            <p:ph idx="1"/>
          </p:nvPr>
        </p:nvSpPr>
        <p:spPr>
          <a:xfrm>
            <a:off x="609600" y="1417639"/>
            <a:ext cx="10972800" cy="4708526"/>
          </a:xfrm>
        </p:spPr>
        <p:txBody>
          <a:bodyPr/>
          <a:lstStyle/>
          <a:p>
            <a:pPr marL="0" indent="0" hangingPunct="0">
              <a:buNone/>
            </a:pPr>
            <a:r>
              <a:rPr lang="de-CH" sz="1500" b="1" dirty="0"/>
              <a:t>Ausgangslage: </a:t>
            </a:r>
            <a:r>
              <a:rPr lang="de-CH" sz="1500" dirty="0"/>
              <a:t>Als Vorbereitung auf heute haben Sie sich im Grundlagenwissen auch mit Rechtsmitteln beschäftigt und wissen nun, dass auf eine Verfügung oder ein Entscheid auch immer ein Rechtsmittel gehört.</a:t>
            </a:r>
            <a:br>
              <a:rPr lang="de-CH" sz="1500" dirty="0"/>
            </a:br>
            <a:r>
              <a:rPr lang="de-CH" sz="1500" dirty="0"/>
              <a:t>Gemeinsam mit Ihren Mitlernenden werfen Sie in dieser Übung darum einen genaueren Blick auf Rechtsmittel und die dazugehörigen gesetzlichen Grundlagen.</a:t>
            </a:r>
          </a:p>
          <a:p>
            <a:pPr marL="0" indent="0" hangingPunct="0">
              <a:buNone/>
            </a:pPr>
            <a:endParaRPr lang="de-CH" sz="1500" dirty="0"/>
          </a:p>
          <a:p>
            <a:pPr marL="0" indent="0" hangingPunct="0">
              <a:buNone/>
            </a:pPr>
            <a:r>
              <a:rPr lang="de-CH" sz="1500" b="1" dirty="0"/>
              <a:t>Aufgabenstellung</a:t>
            </a:r>
          </a:p>
          <a:p>
            <a:pPr marL="0" indent="0" hangingPunct="0">
              <a:buNone/>
            </a:pPr>
            <a:r>
              <a:rPr lang="de-CH" sz="1500" b="1" dirty="0"/>
              <a:t>Schritt 1:</a:t>
            </a:r>
            <a:r>
              <a:rPr lang="de-CH" sz="1500" dirty="0"/>
              <a:t> Bilden Sie Dreiergruppen.</a:t>
            </a:r>
          </a:p>
          <a:p>
            <a:pPr marL="0" indent="0" hangingPunct="0">
              <a:buNone/>
            </a:pPr>
            <a:r>
              <a:rPr lang="de-CH" sz="1500" b="1" dirty="0"/>
              <a:t>Schritt 2:</a:t>
            </a:r>
            <a:r>
              <a:rPr lang="de-CH" sz="1500" dirty="0"/>
              <a:t> Lesen Sie die Verfügungen durch und sichten Sie die Gesetzesartikel.</a:t>
            </a:r>
          </a:p>
          <a:p>
            <a:pPr marL="0" indent="0" hangingPunct="0">
              <a:buNone/>
            </a:pPr>
            <a:r>
              <a:rPr lang="de-CH" sz="1500" b="1" dirty="0"/>
              <a:t>Schritt 3:</a:t>
            </a:r>
            <a:r>
              <a:rPr lang="de-CH" sz="1500" dirty="0"/>
              <a:t> Überlegen Sie, welcher Gesetzesartikel zu welcher Rechtsmittelerklärung gehören könnte. Geben Sie an, welches die jeweilige Rechtsmittelinstanz ist. Notieren Sie Ihre Antworten auf dem Beiblatt.</a:t>
            </a:r>
          </a:p>
          <a:p>
            <a:pPr marL="0" indent="0" hangingPunct="0">
              <a:buNone/>
            </a:pPr>
            <a:r>
              <a:rPr lang="de-CH" sz="1500" b="1" dirty="0"/>
              <a:t>Für schnelle Lernende: </a:t>
            </a:r>
            <a:r>
              <a:rPr lang="de-CH" sz="1500" dirty="0"/>
              <a:t>Berechnen Sie aufgrund der angegebenen Daten und Frist, bis wann das Rechtsmittel spätestens ergriffen werden kann. Sie können davon ausgehen, dass der Entscheid jeweils mit A+ am nachfolgenden Werktag nach dem Sitzungsdatum beim Empfänger eingetroffen ist. Halten Sie Ihre Antworten auf dem Beiblatt fest.</a:t>
            </a:r>
          </a:p>
          <a:p>
            <a:pPr marL="0" indent="0" hangingPunct="0">
              <a:buNone/>
            </a:pPr>
            <a:r>
              <a:rPr lang="de-CH" sz="1500" dirty="0"/>
              <a:t> </a:t>
            </a:r>
          </a:p>
          <a:p>
            <a:pPr marL="0" indent="0" hangingPunct="0">
              <a:buNone/>
            </a:pPr>
            <a:r>
              <a:rPr lang="de-CH" sz="1500" b="1" dirty="0"/>
              <a:t>Erwartungen</a:t>
            </a:r>
          </a:p>
          <a:p>
            <a:pPr marL="0" indent="0" hangingPunct="0">
              <a:buNone/>
            </a:pPr>
            <a:r>
              <a:rPr lang="de-CH" sz="1500" dirty="0"/>
              <a:t>Sie ordnen mindestens zwei Gesetzesartikel korrekt der entsprechenden Verfügung zu. </a:t>
            </a:r>
          </a:p>
          <a:p>
            <a:pPr hangingPunct="0"/>
            <a:endParaRPr lang="de-CH" sz="1500" dirty="0"/>
          </a:p>
          <a:p>
            <a:pPr marL="0" indent="0" hangingPunct="0">
              <a:buNone/>
            </a:pPr>
            <a:r>
              <a:rPr lang="de-CH" sz="1500" b="1" dirty="0"/>
              <a:t>Organisation</a:t>
            </a:r>
          </a:p>
          <a:p>
            <a:pPr marL="0" indent="0" hangingPunct="0">
              <a:buNone/>
            </a:pPr>
            <a:r>
              <a:rPr lang="de-CH" sz="1500" dirty="0"/>
              <a:t>Zeit: 15 Minuten</a:t>
            </a:r>
          </a:p>
          <a:p>
            <a:pPr marL="0" indent="0" hangingPunct="0">
              <a:buNone/>
            </a:pPr>
            <a:r>
              <a:rPr lang="de-CH" sz="1500" dirty="0"/>
              <a:t>Arbeitsweise: Dreiergruppen</a:t>
            </a:r>
          </a:p>
          <a:p>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41</a:t>
            </a:fld>
            <a:endParaRPr lang="de-CH" dirty="0"/>
          </a:p>
        </p:txBody>
      </p:sp>
      <p:sp>
        <p:nvSpPr>
          <p:cNvPr id="5" name="Rechteck 4">
            <a:hlinkClick r:id="rId3"/>
          </p:cNvPr>
          <p:cNvSpPr/>
          <p:nvPr/>
        </p:nvSpPr>
        <p:spPr>
          <a:xfrm>
            <a:off x="8904312" y="5281705"/>
            <a:ext cx="1966912" cy="84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CH" sz="2400" dirty="0"/>
              <a:t>Zum</a:t>
            </a:r>
            <a:br>
              <a:rPr lang="de-CH" sz="2400" dirty="0"/>
            </a:br>
            <a:r>
              <a:rPr lang="de-CH" sz="2400" b="1" dirty="0"/>
              <a:t>Dokument</a:t>
            </a:r>
          </a:p>
        </p:txBody>
      </p:sp>
    </p:spTree>
    <p:extLst>
      <p:ext uri="{BB962C8B-B14F-4D97-AF65-F5344CB8AC3E}">
        <p14:creationId xmlns:p14="http://schemas.microsoft.com/office/powerpoint/2010/main" val="1156426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Rechtsmittel und gesetzliche Grundlagen – Beispiele «Analyse»</a:t>
            </a:r>
          </a:p>
        </p:txBody>
      </p:sp>
      <p:sp>
        <p:nvSpPr>
          <p:cNvPr id="3" name="Inhaltsplatzhalter 2"/>
          <p:cNvSpPr>
            <a:spLocks noGrp="1"/>
          </p:cNvSpPr>
          <p:nvPr>
            <p:ph idx="1"/>
          </p:nvPr>
        </p:nvSpPr>
        <p:spPr/>
        <p:txBody>
          <a:bodyPr/>
          <a:lstStyle/>
          <a:p>
            <a:r>
              <a:rPr lang="de-DE" dirty="0"/>
              <a:t>Beispiel 1: Baubewilligung Nr. 88 (</a:t>
            </a:r>
            <a:r>
              <a:rPr lang="de-DE" dirty="0">
                <a:hlinkClick r:id="rId3"/>
              </a:rPr>
              <a:t>hier</a:t>
            </a:r>
            <a:r>
              <a:rPr lang="de-DE" dirty="0"/>
              <a:t>)</a:t>
            </a:r>
          </a:p>
          <a:p>
            <a:r>
              <a:rPr lang="de-DE" dirty="0"/>
              <a:t>Beispiel 2: Zusicherung Gemeindebürgerrecht (</a:t>
            </a:r>
            <a:r>
              <a:rPr lang="de-DE" dirty="0">
                <a:hlinkClick r:id="rId4"/>
              </a:rPr>
              <a:t>hier</a:t>
            </a:r>
            <a:r>
              <a:rPr lang="de-DE" dirty="0"/>
              <a:t>)</a:t>
            </a:r>
          </a:p>
          <a:p>
            <a:r>
              <a:rPr lang="de-DE" dirty="0"/>
              <a:t>Beispiel 3: Einstellung Sozialhilfe (</a:t>
            </a:r>
            <a:r>
              <a:rPr lang="de-DE" dirty="0">
                <a:hlinkClick r:id="rId5"/>
              </a:rPr>
              <a:t>hier</a:t>
            </a:r>
            <a:r>
              <a:rPr lang="de-DE" dirty="0"/>
              <a:t>)</a:t>
            </a:r>
          </a:p>
          <a:p>
            <a:r>
              <a:rPr lang="de-DE" dirty="0"/>
              <a:t>Gesetzesartikel (</a:t>
            </a:r>
            <a:r>
              <a:rPr lang="de-DE" dirty="0">
                <a:hlinkClick r:id="rId6"/>
              </a:rPr>
              <a:t>hier</a:t>
            </a:r>
            <a:r>
              <a:rPr lang="de-DE" dirty="0"/>
              <a:t>)</a:t>
            </a:r>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42</a:t>
            </a:fld>
            <a:endParaRPr lang="de-CH" dirty="0"/>
          </a:p>
        </p:txBody>
      </p:sp>
      <p:pic>
        <p:nvPicPr>
          <p:cNvPr id="5" name="Grafik 4"/>
          <p:cNvPicPr>
            <a:picLocks noChangeAspect="1"/>
          </p:cNvPicPr>
          <p:nvPr/>
        </p:nvPicPr>
        <p:blipFill>
          <a:blip r:embed="rId7"/>
          <a:stretch>
            <a:fillRect/>
          </a:stretch>
        </p:blipFill>
        <p:spPr>
          <a:xfrm>
            <a:off x="7540402" y="2285025"/>
            <a:ext cx="2394396" cy="3189533"/>
          </a:xfrm>
          <a:prstGeom prst="rect">
            <a:avLst/>
          </a:prstGeom>
        </p:spPr>
      </p:pic>
      <p:pic>
        <p:nvPicPr>
          <p:cNvPr id="7" name="Grafik 6"/>
          <p:cNvPicPr>
            <a:picLocks noChangeAspect="1"/>
          </p:cNvPicPr>
          <p:nvPr/>
        </p:nvPicPr>
        <p:blipFill>
          <a:blip r:embed="rId8"/>
          <a:stretch>
            <a:fillRect/>
          </a:stretch>
        </p:blipFill>
        <p:spPr>
          <a:xfrm>
            <a:off x="8891141" y="3181225"/>
            <a:ext cx="2087314" cy="3175126"/>
          </a:xfrm>
          <a:prstGeom prst="rect">
            <a:avLst/>
          </a:prstGeom>
        </p:spPr>
      </p:pic>
    </p:spTree>
    <p:extLst>
      <p:ext uri="{BB962C8B-B14F-4D97-AF65-F5344CB8AC3E}">
        <p14:creationId xmlns:p14="http://schemas.microsoft.com/office/powerpoint/2010/main" val="6899240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a:t>Einen Rechtsmitteleingang prüfen</a:t>
            </a:r>
            <a:br>
              <a:rPr lang="de-CH" dirty="0">
                <a:highlight>
                  <a:srgbClr val="C0C0C0"/>
                </a:highlight>
              </a:rPr>
            </a:br>
            <a:r>
              <a:rPr lang="de-CH" dirty="0"/>
              <a:t>Modellierung</a:t>
            </a:r>
          </a:p>
        </p:txBody>
      </p:sp>
      <p:sp>
        <p:nvSpPr>
          <p:cNvPr id="6" name="Untertitel 5"/>
          <p:cNvSpPr>
            <a:spLocks noGrp="1"/>
          </p:cNvSpPr>
          <p:nvPr>
            <p:ph type="subTitle" idx="1"/>
          </p:nvPr>
        </p:nvSpPr>
        <p:spPr/>
        <p:txBody>
          <a:bodyPr>
            <a:normAutofit lnSpcReduction="10000"/>
          </a:bodyPr>
          <a:lstStyle/>
          <a:p>
            <a:r>
              <a:rPr lang="de-CH" dirty="0"/>
              <a:t>Präsenztag 8</a:t>
            </a:r>
            <a:br>
              <a:rPr lang="de-CH" dirty="0"/>
            </a:br>
            <a:r>
              <a:rPr lang="de-CH" dirty="0"/>
              <a:t>Überbetriebliche Kurse Block 3</a:t>
            </a:r>
          </a:p>
          <a:p>
            <a:r>
              <a:rPr lang="de-CH" sz="1200" dirty="0"/>
              <a:t>Kauffrau/Kaufmann EFZ BOG</a:t>
            </a:r>
          </a:p>
          <a:p>
            <a:r>
              <a:rPr lang="de-CH" sz="1200" dirty="0"/>
              <a:t>Branche «Öffentliche Verwaltung/Administration </a:t>
            </a:r>
            <a:r>
              <a:rPr lang="de-CH" sz="1200" dirty="0" err="1"/>
              <a:t>publique</a:t>
            </a:r>
            <a:r>
              <a:rPr lang="de-CH" sz="1200" dirty="0"/>
              <a:t>/</a:t>
            </a:r>
            <a:r>
              <a:rPr lang="de-CH" sz="1200" dirty="0" err="1"/>
              <a:t>Amministrazione</a:t>
            </a:r>
            <a:r>
              <a:rPr lang="de-CH" sz="1200" dirty="0"/>
              <a:t> </a:t>
            </a:r>
            <a:r>
              <a:rPr lang="de-CH" sz="1200" dirty="0" err="1"/>
              <a:t>pubblica</a:t>
            </a:r>
            <a:r>
              <a:rPr lang="de-CH" sz="1200" dirty="0"/>
              <a:t>»</a:t>
            </a:r>
          </a:p>
          <a:p>
            <a:r>
              <a:rPr lang="de-CH" sz="1200" dirty="0"/>
              <a:t>Arbeitssituation 8: «Verfügungen und Entscheide verfassen», Arbeitssituation 9: «Rechtsmitteleingänge überprüfen» und Arbeitssituation 12: «Aktennotizen und Protokolle verfassen»</a:t>
            </a:r>
            <a:endParaRPr lang="de-CH" sz="1200" dirty="0">
              <a:highlight>
                <a:srgbClr val="C0C0C0"/>
              </a:highlight>
            </a:endParaRPr>
          </a:p>
          <a:p>
            <a:endParaRPr lang="de-CH" dirty="0">
              <a:highlight>
                <a:srgbClr val="C0C0C0"/>
              </a:highlight>
            </a:endParaRPr>
          </a:p>
          <a:p>
            <a:endParaRPr lang="de-CH" dirty="0">
              <a:highlight>
                <a:srgbClr val="C0C0C0"/>
              </a:highligh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Ziele</a:t>
            </a:r>
            <a:endParaRPr lang="de-CH" sz="1200" b="0" dirty="0">
              <a:solidFill>
                <a:srgbClr val="FF0000"/>
              </a:solidFill>
            </a:endParaRPr>
          </a:p>
        </p:txBody>
      </p:sp>
      <p:sp>
        <p:nvSpPr>
          <p:cNvPr id="6" name="Inhaltsplatzhalter 5"/>
          <p:cNvSpPr>
            <a:spLocks noGrp="1"/>
          </p:cNvSpPr>
          <p:nvPr>
            <p:ph idx="1"/>
          </p:nvPr>
        </p:nvSpPr>
        <p:spPr/>
        <p:txBody>
          <a:bodyPr/>
          <a:lstStyle/>
          <a:p>
            <a:r>
              <a:rPr lang="de-CH" dirty="0"/>
              <a:t>Sie benennen die wichtigsten Punkte bei der Überprüfung von Rechtsmitteleingängen.</a:t>
            </a:r>
          </a:p>
          <a:p>
            <a:r>
              <a:rPr lang="de-CH" dirty="0"/>
              <a:t>Sie sind in der Lage, selbstständig die Überprüfung eines Rechtsmitteleingangs anhand eines Beispiels durchzuführen.</a:t>
            </a:r>
          </a:p>
        </p:txBody>
      </p:sp>
      <p:sp>
        <p:nvSpPr>
          <p:cNvPr id="2" name="Foliennummernplatzhalter 1"/>
          <p:cNvSpPr>
            <a:spLocks noGrp="1"/>
          </p:cNvSpPr>
          <p:nvPr>
            <p:ph type="sldNum" sz="quarter" idx="12"/>
          </p:nvPr>
        </p:nvSpPr>
        <p:spPr/>
        <p:txBody>
          <a:bodyPr/>
          <a:lstStyle/>
          <a:p>
            <a:fld id="{87674F0A-37BA-4CE3-B1FD-DE57A7E2F2C6}" type="slidenum">
              <a:rPr lang="de-CH" smtClean="0"/>
              <a:pPr/>
              <a:t>44</a:t>
            </a:fld>
            <a:endParaRPr lang="de-CH"/>
          </a:p>
        </p:txBody>
      </p:sp>
    </p:spTree>
    <p:extLst>
      <p:ext uri="{BB962C8B-B14F-4D97-AF65-F5344CB8AC3E}">
        <p14:creationId xmlns:p14="http://schemas.microsoft.com/office/powerpoint/2010/main" val="29593645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Das Wichtigste im Überblick</a:t>
            </a:r>
          </a:p>
        </p:txBody>
      </p:sp>
      <p:sp>
        <p:nvSpPr>
          <p:cNvPr id="6" name="Inhaltsplatzhalter 5"/>
          <p:cNvSpPr>
            <a:spLocks noGrp="1"/>
          </p:cNvSpPr>
          <p:nvPr>
            <p:ph idx="1"/>
          </p:nvPr>
        </p:nvSpPr>
        <p:spPr/>
        <p:txBody>
          <a:bodyPr/>
          <a:lstStyle/>
          <a:p>
            <a:pPr marL="0" indent="0">
              <a:buNone/>
            </a:pPr>
            <a:r>
              <a:rPr lang="de-CH" b="1" dirty="0"/>
              <a:t>Schritt 1: Geschäftsfall eröffnen</a:t>
            </a:r>
          </a:p>
          <a:p>
            <a:pPr marL="0" indent="0">
              <a:buNone/>
            </a:pPr>
            <a:r>
              <a:rPr lang="de-CH" b="1" dirty="0"/>
              <a:t>Schritt 2: Zuständigkeit prüfen</a:t>
            </a:r>
          </a:p>
          <a:p>
            <a:pPr marL="0" indent="0">
              <a:buNone/>
            </a:pPr>
            <a:r>
              <a:rPr lang="de-CH" b="1" dirty="0"/>
              <a:t>Schritt 3: Einhaltung der Fristen prüfen</a:t>
            </a:r>
          </a:p>
          <a:p>
            <a:pPr marL="0" indent="0">
              <a:buNone/>
            </a:pPr>
            <a:r>
              <a:rPr lang="de-CH" b="1" dirty="0"/>
              <a:t>Schritt 4: Formelle Richtigkeit prüfen </a:t>
            </a:r>
          </a:p>
          <a:p>
            <a:r>
              <a:rPr lang="de-CH" dirty="0"/>
              <a:t>Schriftlichkeit?</a:t>
            </a:r>
          </a:p>
          <a:p>
            <a:r>
              <a:rPr lang="de-CH" dirty="0"/>
              <a:t>Begründung?</a:t>
            </a:r>
          </a:p>
          <a:p>
            <a:r>
              <a:rPr lang="de-CH" dirty="0"/>
              <a:t>Alle Unterlagen vollständig?</a:t>
            </a:r>
          </a:p>
          <a:p>
            <a:r>
              <a:rPr lang="de-CH" dirty="0"/>
              <a:t>Vollmacht und Unterschrift?</a:t>
            </a:r>
          </a:p>
          <a:p>
            <a:pPr marL="0" indent="0">
              <a:buNone/>
            </a:pPr>
            <a:r>
              <a:rPr lang="de-CH" b="1" dirty="0"/>
              <a:t>Schritt 5: Eingang abschliessen</a:t>
            </a:r>
          </a:p>
          <a:p>
            <a:endParaRPr lang="de-CH" sz="2800"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45</a:t>
            </a:fld>
            <a:endParaRPr lang="de-CH"/>
          </a:p>
        </p:txBody>
      </p:sp>
    </p:spTree>
    <p:extLst>
      <p:ext uri="{BB962C8B-B14F-4D97-AF65-F5344CB8AC3E}">
        <p14:creationId xmlns:p14="http://schemas.microsoft.com/office/powerpoint/2010/main" val="40510345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Bevor ich mich an die Arbeit mache, …</a:t>
            </a:r>
          </a:p>
        </p:txBody>
      </p:sp>
      <p:sp>
        <p:nvSpPr>
          <p:cNvPr id="6" name="Inhaltsplatzhalter 5"/>
          <p:cNvSpPr>
            <a:spLocks noGrp="1"/>
          </p:cNvSpPr>
          <p:nvPr>
            <p:ph idx="1"/>
          </p:nvPr>
        </p:nvSpPr>
        <p:spPr/>
        <p:txBody>
          <a:bodyPr/>
          <a:lstStyle/>
          <a:p>
            <a:r>
              <a:rPr lang="de-CH" dirty="0"/>
              <a:t>besorge ich alle Dokumente, die mit dem Rechtsmitteleingang eingetroffen sind.</a:t>
            </a:r>
          </a:p>
          <a:p>
            <a:pPr marL="0" indent="0">
              <a:buNone/>
            </a:pPr>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46</a:t>
            </a:fld>
            <a:endParaRPr lang="de-CH"/>
          </a:p>
        </p:txBody>
      </p:sp>
      <p:pic>
        <p:nvPicPr>
          <p:cNvPr id="4" name="Grafik 3">
            <a:extLst>
              <a:ext uri="{FF2B5EF4-FFF2-40B4-BE49-F238E27FC236}">
                <a16:creationId xmlns:a16="http://schemas.microsoft.com/office/drawing/2014/main" id="{7A6EEE8B-BA36-51B3-14FA-54B51F78E7D8}"/>
              </a:ext>
            </a:extLst>
          </p:cNvPr>
          <p:cNvPicPr>
            <a:picLocks noChangeAspect="1"/>
          </p:cNvPicPr>
          <p:nvPr/>
        </p:nvPicPr>
        <p:blipFill>
          <a:blip r:embed="rId3"/>
          <a:stretch>
            <a:fillRect/>
          </a:stretch>
        </p:blipFill>
        <p:spPr>
          <a:xfrm rot="21067044">
            <a:off x="1423866" y="2185309"/>
            <a:ext cx="2691958" cy="4080304"/>
          </a:xfrm>
          <a:prstGeom prst="rect">
            <a:avLst/>
          </a:prstGeom>
          <a:ln>
            <a:noFill/>
          </a:ln>
          <a:effectLst>
            <a:outerShdw blurRad="292100" dist="139700" dir="2700000" algn="tl" rotWithShape="0">
              <a:srgbClr val="333333">
                <a:alpha val="65000"/>
              </a:srgbClr>
            </a:outerShdw>
          </a:effectLst>
        </p:spPr>
      </p:pic>
      <p:pic>
        <p:nvPicPr>
          <p:cNvPr id="8" name="Grafik 7">
            <a:extLst>
              <a:ext uri="{FF2B5EF4-FFF2-40B4-BE49-F238E27FC236}">
                <a16:creationId xmlns:a16="http://schemas.microsoft.com/office/drawing/2014/main" id="{9BC2486C-08E2-552D-7589-9B949E9806BA}"/>
              </a:ext>
            </a:extLst>
          </p:cNvPr>
          <p:cNvPicPr>
            <a:picLocks noChangeAspect="1"/>
          </p:cNvPicPr>
          <p:nvPr/>
        </p:nvPicPr>
        <p:blipFill>
          <a:blip r:embed="rId4"/>
          <a:stretch>
            <a:fillRect/>
          </a:stretch>
        </p:blipFill>
        <p:spPr>
          <a:xfrm rot="625574">
            <a:off x="7489115" y="2770769"/>
            <a:ext cx="4131809" cy="2905314"/>
          </a:xfrm>
          <a:prstGeom prst="rect">
            <a:avLst/>
          </a:prstGeom>
          <a:ln>
            <a:noFill/>
          </a:ln>
          <a:effectLst>
            <a:outerShdw blurRad="292100" dist="139700" dir="2700000" algn="tl" rotWithShape="0">
              <a:srgbClr val="333333">
                <a:alpha val="65000"/>
              </a:srgbClr>
            </a:outerShdw>
          </a:effectLst>
        </p:spPr>
      </p:pic>
      <p:sp>
        <p:nvSpPr>
          <p:cNvPr id="9" name="Textfeld 8">
            <a:extLst>
              <a:ext uri="{FF2B5EF4-FFF2-40B4-BE49-F238E27FC236}">
                <a16:creationId xmlns:a16="http://schemas.microsoft.com/office/drawing/2014/main" id="{3A8A6374-BFD4-07CE-BC42-3D1D73A1537C}"/>
              </a:ext>
            </a:extLst>
          </p:cNvPr>
          <p:cNvSpPr txBox="1"/>
          <p:nvPr/>
        </p:nvSpPr>
        <p:spPr>
          <a:xfrm>
            <a:off x="187146" y="2996952"/>
            <a:ext cx="2531462" cy="646331"/>
          </a:xfrm>
          <a:prstGeom prst="rect">
            <a:avLst/>
          </a:prstGeom>
          <a:noFill/>
        </p:spPr>
        <p:txBody>
          <a:bodyPr wrap="none" rtlCol="0">
            <a:spAutoFit/>
          </a:bodyPr>
          <a:lstStyle/>
          <a:p>
            <a:r>
              <a:rPr lang="de-CH" b="1" dirty="0"/>
              <a:t>Einsprache-</a:t>
            </a:r>
            <a:br>
              <a:rPr lang="de-CH" b="1" dirty="0"/>
            </a:br>
            <a:r>
              <a:rPr lang="de-CH" b="1" dirty="0"/>
              <a:t>Schreiben (Beilage 1)</a:t>
            </a:r>
          </a:p>
        </p:txBody>
      </p:sp>
      <p:sp>
        <p:nvSpPr>
          <p:cNvPr id="10" name="Textfeld 9">
            <a:extLst>
              <a:ext uri="{FF2B5EF4-FFF2-40B4-BE49-F238E27FC236}">
                <a16:creationId xmlns:a16="http://schemas.microsoft.com/office/drawing/2014/main" id="{2DE2BE4D-AF7F-D190-1091-E894C22B86DD}"/>
              </a:ext>
            </a:extLst>
          </p:cNvPr>
          <p:cNvSpPr txBox="1"/>
          <p:nvPr/>
        </p:nvSpPr>
        <p:spPr>
          <a:xfrm>
            <a:off x="9527001" y="2510469"/>
            <a:ext cx="2557175" cy="369332"/>
          </a:xfrm>
          <a:prstGeom prst="rect">
            <a:avLst/>
          </a:prstGeom>
          <a:noFill/>
        </p:spPr>
        <p:txBody>
          <a:bodyPr wrap="none" rtlCol="0">
            <a:spAutoFit/>
          </a:bodyPr>
          <a:lstStyle/>
          <a:p>
            <a:r>
              <a:rPr lang="de-CH" b="1" dirty="0"/>
              <a:t>Verfügung (Beilage 3)</a:t>
            </a:r>
          </a:p>
        </p:txBody>
      </p:sp>
      <p:pic>
        <p:nvPicPr>
          <p:cNvPr id="12" name="Grafik 11">
            <a:extLst>
              <a:ext uri="{FF2B5EF4-FFF2-40B4-BE49-F238E27FC236}">
                <a16:creationId xmlns:a16="http://schemas.microsoft.com/office/drawing/2014/main" id="{73B67720-6A2A-3CE0-9633-58D837B5D244}"/>
              </a:ext>
            </a:extLst>
          </p:cNvPr>
          <p:cNvPicPr>
            <a:picLocks noChangeAspect="1"/>
          </p:cNvPicPr>
          <p:nvPr/>
        </p:nvPicPr>
        <p:blipFill>
          <a:blip r:embed="rId5"/>
          <a:stretch>
            <a:fillRect/>
          </a:stretch>
        </p:blipFill>
        <p:spPr>
          <a:xfrm rot="447997">
            <a:off x="4243911" y="3534468"/>
            <a:ext cx="2801572" cy="2757259"/>
          </a:xfrm>
          <a:prstGeom prst="rect">
            <a:avLst/>
          </a:prstGeom>
          <a:ln>
            <a:noFill/>
          </a:ln>
          <a:effectLst>
            <a:outerShdw blurRad="292100" dist="139700" dir="2700000" algn="tl" rotWithShape="0">
              <a:srgbClr val="333333">
                <a:alpha val="65000"/>
              </a:srgbClr>
            </a:outerShdw>
          </a:effectLst>
        </p:spPr>
      </p:pic>
      <p:sp>
        <p:nvSpPr>
          <p:cNvPr id="13" name="Textfeld 12">
            <a:extLst>
              <a:ext uri="{FF2B5EF4-FFF2-40B4-BE49-F238E27FC236}">
                <a16:creationId xmlns:a16="http://schemas.microsoft.com/office/drawing/2014/main" id="{679552A7-3025-1A49-B2F1-4907FF8FAE69}"/>
              </a:ext>
            </a:extLst>
          </p:cNvPr>
          <p:cNvSpPr txBox="1"/>
          <p:nvPr/>
        </p:nvSpPr>
        <p:spPr>
          <a:xfrm>
            <a:off x="4291542" y="3179461"/>
            <a:ext cx="2877711" cy="369332"/>
          </a:xfrm>
          <a:prstGeom prst="rect">
            <a:avLst/>
          </a:prstGeom>
          <a:noFill/>
        </p:spPr>
        <p:txBody>
          <a:bodyPr wrap="none" rtlCol="0">
            <a:spAutoFit/>
          </a:bodyPr>
          <a:lstStyle/>
          <a:p>
            <a:r>
              <a:rPr lang="de-CH" b="1" dirty="0"/>
              <a:t>Kontoauszug (Beilage 2)</a:t>
            </a:r>
          </a:p>
        </p:txBody>
      </p:sp>
      <p:sp>
        <p:nvSpPr>
          <p:cNvPr id="11" name="Rechteck 10">
            <a:hlinkClick r:id="rId6"/>
          </p:cNvPr>
          <p:cNvSpPr/>
          <p:nvPr/>
        </p:nvSpPr>
        <p:spPr>
          <a:xfrm>
            <a:off x="247544" y="3622795"/>
            <a:ext cx="1966912" cy="84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CH" sz="2400" dirty="0"/>
              <a:t>Zum</a:t>
            </a:r>
            <a:br>
              <a:rPr lang="de-CH" sz="2400" dirty="0"/>
            </a:br>
            <a:r>
              <a:rPr lang="de-CH" sz="2400" b="1" dirty="0"/>
              <a:t>Dokument</a:t>
            </a:r>
          </a:p>
        </p:txBody>
      </p:sp>
      <p:sp>
        <p:nvSpPr>
          <p:cNvPr id="14" name="Rechteck 13">
            <a:hlinkClick r:id="rId7"/>
          </p:cNvPr>
          <p:cNvSpPr/>
          <p:nvPr/>
        </p:nvSpPr>
        <p:spPr>
          <a:xfrm>
            <a:off x="4954691" y="3578205"/>
            <a:ext cx="1966912" cy="84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CH" sz="2400" dirty="0"/>
              <a:t>Zum</a:t>
            </a:r>
            <a:br>
              <a:rPr lang="de-CH" sz="2400" dirty="0"/>
            </a:br>
            <a:r>
              <a:rPr lang="de-CH" sz="2400" b="1" dirty="0"/>
              <a:t>Dokument</a:t>
            </a:r>
          </a:p>
        </p:txBody>
      </p:sp>
      <p:sp>
        <p:nvSpPr>
          <p:cNvPr id="15" name="Rechteck 14">
            <a:hlinkClick r:id="rId8"/>
          </p:cNvPr>
          <p:cNvSpPr/>
          <p:nvPr/>
        </p:nvSpPr>
        <p:spPr>
          <a:xfrm>
            <a:off x="10000194" y="2925322"/>
            <a:ext cx="1966912" cy="84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CH" sz="2400" dirty="0"/>
              <a:t>Zum</a:t>
            </a:r>
            <a:br>
              <a:rPr lang="de-CH" sz="2400" dirty="0"/>
            </a:br>
            <a:r>
              <a:rPr lang="de-CH" sz="2400" b="1" dirty="0"/>
              <a:t>Dokument</a:t>
            </a:r>
          </a:p>
        </p:txBody>
      </p:sp>
    </p:spTree>
    <p:extLst>
      <p:ext uri="{BB962C8B-B14F-4D97-AF65-F5344CB8AC3E}">
        <p14:creationId xmlns:p14="http://schemas.microsoft.com/office/powerpoint/2010/main" val="27826125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Schritt 1: Geschäftsfall eröffnen</a:t>
            </a:r>
          </a:p>
        </p:txBody>
      </p:sp>
      <p:sp>
        <p:nvSpPr>
          <p:cNvPr id="11" name="Inhaltsplatzhalter 10">
            <a:extLst>
              <a:ext uri="{FF2B5EF4-FFF2-40B4-BE49-F238E27FC236}">
                <a16:creationId xmlns:a16="http://schemas.microsoft.com/office/drawing/2014/main" id="{E58A249B-191A-BE9A-9982-3C5FAD93A831}"/>
              </a:ext>
            </a:extLst>
          </p:cNvPr>
          <p:cNvSpPr>
            <a:spLocks noGrp="1"/>
          </p:cNvSpPr>
          <p:nvPr>
            <p:ph idx="1"/>
          </p:nvPr>
        </p:nvSpPr>
        <p:spPr>
          <a:xfrm>
            <a:off x="6672064" y="1600201"/>
            <a:ext cx="4910336" cy="4525963"/>
          </a:xfrm>
        </p:spPr>
        <p:txBody>
          <a:bodyPr/>
          <a:lstStyle/>
          <a:p>
            <a:r>
              <a:rPr lang="de-CH" dirty="0"/>
              <a:t>Ich eröffne den Geschäftsfall im Geschäftsverwaltungssystem.</a:t>
            </a:r>
          </a:p>
        </p:txBody>
      </p:sp>
      <p:sp>
        <p:nvSpPr>
          <p:cNvPr id="2" name="Foliennummernplatzhalter 1"/>
          <p:cNvSpPr>
            <a:spLocks noGrp="1"/>
          </p:cNvSpPr>
          <p:nvPr>
            <p:ph type="sldNum" sz="quarter" idx="12"/>
          </p:nvPr>
        </p:nvSpPr>
        <p:spPr/>
        <p:txBody>
          <a:bodyPr/>
          <a:lstStyle/>
          <a:p>
            <a:fld id="{87674F0A-37BA-4CE3-B1FD-DE57A7E2F2C6}" type="slidenum">
              <a:rPr lang="de-CH" smtClean="0"/>
              <a:pPr/>
              <a:t>47</a:t>
            </a:fld>
            <a:endParaRPr lang="de-CH" dirty="0"/>
          </a:p>
        </p:txBody>
      </p:sp>
      <p:pic>
        <p:nvPicPr>
          <p:cNvPr id="14" name="Grafik 13" descr="Ein Bild, das Text, Computer, drinnen, Elektronik enthält.&#10;&#10;Automatisch generierte Beschreibung">
            <a:extLst>
              <a:ext uri="{FF2B5EF4-FFF2-40B4-BE49-F238E27FC236}">
                <a16:creationId xmlns:a16="http://schemas.microsoft.com/office/drawing/2014/main" id="{F7F14D41-4BB2-EACF-C4A0-6C83BBA2F96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665" r="20858"/>
          <a:stretch/>
        </p:blipFill>
        <p:spPr>
          <a:xfrm>
            <a:off x="609600" y="1600201"/>
            <a:ext cx="5392225" cy="3952800"/>
          </a:xfrm>
          <a:prstGeom prst="rect">
            <a:avLst/>
          </a:prstGeom>
        </p:spPr>
      </p:pic>
      <p:sp>
        <p:nvSpPr>
          <p:cNvPr id="15" name="Textfeld 14">
            <a:extLst>
              <a:ext uri="{FF2B5EF4-FFF2-40B4-BE49-F238E27FC236}">
                <a16:creationId xmlns:a16="http://schemas.microsoft.com/office/drawing/2014/main" id="{03DCDC5F-98EB-B90B-A2C0-D2275A22B62B}"/>
              </a:ext>
            </a:extLst>
          </p:cNvPr>
          <p:cNvSpPr txBox="1"/>
          <p:nvPr/>
        </p:nvSpPr>
        <p:spPr>
          <a:xfrm>
            <a:off x="551384" y="5602944"/>
            <a:ext cx="3744416" cy="523220"/>
          </a:xfrm>
          <a:prstGeom prst="rect">
            <a:avLst/>
          </a:prstGeom>
          <a:noFill/>
        </p:spPr>
        <p:txBody>
          <a:bodyPr wrap="square" rtlCol="0">
            <a:spAutoFit/>
          </a:bodyPr>
          <a:lstStyle/>
          <a:p>
            <a:r>
              <a:rPr lang="de-CH" sz="1400" dirty="0">
                <a:effectLst/>
                <a:latin typeface="Calibri" panose="020F0502020204030204" pitchFamily="34" charset="0"/>
                <a:cs typeface="Calibri" panose="020F0502020204030204" pitchFamily="34" charset="0"/>
              </a:rPr>
              <a:t>Abbildung: Geschäftsfall eingeben</a:t>
            </a:r>
            <a:br>
              <a:rPr lang="de-CH" sz="1400" dirty="0">
                <a:effectLst/>
                <a:latin typeface="Calibri" panose="020F0502020204030204" pitchFamily="34" charset="0"/>
                <a:cs typeface="Calibri" panose="020F0502020204030204" pitchFamily="34" charset="0"/>
              </a:rPr>
            </a:br>
            <a:r>
              <a:rPr lang="de-CH" sz="1400" dirty="0">
                <a:effectLst/>
                <a:latin typeface="Calibri" panose="020F0502020204030204" pitchFamily="34" charset="0"/>
                <a:cs typeface="Calibri" panose="020F0502020204030204" pitchFamily="34" charset="0"/>
              </a:rPr>
              <a:t>Quelle: Adobe Stock</a:t>
            </a:r>
          </a:p>
        </p:txBody>
      </p:sp>
    </p:spTree>
    <p:extLst>
      <p:ext uri="{BB962C8B-B14F-4D97-AF65-F5344CB8AC3E}">
        <p14:creationId xmlns:p14="http://schemas.microsoft.com/office/powerpoint/2010/main" val="23380387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Schritt 2: Zuständigkeit prüfen</a:t>
            </a:r>
          </a:p>
        </p:txBody>
      </p:sp>
      <p:sp>
        <p:nvSpPr>
          <p:cNvPr id="6" name="Inhaltsplatzhalter 5"/>
          <p:cNvSpPr>
            <a:spLocks noGrp="1"/>
          </p:cNvSpPr>
          <p:nvPr>
            <p:ph idx="1"/>
          </p:nvPr>
        </p:nvSpPr>
        <p:spPr/>
        <p:txBody>
          <a:bodyPr/>
          <a:lstStyle/>
          <a:p>
            <a:r>
              <a:rPr lang="de-CH" dirty="0"/>
              <a:t>Ich überprüfe, ob das Rechtsmittel an die zuständige Rechtsmittelbehörde gesandt wurde.</a:t>
            </a:r>
          </a:p>
          <a:p>
            <a:r>
              <a:rPr lang="de-CH" dirty="0"/>
              <a:t>Das heisst, ich prüfe die Zuständigkeit.</a:t>
            </a:r>
          </a:p>
        </p:txBody>
      </p:sp>
      <p:sp>
        <p:nvSpPr>
          <p:cNvPr id="2" name="Foliennummernplatzhalter 1"/>
          <p:cNvSpPr>
            <a:spLocks noGrp="1"/>
          </p:cNvSpPr>
          <p:nvPr>
            <p:ph type="sldNum" sz="quarter" idx="12"/>
          </p:nvPr>
        </p:nvSpPr>
        <p:spPr/>
        <p:txBody>
          <a:bodyPr/>
          <a:lstStyle/>
          <a:p>
            <a:fld id="{87674F0A-37BA-4CE3-B1FD-DE57A7E2F2C6}" type="slidenum">
              <a:rPr lang="de-CH" smtClean="0"/>
              <a:pPr/>
              <a:t>48</a:t>
            </a:fld>
            <a:endParaRPr lang="de-CH"/>
          </a:p>
        </p:txBody>
      </p:sp>
      <p:pic>
        <p:nvPicPr>
          <p:cNvPr id="8" name="Grafik 7">
            <a:extLst>
              <a:ext uri="{FF2B5EF4-FFF2-40B4-BE49-F238E27FC236}">
                <a16:creationId xmlns:a16="http://schemas.microsoft.com/office/drawing/2014/main" id="{D399836B-5DD6-A954-1AE6-A47939BBE794}"/>
              </a:ext>
            </a:extLst>
          </p:cNvPr>
          <p:cNvPicPr>
            <a:picLocks noChangeAspect="1"/>
          </p:cNvPicPr>
          <p:nvPr/>
        </p:nvPicPr>
        <p:blipFill>
          <a:blip r:embed="rId3"/>
          <a:stretch>
            <a:fillRect/>
          </a:stretch>
        </p:blipFill>
        <p:spPr>
          <a:xfrm>
            <a:off x="1562100" y="3244650"/>
            <a:ext cx="9067800" cy="2628900"/>
          </a:xfrm>
          <a:prstGeom prst="rect">
            <a:avLst/>
          </a:prstGeom>
          <a:ln>
            <a:noFill/>
          </a:ln>
          <a:effectLst>
            <a:outerShdw blurRad="292100" dist="139700" dir="2700000" algn="tl" rotWithShape="0">
              <a:srgbClr val="333333">
                <a:alpha val="65000"/>
              </a:srgbClr>
            </a:outerShdw>
          </a:effectLst>
        </p:spPr>
      </p:pic>
      <p:sp>
        <p:nvSpPr>
          <p:cNvPr id="9" name="Textfeld 8">
            <a:extLst>
              <a:ext uri="{FF2B5EF4-FFF2-40B4-BE49-F238E27FC236}">
                <a16:creationId xmlns:a16="http://schemas.microsoft.com/office/drawing/2014/main" id="{13B9FF97-6BA5-C534-F2D3-D147A4480FDE}"/>
              </a:ext>
            </a:extLst>
          </p:cNvPr>
          <p:cNvSpPr txBox="1"/>
          <p:nvPr/>
        </p:nvSpPr>
        <p:spPr>
          <a:xfrm>
            <a:off x="7195022" y="2807370"/>
            <a:ext cx="3467681" cy="369332"/>
          </a:xfrm>
          <a:prstGeom prst="rect">
            <a:avLst/>
          </a:prstGeom>
          <a:noFill/>
        </p:spPr>
        <p:txBody>
          <a:bodyPr wrap="none" rtlCol="0">
            <a:spAutoFit/>
          </a:bodyPr>
          <a:lstStyle/>
          <a:p>
            <a:r>
              <a:rPr lang="de-CH" b="1" dirty="0"/>
              <a:t>Ausschnitt aus der Verfügung</a:t>
            </a:r>
          </a:p>
        </p:txBody>
      </p:sp>
      <p:sp>
        <p:nvSpPr>
          <p:cNvPr id="10" name="Rahmen 9">
            <a:extLst>
              <a:ext uri="{FF2B5EF4-FFF2-40B4-BE49-F238E27FC236}">
                <a16:creationId xmlns:a16="http://schemas.microsoft.com/office/drawing/2014/main" id="{2C822862-3458-966B-B4BE-E5061FBBF3F3}"/>
              </a:ext>
            </a:extLst>
          </p:cNvPr>
          <p:cNvSpPr/>
          <p:nvPr/>
        </p:nvSpPr>
        <p:spPr>
          <a:xfrm>
            <a:off x="1415480" y="4005064"/>
            <a:ext cx="9361040" cy="64807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Tree>
    <p:extLst>
      <p:ext uri="{BB962C8B-B14F-4D97-AF65-F5344CB8AC3E}">
        <p14:creationId xmlns:p14="http://schemas.microsoft.com/office/powerpoint/2010/main" val="1865761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E959E202-28E3-E8EA-B600-9774543CE0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8977" y="3224096"/>
            <a:ext cx="3658970" cy="2869200"/>
          </a:xfrm>
          <a:prstGeom prst="rect">
            <a:avLst/>
          </a:prstGeom>
        </p:spPr>
      </p:pic>
      <p:sp>
        <p:nvSpPr>
          <p:cNvPr id="5" name="Titel 4"/>
          <p:cNvSpPr>
            <a:spLocks noGrp="1"/>
          </p:cNvSpPr>
          <p:nvPr>
            <p:ph type="title"/>
          </p:nvPr>
        </p:nvSpPr>
        <p:spPr/>
        <p:txBody>
          <a:bodyPr>
            <a:normAutofit/>
          </a:bodyPr>
          <a:lstStyle/>
          <a:p>
            <a:r>
              <a:rPr lang="de-CH" dirty="0"/>
              <a:t>Schritt 3: Einhaltung der Fristen prüfen</a:t>
            </a:r>
          </a:p>
        </p:txBody>
      </p:sp>
      <p:sp>
        <p:nvSpPr>
          <p:cNvPr id="6" name="Inhaltsplatzhalter 5"/>
          <p:cNvSpPr>
            <a:spLocks noGrp="1"/>
          </p:cNvSpPr>
          <p:nvPr>
            <p:ph idx="1"/>
          </p:nvPr>
        </p:nvSpPr>
        <p:spPr/>
        <p:txBody>
          <a:bodyPr/>
          <a:lstStyle/>
          <a:p>
            <a:r>
              <a:rPr lang="de-CH" dirty="0"/>
              <a:t>Ich überprüfe, ob das Rechtsmittel innerhalb der vorgegebenen Frist eingereicht wurde.</a:t>
            </a:r>
          </a:p>
        </p:txBody>
      </p:sp>
      <p:sp>
        <p:nvSpPr>
          <p:cNvPr id="2" name="Foliennummernplatzhalter 1"/>
          <p:cNvSpPr>
            <a:spLocks noGrp="1"/>
          </p:cNvSpPr>
          <p:nvPr>
            <p:ph type="sldNum" sz="quarter" idx="12"/>
          </p:nvPr>
        </p:nvSpPr>
        <p:spPr>
          <a:xfrm>
            <a:off x="8118143" y="6260837"/>
            <a:ext cx="2844800" cy="365125"/>
          </a:xfrm>
        </p:spPr>
        <p:txBody>
          <a:bodyPr/>
          <a:lstStyle/>
          <a:p>
            <a:fld id="{87674F0A-37BA-4CE3-B1FD-DE57A7E2F2C6}" type="slidenum">
              <a:rPr lang="de-CH" smtClean="0"/>
              <a:pPr/>
              <a:t>49</a:t>
            </a:fld>
            <a:endParaRPr lang="de-CH"/>
          </a:p>
        </p:txBody>
      </p:sp>
      <p:pic>
        <p:nvPicPr>
          <p:cNvPr id="3" name="Grafik 2">
            <a:extLst>
              <a:ext uri="{FF2B5EF4-FFF2-40B4-BE49-F238E27FC236}">
                <a16:creationId xmlns:a16="http://schemas.microsoft.com/office/drawing/2014/main" id="{114262B1-C1BA-4B17-1751-4EFBB288B532}"/>
              </a:ext>
            </a:extLst>
          </p:cNvPr>
          <p:cNvPicPr>
            <a:picLocks noChangeAspect="1"/>
          </p:cNvPicPr>
          <p:nvPr/>
        </p:nvPicPr>
        <p:blipFill>
          <a:blip r:embed="rId4"/>
          <a:stretch>
            <a:fillRect/>
          </a:stretch>
        </p:blipFill>
        <p:spPr>
          <a:xfrm>
            <a:off x="805241" y="3282967"/>
            <a:ext cx="5948169" cy="1724469"/>
          </a:xfrm>
          <a:prstGeom prst="rect">
            <a:avLst/>
          </a:prstGeom>
          <a:ln>
            <a:noFill/>
          </a:ln>
          <a:effectLst>
            <a:outerShdw blurRad="292100" dist="139700" dir="2700000" algn="tl" rotWithShape="0">
              <a:srgbClr val="333333">
                <a:alpha val="65000"/>
              </a:srgbClr>
            </a:outerShdw>
          </a:effectLst>
        </p:spPr>
      </p:pic>
      <p:sp>
        <p:nvSpPr>
          <p:cNvPr id="4" name="Textfeld 3">
            <a:extLst>
              <a:ext uri="{FF2B5EF4-FFF2-40B4-BE49-F238E27FC236}">
                <a16:creationId xmlns:a16="http://schemas.microsoft.com/office/drawing/2014/main" id="{7CB56693-5179-883A-C653-52F51C5D84E0}"/>
              </a:ext>
            </a:extLst>
          </p:cNvPr>
          <p:cNvSpPr txBox="1"/>
          <p:nvPr/>
        </p:nvSpPr>
        <p:spPr>
          <a:xfrm>
            <a:off x="786468" y="2892862"/>
            <a:ext cx="3595921" cy="369332"/>
          </a:xfrm>
          <a:prstGeom prst="rect">
            <a:avLst/>
          </a:prstGeom>
          <a:noFill/>
        </p:spPr>
        <p:txBody>
          <a:bodyPr wrap="none" rtlCol="0">
            <a:spAutoFit/>
          </a:bodyPr>
          <a:lstStyle/>
          <a:p>
            <a:r>
              <a:rPr lang="de-CH" b="1" dirty="0"/>
              <a:t>Ausschnitt aus der Verfügung</a:t>
            </a:r>
          </a:p>
        </p:txBody>
      </p:sp>
      <p:sp>
        <p:nvSpPr>
          <p:cNvPr id="7" name="Rahmen 6">
            <a:extLst>
              <a:ext uri="{FF2B5EF4-FFF2-40B4-BE49-F238E27FC236}">
                <a16:creationId xmlns:a16="http://schemas.microsoft.com/office/drawing/2014/main" id="{89B55953-3D4D-5970-6FF2-28B12F32254A}"/>
              </a:ext>
            </a:extLst>
          </p:cNvPr>
          <p:cNvSpPr/>
          <p:nvPr/>
        </p:nvSpPr>
        <p:spPr>
          <a:xfrm>
            <a:off x="805241" y="3680922"/>
            <a:ext cx="5978091" cy="66505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9" name="Textfeld 8">
            <a:extLst>
              <a:ext uri="{FF2B5EF4-FFF2-40B4-BE49-F238E27FC236}">
                <a16:creationId xmlns:a16="http://schemas.microsoft.com/office/drawing/2014/main" id="{F6461EE7-5664-AEB8-01F8-AA0EC511440B}"/>
              </a:ext>
            </a:extLst>
          </p:cNvPr>
          <p:cNvSpPr txBox="1"/>
          <p:nvPr/>
        </p:nvSpPr>
        <p:spPr>
          <a:xfrm>
            <a:off x="7410719" y="2791673"/>
            <a:ext cx="3275256" cy="369332"/>
          </a:xfrm>
          <a:prstGeom prst="rect">
            <a:avLst/>
          </a:prstGeom>
          <a:noFill/>
        </p:spPr>
        <p:txBody>
          <a:bodyPr wrap="none" rtlCol="0">
            <a:spAutoFit/>
          </a:bodyPr>
          <a:lstStyle/>
          <a:p>
            <a:r>
              <a:rPr lang="de-CH" b="1" dirty="0"/>
              <a:t>Poststempel auf Einsprache</a:t>
            </a:r>
          </a:p>
        </p:txBody>
      </p:sp>
      <p:sp>
        <p:nvSpPr>
          <p:cNvPr id="8" name="Textfeld 7">
            <a:extLst>
              <a:ext uri="{FF2B5EF4-FFF2-40B4-BE49-F238E27FC236}">
                <a16:creationId xmlns:a16="http://schemas.microsoft.com/office/drawing/2014/main" id="{FBF9ED3C-195D-907F-5500-C20146395660}"/>
              </a:ext>
            </a:extLst>
          </p:cNvPr>
          <p:cNvSpPr txBox="1"/>
          <p:nvPr/>
        </p:nvSpPr>
        <p:spPr>
          <a:xfrm>
            <a:off x="7333531" y="6093296"/>
            <a:ext cx="3744416" cy="523220"/>
          </a:xfrm>
          <a:prstGeom prst="rect">
            <a:avLst/>
          </a:prstGeom>
          <a:noFill/>
        </p:spPr>
        <p:txBody>
          <a:bodyPr wrap="square" rtlCol="0">
            <a:spAutoFit/>
          </a:bodyPr>
          <a:lstStyle/>
          <a:p>
            <a:r>
              <a:rPr lang="de-CH" sz="1400" dirty="0">
                <a:effectLst/>
                <a:latin typeface="Calibri" panose="020F0502020204030204" pitchFamily="34" charset="0"/>
                <a:cs typeface="Calibri" panose="020F0502020204030204" pitchFamily="34" charset="0"/>
              </a:rPr>
              <a:t>Abbildung: Poststempel</a:t>
            </a:r>
            <a:br>
              <a:rPr lang="de-CH" sz="1400" dirty="0">
                <a:effectLst/>
                <a:latin typeface="Calibri" panose="020F0502020204030204" pitchFamily="34" charset="0"/>
                <a:cs typeface="Calibri" panose="020F0502020204030204" pitchFamily="34" charset="0"/>
              </a:rPr>
            </a:br>
            <a:r>
              <a:rPr lang="de-CH" sz="1400" dirty="0">
                <a:effectLst/>
                <a:latin typeface="Calibri" panose="020F0502020204030204" pitchFamily="34" charset="0"/>
                <a:cs typeface="Calibri" panose="020F0502020204030204" pitchFamily="34" charset="0"/>
              </a:rPr>
              <a:t>Quelle: Adobe Stock</a:t>
            </a:r>
          </a:p>
        </p:txBody>
      </p:sp>
    </p:spTree>
    <p:extLst>
      <p:ext uri="{BB962C8B-B14F-4D97-AF65-F5344CB8AC3E}">
        <p14:creationId xmlns:p14="http://schemas.microsoft.com/office/powerpoint/2010/main" val="870086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3">
            <a:extLst>
              <a:ext uri="{FF2B5EF4-FFF2-40B4-BE49-F238E27FC236}">
                <a16:creationId xmlns:a16="http://schemas.microsoft.com/office/drawing/2014/main" id="{149DF3A9-9DCD-4B59-AAF3-83F9A6581F3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800000">
            <a:off x="-168214" y="4383988"/>
            <a:ext cx="2300400" cy="2300400"/>
          </a:xfrm>
          <a:prstGeom prst="rect">
            <a:avLst/>
          </a:prstGeom>
        </p:spPr>
      </p:pic>
      <p:sp>
        <p:nvSpPr>
          <p:cNvPr id="5" name="Titel 4"/>
          <p:cNvSpPr>
            <a:spLocks noGrp="1"/>
          </p:cNvSpPr>
          <p:nvPr>
            <p:ph type="title"/>
          </p:nvPr>
        </p:nvSpPr>
        <p:spPr/>
        <p:txBody>
          <a:bodyPr>
            <a:normAutofit/>
          </a:bodyPr>
          <a:lstStyle/>
          <a:p>
            <a:r>
              <a:rPr lang="de-CH"/>
              <a:t>Ziele</a:t>
            </a:r>
            <a:endParaRPr lang="de-CH" dirty="0"/>
          </a:p>
        </p:txBody>
      </p:sp>
      <p:sp>
        <p:nvSpPr>
          <p:cNvPr id="6" name="Inhaltsplatzhalter 5"/>
          <p:cNvSpPr>
            <a:spLocks noGrp="1"/>
          </p:cNvSpPr>
          <p:nvPr>
            <p:ph idx="1"/>
          </p:nvPr>
        </p:nvSpPr>
        <p:spPr/>
        <p:txBody>
          <a:bodyPr/>
          <a:lstStyle/>
          <a:p>
            <a:r>
              <a:rPr lang="de-CH" dirty="0"/>
              <a:t>Sie können in eigenen Worten erklären, was ein Entscheid respektive eine Verfügung ist.</a:t>
            </a:r>
          </a:p>
          <a:p>
            <a:r>
              <a:rPr lang="de-CH" dirty="0"/>
              <a:t>Sie sind in der Lage, den Aufbau eines Entscheides darzustellen.</a:t>
            </a:r>
          </a:p>
          <a:p>
            <a:r>
              <a:rPr lang="de-CH" dirty="0"/>
              <a:t>Sie zeigen den Zusammenhang zwischen Entscheiden und Rechtsmitteln auf.</a:t>
            </a:r>
          </a:p>
          <a:p>
            <a:r>
              <a:rPr lang="de-CH" dirty="0"/>
              <a:t>Sie identifizieren die zentralen Merkmale eines Protokolls respektive einer Aktennotiz.</a:t>
            </a:r>
          </a:p>
          <a:p>
            <a:endParaRPr lang="de-CH" dirty="0"/>
          </a:p>
          <a:p>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5</a:t>
            </a:fld>
            <a:endParaRPr lang="de-CH"/>
          </a:p>
        </p:txBody>
      </p:sp>
    </p:spTree>
    <p:extLst>
      <p:ext uri="{BB962C8B-B14F-4D97-AF65-F5344CB8AC3E}">
        <p14:creationId xmlns:p14="http://schemas.microsoft.com/office/powerpoint/2010/main" val="34776799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Schritt 4: Formelle Richtigkeit prüfen</a:t>
            </a:r>
          </a:p>
        </p:txBody>
      </p:sp>
      <p:sp>
        <p:nvSpPr>
          <p:cNvPr id="6" name="Inhaltsplatzhalter 5"/>
          <p:cNvSpPr>
            <a:spLocks noGrp="1"/>
          </p:cNvSpPr>
          <p:nvPr>
            <p:ph idx="1"/>
          </p:nvPr>
        </p:nvSpPr>
        <p:spPr/>
        <p:txBody>
          <a:bodyPr/>
          <a:lstStyle/>
          <a:p>
            <a:r>
              <a:rPr lang="de-CH" dirty="0"/>
              <a:t>Ich überprüfe, ob das Rechtsmittel den formellen Anforderungen entspricht.</a:t>
            </a:r>
          </a:p>
          <a:p>
            <a:r>
              <a:rPr lang="de-CH" dirty="0"/>
              <a:t>Das heisst, ich stelle sicher, dass</a:t>
            </a:r>
          </a:p>
          <a:p>
            <a:pPr lvl="1"/>
            <a:r>
              <a:rPr lang="de-CH" dirty="0"/>
              <a:t>die Schriftlichkeit des Begehrens eingehalten ist,</a:t>
            </a:r>
          </a:p>
          <a:p>
            <a:pPr lvl="1"/>
            <a:r>
              <a:rPr lang="de-CH" dirty="0"/>
              <a:t>eine hinreichende Begründung vorliegt,</a:t>
            </a:r>
          </a:p>
          <a:p>
            <a:pPr lvl="1"/>
            <a:r>
              <a:rPr lang="de-CH" dirty="0"/>
              <a:t>alle notwendigen Unterlagen vollständig vorliegen,</a:t>
            </a:r>
          </a:p>
          <a:p>
            <a:pPr lvl="1"/>
            <a:r>
              <a:rPr lang="de-CH" dirty="0"/>
              <a:t>eine allfällige Vollmacht und Unterschrift vorhanden sind.</a:t>
            </a:r>
          </a:p>
          <a:p>
            <a:pPr lvl="1"/>
            <a:endParaRPr lang="de-CH" dirty="0"/>
          </a:p>
          <a:p>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50</a:t>
            </a:fld>
            <a:endParaRPr lang="de-CH"/>
          </a:p>
        </p:txBody>
      </p:sp>
    </p:spTree>
    <p:extLst>
      <p:ext uri="{BB962C8B-B14F-4D97-AF65-F5344CB8AC3E}">
        <p14:creationId xmlns:p14="http://schemas.microsoft.com/office/powerpoint/2010/main" val="21995527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286167-1BAD-56AC-A7AF-17AAAFF475BE}"/>
              </a:ext>
            </a:extLst>
          </p:cNvPr>
          <p:cNvSpPr>
            <a:spLocks noGrp="1"/>
          </p:cNvSpPr>
          <p:nvPr>
            <p:ph type="title"/>
          </p:nvPr>
        </p:nvSpPr>
        <p:spPr/>
        <p:txBody>
          <a:bodyPr/>
          <a:lstStyle/>
          <a:p>
            <a:endParaRPr lang="de-CH"/>
          </a:p>
        </p:txBody>
      </p:sp>
      <p:sp>
        <p:nvSpPr>
          <p:cNvPr id="3" name="Inhaltsplatzhalter 2">
            <a:extLst>
              <a:ext uri="{FF2B5EF4-FFF2-40B4-BE49-F238E27FC236}">
                <a16:creationId xmlns:a16="http://schemas.microsoft.com/office/drawing/2014/main" id="{03CB79F3-EA55-598A-C5D8-9F4F139197C3}"/>
              </a:ext>
            </a:extLst>
          </p:cNvPr>
          <p:cNvSpPr>
            <a:spLocks noGrp="1"/>
          </p:cNvSpPr>
          <p:nvPr>
            <p:ph idx="1"/>
          </p:nvPr>
        </p:nvSpPr>
        <p:spPr>
          <a:xfrm>
            <a:off x="6096000" y="1600201"/>
            <a:ext cx="5486400" cy="4525963"/>
          </a:xfrm>
        </p:spPr>
        <p:txBody>
          <a:bodyPr/>
          <a:lstStyle/>
          <a:p>
            <a:r>
              <a:rPr lang="de-CH" dirty="0"/>
              <a:t>Schriftlichkeit des Begehrens?</a:t>
            </a:r>
          </a:p>
          <a:p>
            <a:r>
              <a:rPr lang="de-CH" dirty="0"/>
              <a:t>hinreichende Begründung?</a:t>
            </a:r>
          </a:p>
          <a:p>
            <a:r>
              <a:rPr lang="de-CH" dirty="0"/>
              <a:t>alle Unterlagen vollständig?</a:t>
            </a:r>
          </a:p>
          <a:p>
            <a:r>
              <a:rPr lang="de-CH" dirty="0"/>
              <a:t>ggf. Vollmacht und Unterschrift?</a:t>
            </a:r>
          </a:p>
          <a:p>
            <a:endParaRPr lang="de-CH" dirty="0"/>
          </a:p>
        </p:txBody>
      </p:sp>
      <p:sp>
        <p:nvSpPr>
          <p:cNvPr id="4" name="Foliennummernplatzhalter 3">
            <a:extLst>
              <a:ext uri="{FF2B5EF4-FFF2-40B4-BE49-F238E27FC236}">
                <a16:creationId xmlns:a16="http://schemas.microsoft.com/office/drawing/2014/main" id="{7408B10A-5C8E-A037-1A17-ADC3F3B60399}"/>
              </a:ext>
            </a:extLst>
          </p:cNvPr>
          <p:cNvSpPr>
            <a:spLocks noGrp="1"/>
          </p:cNvSpPr>
          <p:nvPr>
            <p:ph type="sldNum" sz="quarter" idx="12"/>
          </p:nvPr>
        </p:nvSpPr>
        <p:spPr/>
        <p:txBody>
          <a:bodyPr/>
          <a:lstStyle/>
          <a:p>
            <a:fld id="{87674F0A-37BA-4CE3-B1FD-DE57A7E2F2C6}" type="slidenum">
              <a:rPr lang="de-CH" smtClean="0"/>
              <a:pPr/>
              <a:t>51</a:t>
            </a:fld>
            <a:endParaRPr lang="de-CH" dirty="0"/>
          </a:p>
        </p:txBody>
      </p:sp>
      <p:pic>
        <p:nvPicPr>
          <p:cNvPr id="5" name="Grafik 4">
            <a:extLst>
              <a:ext uri="{FF2B5EF4-FFF2-40B4-BE49-F238E27FC236}">
                <a16:creationId xmlns:a16="http://schemas.microsoft.com/office/drawing/2014/main" id="{B6F207AE-D310-1DA8-E57C-5FC0A69961F1}"/>
              </a:ext>
            </a:extLst>
          </p:cNvPr>
          <p:cNvPicPr>
            <a:picLocks noChangeAspect="1"/>
          </p:cNvPicPr>
          <p:nvPr/>
        </p:nvPicPr>
        <p:blipFill>
          <a:blip r:embed="rId3"/>
          <a:stretch>
            <a:fillRect/>
          </a:stretch>
        </p:blipFill>
        <p:spPr>
          <a:xfrm>
            <a:off x="767408" y="171383"/>
            <a:ext cx="4564655" cy="65500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40527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15377E-D128-C572-246E-3B1CA9750BEF}"/>
              </a:ext>
            </a:extLst>
          </p:cNvPr>
          <p:cNvSpPr>
            <a:spLocks noGrp="1"/>
          </p:cNvSpPr>
          <p:nvPr>
            <p:ph type="title"/>
          </p:nvPr>
        </p:nvSpPr>
        <p:spPr/>
        <p:txBody>
          <a:bodyPr/>
          <a:lstStyle/>
          <a:p>
            <a:r>
              <a:rPr lang="de-CH" dirty="0"/>
              <a:t>Schritt 5: Eingang abschliessen</a:t>
            </a:r>
          </a:p>
        </p:txBody>
      </p:sp>
      <p:sp>
        <p:nvSpPr>
          <p:cNvPr id="3" name="Inhaltsplatzhalter 2">
            <a:extLst>
              <a:ext uri="{FF2B5EF4-FFF2-40B4-BE49-F238E27FC236}">
                <a16:creationId xmlns:a16="http://schemas.microsoft.com/office/drawing/2014/main" id="{B12B81B4-1736-E541-50E9-69F727FBE482}"/>
              </a:ext>
            </a:extLst>
          </p:cNvPr>
          <p:cNvSpPr>
            <a:spLocks noGrp="1"/>
          </p:cNvSpPr>
          <p:nvPr>
            <p:ph idx="1"/>
          </p:nvPr>
        </p:nvSpPr>
        <p:spPr/>
        <p:txBody>
          <a:bodyPr/>
          <a:lstStyle/>
          <a:p>
            <a:r>
              <a:rPr lang="de-CH" dirty="0">
                <a:sym typeface="Wingdings" panose="05000000000000000000" pitchFamily="2" charset="2"/>
              </a:rPr>
              <a:t>Ich bestätige den Eingang schriftlich.</a:t>
            </a:r>
          </a:p>
          <a:p>
            <a:r>
              <a:rPr lang="de-CH" dirty="0">
                <a:sym typeface="Wingdings" panose="05000000000000000000" pitchFamily="2" charset="2"/>
              </a:rPr>
              <a:t>Abschliessend leite ich den Fall für die inhaltliche Bearbeitung an die zuständige Sachbearbeiterin weiter.</a:t>
            </a:r>
          </a:p>
          <a:p>
            <a:r>
              <a:rPr lang="de-CH" dirty="0">
                <a:sym typeface="Wingdings" panose="05000000000000000000" pitchFamily="2" charset="2"/>
              </a:rPr>
              <a:t>Meine Arbeitsschritte vermerke ich im Geschäftsverwaltungssystem.</a:t>
            </a:r>
            <a:endParaRPr lang="de-CH" dirty="0"/>
          </a:p>
        </p:txBody>
      </p:sp>
      <p:sp>
        <p:nvSpPr>
          <p:cNvPr id="4" name="Foliennummernplatzhalter 3">
            <a:extLst>
              <a:ext uri="{FF2B5EF4-FFF2-40B4-BE49-F238E27FC236}">
                <a16:creationId xmlns:a16="http://schemas.microsoft.com/office/drawing/2014/main" id="{38E3798D-2904-6DC9-2E70-574AE078B9BA}"/>
              </a:ext>
            </a:extLst>
          </p:cNvPr>
          <p:cNvSpPr>
            <a:spLocks noGrp="1"/>
          </p:cNvSpPr>
          <p:nvPr>
            <p:ph type="sldNum" sz="quarter" idx="12"/>
          </p:nvPr>
        </p:nvSpPr>
        <p:spPr/>
        <p:txBody>
          <a:bodyPr/>
          <a:lstStyle/>
          <a:p>
            <a:fld id="{87674F0A-37BA-4CE3-B1FD-DE57A7E2F2C6}" type="slidenum">
              <a:rPr lang="de-CH" smtClean="0"/>
              <a:pPr/>
              <a:t>52</a:t>
            </a:fld>
            <a:endParaRPr lang="de-CH" dirty="0"/>
          </a:p>
        </p:txBody>
      </p:sp>
    </p:spTree>
    <p:extLst>
      <p:ext uri="{BB962C8B-B14F-4D97-AF65-F5344CB8AC3E}">
        <p14:creationId xmlns:p14="http://schemas.microsoft.com/office/powerpoint/2010/main" val="11493800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Rechtsmitteleingänge überprüfen - Arbeitsanleitung «Handlungssimulation»</a:t>
            </a:r>
            <a:br>
              <a:rPr lang="de-CH" dirty="0"/>
            </a:br>
            <a:endParaRPr lang="de-CH" dirty="0"/>
          </a:p>
        </p:txBody>
      </p:sp>
      <p:sp>
        <p:nvSpPr>
          <p:cNvPr id="3" name="Inhaltsplatzhalter 2"/>
          <p:cNvSpPr>
            <a:spLocks noGrp="1"/>
          </p:cNvSpPr>
          <p:nvPr>
            <p:ph idx="1"/>
          </p:nvPr>
        </p:nvSpPr>
        <p:spPr/>
        <p:txBody>
          <a:bodyPr/>
          <a:lstStyle/>
          <a:p>
            <a:pPr marL="0" indent="0" hangingPunct="0">
              <a:buNone/>
            </a:pPr>
            <a:r>
              <a:rPr lang="de-CH" sz="1500" b="1" dirty="0"/>
              <a:t>Ausgangslage: </a:t>
            </a:r>
            <a:r>
              <a:rPr lang="de-CH" sz="1500" dirty="0"/>
              <a:t>Mit dem Grundlagenwissen und der vorhergehenden Instruktion haben Sie die besten Voraussetzungen erlangt, um nun selbstständig Rechtsmitteleingänge zu überprüfen. Mit den Fällen, die Sie hier antreffen und die so auch in der Praxis vorkommen könnten, dürfen Sie Ihr Wissen gleich anwenden.</a:t>
            </a:r>
          </a:p>
          <a:p>
            <a:pPr marL="0" indent="0" hangingPunct="0">
              <a:buNone/>
            </a:pPr>
            <a:r>
              <a:rPr lang="de-CH" sz="1500" dirty="0"/>
              <a:t> </a:t>
            </a:r>
          </a:p>
          <a:p>
            <a:pPr marL="0" indent="0" hangingPunct="0">
              <a:buNone/>
            </a:pPr>
            <a:r>
              <a:rPr lang="de-CH" sz="1500" b="1" dirty="0"/>
              <a:t>Aufgabenstellung:</a:t>
            </a:r>
          </a:p>
          <a:p>
            <a:pPr marL="0" indent="0" hangingPunct="0">
              <a:buNone/>
            </a:pPr>
            <a:r>
              <a:rPr lang="de-CH" sz="1500" b="1" dirty="0"/>
              <a:t>Schritt 1:</a:t>
            </a:r>
            <a:r>
              <a:rPr lang="de-CH" sz="1500" dirty="0"/>
              <a:t> Lesen Sie die Ausgangslage des jeweiligen Beispiels auf dem Beiblatt.</a:t>
            </a:r>
          </a:p>
          <a:p>
            <a:pPr marL="0" indent="0" hangingPunct="0">
              <a:buNone/>
            </a:pPr>
            <a:r>
              <a:rPr lang="de-CH" sz="1500" b="1" dirty="0"/>
              <a:t>Schritt 2:</a:t>
            </a:r>
            <a:r>
              <a:rPr lang="de-CH" sz="1500" dirty="0"/>
              <a:t> Überprüfen Sie die formelle Richtigkeit des Rechtsmitteleingangs. Füllen Sie dazu auf dem Antwortblatt das entsprechende Raster aus.</a:t>
            </a:r>
          </a:p>
          <a:p>
            <a:pPr marL="0" indent="0" hangingPunct="0">
              <a:buNone/>
            </a:pPr>
            <a:r>
              <a:rPr lang="de-CH" sz="1500" b="1" dirty="0"/>
              <a:t>Schritt 3:</a:t>
            </a:r>
            <a:r>
              <a:rPr lang="de-CH" sz="1500" dirty="0"/>
              <a:t> Falls Sie etwas nicht verstehen oder etwas unklar ist, notieren Sie Ihre offenen Fragen.</a:t>
            </a:r>
          </a:p>
          <a:p>
            <a:pPr marL="0" indent="0" hangingPunct="0">
              <a:buNone/>
            </a:pPr>
            <a:r>
              <a:rPr lang="de-CH" sz="1500" b="1" dirty="0"/>
              <a:t>Für schnelle Lernende:</a:t>
            </a:r>
            <a:r>
              <a:rPr lang="de-CH" sz="1500" dirty="0"/>
              <a:t> Formulieren Sie für eine Einsprache ein vollständiges Antwortschreiben. Berücksichtigen Sie alle Formalitäten, die wichtig bei der schriftlichen Kommunikation sind.</a:t>
            </a:r>
          </a:p>
          <a:p>
            <a:pPr marL="0" indent="0" hangingPunct="0">
              <a:buNone/>
            </a:pPr>
            <a:r>
              <a:rPr lang="de-CH" sz="1500" dirty="0"/>
              <a:t> </a:t>
            </a:r>
          </a:p>
          <a:p>
            <a:pPr marL="0" indent="0" hangingPunct="0">
              <a:buNone/>
            </a:pPr>
            <a:r>
              <a:rPr lang="de-CH" sz="1500" b="1" dirty="0"/>
              <a:t>Erwartungen:</a:t>
            </a:r>
          </a:p>
          <a:p>
            <a:pPr marL="0" indent="0" hangingPunct="0">
              <a:buNone/>
            </a:pPr>
            <a:r>
              <a:rPr lang="de-CH" sz="1500" dirty="0"/>
              <a:t>Sie überprüfen mindestens zwei Einsprachen vollständig.</a:t>
            </a:r>
          </a:p>
          <a:p>
            <a:pPr marL="0" indent="0" hangingPunct="0">
              <a:buNone/>
            </a:pPr>
            <a:r>
              <a:rPr lang="de-CH" sz="1500" dirty="0"/>
              <a:t> </a:t>
            </a:r>
          </a:p>
          <a:p>
            <a:pPr marL="0" indent="0" hangingPunct="0">
              <a:buNone/>
            </a:pPr>
            <a:r>
              <a:rPr lang="de-CH" sz="1500" b="1" dirty="0"/>
              <a:t>Organisation:</a:t>
            </a:r>
          </a:p>
          <a:p>
            <a:pPr marL="0" indent="0" hangingPunct="0">
              <a:buNone/>
            </a:pPr>
            <a:r>
              <a:rPr lang="de-CH" sz="1500" dirty="0"/>
              <a:t>Zeit: 30 Minuten</a:t>
            </a:r>
          </a:p>
          <a:p>
            <a:pPr marL="0" indent="0" hangingPunct="0">
              <a:buNone/>
            </a:pPr>
            <a:r>
              <a:rPr lang="de-CH" sz="1500" dirty="0"/>
              <a:t>Arbeitsweise: Einzelarbeit</a:t>
            </a:r>
          </a:p>
          <a:p>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53</a:t>
            </a:fld>
            <a:endParaRPr lang="de-CH" dirty="0"/>
          </a:p>
        </p:txBody>
      </p:sp>
      <p:sp>
        <p:nvSpPr>
          <p:cNvPr id="5" name="Rechteck 4">
            <a:hlinkClick r:id="rId3"/>
          </p:cNvPr>
          <p:cNvSpPr/>
          <p:nvPr/>
        </p:nvSpPr>
        <p:spPr>
          <a:xfrm>
            <a:off x="8904312" y="5281705"/>
            <a:ext cx="1966912" cy="84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CH" sz="2400" dirty="0"/>
              <a:t>Zum</a:t>
            </a:r>
            <a:br>
              <a:rPr lang="de-CH" sz="2400" dirty="0"/>
            </a:br>
            <a:r>
              <a:rPr lang="de-CH" sz="2400" b="1" dirty="0"/>
              <a:t>Dokument</a:t>
            </a:r>
          </a:p>
        </p:txBody>
      </p:sp>
    </p:spTree>
    <p:extLst>
      <p:ext uri="{BB962C8B-B14F-4D97-AF65-F5344CB8AC3E}">
        <p14:creationId xmlns:p14="http://schemas.microsoft.com/office/powerpoint/2010/main" val="15255116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Rechtsmitteleingänge überprüfen – Beispiele «Handlungssimulation»</a:t>
            </a:r>
          </a:p>
        </p:txBody>
      </p:sp>
      <p:sp>
        <p:nvSpPr>
          <p:cNvPr id="3" name="Inhaltsplatzhalter 2"/>
          <p:cNvSpPr>
            <a:spLocks noGrp="1"/>
          </p:cNvSpPr>
          <p:nvPr>
            <p:ph idx="1"/>
          </p:nvPr>
        </p:nvSpPr>
        <p:spPr/>
        <p:txBody>
          <a:bodyPr/>
          <a:lstStyle/>
          <a:p>
            <a:pPr marL="0" indent="0">
              <a:buNone/>
            </a:pPr>
            <a:r>
              <a:rPr lang="de-DE" dirty="0"/>
              <a:t>Beispiel 1: Veranlagungsverfügung mit </a:t>
            </a:r>
            <a:r>
              <a:rPr lang="de-DE" dirty="0" err="1"/>
              <a:t>Einspracherecht</a:t>
            </a:r>
            <a:r>
              <a:rPr lang="de-DE" dirty="0"/>
              <a:t> (</a:t>
            </a:r>
            <a:r>
              <a:rPr lang="de-DE" dirty="0">
                <a:hlinkClick r:id="rId2"/>
              </a:rPr>
              <a:t>hier</a:t>
            </a:r>
            <a:r>
              <a:rPr lang="de-DE" dirty="0"/>
              <a:t>)</a:t>
            </a:r>
          </a:p>
          <a:p>
            <a:pPr marL="0" indent="0">
              <a:buNone/>
            </a:pPr>
            <a:r>
              <a:rPr lang="de-DE" dirty="0"/>
              <a:t>Beispiel 2: Einsprache gegen den Entscheid vom 14.07.2023 (</a:t>
            </a:r>
            <a:r>
              <a:rPr lang="de-DE" dirty="0">
                <a:hlinkClick r:id="rId3"/>
              </a:rPr>
              <a:t>hier</a:t>
            </a:r>
            <a:r>
              <a:rPr lang="de-DE" dirty="0"/>
              <a:t>)</a:t>
            </a:r>
          </a:p>
          <a:p>
            <a:pPr marL="0" indent="0">
              <a:buNone/>
            </a:pPr>
            <a:r>
              <a:rPr lang="de-DE" dirty="0"/>
              <a:t>Beispiel 3: Einsprache gegen den Entscheid vom 25.11.2023 (</a:t>
            </a:r>
            <a:r>
              <a:rPr lang="de-DE" dirty="0">
                <a:hlinkClick r:id="rId4"/>
              </a:rPr>
              <a:t>hier</a:t>
            </a:r>
            <a:r>
              <a:rPr lang="de-DE" dirty="0"/>
              <a:t>)</a:t>
            </a:r>
          </a:p>
          <a:p>
            <a:pPr marL="0" indent="0">
              <a:buNone/>
            </a:pPr>
            <a:r>
              <a:rPr lang="de-DE" dirty="0"/>
              <a:t>Beispiel 4: Einsprache gegen Bauprojekt (</a:t>
            </a:r>
            <a:r>
              <a:rPr lang="de-DE" dirty="0">
                <a:hlinkClick r:id="rId5"/>
              </a:rPr>
              <a:t>hier</a:t>
            </a:r>
            <a:r>
              <a:rPr lang="de-DE" dirty="0"/>
              <a:t>)</a:t>
            </a:r>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54</a:t>
            </a:fld>
            <a:endParaRPr lang="de-CH" dirty="0"/>
          </a:p>
        </p:txBody>
      </p:sp>
    </p:spTree>
    <p:extLst>
      <p:ext uri="{BB962C8B-B14F-4D97-AF65-F5344CB8AC3E}">
        <p14:creationId xmlns:p14="http://schemas.microsoft.com/office/powerpoint/2010/main" val="16568255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Der Dackel - </a:t>
            </a:r>
            <a:r>
              <a:rPr lang="de-CH" dirty="0"/>
              <a:t>Arbeitsanleitung «Synthesefall»</a:t>
            </a:r>
          </a:p>
        </p:txBody>
      </p:sp>
      <p:sp>
        <p:nvSpPr>
          <p:cNvPr id="3" name="Inhaltsplatzhalter 2"/>
          <p:cNvSpPr>
            <a:spLocks noGrp="1"/>
          </p:cNvSpPr>
          <p:nvPr>
            <p:ph idx="1"/>
          </p:nvPr>
        </p:nvSpPr>
        <p:spPr/>
        <p:txBody>
          <a:bodyPr/>
          <a:lstStyle/>
          <a:p>
            <a:pPr marL="0" indent="0" hangingPunct="0">
              <a:buNone/>
            </a:pPr>
            <a:r>
              <a:rPr lang="de-CH" sz="1500" b="1" dirty="0"/>
              <a:t>Ausgangslage: </a:t>
            </a:r>
            <a:r>
              <a:rPr lang="de-CH" sz="1500" dirty="0"/>
              <a:t>Mit dem Synthesefall schliessen Sie die thematischen Blöcke zu «Verfügungen und Entscheide» sowie «Rechtsmitteleingänge» ab. Und hier begegnet Ihnen wieder eine unserer </a:t>
            </a:r>
            <a:r>
              <a:rPr lang="de-CH" sz="1500" dirty="0" err="1"/>
              <a:t>üK</a:t>
            </a:r>
            <a:r>
              <a:rPr lang="de-CH" sz="1500" dirty="0"/>
              <a:t>-Familien. Heute dürfen Sie sich mit der Familie Olsson freuen, denn sie haben Familiennachwuchs erhalten: Der Dackel Fido zieht in den Haushalt ein!</a:t>
            </a:r>
          </a:p>
          <a:p>
            <a:pPr marL="0" indent="0" hangingPunct="0">
              <a:buNone/>
            </a:pPr>
            <a:endParaRPr lang="de-CH" sz="1500" dirty="0"/>
          </a:p>
          <a:p>
            <a:pPr marL="0" indent="0" hangingPunct="0">
              <a:buNone/>
            </a:pPr>
            <a:r>
              <a:rPr lang="de-CH" sz="1500" b="1" dirty="0"/>
              <a:t>Aufgabenstellung</a:t>
            </a:r>
          </a:p>
          <a:p>
            <a:pPr marL="0" indent="0" hangingPunct="0">
              <a:buNone/>
            </a:pPr>
            <a:r>
              <a:rPr lang="de-CH" sz="1500" b="1" dirty="0"/>
              <a:t>Schritt 1: </a:t>
            </a:r>
            <a:r>
              <a:rPr lang="de-CH" sz="1500" dirty="0"/>
              <a:t>Setzen Sie sich zu zweit zusammen.</a:t>
            </a:r>
          </a:p>
          <a:p>
            <a:pPr marL="0" indent="0" hangingPunct="0">
              <a:buNone/>
            </a:pPr>
            <a:r>
              <a:rPr lang="de-CH" sz="1500" b="1" dirty="0"/>
              <a:t>Schritt 2: </a:t>
            </a:r>
            <a:r>
              <a:rPr lang="de-CH" sz="1500" dirty="0"/>
              <a:t>Lesen Sie die Ausgangslage.</a:t>
            </a:r>
          </a:p>
          <a:p>
            <a:pPr marL="0" indent="0" hangingPunct="0">
              <a:buNone/>
            </a:pPr>
            <a:r>
              <a:rPr lang="de-CH" sz="1500" b="1" dirty="0"/>
              <a:t>Schritt 3: </a:t>
            </a:r>
            <a:r>
              <a:rPr lang="de-CH" sz="1500" dirty="0"/>
              <a:t>Bearbeiten Sie den Fall schrittweise aufgrund der Aufgaben.</a:t>
            </a:r>
          </a:p>
          <a:p>
            <a:pPr marL="0" indent="0" hangingPunct="0">
              <a:buNone/>
            </a:pPr>
            <a:endParaRPr lang="de-CH" sz="1500" dirty="0"/>
          </a:p>
          <a:p>
            <a:pPr marL="0" indent="0" hangingPunct="0">
              <a:buNone/>
            </a:pPr>
            <a:r>
              <a:rPr lang="de-CH" sz="1500" b="1" dirty="0"/>
              <a:t>Erwartungen</a:t>
            </a:r>
          </a:p>
          <a:p>
            <a:pPr marL="0" indent="0" hangingPunct="0">
              <a:buNone/>
            </a:pPr>
            <a:r>
              <a:rPr lang="de-CH" sz="1500" dirty="0"/>
              <a:t>Sie lesen die Ausgangslage gut durch.</a:t>
            </a:r>
          </a:p>
          <a:p>
            <a:pPr marL="0" indent="0" hangingPunct="0">
              <a:buNone/>
            </a:pPr>
            <a:r>
              <a:rPr lang="de-CH" sz="1500" dirty="0"/>
              <a:t>Sie begründen Ihre Antworten fachgerecht. </a:t>
            </a:r>
          </a:p>
          <a:p>
            <a:pPr marL="0" indent="0" hangingPunct="0">
              <a:buNone/>
            </a:pPr>
            <a:r>
              <a:rPr lang="de-CH" sz="1500" dirty="0"/>
              <a:t>  </a:t>
            </a:r>
          </a:p>
          <a:p>
            <a:pPr marL="0" indent="0" hangingPunct="0">
              <a:buNone/>
            </a:pPr>
            <a:r>
              <a:rPr lang="de-CH" sz="1500" b="1" dirty="0"/>
              <a:t>Organisation</a:t>
            </a:r>
          </a:p>
          <a:p>
            <a:pPr marL="0" indent="0" hangingPunct="0">
              <a:buNone/>
            </a:pPr>
            <a:r>
              <a:rPr lang="de-CH" sz="1500" dirty="0"/>
              <a:t>Zeit: 30 Minuten</a:t>
            </a:r>
          </a:p>
          <a:p>
            <a:pPr marL="0" indent="0" hangingPunct="0">
              <a:buNone/>
            </a:pPr>
            <a:r>
              <a:rPr lang="de-CH" sz="1500" dirty="0"/>
              <a:t>Arbeitsweise: Partnerarbeit</a:t>
            </a:r>
          </a:p>
          <a:p>
            <a:endParaRPr lang="de-CH" sz="1500"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55</a:t>
            </a:fld>
            <a:endParaRPr lang="de-CH" dirty="0"/>
          </a:p>
        </p:txBody>
      </p:sp>
      <p:sp>
        <p:nvSpPr>
          <p:cNvPr id="5" name="Rechteck 4">
            <a:hlinkClick r:id="rId3"/>
          </p:cNvPr>
          <p:cNvSpPr/>
          <p:nvPr/>
        </p:nvSpPr>
        <p:spPr>
          <a:xfrm>
            <a:off x="9048328" y="4725144"/>
            <a:ext cx="1966912" cy="84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CH" sz="2400" dirty="0"/>
              <a:t>Zum</a:t>
            </a:r>
            <a:br>
              <a:rPr lang="de-CH" sz="2400" dirty="0"/>
            </a:br>
            <a:r>
              <a:rPr lang="de-CH" sz="2400" b="1" dirty="0"/>
              <a:t>Dokument</a:t>
            </a:r>
          </a:p>
        </p:txBody>
      </p:sp>
    </p:spTree>
    <p:extLst>
      <p:ext uri="{BB962C8B-B14F-4D97-AF65-F5344CB8AC3E}">
        <p14:creationId xmlns:p14="http://schemas.microsoft.com/office/powerpoint/2010/main" val="20000159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a:t>Aktennotizen und Protokolle</a:t>
            </a:r>
            <a:br>
              <a:rPr lang="de-CH" dirty="0">
                <a:highlight>
                  <a:srgbClr val="C0C0C0"/>
                </a:highlight>
              </a:rPr>
            </a:br>
            <a:r>
              <a:rPr lang="de-CH" dirty="0"/>
              <a:t>Austausch</a:t>
            </a:r>
          </a:p>
        </p:txBody>
      </p:sp>
      <p:sp>
        <p:nvSpPr>
          <p:cNvPr id="6" name="Untertitel 5"/>
          <p:cNvSpPr>
            <a:spLocks noGrp="1"/>
          </p:cNvSpPr>
          <p:nvPr>
            <p:ph type="subTitle" idx="1"/>
          </p:nvPr>
        </p:nvSpPr>
        <p:spPr/>
        <p:txBody>
          <a:bodyPr>
            <a:normAutofit lnSpcReduction="10000"/>
          </a:bodyPr>
          <a:lstStyle/>
          <a:p>
            <a:r>
              <a:rPr lang="de-CH" dirty="0"/>
              <a:t>Präsenztag 8</a:t>
            </a:r>
            <a:br>
              <a:rPr lang="de-CH" dirty="0"/>
            </a:br>
            <a:r>
              <a:rPr lang="de-CH" dirty="0"/>
              <a:t>Überbetriebliche Kurse Block 3</a:t>
            </a:r>
          </a:p>
          <a:p>
            <a:r>
              <a:rPr lang="de-CH" sz="1200" dirty="0"/>
              <a:t>Kauffrau/Kaufmann EFZ BOG</a:t>
            </a:r>
          </a:p>
          <a:p>
            <a:r>
              <a:rPr lang="de-CH" sz="1200" dirty="0"/>
              <a:t>Branche «Öffentliche Verwaltung/Administration </a:t>
            </a:r>
            <a:r>
              <a:rPr lang="de-CH" sz="1200" dirty="0" err="1"/>
              <a:t>publique</a:t>
            </a:r>
            <a:r>
              <a:rPr lang="de-CH" sz="1200" dirty="0"/>
              <a:t>/</a:t>
            </a:r>
            <a:r>
              <a:rPr lang="de-CH" sz="1200" dirty="0" err="1"/>
              <a:t>Amministrazione</a:t>
            </a:r>
            <a:r>
              <a:rPr lang="de-CH" sz="1200" dirty="0"/>
              <a:t> </a:t>
            </a:r>
            <a:r>
              <a:rPr lang="de-CH" sz="1200" dirty="0" err="1"/>
              <a:t>pubblica</a:t>
            </a:r>
            <a:r>
              <a:rPr lang="de-CH" sz="1200" dirty="0"/>
              <a:t>»</a:t>
            </a:r>
          </a:p>
          <a:p>
            <a:r>
              <a:rPr lang="de-CH" sz="1200" dirty="0"/>
              <a:t>Arbeitssituation 8: «Verfügungen und Entscheide verfassen», Arbeitssituation 9: «Rechtsmitteleingänge überprüfen» und Arbeitssituation 12: «Aktennotizen und Protokolle verfassen»</a:t>
            </a:r>
            <a:endParaRPr lang="de-CH" dirty="0">
              <a:highlight>
                <a:srgbClr val="C0C0C0"/>
              </a:highlight>
            </a:endParaRPr>
          </a:p>
          <a:p>
            <a:endParaRPr lang="de-CH" dirty="0">
              <a:highlight>
                <a:srgbClr val="C0C0C0"/>
              </a:highligh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chor="t">
            <a:normAutofit/>
          </a:bodyPr>
          <a:lstStyle/>
          <a:p>
            <a:r>
              <a:rPr lang="de-CH" dirty="0"/>
              <a:t>Denken – Austauschen – Besprechen</a:t>
            </a:r>
          </a:p>
        </p:txBody>
      </p:sp>
      <p:sp>
        <p:nvSpPr>
          <p:cNvPr id="6" name="Inhaltsplatzhalter 5"/>
          <p:cNvSpPr>
            <a:spLocks noGrp="1"/>
          </p:cNvSpPr>
          <p:nvPr>
            <p:ph idx="1"/>
          </p:nvPr>
        </p:nvSpPr>
        <p:spPr/>
        <p:txBody>
          <a:bodyPr/>
          <a:lstStyle/>
          <a:p>
            <a:pPr marL="0" indent="0">
              <a:buNone/>
            </a:pPr>
            <a:r>
              <a:rPr lang="de-CH" b="1" dirty="0"/>
              <a:t>Aufgabenstellung</a:t>
            </a:r>
          </a:p>
          <a:p>
            <a:r>
              <a:rPr lang="de-CH" dirty="0"/>
              <a:t>Denken: Gehen Sie im Stillen nochmals durch, welche Aktennotizen und Protokolle in Ihrem Ausbildungsbetrieb erstellt werden (= Vorbereitungsauftrag auf heute).</a:t>
            </a:r>
          </a:p>
          <a:p>
            <a:r>
              <a:rPr lang="de-CH" dirty="0"/>
              <a:t>Austauschen: Gehen Sie im Zimmer herum und tauschen Sie Ihre Rechercheergebnisse mit mindestens zwei Mitlernenden aus.</a:t>
            </a:r>
          </a:p>
          <a:p>
            <a:r>
              <a:rPr lang="de-CH" dirty="0"/>
              <a:t>Besprechen: Teilen Sie Ihre Erkenntnisse im Plenum.</a:t>
            </a:r>
          </a:p>
          <a:p>
            <a:endParaRPr lang="de-CH" dirty="0"/>
          </a:p>
          <a:p>
            <a:pPr marL="0" indent="0">
              <a:buNone/>
            </a:pPr>
            <a:r>
              <a:rPr lang="de-CH" b="1"/>
              <a:t>Organisation</a:t>
            </a:r>
            <a:endParaRPr lang="de-CH" b="1" dirty="0"/>
          </a:p>
          <a:p>
            <a:r>
              <a:rPr lang="de-CH" dirty="0"/>
              <a:t>Zeit: 10 Minuten</a:t>
            </a:r>
          </a:p>
          <a:p>
            <a:r>
              <a:rPr lang="de-CH" dirty="0"/>
              <a:t>Arbeitsweise: Einzelarbeit, Partnerarbeit, Plenum</a:t>
            </a:r>
          </a:p>
          <a:p>
            <a:pPr marL="0" indent="0">
              <a:buNone/>
            </a:pPr>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57</a:t>
            </a:fld>
            <a:endParaRPr lang="de-CH"/>
          </a:p>
        </p:txBody>
      </p:sp>
    </p:spTree>
    <p:extLst>
      <p:ext uri="{BB962C8B-B14F-4D97-AF65-F5344CB8AC3E}">
        <p14:creationId xmlns:p14="http://schemas.microsoft.com/office/powerpoint/2010/main" val="7969989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4720" y="260648"/>
            <a:ext cx="10972800" cy="652934"/>
          </a:xfrm>
        </p:spPr>
        <p:txBody>
          <a:bodyPr/>
          <a:lstStyle/>
          <a:p>
            <a:r>
              <a:rPr lang="de-CH" sz="2400" dirty="0"/>
              <a:t>Eine Sitzung protokollieren – Arbeitsanleitung «Handlungssimulation»</a:t>
            </a:r>
          </a:p>
        </p:txBody>
      </p:sp>
      <p:sp>
        <p:nvSpPr>
          <p:cNvPr id="3" name="Inhaltsplatzhalter 2"/>
          <p:cNvSpPr>
            <a:spLocks noGrp="1"/>
          </p:cNvSpPr>
          <p:nvPr>
            <p:ph idx="1"/>
          </p:nvPr>
        </p:nvSpPr>
        <p:spPr>
          <a:xfrm>
            <a:off x="609600" y="885205"/>
            <a:ext cx="10972800" cy="5956771"/>
          </a:xfrm>
        </p:spPr>
        <p:txBody>
          <a:bodyPr/>
          <a:lstStyle/>
          <a:p>
            <a:pPr marL="0" indent="0" hangingPunct="0">
              <a:buNone/>
            </a:pPr>
            <a:r>
              <a:rPr lang="de-CH" sz="1500" b="1" dirty="0"/>
              <a:t>Ausgangslage: </a:t>
            </a:r>
            <a:r>
              <a:rPr lang="de-CH" sz="1500" dirty="0"/>
              <a:t>Sie haben sich nun darüber ausgetauscht, welche Protokolle und Aktennotizen in Ihrem Betrieb verfasst werden. Zusammen mit dem Grundlagenwissen bringen Sie nun die Voraussetzungen mit, um selbst ein Kurzprotokoll zu verfassen! Dazu führen Sie zwei Sitzungen durch.</a:t>
            </a:r>
          </a:p>
          <a:p>
            <a:pPr marL="0" indent="0" hangingPunct="0">
              <a:buNone/>
            </a:pPr>
            <a:r>
              <a:rPr lang="de-CH" sz="1500" dirty="0"/>
              <a:t> </a:t>
            </a:r>
          </a:p>
          <a:p>
            <a:pPr marL="0" indent="0" hangingPunct="0">
              <a:buNone/>
            </a:pPr>
            <a:r>
              <a:rPr lang="de-CH" sz="1500" b="1" dirty="0"/>
              <a:t>Aufgabenstellung</a:t>
            </a:r>
          </a:p>
          <a:p>
            <a:pPr marL="0" indent="0" hangingPunct="0">
              <a:buNone/>
            </a:pPr>
            <a:r>
              <a:rPr lang="de-CH" sz="1500" b="1" dirty="0"/>
              <a:t>Schritt 1: </a:t>
            </a:r>
            <a:r>
              <a:rPr lang="de-CH" sz="1500" dirty="0"/>
              <a:t>Bilden Sie ein vierköpfiges Sitzungsteam. Bestimmen Sie eine Sitzungsleitung, die ins Thema einführt und die Ziele der Sitzung nennt. Bestimmen Sie zudem eine Protokollantin, die das Gesagte festhält. Die restlichen Mitglieder sind weitere Sitzungsteilnehmende.</a:t>
            </a:r>
          </a:p>
          <a:p>
            <a:pPr marL="0" indent="0" hangingPunct="0">
              <a:buNone/>
            </a:pPr>
            <a:r>
              <a:rPr lang="de-CH" sz="1500" b="1" dirty="0"/>
              <a:t>Schritt 2: </a:t>
            </a:r>
            <a:r>
              <a:rPr lang="de-CH" sz="1500" dirty="0"/>
              <a:t>Besprechen Sie nochmals während 2–3 Minuten die Merkmale von Kurzprotokollen.</a:t>
            </a:r>
          </a:p>
          <a:p>
            <a:pPr marL="0" indent="0" hangingPunct="0">
              <a:buNone/>
            </a:pPr>
            <a:r>
              <a:rPr lang="de-CH" sz="1500" b="1" dirty="0"/>
              <a:t>Schritt 3:</a:t>
            </a:r>
            <a:r>
              <a:rPr lang="de-CH" sz="1500" dirty="0"/>
              <a:t> Führen Sie die erste Sitzung durch.</a:t>
            </a:r>
          </a:p>
          <a:p>
            <a:pPr marL="0" indent="0" hangingPunct="0">
              <a:buNone/>
            </a:pPr>
            <a:r>
              <a:rPr lang="de-CH" sz="1500" dirty="0"/>
              <a:t>Besprechen Sie dazu, was die einzelnen Begriffe bedeuten: </a:t>
            </a:r>
          </a:p>
          <a:p>
            <a:pPr marL="0" lvl="0" indent="0" hangingPunct="0">
              <a:buNone/>
            </a:pPr>
            <a:r>
              <a:rPr lang="de-CH" sz="1500" dirty="0"/>
              <a:t>Öffentliches Recht / Verwaltungsverfahren / Verfügung / Rechtskraft / Rechtsmittel / Instanzenzug / Fristen / Dispositiv</a:t>
            </a:r>
          </a:p>
          <a:p>
            <a:pPr marL="0" indent="0" hangingPunct="0">
              <a:buNone/>
            </a:pPr>
            <a:r>
              <a:rPr lang="de-CH" sz="1500" dirty="0"/>
              <a:t>Die Protokollantin verfasst das Kurzprotokoll.</a:t>
            </a:r>
          </a:p>
          <a:p>
            <a:pPr marL="0" indent="0" hangingPunct="0">
              <a:buNone/>
            </a:pPr>
            <a:r>
              <a:rPr lang="de-CH" sz="1500" b="1" dirty="0"/>
              <a:t>Schritt 4: </a:t>
            </a:r>
            <a:r>
              <a:rPr lang="de-CH" sz="1500" dirty="0"/>
              <a:t>Wechseln Sie nach 10 Minuten die Rollen. Diskutieren Sie in der zweiten Sitzung, inwiefern das Gelernte für Ihren Arbeitsalltag relevant ist.</a:t>
            </a:r>
          </a:p>
          <a:p>
            <a:pPr marL="0" indent="0" hangingPunct="0">
              <a:buNone/>
            </a:pPr>
            <a:r>
              <a:rPr lang="de-CH" sz="1500" b="1" dirty="0"/>
              <a:t>Schritt 5:</a:t>
            </a:r>
            <a:r>
              <a:rPr lang="de-CH" sz="1500" dirty="0"/>
              <a:t> Werten Sie Ihre Kurzprotokolle anhand des Rasters auf dem Beiblatt aus. Vergleichen Sie anschliessend die Kurzprotokolle (z.B. Was wurde festgehalten? Was nicht? Wie ist der Schreibstil?) und notieren Sie ihre Ergebnisse.</a:t>
            </a:r>
          </a:p>
          <a:p>
            <a:pPr marL="0" indent="0" hangingPunct="0">
              <a:buNone/>
            </a:pPr>
            <a:r>
              <a:rPr lang="de-CH" sz="1500" b="1" dirty="0"/>
              <a:t> </a:t>
            </a:r>
            <a:endParaRPr lang="de-CH" sz="1500" dirty="0"/>
          </a:p>
          <a:p>
            <a:pPr marL="0" indent="0" hangingPunct="0">
              <a:buNone/>
            </a:pPr>
            <a:r>
              <a:rPr lang="de-CH" sz="1500" b="1" dirty="0"/>
              <a:t>Erwartungen: </a:t>
            </a:r>
          </a:p>
          <a:p>
            <a:pPr marL="0" indent="0" hangingPunct="0">
              <a:buNone/>
            </a:pPr>
            <a:r>
              <a:rPr lang="de-CH" sz="1500" dirty="0"/>
              <a:t>Sie repetieren die heute gelernten Inhalte und leiten Schlussfolgerungen für Ihr Arbeiten ab.</a:t>
            </a:r>
          </a:p>
          <a:p>
            <a:pPr marL="0" indent="0" hangingPunct="0">
              <a:buNone/>
            </a:pPr>
            <a:r>
              <a:rPr lang="de-CH" sz="1500" dirty="0"/>
              <a:t>Sie führen ein Kurzprotokoll, das verständlich aufgebaut und inhaltlich nachvollziehbar ist. </a:t>
            </a:r>
          </a:p>
          <a:p>
            <a:pPr marL="0" indent="0" hangingPunct="0">
              <a:buNone/>
            </a:pPr>
            <a:r>
              <a:rPr lang="de-CH" sz="1500" dirty="0"/>
              <a:t> </a:t>
            </a:r>
          </a:p>
          <a:p>
            <a:pPr marL="0" indent="0" hangingPunct="0">
              <a:buNone/>
            </a:pPr>
            <a:r>
              <a:rPr lang="de-CH" sz="1500" b="1" dirty="0"/>
              <a:t>Organisation: </a:t>
            </a:r>
            <a:r>
              <a:rPr lang="de-CH" sz="1500" dirty="0"/>
              <a:t>Zeit: 30 Minuten / Arbeitsweise: Vierergruppen / Hilfsmittel: Grundlagenwissen, A4-Papier und Stifte oder Laptop</a:t>
            </a:r>
          </a:p>
          <a:p>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58</a:t>
            </a:fld>
            <a:endParaRPr lang="de-CH" dirty="0"/>
          </a:p>
        </p:txBody>
      </p:sp>
      <p:sp>
        <p:nvSpPr>
          <p:cNvPr id="5" name="Rechteck 4">
            <a:hlinkClick r:id="rId3"/>
          </p:cNvPr>
          <p:cNvSpPr/>
          <p:nvPr/>
        </p:nvSpPr>
        <p:spPr>
          <a:xfrm>
            <a:off x="9768408" y="5356910"/>
            <a:ext cx="1966912" cy="8444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CH" sz="2400" dirty="0"/>
              <a:t>Zum</a:t>
            </a:r>
            <a:br>
              <a:rPr lang="de-CH" sz="2400" dirty="0"/>
            </a:br>
            <a:r>
              <a:rPr lang="de-CH" sz="2400" b="1" dirty="0"/>
              <a:t>Dokument</a:t>
            </a:r>
          </a:p>
        </p:txBody>
      </p:sp>
    </p:spTree>
    <p:extLst>
      <p:ext uri="{BB962C8B-B14F-4D97-AF65-F5344CB8AC3E}">
        <p14:creationId xmlns:p14="http://schemas.microsoft.com/office/powerpoint/2010/main" val="20266473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a:t>Auf einen Blick …</a:t>
            </a:r>
            <a:br>
              <a:rPr lang="de-CH" dirty="0">
                <a:highlight>
                  <a:srgbClr val="C0C0C0"/>
                </a:highlight>
              </a:rPr>
            </a:br>
            <a:r>
              <a:rPr lang="de-CH" dirty="0"/>
              <a:t>Quiz</a:t>
            </a:r>
          </a:p>
        </p:txBody>
      </p:sp>
      <p:sp>
        <p:nvSpPr>
          <p:cNvPr id="6" name="Untertitel 5"/>
          <p:cNvSpPr>
            <a:spLocks noGrp="1"/>
          </p:cNvSpPr>
          <p:nvPr>
            <p:ph type="subTitle" idx="1"/>
          </p:nvPr>
        </p:nvSpPr>
        <p:spPr/>
        <p:txBody>
          <a:bodyPr>
            <a:normAutofit lnSpcReduction="10000"/>
          </a:bodyPr>
          <a:lstStyle/>
          <a:p>
            <a:r>
              <a:rPr lang="de-CH" dirty="0"/>
              <a:t>Präsenztag 8</a:t>
            </a:r>
            <a:br>
              <a:rPr lang="de-CH" dirty="0"/>
            </a:br>
            <a:r>
              <a:rPr lang="de-CH" dirty="0"/>
              <a:t>Überbetriebliche Kurse Block 3</a:t>
            </a:r>
          </a:p>
          <a:p>
            <a:r>
              <a:rPr lang="de-CH" sz="1200" dirty="0"/>
              <a:t>Kauffrau/Kaufmann EFZ BOG</a:t>
            </a:r>
          </a:p>
          <a:p>
            <a:r>
              <a:rPr lang="de-CH" sz="1200" dirty="0"/>
              <a:t>Branche «Öffentliche Verwaltung/Administration </a:t>
            </a:r>
            <a:r>
              <a:rPr lang="de-CH" sz="1200" dirty="0" err="1"/>
              <a:t>publique</a:t>
            </a:r>
            <a:r>
              <a:rPr lang="de-CH" sz="1200" dirty="0"/>
              <a:t>/</a:t>
            </a:r>
            <a:r>
              <a:rPr lang="de-CH" sz="1200" dirty="0" err="1"/>
              <a:t>Amministrazione</a:t>
            </a:r>
            <a:r>
              <a:rPr lang="de-CH" sz="1200" dirty="0"/>
              <a:t> </a:t>
            </a:r>
            <a:r>
              <a:rPr lang="de-CH" sz="1200" dirty="0" err="1"/>
              <a:t>pubblica</a:t>
            </a:r>
            <a:r>
              <a:rPr lang="de-CH" sz="1200" dirty="0"/>
              <a:t>»</a:t>
            </a:r>
          </a:p>
          <a:p>
            <a:r>
              <a:rPr lang="de-CH" sz="1200" dirty="0"/>
              <a:t>Arbeitssituation 8: «Verfügungen und Entscheide verfassen», Arbeitssituation 9: «Rechtsmitteleingänge überprüfen» und Arbeitssituation 12: «Aktennotizen und Protokolle verfassen»</a:t>
            </a:r>
            <a:endParaRPr lang="de-CH" dirty="0">
              <a:highlight>
                <a:srgbClr val="C0C0C0"/>
              </a:highlight>
            </a:endParaRPr>
          </a:p>
          <a:p>
            <a:endParaRPr lang="de-CH" dirty="0">
              <a:highlight>
                <a:srgbClr val="C0C0C0"/>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Warum ist das wichtig?</a:t>
            </a:r>
          </a:p>
        </p:txBody>
      </p:sp>
      <p:sp>
        <p:nvSpPr>
          <p:cNvPr id="6" name="Inhaltsplatzhalter 5"/>
          <p:cNvSpPr>
            <a:spLocks noGrp="1"/>
          </p:cNvSpPr>
          <p:nvPr>
            <p:ph idx="1"/>
          </p:nvPr>
        </p:nvSpPr>
        <p:spPr/>
        <p:txBody>
          <a:bodyPr/>
          <a:lstStyle/>
          <a:p>
            <a:r>
              <a:rPr lang="de-CH" dirty="0"/>
              <a:t>Verfügungen oder Entscheide sind hoheitliche Anordnungen des Staates gegenüber Privatpersonen. </a:t>
            </a:r>
          </a:p>
          <a:p>
            <a:r>
              <a:rPr lang="de-CH" dirty="0"/>
              <a:t>Als Verwaltungsmitarbeitende sorgen Sie dafür, dass diese alle formellen Kriterien erfüllen und korrekt ausgestellt werden. Zudem überprüfen Sie als Mitarbeitende bei einer Rechtsmittelinstanz den Eingang von Rechtsmitteln. </a:t>
            </a:r>
          </a:p>
          <a:p>
            <a:r>
              <a:rPr lang="de-CH" dirty="0"/>
              <a:t>Damit stellen Sie sicher, dass das Verwaltungsverfahren korrekt abläuft.</a:t>
            </a:r>
          </a:p>
          <a:p>
            <a:r>
              <a:rPr lang="de-CH" dirty="0"/>
              <a:t>Ebenso sind Sie in Ihrer Funktion dafür zuständig, dass bestimmte Informationen (z.B. aus Telefonaten oder Sitzungen) nachvollziehbar festgehalten werden. Dafür führen Sie, je nach Situation, eine Aktennotiz oder ein Protokoll.</a:t>
            </a:r>
          </a:p>
          <a:p>
            <a:endParaRPr lang="de-CH" dirty="0">
              <a:highlight>
                <a:srgbClr val="FFFF00"/>
              </a:highlight>
            </a:endParaRPr>
          </a:p>
        </p:txBody>
      </p:sp>
      <p:sp>
        <p:nvSpPr>
          <p:cNvPr id="2" name="Foliennummernplatzhalter 1"/>
          <p:cNvSpPr>
            <a:spLocks noGrp="1"/>
          </p:cNvSpPr>
          <p:nvPr>
            <p:ph type="sldNum" sz="quarter" idx="12"/>
          </p:nvPr>
        </p:nvSpPr>
        <p:spPr/>
        <p:txBody>
          <a:bodyPr/>
          <a:lstStyle/>
          <a:p>
            <a:fld id="{87674F0A-37BA-4CE3-B1FD-DE57A7E2F2C6}" type="slidenum">
              <a:rPr lang="de-CH" smtClean="0"/>
              <a:pPr/>
              <a:t>6</a:t>
            </a:fld>
            <a:endParaRPr lang="de-CH"/>
          </a:p>
        </p:txBody>
      </p:sp>
      <p:pic>
        <p:nvPicPr>
          <p:cNvPr id="9" name="Inhaltsplatzhalter 3">
            <a:extLst>
              <a:ext uri="{FF2B5EF4-FFF2-40B4-BE49-F238E27FC236}">
                <a16:creationId xmlns:a16="http://schemas.microsoft.com/office/drawing/2014/main" id="{7EB90F81-DECD-4C44-81D3-56C69A64B0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800000">
            <a:off x="47328" y="4390177"/>
            <a:ext cx="1724654" cy="2299539"/>
          </a:xfrm>
          <a:prstGeom prst="rect">
            <a:avLst/>
          </a:prstGeom>
        </p:spPr>
      </p:pic>
    </p:spTree>
    <p:extLst>
      <p:ext uri="{BB962C8B-B14F-4D97-AF65-F5344CB8AC3E}">
        <p14:creationId xmlns:p14="http://schemas.microsoft.com/office/powerpoint/2010/main" val="28332688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chor="t">
            <a:normAutofit/>
          </a:bodyPr>
          <a:lstStyle/>
          <a:p>
            <a:r>
              <a:rPr lang="de-CH" dirty="0"/>
              <a:t>Quiz</a:t>
            </a:r>
          </a:p>
        </p:txBody>
      </p:sp>
      <p:sp>
        <p:nvSpPr>
          <p:cNvPr id="6" name="Inhaltsplatzhalter 5"/>
          <p:cNvSpPr>
            <a:spLocks noGrp="1"/>
          </p:cNvSpPr>
          <p:nvPr>
            <p:ph idx="1"/>
          </p:nvPr>
        </p:nvSpPr>
        <p:spPr/>
        <p:txBody>
          <a:bodyPr/>
          <a:lstStyle/>
          <a:p>
            <a:pPr marL="0" indent="0">
              <a:buNone/>
            </a:pPr>
            <a:r>
              <a:rPr lang="de-CH" b="1" dirty="0"/>
              <a:t>Aufgabenstellung</a:t>
            </a:r>
          </a:p>
          <a:p>
            <a:r>
              <a:rPr lang="de-CH" dirty="0"/>
              <a:t>Schauen Sie sich den jeweiligen Ausschnitt an.</a:t>
            </a:r>
          </a:p>
          <a:p>
            <a:r>
              <a:rPr lang="de-CH" dirty="0"/>
              <a:t>Beurteilen Sie, ob es sich um eine Aktennotiz oder ein Protokoll handelt.</a:t>
            </a:r>
          </a:p>
          <a:p>
            <a:r>
              <a:rPr lang="de-CH" dirty="0"/>
              <a:t>Handelt es sich um ein Protokoll, bestimmen Sie zudem die Protokollart und begründen Sie Ihre Antwort.</a:t>
            </a:r>
          </a:p>
          <a:p>
            <a:endParaRPr lang="de-CH" dirty="0"/>
          </a:p>
          <a:p>
            <a:pPr marL="0" indent="0">
              <a:buNone/>
            </a:pPr>
            <a:r>
              <a:rPr lang="de-CH" b="1"/>
              <a:t>Organisation</a:t>
            </a:r>
            <a:endParaRPr lang="de-CH" b="1" dirty="0"/>
          </a:p>
          <a:p>
            <a:r>
              <a:rPr lang="de-CH" dirty="0"/>
              <a:t>Zeit: 10 Minuten</a:t>
            </a:r>
          </a:p>
          <a:p>
            <a:r>
              <a:rPr lang="de-CH" dirty="0"/>
              <a:t>Arbeitsweise: Plenum</a:t>
            </a:r>
          </a:p>
          <a:p>
            <a:pPr marL="0" indent="0">
              <a:buNone/>
            </a:pPr>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60</a:t>
            </a:fld>
            <a:endParaRPr lang="de-CH"/>
          </a:p>
        </p:txBody>
      </p:sp>
    </p:spTree>
    <p:extLst>
      <p:ext uri="{BB962C8B-B14F-4D97-AF65-F5344CB8AC3E}">
        <p14:creationId xmlns:p14="http://schemas.microsoft.com/office/powerpoint/2010/main" val="9938115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4A7F792C-19B4-E1FC-B7C6-0AD27247EFD9}"/>
              </a:ext>
            </a:extLst>
          </p:cNvPr>
          <p:cNvSpPr>
            <a:spLocks noGrp="1"/>
          </p:cNvSpPr>
          <p:nvPr>
            <p:ph type="sldNum" sz="quarter" idx="12"/>
          </p:nvPr>
        </p:nvSpPr>
        <p:spPr/>
        <p:txBody>
          <a:bodyPr/>
          <a:lstStyle/>
          <a:p>
            <a:fld id="{87674F0A-37BA-4CE3-B1FD-DE57A7E2F2C6}" type="slidenum">
              <a:rPr lang="de-CH" smtClean="0"/>
              <a:pPr/>
              <a:t>61</a:t>
            </a:fld>
            <a:endParaRPr lang="de-CH" dirty="0"/>
          </a:p>
        </p:txBody>
      </p:sp>
      <p:pic>
        <p:nvPicPr>
          <p:cNvPr id="11" name="Inhaltsplatzhalter 10">
            <a:extLst>
              <a:ext uri="{FF2B5EF4-FFF2-40B4-BE49-F238E27FC236}">
                <a16:creationId xmlns:a16="http://schemas.microsoft.com/office/drawing/2014/main" id="{2702A2B5-EC7C-3845-CA92-FF01A259101C}"/>
              </a:ext>
            </a:extLst>
          </p:cNvPr>
          <p:cNvPicPr>
            <a:picLocks noGrp="1" noChangeAspect="1"/>
          </p:cNvPicPr>
          <p:nvPr>
            <p:ph idx="1"/>
          </p:nvPr>
        </p:nvPicPr>
        <p:blipFill>
          <a:blip r:embed="rId3"/>
          <a:stretch>
            <a:fillRect/>
          </a:stretch>
        </p:blipFill>
        <p:spPr>
          <a:xfrm>
            <a:off x="623392" y="908720"/>
            <a:ext cx="11160805" cy="5361459"/>
          </a:xfrm>
        </p:spPr>
      </p:pic>
    </p:spTree>
    <p:extLst>
      <p:ext uri="{BB962C8B-B14F-4D97-AF65-F5344CB8AC3E}">
        <p14:creationId xmlns:p14="http://schemas.microsoft.com/office/powerpoint/2010/main" val="10021136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95854C97-459A-09DF-4530-2E2FBBA48D61}"/>
              </a:ext>
            </a:extLst>
          </p:cNvPr>
          <p:cNvPicPr>
            <a:picLocks noGrp="1" noChangeAspect="1"/>
          </p:cNvPicPr>
          <p:nvPr>
            <p:ph idx="1"/>
          </p:nvPr>
        </p:nvPicPr>
        <p:blipFill>
          <a:blip r:embed="rId3"/>
          <a:stretch>
            <a:fillRect/>
          </a:stretch>
        </p:blipFill>
        <p:spPr>
          <a:xfrm>
            <a:off x="1775520" y="121636"/>
            <a:ext cx="7440192" cy="6391636"/>
          </a:xfrm>
        </p:spPr>
      </p:pic>
      <p:sp>
        <p:nvSpPr>
          <p:cNvPr id="4" name="Foliennummernplatzhalter 3">
            <a:extLst>
              <a:ext uri="{FF2B5EF4-FFF2-40B4-BE49-F238E27FC236}">
                <a16:creationId xmlns:a16="http://schemas.microsoft.com/office/drawing/2014/main" id="{4A7F792C-19B4-E1FC-B7C6-0AD27247EFD9}"/>
              </a:ext>
            </a:extLst>
          </p:cNvPr>
          <p:cNvSpPr>
            <a:spLocks noGrp="1"/>
          </p:cNvSpPr>
          <p:nvPr>
            <p:ph type="sldNum" sz="quarter" idx="12"/>
          </p:nvPr>
        </p:nvSpPr>
        <p:spPr/>
        <p:txBody>
          <a:bodyPr/>
          <a:lstStyle/>
          <a:p>
            <a:fld id="{87674F0A-37BA-4CE3-B1FD-DE57A7E2F2C6}" type="slidenum">
              <a:rPr lang="de-CH" smtClean="0"/>
              <a:pPr/>
              <a:t>62</a:t>
            </a:fld>
            <a:endParaRPr lang="de-CH" dirty="0"/>
          </a:p>
        </p:txBody>
      </p:sp>
    </p:spTree>
    <p:extLst>
      <p:ext uri="{BB962C8B-B14F-4D97-AF65-F5344CB8AC3E}">
        <p14:creationId xmlns:p14="http://schemas.microsoft.com/office/powerpoint/2010/main" val="7929710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01D1C893-FEE5-0707-A1B0-47E840CB380B}"/>
              </a:ext>
            </a:extLst>
          </p:cNvPr>
          <p:cNvPicPr>
            <a:picLocks noGrp="1" noChangeAspect="1"/>
          </p:cNvPicPr>
          <p:nvPr>
            <p:ph idx="1"/>
          </p:nvPr>
        </p:nvPicPr>
        <p:blipFill>
          <a:blip r:embed="rId3"/>
          <a:stretch>
            <a:fillRect/>
          </a:stretch>
        </p:blipFill>
        <p:spPr>
          <a:xfrm>
            <a:off x="1487488" y="1000046"/>
            <a:ext cx="9604759" cy="5356305"/>
          </a:xfrm>
        </p:spPr>
      </p:pic>
      <p:sp>
        <p:nvSpPr>
          <p:cNvPr id="4" name="Foliennummernplatzhalter 3">
            <a:extLst>
              <a:ext uri="{FF2B5EF4-FFF2-40B4-BE49-F238E27FC236}">
                <a16:creationId xmlns:a16="http://schemas.microsoft.com/office/drawing/2014/main" id="{4A7F792C-19B4-E1FC-B7C6-0AD27247EFD9}"/>
              </a:ext>
            </a:extLst>
          </p:cNvPr>
          <p:cNvSpPr>
            <a:spLocks noGrp="1"/>
          </p:cNvSpPr>
          <p:nvPr>
            <p:ph type="sldNum" sz="quarter" idx="12"/>
          </p:nvPr>
        </p:nvSpPr>
        <p:spPr/>
        <p:txBody>
          <a:bodyPr/>
          <a:lstStyle/>
          <a:p>
            <a:fld id="{87674F0A-37BA-4CE3-B1FD-DE57A7E2F2C6}" type="slidenum">
              <a:rPr lang="de-CH" smtClean="0"/>
              <a:pPr/>
              <a:t>63</a:t>
            </a:fld>
            <a:endParaRPr lang="de-CH" dirty="0"/>
          </a:p>
        </p:txBody>
      </p:sp>
    </p:spTree>
    <p:extLst>
      <p:ext uri="{BB962C8B-B14F-4D97-AF65-F5344CB8AC3E}">
        <p14:creationId xmlns:p14="http://schemas.microsoft.com/office/powerpoint/2010/main" val="40629730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6EB8FEF9-9355-81D7-6501-651D6D80EC85}"/>
              </a:ext>
            </a:extLst>
          </p:cNvPr>
          <p:cNvPicPr>
            <a:picLocks noGrp="1" noChangeAspect="1"/>
          </p:cNvPicPr>
          <p:nvPr>
            <p:ph idx="1"/>
          </p:nvPr>
        </p:nvPicPr>
        <p:blipFill>
          <a:blip r:embed="rId3"/>
          <a:stretch>
            <a:fillRect/>
          </a:stretch>
        </p:blipFill>
        <p:spPr>
          <a:xfrm>
            <a:off x="1523256" y="548680"/>
            <a:ext cx="7958737" cy="5633057"/>
          </a:xfrm>
        </p:spPr>
      </p:pic>
      <p:sp>
        <p:nvSpPr>
          <p:cNvPr id="4" name="Foliennummernplatzhalter 3">
            <a:extLst>
              <a:ext uri="{FF2B5EF4-FFF2-40B4-BE49-F238E27FC236}">
                <a16:creationId xmlns:a16="http://schemas.microsoft.com/office/drawing/2014/main" id="{4063B077-3A3D-12FC-559B-BEC541CE8D45}"/>
              </a:ext>
            </a:extLst>
          </p:cNvPr>
          <p:cNvSpPr>
            <a:spLocks noGrp="1"/>
          </p:cNvSpPr>
          <p:nvPr>
            <p:ph type="sldNum" sz="quarter" idx="12"/>
          </p:nvPr>
        </p:nvSpPr>
        <p:spPr/>
        <p:txBody>
          <a:bodyPr/>
          <a:lstStyle/>
          <a:p>
            <a:fld id="{87674F0A-37BA-4CE3-B1FD-DE57A7E2F2C6}" type="slidenum">
              <a:rPr lang="de-CH" smtClean="0"/>
              <a:pPr/>
              <a:t>64</a:t>
            </a:fld>
            <a:endParaRPr lang="de-CH" dirty="0"/>
          </a:p>
        </p:txBody>
      </p:sp>
    </p:spTree>
    <p:extLst>
      <p:ext uri="{BB962C8B-B14F-4D97-AF65-F5344CB8AC3E}">
        <p14:creationId xmlns:p14="http://schemas.microsoft.com/office/powerpoint/2010/main" val="13958713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a:t>Tagesabschluss</a:t>
            </a:r>
            <a:br>
              <a:rPr lang="de-CH" dirty="0">
                <a:highlight>
                  <a:srgbClr val="C0C0C0"/>
                </a:highlight>
              </a:rPr>
            </a:br>
            <a:r>
              <a:rPr lang="de-CH" dirty="0"/>
              <a:t>Inhaltsabfrage</a:t>
            </a:r>
          </a:p>
        </p:txBody>
      </p:sp>
      <p:sp>
        <p:nvSpPr>
          <p:cNvPr id="6" name="Untertitel 5"/>
          <p:cNvSpPr>
            <a:spLocks noGrp="1"/>
          </p:cNvSpPr>
          <p:nvPr>
            <p:ph type="subTitle" idx="1"/>
          </p:nvPr>
        </p:nvSpPr>
        <p:spPr/>
        <p:txBody>
          <a:bodyPr>
            <a:normAutofit lnSpcReduction="10000"/>
          </a:bodyPr>
          <a:lstStyle/>
          <a:p>
            <a:r>
              <a:rPr lang="de-CH" dirty="0"/>
              <a:t>Präsenztag 8</a:t>
            </a:r>
            <a:br>
              <a:rPr lang="de-CH" dirty="0"/>
            </a:br>
            <a:r>
              <a:rPr lang="de-CH" dirty="0"/>
              <a:t>Überbetriebliche Kurse Block 3</a:t>
            </a:r>
          </a:p>
          <a:p>
            <a:r>
              <a:rPr lang="de-CH" sz="1200" dirty="0"/>
              <a:t>Kauffrau/Kaufmann EFZ BOG</a:t>
            </a:r>
          </a:p>
          <a:p>
            <a:r>
              <a:rPr lang="de-CH" sz="1200" dirty="0"/>
              <a:t>Branche «Öffentliche Verwaltung/Administration </a:t>
            </a:r>
            <a:r>
              <a:rPr lang="de-CH" sz="1200" dirty="0" err="1"/>
              <a:t>publique</a:t>
            </a:r>
            <a:r>
              <a:rPr lang="de-CH" sz="1200" dirty="0"/>
              <a:t>/</a:t>
            </a:r>
            <a:r>
              <a:rPr lang="de-CH" sz="1200" dirty="0" err="1"/>
              <a:t>Amministrazione</a:t>
            </a:r>
            <a:r>
              <a:rPr lang="de-CH" sz="1200" dirty="0"/>
              <a:t> </a:t>
            </a:r>
            <a:r>
              <a:rPr lang="de-CH" sz="1200" dirty="0" err="1"/>
              <a:t>pubblica</a:t>
            </a:r>
            <a:r>
              <a:rPr lang="de-CH" sz="1200" dirty="0"/>
              <a:t>»</a:t>
            </a:r>
          </a:p>
          <a:p>
            <a:r>
              <a:rPr lang="de-CH" sz="1200" dirty="0"/>
              <a:t>Arbeitssituation 8: «Verfügungen und Entscheide verfassen», Arbeitssituation 9: «Rechtsmitteleingänge überprüfen» und Arbeitssituation 12: «Aktennotizen und Protokolle verfassen»</a:t>
            </a:r>
            <a:endParaRPr lang="de-CH" sz="1200" dirty="0">
              <a:highlight>
                <a:srgbClr val="C0C0C0"/>
              </a:highlight>
            </a:endParaRPr>
          </a:p>
          <a:p>
            <a:endParaRPr lang="de-CH" dirty="0">
              <a:highlight>
                <a:srgbClr val="C0C0C0"/>
              </a:highlight>
            </a:endParaRPr>
          </a:p>
          <a:p>
            <a:endParaRPr lang="de-CH" dirty="0">
              <a:highlight>
                <a:srgbClr val="C0C0C0"/>
              </a:highlight>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Am heutigen Präsenztag haben Sie folgende Ziele erarbeitet:</a:t>
            </a:r>
            <a:endParaRPr lang="de-CH" sz="1200" b="0" dirty="0">
              <a:solidFill>
                <a:srgbClr val="FF0000"/>
              </a:solidFill>
            </a:endParaRPr>
          </a:p>
        </p:txBody>
      </p:sp>
      <p:sp>
        <p:nvSpPr>
          <p:cNvPr id="6" name="Inhaltsplatzhalter 5"/>
          <p:cNvSpPr>
            <a:spLocks noGrp="1"/>
          </p:cNvSpPr>
          <p:nvPr>
            <p:ph idx="1"/>
          </p:nvPr>
        </p:nvSpPr>
        <p:spPr/>
        <p:txBody>
          <a:bodyPr/>
          <a:lstStyle/>
          <a:p>
            <a:r>
              <a:rPr lang="de-CH" dirty="0"/>
              <a:t>Sie können in eigenen Worten erklären, was ein Entscheid respektive eine Verfügung ist.</a:t>
            </a:r>
          </a:p>
          <a:p>
            <a:r>
              <a:rPr lang="de-CH" dirty="0"/>
              <a:t>Sie sind in der Lage, den Aufbau eines Entscheides darzustellen.</a:t>
            </a:r>
          </a:p>
          <a:p>
            <a:r>
              <a:rPr lang="de-CH" dirty="0"/>
              <a:t>Sie zeigen den Zusammenhang zwischen Entscheiden und Rechtsmitteln auf.</a:t>
            </a:r>
          </a:p>
          <a:p>
            <a:r>
              <a:rPr lang="de-CH" dirty="0"/>
              <a:t>Sie identifizieren die zentralen Merkmale eines Protokolls respektive einer Aktennotiz.</a:t>
            </a:r>
          </a:p>
          <a:p>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66</a:t>
            </a:fld>
            <a:endParaRPr lang="de-CH"/>
          </a:p>
        </p:txBody>
      </p:sp>
    </p:spTree>
    <p:extLst>
      <p:ext uri="{BB962C8B-B14F-4D97-AF65-F5344CB8AC3E}">
        <p14:creationId xmlns:p14="http://schemas.microsoft.com/office/powerpoint/2010/main" val="23231424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Inhaltsabfrage: Rückblick auf die Inhalte</a:t>
            </a:r>
            <a:endParaRPr lang="de-CH" sz="1300" b="0" i="1" dirty="0">
              <a:solidFill>
                <a:srgbClr val="FF0000"/>
              </a:solidFill>
            </a:endParaRPr>
          </a:p>
        </p:txBody>
      </p:sp>
      <p:sp>
        <p:nvSpPr>
          <p:cNvPr id="6" name="Inhaltsplatzhalter 5"/>
          <p:cNvSpPr>
            <a:spLocks noGrp="1"/>
          </p:cNvSpPr>
          <p:nvPr>
            <p:ph idx="1"/>
          </p:nvPr>
        </p:nvSpPr>
        <p:spPr/>
        <p:txBody>
          <a:bodyPr/>
          <a:lstStyle/>
          <a:p>
            <a:pPr marL="0" indent="0">
              <a:buNone/>
            </a:pPr>
            <a:r>
              <a:rPr lang="de-CH" b="1" dirty="0"/>
              <a:t>Aufgabenstellung</a:t>
            </a:r>
          </a:p>
          <a:p>
            <a:r>
              <a:rPr lang="de-CH" dirty="0"/>
              <a:t>Gehen Sie nochmals die Inhalte des heutigen Tages durch.</a:t>
            </a:r>
          </a:p>
          <a:p>
            <a:r>
              <a:rPr lang="de-CH" dirty="0"/>
              <a:t>Beantworten Sie die Fragen auf der Folgefolie.</a:t>
            </a:r>
          </a:p>
          <a:p>
            <a:pPr marL="0" indent="0">
              <a:buNone/>
            </a:pPr>
            <a:endParaRPr lang="de-CH" dirty="0"/>
          </a:p>
          <a:p>
            <a:pPr marL="0" indent="0">
              <a:buNone/>
            </a:pPr>
            <a:r>
              <a:rPr lang="de-CH" b="1" dirty="0"/>
              <a:t>Organisation</a:t>
            </a:r>
          </a:p>
          <a:p>
            <a:pPr marL="0" indent="0">
              <a:buNone/>
            </a:pPr>
            <a:r>
              <a:rPr lang="de-CH" dirty="0"/>
              <a:t>Zeit: 10 Minuten</a:t>
            </a:r>
          </a:p>
          <a:p>
            <a:pPr marL="0" indent="0">
              <a:buNone/>
            </a:pPr>
            <a:r>
              <a:rPr lang="de-CH" dirty="0"/>
              <a:t>Arbeitsweise: Einzelarbeit, Plenum</a:t>
            </a:r>
          </a:p>
          <a:p>
            <a:pPr marL="0" indent="0">
              <a:buNone/>
            </a:pPr>
            <a:endParaRPr lang="de-CH" dirty="0">
              <a:highlight>
                <a:srgbClr val="C0C0C0"/>
              </a:highlight>
            </a:endParaRPr>
          </a:p>
        </p:txBody>
      </p:sp>
      <p:sp>
        <p:nvSpPr>
          <p:cNvPr id="2" name="Foliennummernplatzhalter 1"/>
          <p:cNvSpPr>
            <a:spLocks noGrp="1"/>
          </p:cNvSpPr>
          <p:nvPr>
            <p:ph type="sldNum" sz="quarter" idx="12"/>
          </p:nvPr>
        </p:nvSpPr>
        <p:spPr/>
        <p:txBody>
          <a:bodyPr/>
          <a:lstStyle/>
          <a:p>
            <a:fld id="{87674F0A-37BA-4CE3-B1FD-DE57A7E2F2C6}" type="slidenum">
              <a:rPr lang="de-CH" smtClean="0"/>
              <a:pPr/>
              <a:t>67</a:t>
            </a:fld>
            <a:endParaRPr lang="de-CH"/>
          </a:p>
        </p:txBody>
      </p:sp>
    </p:spTree>
    <p:extLst>
      <p:ext uri="{BB962C8B-B14F-4D97-AF65-F5344CB8AC3E}">
        <p14:creationId xmlns:p14="http://schemas.microsoft.com/office/powerpoint/2010/main" val="33031531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Inhaltsabfrage</a:t>
            </a:r>
            <a:endParaRPr lang="de-CH" sz="1300" b="0" i="1" dirty="0">
              <a:solidFill>
                <a:srgbClr val="FF0000"/>
              </a:solidFill>
            </a:endParaRPr>
          </a:p>
        </p:txBody>
      </p:sp>
      <p:sp>
        <p:nvSpPr>
          <p:cNvPr id="2" name="Foliennummernplatzhalter 1"/>
          <p:cNvSpPr>
            <a:spLocks noGrp="1"/>
          </p:cNvSpPr>
          <p:nvPr>
            <p:ph type="sldNum" sz="quarter" idx="12"/>
          </p:nvPr>
        </p:nvSpPr>
        <p:spPr/>
        <p:txBody>
          <a:bodyPr/>
          <a:lstStyle/>
          <a:p>
            <a:fld id="{87674F0A-37BA-4CE3-B1FD-DE57A7E2F2C6}" type="slidenum">
              <a:rPr lang="de-CH" smtClean="0"/>
              <a:pPr/>
              <a:t>68</a:t>
            </a:fld>
            <a:endParaRPr lang="de-CH"/>
          </a:p>
        </p:txBody>
      </p:sp>
      <p:graphicFrame>
        <p:nvGraphicFramePr>
          <p:cNvPr id="7" name="Tabelle 7">
            <a:extLst>
              <a:ext uri="{FF2B5EF4-FFF2-40B4-BE49-F238E27FC236}">
                <a16:creationId xmlns:a16="http://schemas.microsoft.com/office/drawing/2014/main" id="{2D36DE01-9090-3E9D-03E3-6E6BC7329887}"/>
              </a:ext>
            </a:extLst>
          </p:cNvPr>
          <p:cNvGraphicFramePr>
            <a:graphicFrameLocks noGrp="1"/>
          </p:cNvGraphicFramePr>
          <p:nvPr>
            <p:ph idx="1"/>
          </p:nvPr>
        </p:nvGraphicFramePr>
        <p:xfrm>
          <a:off x="609600" y="1600199"/>
          <a:ext cx="10972797" cy="4878887"/>
        </p:xfrm>
        <a:graphic>
          <a:graphicData uri="http://schemas.openxmlformats.org/drawingml/2006/table">
            <a:tbl>
              <a:tblPr firstRow="1" bandRow="1">
                <a:tableStyleId>{69012ECD-51FC-41F1-AA8D-1B2483CD663E}</a:tableStyleId>
              </a:tblPr>
              <a:tblGrid>
                <a:gridCol w="3657599">
                  <a:extLst>
                    <a:ext uri="{9D8B030D-6E8A-4147-A177-3AD203B41FA5}">
                      <a16:colId xmlns:a16="http://schemas.microsoft.com/office/drawing/2014/main" val="1326748528"/>
                    </a:ext>
                  </a:extLst>
                </a:gridCol>
                <a:gridCol w="3657599">
                  <a:extLst>
                    <a:ext uri="{9D8B030D-6E8A-4147-A177-3AD203B41FA5}">
                      <a16:colId xmlns:a16="http://schemas.microsoft.com/office/drawing/2014/main" val="3323072500"/>
                    </a:ext>
                  </a:extLst>
                </a:gridCol>
                <a:gridCol w="3657599">
                  <a:extLst>
                    <a:ext uri="{9D8B030D-6E8A-4147-A177-3AD203B41FA5}">
                      <a16:colId xmlns:a16="http://schemas.microsoft.com/office/drawing/2014/main" val="3326018343"/>
                    </a:ext>
                  </a:extLst>
                </a:gridCol>
              </a:tblGrid>
              <a:tr h="874938">
                <a:tc>
                  <a:txBody>
                    <a:bodyPr/>
                    <a:lstStyle/>
                    <a:p>
                      <a:pPr algn="ctr"/>
                      <a:r>
                        <a:rPr lang="de-CH" sz="2400" dirty="0"/>
                        <a:t>Das habe ich heute Neues gelernt</a:t>
                      </a:r>
                    </a:p>
                  </a:txBody>
                  <a:tcPr/>
                </a:tc>
                <a:tc>
                  <a:txBody>
                    <a:bodyPr/>
                    <a:lstStyle/>
                    <a:p>
                      <a:pPr algn="ctr"/>
                      <a:r>
                        <a:rPr lang="de-CH" sz="2400" dirty="0"/>
                        <a:t>Das kann ich für meinen Arbeitsalltag brauchen</a:t>
                      </a:r>
                    </a:p>
                  </a:txBody>
                  <a:tcPr/>
                </a:tc>
                <a:tc>
                  <a:txBody>
                    <a:bodyPr/>
                    <a:lstStyle/>
                    <a:p>
                      <a:pPr algn="ctr"/>
                      <a:r>
                        <a:rPr lang="de-CH" sz="2400" dirty="0"/>
                        <a:t>Das ist mir </a:t>
                      </a:r>
                    </a:p>
                    <a:p>
                      <a:pPr algn="ctr"/>
                      <a:r>
                        <a:rPr lang="de-CH" sz="2400" dirty="0"/>
                        <a:t>noch nicht klar</a:t>
                      </a:r>
                    </a:p>
                  </a:txBody>
                  <a:tcPr/>
                </a:tc>
                <a:extLst>
                  <a:ext uri="{0D108BD9-81ED-4DB2-BD59-A6C34878D82A}">
                    <a16:rowId xmlns:a16="http://schemas.microsoft.com/office/drawing/2014/main" val="585083121"/>
                  </a:ext>
                </a:extLst>
              </a:tr>
              <a:tr h="3690167">
                <a:tc>
                  <a:txBody>
                    <a:bodyPr/>
                    <a:lstStyle/>
                    <a:p>
                      <a:endParaRPr lang="de-CH"/>
                    </a:p>
                  </a:txBody>
                  <a:tcPr/>
                </a:tc>
                <a:tc>
                  <a:txBody>
                    <a:bodyPr/>
                    <a:lstStyle/>
                    <a:p>
                      <a:endParaRPr lang="de-CH" dirty="0"/>
                    </a:p>
                  </a:txBody>
                  <a:tcPr/>
                </a:tc>
                <a:tc>
                  <a:txBody>
                    <a:bodyPr/>
                    <a:lstStyle/>
                    <a:p>
                      <a:endParaRPr lang="de-CH" dirty="0"/>
                    </a:p>
                  </a:txBody>
                  <a:tcPr/>
                </a:tc>
                <a:extLst>
                  <a:ext uri="{0D108BD9-81ED-4DB2-BD59-A6C34878D82A}">
                    <a16:rowId xmlns:a16="http://schemas.microsoft.com/office/drawing/2014/main" val="691947058"/>
                  </a:ext>
                </a:extLst>
              </a:tr>
            </a:tbl>
          </a:graphicData>
        </a:graphic>
      </p:graphicFrame>
    </p:spTree>
    <p:extLst>
      <p:ext uri="{BB962C8B-B14F-4D97-AF65-F5344CB8AC3E}">
        <p14:creationId xmlns:p14="http://schemas.microsoft.com/office/powerpoint/2010/main" val="33639481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üK-Kompetenznachweis 2</a:t>
            </a:r>
            <a:endParaRPr lang="de-CH" sz="1300" b="0" i="1" dirty="0">
              <a:solidFill>
                <a:srgbClr val="FF0000"/>
              </a:solidFill>
            </a:endParaRPr>
          </a:p>
        </p:txBody>
      </p:sp>
      <p:sp>
        <p:nvSpPr>
          <p:cNvPr id="6" name="Inhaltsplatzhalter 5"/>
          <p:cNvSpPr>
            <a:spLocks noGrp="1"/>
          </p:cNvSpPr>
          <p:nvPr>
            <p:ph idx="1"/>
          </p:nvPr>
        </p:nvSpPr>
        <p:spPr/>
        <p:txBody>
          <a:bodyPr/>
          <a:lstStyle/>
          <a:p>
            <a:r>
              <a:rPr lang="de-CH" dirty="0"/>
              <a:t>Lösen Sie den E-Test bis zum vorgegebenen Datum.</a:t>
            </a:r>
          </a:p>
          <a:p>
            <a:r>
              <a:rPr lang="de-CH" dirty="0"/>
              <a:t>Starten Sie mit der Dokumentation des Transferauftrags 2.</a:t>
            </a:r>
          </a:p>
        </p:txBody>
      </p:sp>
      <p:sp>
        <p:nvSpPr>
          <p:cNvPr id="2" name="Foliennummernplatzhalter 1"/>
          <p:cNvSpPr>
            <a:spLocks noGrp="1"/>
          </p:cNvSpPr>
          <p:nvPr>
            <p:ph type="sldNum" sz="quarter" idx="12"/>
          </p:nvPr>
        </p:nvSpPr>
        <p:spPr/>
        <p:txBody>
          <a:bodyPr/>
          <a:lstStyle/>
          <a:p>
            <a:fld id="{87674F0A-37BA-4CE3-B1FD-DE57A7E2F2C6}" type="slidenum">
              <a:rPr lang="de-CH" smtClean="0"/>
              <a:pPr/>
              <a:t>69</a:t>
            </a:fld>
            <a:endParaRPr lang="de-CH"/>
          </a:p>
        </p:txBody>
      </p:sp>
    </p:spTree>
    <p:extLst>
      <p:ext uri="{BB962C8B-B14F-4D97-AF65-F5344CB8AC3E}">
        <p14:creationId xmlns:p14="http://schemas.microsoft.com/office/powerpoint/2010/main" val="2375123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3">
            <a:extLst>
              <a:ext uri="{FF2B5EF4-FFF2-40B4-BE49-F238E27FC236}">
                <a16:creationId xmlns:a16="http://schemas.microsoft.com/office/drawing/2014/main" id="{EFD07BE9-19CC-4447-B563-7711F9B5D74F}"/>
              </a:ext>
            </a:extLst>
          </p:cNvPr>
          <p:cNvGraphicFramePr>
            <a:graphicFrameLocks noGrp="1"/>
          </p:cNvGraphicFramePr>
          <p:nvPr>
            <p:extLst>
              <p:ext uri="{D42A27DB-BD31-4B8C-83A1-F6EECF244321}">
                <p14:modId xmlns:p14="http://schemas.microsoft.com/office/powerpoint/2010/main" val="3343421599"/>
              </p:ext>
            </p:extLst>
          </p:nvPr>
        </p:nvGraphicFramePr>
        <p:xfrm>
          <a:off x="609600" y="1600200"/>
          <a:ext cx="10972800" cy="4114800"/>
        </p:xfrm>
        <a:graphic>
          <a:graphicData uri="http://schemas.openxmlformats.org/drawingml/2006/table">
            <a:tbl>
              <a:tblPr firstRow="1" bandRow="1">
                <a:tableStyleId>{69012ECD-51FC-41F1-AA8D-1B2483CD663E}</a:tableStyleId>
              </a:tblPr>
              <a:tblGrid>
                <a:gridCol w="9158808">
                  <a:extLst>
                    <a:ext uri="{9D8B030D-6E8A-4147-A177-3AD203B41FA5}">
                      <a16:colId xmlns:a16="http://schemas.microsoft.com/office/drawing/2014/main" val="2271042814"/>
                    </a:ext>
                  </a:extLst>
                </a:gridCol>
                <a:gridCol w="1813992">
                  <a:extLst>
                    <a:ext uri="{9D8B030D-6E8A-4147-A177-3AD203B41FA5}">
                      <a16:colId xmlns:a16="http://schemas.microsoft.com/office/drawing/2014/main" val="3558582726"/>
                    </a:ext>
                  </a:extLst>
                </a:gridCol>
              </a:tblGrid>
              <a:tr h="400000">
                <a:tc>
                  <a:txBody>
                    <a:bodyPr/>
                    <a:lstStyle/>
                    <a:p>
                      <a:r>
                        <a:rPr kumimoji="0" lang="de-CH" sz="2400" b="1"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Einstieg</a:t>
                      </a:r>
                      <a:endParaRPr lang="de-CH" sz="2400" b="1">
                        <a:solidFill>
                          <a:schemeClr val="tx1"/>
                        </a:solidFill>
                        <a:latin typeface="Calibri" panose="020F0502020204030204" pitchFamily="34" charset="0"/>
                        <a:cs typeface="Calibri" panose="020F0502020204030204" pitchFamily="34" charset="0"/>
                      </a:endParaRPr>
                    </a:p>
                  </a:txBody>
                  <a:tcPr>
                    <a:lnL w="9525" cap="flat" cmpd="sng" algn="ctr">
                      <a:noFill/>
                      <a:prstDash val="solid"/>
                    </a:lnL>
                    <a:lnR w="12700" cap="flat" cmpd="sng" algn="ctr">
                      <a:noFill/>
                      <a:prstDash val="solid"/>
                      <a:round/>
                      <a:headEnd type="none" w="med" len="med"/>
                      <a:tailEnd type="none" w="med" len="me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e-CH" sz="2400" b="1" dirty="0">
                          <a:solidFill>
                            <a:schemeClr val="tx1"/>
                          </a:solidFill>
                          <a:latin typeface="Calibri" panose="020F0502020204030204" pitchFamily="34" charset="0"/>
                          <a:cs typeface="Calibri" panose="020F0502020204030204" pitchFamily="34" charset="0"/>
                        </a:rPr>
                        <a:t>08.30</a:t>
                      </a:r>
                    </a:p>
                  </a:txBody>
                  <a:tcPr>
                    <a:lnL w="12700"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179410"/>
                  </a:ext>
                </a:extLst>
              </a:tr>
              <a:tr h="400000">
                <a:tc>
                  <a:txBody>
                    <a:bodyPr/>
                    <a:lstStyle/>
                    <a:p>
                      <a:r>
                        <a:rPr kumimoji="0" lang="de-CH"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Block 1: Verfügungen und Entscheide</a:t>
                      </a:r>
                      <a:endParaRPr lang="de-CH" sz="2400" dirty="0">
                        <a:solidFill>
                          <a:schemeClr val="tx1"/>
                        </a:solidFill>
                        <a:latin typeface="Calibri" panose="020F0502020204030204" pitchFamily="34" charset="0"/>
                        <a:cs typeface="Calibri" panose="020F0502020204030204" pitchFamily="34" charset="0"/>
                      </a:endParaRP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CH" sz="24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717167"/>
                  </a:ext>
                </a:extLst>
              </a:tr>
              <a:tr h="400000">
                <a:tc>
                  <a:txBody>
                    <a:bodyPr/>
                    <a:lstStyle/>
                    <a:p>
                      <a:r>
                        <a:rPr lang="de-CH" sz="2400" b="1" dirty="0">
                          <a:solidFill>
                            <a:schemeClr val="tx1"/>
                          </a:solidFill>
                          <a:latin typeface="Calibri" panose="020F0502020204030204" pitchFamily="34" charset="0"/>
                          <a:cs typeface="Calibri" panose="020F0502020204030204" pitchFamily="34" charset="0"/>
                        </a:rPr>
                        <a:t>Pause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2400" b="1" dirty="0">
                          <a:solidFill>
                            <a:schemeClr val="tx1"/>
                          </a:solidFill>
                          <a:latin typeface="Calibri" panose="020F0502020204030204" pitchFamily="34" charset="0"/>
                          <a:cs typeface="Calibri" panose="020F0502020204030204" pitchFamily="34" charset="0"/>
                        </a:rPr>
                        <a:t>10.00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5481263"/>
                  </a:ext>
                </a:extLst>
              </a:tr>
              <a:tr h="400000">
                <a:tc>
                  <a:txBody>
                    <a:bodyPr/>
                    <a:lstStyle/>
                    <a:p>
                      <a:r>
                        <a:rPr lang="de-CH" sz="2400" dirty="0">
                          <a:solidFill>
                            <a:schemeClr val="tx1"/>
                          </a:solidFill>
                          <a:latin typeface="Calibri" panose="020F0502020204030204" pitchFamily="34" charset="0"/>
                          <a:cs typeface="Calibri" panose="020F0502020204030204" pitchFamily="34" charset="0"/>
                        </a:rPr>
                        <a:t>Block 2: Rechtsmittel</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24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6797691"/>
                  </a:ext>
                </a:extLst>
              </a:tr>
              <a:tr h="400000">
                <a:tc>
                  <a:txBody>
                    <a:bodyPr/>
                    <a:lstStyle/>
                    <a:p>
                      <a:r>
                        <a:rPr lang="de-CH" sz="2400" b="1" dirty="0">
                          <a:solidFill>
                            <a:schemeClr val="tx1"/>
                          </a:solidFill>
                          <a:latin typeface="Calibri" panose="020F0502020204030204" pitchFamily="34" charset="0"/>
                          <a:cs typeface="Calibri" panose="020F0502020204030204" pitchFamily="34" charset="0"/>
                        </a:rPr>
                        <a:t>Mittagspause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b="1" dirty="0">
                          <a:solidFill>
                            <a:schemeClr val="tx1"/>
                          </a:solidFill>
                          <a:latin typeface="Calibri" panose="020F0502020204030204" pitchFamily="34" charset="0"/>
                          <a:cs typeface="Calibri" panose="020F0502020204030204" pitchFamily="34" charset="0"/>
                        </a:rPr>
                        <a:t>12.05</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2411357"/>
                  </a:ext>
                </a:extLst>
              </a:tr>
              <a:tr h="400000">
                <a:tc>
                  <a:txBody>
                    <a:bodyPr/>
                    <a:lstStyle/>
                    <a:p>
                      <a:r>
                        <a:rPr lang="de-CH" sz="2400" dirty="0">
                          <a:solidFill>
                            <a:schemeClr val="tx1"/>
                          </a:solidFill>
                          <a:latin typeface="Calibri" panose="020F0502020204030204" pitchFamily="34" charset="0"/>
                          <a:cs typeface="Calibri" panose="020F0502020204030204" pitchFamily="34" charset="0"/>
                        </a:rPr>
                        <a:t>Block 2: Rechtsmittel</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CH" sz="24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2900661"/>
                  </a:ext>
                </a:extLst>
              </a:tr>
              <a:tr h="400000">
                <a:tc>
                  <a:txBody>
                    <a:bodyPr/>
                    <a:lstStyle/>
                    <a:p>
                      <a:r>
                        <a:rPr lang="de-CH" sz="2400" b="1" dirty="0">
                          <a:solidFill>
                            <a:schemeClr val="tx1"/>
                          </a:solidFill>
                          <a:latin typeface="Calibri" panose="020F0502020204030204" pitchFamily="34" charset="0"/>
                          <a:cs typeface="Calibri" panose="020F0502020204030204" pitchFamily="34" charset="0"/>
                        </a:rPr>
                        <a:t>Pause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b="1" dirty="0">
                          <a:solidFill>
                            <a:schemeClr val="tx1"/>
                          </a:solidFill>
                          <a:latin typeface="Calibri" panose="020F0502020204030204" pitchFamily="34" charset="0"/>
                          <a:cs typeface="Calibri" panose="020F0502020204030204" pitchFamily="34" charset="0"/>
                        </a:rPr>
                        <a:t>15.15</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5118371"/>
                  </a:ext>
                </a:extLst>
              </a:tr>
              <a:tr h="400000">
                <a:tc>
                  <a:txBody>
                    <a:bodyPr/>
                    <a:lstStyle/>
                    <a:p>
                      <a:r>
                        <a:rPr lang="de-CH" sz="2400" dirty="0">
                          <a:solidFill>
                            <a:schemeClr val="tx1"/>
                          </a:solidFill>
                          <a:latin typeface="Calibri" panose="020F0502020204030204" pitchFamily="34" charset="0"/>
                          <a:cs typeface="Calibri" panose="020F0502020204030204" pitchFamily="34" charset="0"/>
                        </a:rPr>
                        <a:t>Block 3: Aktennotizen </a:t>
                      </a:r>
                      <a:r>
                        <a:rPr lang="de-CH" sz="2400">
                          <a:solidFill>
                            <a:schemeClr val="tx1"/>
                          </a:solidFill>
                          <a:latin typeface="Calibri" panose="020F0502020204030204" pitchFamily="34" charset="0"/>
                          <a:cs typeface="Calibri" panose="020F0502020204030204" pitchFamily="34" charset="0"/>
                        </a:rPr>
                        <a:t>und Protokolle</a:t>
                      </a:r>
                      <a:endParaRPr lang="de-CH" sz="2400" dirty="0">
                        <a:solidFill>
                          <a:schemeClr val="tx1"/>
                        </a:solidFill>
                        <a:latin typeface="Calibri" panose="020F0502020204030204" pitchFamily="34" charset="0"/>
                        <a:cs typeface="Calibri" panose="020F0502020204030204" pitchFamily="34" charset="0"/>
                      </a:endParaRP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CH" sz="24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8052330"/>
                  </a:ext>
                </a:extLst>
              </a:tr>
              <a:tr h="400000">
                <a:tc>
                  <a:txBody>
                    <a:bodyPr/>
                    <a:lstStyle/>
                    <a:p>
                      <a:r>
                        <a:rPr lang="de-CH" sz="2400" b="1">
                          <a:solidFill>
                            <a:schemeClr val="tx1"/>
                          </a:solidFill>
                          <a:latin typeface="Calibri" panose="020F0502020204030204" pitchFamily="34" charset="0"/>
                          <a:cs typeface="Calibri" panose="020F0502020204030204" pitchFamily="34" charset="0"/>
                        </a:rPr>
                        <a:t>Ende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b="1" dirty="0">
                          <a:solidFill>
                            <a:schemeClr val="tx1"/>
                          </a:solidFill>
                          <a:latin typeface="Calibri" panose="020F0502020204030204" pitchFamily="34" charset="0"/>
                          <a:cs typeface="Calibri" panose="020F0502020204030204" pitchFamily="34" charset="0"/>
                        </a:rPr>
                        <a:t>17.00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4821982"/>
                  </a:ext>
                </a:extLst>
              </a:tr>
            </a:tbl>
          </a:graphicData>
        </a:graphic>
      </p:graphicFrame>
      <p:sp>
        <p:nvSpPr>
          <p:cNvPr id="5" name="Titel 4"/>
          <p:cNvSpPr>
            <a:spLocks noGrp="1"/>
          </p:cNvSpPr>
          <p:nvPr>
            <p:ph type="title"/>
          </p:nvPr>
        </p:nvSpPr>
        <p:spPr/>
        <p:txBody>
          <a:bodyPr>
            <a:normAutofit/>
          </a:bodyPr>
          <a:lstStyle/>
          <a:p>
            <a:r>
              <a:rPr lang="de-CH" dirty="0"/>
              <a:t>Ablauf</a:t>
            </a:r>
            <a:endParaRPr lang="de-CH" sz="1200" b="0" i="1" dirty="0">
              <a:solidFill>
                <a:srgbClr val="FF0000"/>
              </a:solidFill>
              <a:highlight>
                <a:srgbClr val="C0C0C0"/>
              </a:highlight>
            </a:endParaRPr>
          </a:p>
        </p:txBody>
      </p:sp>
      <p:sp>
        <p:nvSpPr>
          <p:cNvPr id="2" name="Foliennummernplatzhalter 1"/>
          <p:cNvSpPr>
            <a:spLocks noGrp="1"/>
          </p:cNvSpPr>
          <p:nvPr>
            <p:ph type="sldNum" sz="quarter" idx="12"/>
          </p:nvPr>
        </p:nvSpPr>
        <p:spPr/>
        <p:txBody>
          <a:bodyPr/>
          <a:lstStyle/>
          <a:p>
            <a:fld id="{87674F0A-37BA-4CE3-B1FD-DE57A7E2F2C6}" type="slidenum">
              <a:rPr lang="de-CH" smtClean="0"/>
              <a:pPr/>
              <a:t>7</a:t>
            </a:fld>
            <a:endParaRPr lang="de-CH"/>
          </a:p>
        </p:txBody>
      </p:sp>
    </p:spTree>
    <p:extLst>
      <p:ext uri="{BB962C8B-B14F-4D97-AF65-F5344CB8AC3E}">
        <p14:creationId xmlns:p14="http://schemas.microsoft.com/office/powerpoint/2010/main" val="24630245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BE0097-9B92-9232-A88B-9ADE119343EC}"/>
              </a:ext>
            </a:extLst>
          </p:cNvPr>
          <p:cNvSpPr>
            <a:spLocks noGrp="1"/>
          </p:cNvSpPr>
          <p:nvPr>
            <p:ph type="title"/>
          </p:nvPr>
        </p:nvSpPr>
        <p:spPr/>
        <p:txBody>
          <a:bodyPr/>
          <a:lstStyle/>
          <a:p>
            <a:r>
              <a:rPr lang="de-CH" dirty="0"/>
              <a:t>Ausblick</a:t>
            </a:r>
          </a:p>
        </p:txBody>
      </p:sp>
      <p:sp>
        <p:nvSpPr>
          <p:cNvPr id="3" name="Inhaltsplatzhalter 2">
            <a:extLst>
              <a:ext uri="{FF2B5EF4-FFF2-40B4-BE49-F238E27FC236}">
                <a16:creationId xmlns:a16="http://schemas.microsoft.com/office/drawing/2014/main" id="{15D81702-EA7D-EBB5-4C40-E5F6B6964F0D}"/>
              </a:ext>
            </a:extLst>
          </p:cNvPr>
          <p:cNvSpPr>
            <a:spLocks noGrp="1"/>
          </p:cNvSpPr>
          <p:nvPr>
            <p:ph idx="1"/>
          </p:nvPr>
        </p:nvSpPr>
        <p:spPr/>
        <p:txBody>
          <a:bodyPr/>
          <a:lstStyle/>
          <a:p>
            <a:r>
              <a:rPr lang="de-CH" dirty="0"/>
              <a:t>Im kommenden üK-Block setzen Sie sich damit auseinander, wie Sie </a:t>
            </a:r>
          </a:p>
          <a:p>
            <a:pPr lvl="1"/>
            <a:r>
              <a:rPr lang="de-CH" dirty="0"/>
              <a:t>Dokumentationen, Berichte und Publikationen verfassen, </a:t>
            </a:r>
          </a:p>
          <a:p>
            <a:pPr lvl="1"/>
            <a:r>
              <a:rPr lang="de-CH" dirty="0"/>
              <a:t>Markt- und Branchenkenntnisse einsetzen und </a:t>
            </a:r>
          </a:p>
          <a:p>
            <a:pPr lvl="1"/>
            <a:r>
              <a:rPr lang="de-CH" dirty="0"/>
              <a:t>sich gekonnt in Ihrem Betrieb und Ihrer Funktion bewegen. 	</a:t>
            </a:r>
          </a:p>
          <a:p>
            <a:endParaRPr lang="de-CH" dirty="0"/>
          </a:p>
          <a:p>
            <a:r>
              <a:rPr lang="de-CH" dirty="0"/>
              <a:t>Lösen Sie den dazugehörigen Vorbereitungsauftrag frühzeitig. </a:t>
            </a:r>
          </a:p>
          <a:p>
            <a:endParaRPr lang="de-CH" dirty="0"/>
          </a:p>
        </p:txBody>
      </p:sp>
      <p:sp>
        <p:nvSpPr>
          <p:cNvPr id="4" name="Foliennummernplatzhalter 3">
            <a:extLst>
              <a:ext uri="{FF2B5EF4-FFF2-40B4-BE49-F238E27FC236}">
                <a16:creationId xmlns:a16="http://schemas.microsoft.com/office/drawing/2014/main" id="{B7DCDB4A-BDC4-4771-80CB-11FE052428F5}"/>
              </a:ext>
            </a:extLst>
          </p:cNvPr>
          <p:cNvSpPr>
            <a:spLocks noGrp="1"/>
          </p:cNvSpPr>
          <p:nvPr>
            <p:ph type="sldNum" sz="quarter" idx="12"/>
          </p:nvPr>
        </p:nvSpPr>
        <p:spPr/>
        <p:txBody>
          <a:bodyPr/>
          <a:lstStyle/>
          <a:p>
            <a:fld id="{87674F0A-37BA-4CE3-B1FD-DE57A7E2F2C6}" type="slidenum">
              <a:rPr lang="de-CH" smtClean="0"/>
              <a:pPr/>
              <a:t>70</a:t>
            </a:fld>
            <a:endParaRPr lang="de-CH" dirty="0"/>
          </a:p>
        </p:txBody>
      </p:sp>
    </p:spTree>
    <p:extLst>
      <p:ext uri="{BB962C8B-B14F-4D97-AF65-F5344CB8AC3E}">
        <p14:creationId xmlns:p14="http://schemas.microsoft.com/office/powerpoint/2010/main" val="1419369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ECFE70-6C2E-387D-0D88-92DD28C3A99B}"/>
              </a:ext>
            </a:extLst>
          </p:cNvPr>
          <p:cNvSpPr>
            <a:spLocks noGrp="1"/>
          </p:cNvSpPr>
          <p:nvPr>
            <p:ph type="title"/>
          </p:nvPr>
        </p:nvSpPr>
        <p:spPr/>
        <p:txBody>
          <a:bodyPr/>
          <a:lstStyle/>
          <a:p>
            <a:r>
              <a:rPr lang="de-CH" sz="3200" b="1" dirty="0">
                <a:latin typeface="Calibri" panose="020F0502020204030204" pitchFamily="34" charset="0"/>
              </a:rPr>
              <a:t>Einstieg ins heutige Thema</a:t>
            </a:r>
            <a:endParaRPr lang="de-CH" dirty="0"/>
          </a:p>
        </p:txBody>
      </p:sp>
      <p:sp>
        <p:nvSpPr>
          <p:cNvPr id="3" name="Inhaltsplatzhalter 2">
            <a:extLst>
              <a:ext uri="{FF2B5EF4-FFF2-40B4-BE49-F238E27FC236}">
                <a16:creationId xmlns:a16="http://schemas.microsoft.com/office/drawing/2014/main" id="{1156910A-42BE-63EA-0602-E2B04744F6B1}"/>
              </a:ext>
            </a:extLst>
          </p:cNvPr>
          <p:cNvSpPr>
            <a:spLocks noGrp="1"/>
          </p:cNvSpPr>
          <p:nvPr>
            <p:ph idx="1"/>
          </p:nvPr>
        </p:nvSpPr>
        <p:spPr/>
        <p:txBody>
          <a:bodyPr/>
          <a:lstStyle/>
          <a:p>
            <a:pPr marL="0" indent="0">
              <a:buNone/>
            </a:pPr>
            <a:r>
              <a:rPr lang="de-CH" sz="2400" b="1" dirty="0"/>
              <a:t>Ausgangslage</a:t>
            </a:r>
          </a:p>
          <a:p>
            <a:pPr marL="0" indent="0">
              <a:buNone/>
            </a:pPr>
            <a:r>
              <a:rPr lang="de-CH" sz="2400" dirty="0"/>
              <a:t>Im Grundlagenwissen auf heute haben Sie erfahren, dass bei Entscheiden und Verfügungen jeweils öffentliches Recht angewendet wird. Lassen Sie uns das nochmals anhand einiger Szenarien durchspielen. </a:t>
            </a:r>
          </a:p>
          <a:p>
            <a:pPr marL="0" indent="0">
              <a:buNone/>
            </a:pPr>
            <a:endParaRPr lang="de-CH" sz="2400" dirty="0"/>
          </a:p>
          <a:p>
            <a:pPr marL="0" indent="0">
              <a:buNone/>
            </a:pPr>
            <a:r>
              <a:rPr lang="de-CH" sz="2400" b="1" dirty="0"/>
              <a:t>Aufgabenstellung</a:t>
            </a:r>
          </a:p>
          <a:p>
            <a:pPr marL="0" indent="0">
              <a:buNone/>
            </a:pPr>
            <a:r>
              <a:rPr lang="de-CH" sz="2400" b="1" dirty="0"/>
              <a:t>Schritt </a:t>
            </a:r>
            <a:r>
              <a:rPr lang="de-CH" b="1" dirty="0"/>
              <a:t>1</a:t>
            </a:r>
            <a:r>
              <a:rPr lang="de-CH" sz="2400" dirty="0"/>
              <a:t>: </a:t>
            </a:r>
            <a:r>
              <a:rPr lang="de-CH" dirty="0"/>
              <a:t>Bestimmen Sie auf der Folgefolie, ob hier öffentliches Recht oder Privatrecht angewendet wird.</a:t>
            </a:r>
          </a:p>
          <a:p>
            <a:pPr marL="0" indent="0">
              <a:buNone/>
            </a:pPr>
            <a:r>
              <a:rPr lang="de-CH" sz="2400" b="1" dirty="0"/>
              <a:t>Schritt 2</a:t>
            </a:r>
            <a:r>
              <a:rPr lang="de-CH" sz="2400" dirty="0"/>
              <a:t>:</a:t>
            </a:r>
            <a:r>
              <a:rPr lang="de-CH" sz="2400" b="1" dirty="0"/>
              <a:t> </a:t>
            </a:r>
            <a:r>
              <a:rPr lang="de-CH" sz="2400" dirty="0"/>
              <a:t>Anschliessend kontrollieren wir die Antworten im Plenum.</a:t>
            </a:r>
          </a:p>
          <a:p>
            <a:pPr marL="0" indent="0">
              <a:buNone/>
            </a:pPr>
            <a:endParaRPr lang="de-CH" sz="2400" dirty="0"/>
          </a:p>
          <a:p>
            <a:pPr marL="0" indent="0">
              <a:buNone/>
            </a:pPr>
            <a:r>
              <a:rPr lang="de-CH" sz="2400" b="1" dirty="0"/>
              <a:t>Organisation</a:t>
            </a:r>
          </a:p>
          <a:p>
            <a:pPr marL="0" indent="0">
              <a:buNone/>
            </a:pPr>
            <a:r>
              <a:rPr lang="de-CH" sz="2400" dirty="0"/>
              <a:t>Zeit: 10 Minuten, Arbeitsweise: Einzelarbeit, Plenum</a:t>
            </a:r>
          </a:p>
          <a:p>
            <a:endParaRPr lang="de-CH" dirty="0"/>
          </a:p>
        </p:txBody>
      </p:sp>
      <p:sp>
        <p:nvSpPr>
          <p:cNvPr id="4" name="Foliennummernplatzhalter 3">
            <a:extLst>
              <a:ext uri="{FF2B5EF4-FFF2-40B4-BE49-F238E27FC236}">
                <a16:creationId xmlns:a16="http://schemas.microsoft.com/office/drawing/2014/main" id="{239F17ED-FC9C-B426-B3E9-A5424FE89343}"/>
              </a:ext>
            </a:extLst>
          </p:cNvPr>
          <p:cNvSpPr>
            <a:spLocks noGrp="1"/>
          </p:cNvSpPr>
          <p:nvPr>
            <p:ph type="sldNum" sz="quarter" idx="12"/>
          </p:nvPr>
        </p:nvSpPr>
        <p:spPr/>
        <p:txBody>
          <a:bodyPr/>
          <a:lstStyle/>
          <a:p>
            <a:fld id="{87674F0A-37BA-4CE3-B1FD-DE57A7E2F2C6}" type="slidenum">
              <a:rPr lang="de-CH" smtClean="0"/>
              <a:pPr/>
              <a:t>8</a:t>
            </a:fld>
            <a:endParaRPr lang="de-CH" dirty="0"/>
          </a:p>
        </p:txBody>
      </p:sp>
    </p:spTree>
    <p:extLst>
      <p:ext uri="{BB962C8B-B14F-4D97-AF65-F5344CB8AC3E}">
        <p14:creationId xmlns:p14="http://schemas.microsoft.com/office/powerpoint/2010/main" val="4020183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1FFA60-251E-DAAE-B504-7A90286DA630}"/>
              </a:ext>
            </a:extLst>
          </p:cNvPr>
          <p:cNvSpPr>
            <a:spLocks noGrp="1"/>
          </p:cNvSpPr>
          <p:nvPr>
            <p:ph type="title"/>
          </p:nvPr>
        </p:nvSpPr>
        <p:spPr/>
        <p:txBody>
          <a:bodyPr/>
          <a:lstStyle/>
          <a:p>
            <a:r>
              <a:rPr lang="de-CH" dirty="0"/>
              <a:t>Bestimmen Sie, ob es sich um </a:t>
            </a:r>
            <a:br>
              <a:rPr lang="de-CH" dirty="0"/>
            </a:br>
            <a:r>
              <a:rPr lang="de-CH" dirty="0"/>
              <a:t>öffentliches Recht oder Privatrecht handelt</a:t>
            </a:r>
            <a:endParaRPr lang="de-CH" dirty="0">
              <a:highlight>
                <a:srgbClr val="FFFF00"/>
              </a:highlight>
            </a:endParaRPr>
          </a:p>
        </p:txBody>
      </p:sp>
      <p:graphicFrame>
        <p:nvGraphicFramePr>
          <p:cNvPr id="5" name="Tabelle 5">
            <a:extLst>
              <a:ext uri="{FF2B5EF4-FFF2-40B4-BE49-F238E27FC236}">
                <a16:creationId xmlns:a16="http://schemas.microsoft.com/office/drawing/2014/main" id="{D9C2F2DC-4E5F-6EC0-E063-0FCB94EE5F98}"/>
              </a:ext>
            </a:extLst>
          </p:cNvPr>
          <p:cNvGraphicFramePr>
            <a:graphicFrameLocks noGrp="1"/>
          </p:cNvGraphicFramePr>
          <p:nvPr>
            <p:ph idx="1"/>
            <p:extLst>
              <p:ext uri="{D42A27DB-BD31-4B8C-83A1-F6EECF244321}">
                <p14:modId xmlns:p14="http://schemas.microsoft.com/office/powerpoint/2010/main" val="3856542748"/>
              </p:ext>
            </p:extLst>
          </p:nvPr>
        </p:nvGraphicFramePr>
        <p:xfrm>
          <a:off x="604358" y="1881583"/>
          <a:ext cx="10100154" cy="3503574"/>
        </p:xfrm>
        <a:graphic>
          <a:graphicData uri="http://schemas.openxmlformats.org/drawingml/2006/table">
            <a:tbl>
              <a:tblPr firstRow="1" bandRow="1">
                <a:tableStyleId>{69012ECD-51FC-41F1-AA8D-1B2483CD663E}</a:tableStyleId>
              </a:tblPr>
              <a:tblGrid>
                <a:gridCol w="4987586">
                  <a:extLst>
                    <a:ext uri="{9D8B030D-6E8A-4147-A177-3AD203B41FA5}">
                      <a16:colId xmlns:a16="http://schemas.microsoft.com/office/drawing/2014/main" val="3896472385"/>
                    </a:ext>
                  </a:extLst>
                </a:gridCol>
                <a:gridCol w="2664296">
                  <a:extLst>
                    <a:ext uri="{9D8B030D-6E8A-4147-A177-3AD203B41FA5}">
                      <a16:colId xmlns:a16="http://schemas.microsoft.com/office/drawing/2014/main" val="565837934"/>
                    </a:ext>
                  </a:extLst>
                </a:gridCol>
                <a:gridCol w="2448272">
                  <a:extLst>
                    <a:ext uri="{9D8B030D-6E8A-4147-A177-3AD203B41FA5}">
                      <a16:colId xmlns:a16="http://schemas.microsoft.com/office/drawing/2014/main" val="328113288"/>
                    </a:ext>
                  </a:extLst>
                </a:gridCol>
              </a:tblGrid>
              <a:tr h="0">
                <a:tc>
                  <a:txBody>
                    <a:bodyPr/>
                    <a:lstStyle/>
                    <a:p>
                      <a:r>
                        <a:rPr lang="de-CH" sz="2400" dirty="0"/>
                        <a:t>Verfahren/Gegenstände</a:t>
                      </a:r>
                    </a:p>
                  </a:txBody>
                  <a:tcPr/>
                </a:tc>
                <a:tc>
                  <a:txBody>
                    <a:bodyPr/>
                    <a:lstStyle/>
                    <a:p>
                      <a:pPr algn="ctr"/>
                      <a:r>
                        <a:rPr lang="de-CH" sz="2400" dirty="0">
                          <a:latin typeface="Calibri" panose="020F0502020204030204" pitchFamily="34" charset="0"/>
                          <a:cs typeface="Calibri" panose="020F0502020204030204" pitchFamily="34" charset="0"/>
                        </a:rPr>
                        <a:t>Öffentliches Recht</a:t>
                      </a:r>
                    </a:p>
                  </a:txBody>
                  <a:tcPr/>
                </a:tc>
                <a:tc>
                  <a:txBody>
                    <a:bodyPr/>
                    <a:lstStyle/>
                    <a:p>
                      <a:pPr algn="ctr"/>
                      <a:r>
                        <a:rPr lang="de-CH" sz="2400" dirty="0">
                          <a:latin typeface="Calibri" panose="020F0502020204030204" pitchFamily="34" charset="0"/>
                          <a:cs typeface="Calibri" panose="020F0502020204030204" pitchFamily="34" charset="0"/>
                        </a:rPr>
                        <a:t>Privatrecht</a:t>
                      </a:r>
                    </a:p>
                  </a:txBody>
                  <a:tcPr/>
                </a:tc>
                <a:extLst>
                  <a:ext uri="{0D108BD9-81ED-4DB2-BD59-A6C34878D82A}">
                    <a16:rowId xmlns:a16="http://schemas.microsoft.com/office/drawing/2014/main" val="2644840269"/>
                  </a:ext>
                </a:extLst>
              </a:tr>
              <a:tr h="370840">
                <a:tc>
                  <a:txBody>
                    <a:bodyPr/>
                    <a:lstStyle/>
                    <a:p>
                      <a:pPr marL="0" algn="l" defTabSz="914400" rtl="0" eaLnBrk="1" fontAlgn="t" latinLnBrk="0" hangingPunct="1">
                        <a:spcBef>
                          <a:spcPts val="0"/>
                        </a:spcBef>
                        <a:spcAft>
                          <a:spcPts val="0"/>
                        </a:spcAft>
                      </a:pPr>
                      <a:r>
                        <a:rPr lang="de-CH" sz="2400" b="1" kern="1200" dirty="0">
                          <a:solidFill>
                            <a:schemeClr val="tx1"/>
                          </a:solidFill>
                          <a:latin typeface="Calibri" panose="020F0502020204030204" pitchFamily="34" charset="0"/>
                          <a:ea typeface="+mn-ea"/>
                          <a:cs typeface="Calibri" panose="020F0502020204030204" pitchFamily="34" charset="0"/>
                        </a:rPr>
                        <a:t>Kaufvertrag über ein neues Kommunalfahrzeug für den Werkhof</a:t>
                      </a:r>
                    </a:p>
                  </a:txBody>
                  <a:tcPr marL="69248" marR="69248" marT="9618" marB="0"/>
                </a:tc>
                <a:tc>
                  <a:txBody>
                    <a:bodyPr/>
                    <a:lstStyle/>
                    <a:p>
                      <a:endParaRPr lang="de-CH" sz="2400" dirty="0"/>
                    </a:p>
                  </a:txBody>
                  <a:tcPr/>
                </a:tc>
                <a:tc>
                  <a:txBody>
                    <a:bodyPr/>
                    <a:lstStyle/>
                    <a:p>
                      <a:endParaRPr lang="de-CH" sz="2400" dirty="0"/>
                    </a:p>
                  </a:txBody>
                  <a:tcPr/>
                </a:tc>
                <a:extLst>
                  <a:ext uri="{0D108BD9-81ED-4DB2-BD59-A6C34878D82A}">
                    <a16:rowId xmlns:a16="http://schemas.microsoft.com/office/drawing/2014/main" val="3546453604"/>
                  </a:ext>
                </a:extLst>
              </a:tr>
              <a:tr h="370840">
                <a:tc>
                  <a:txBody>
                    <a:bodyPr/>
                    <a:lstStyle/>
                    <a:p>
                      <a:pPr marL="0" algn="l" defTabSz="914400" rtl="0" eaLnBrk="1" fontAlgn="t" latinLnBrk="0" hangingPunct="1">
                        <a:spcBef>
                          <a:spcPts val="0"/>
                        </a:spcBef>
                        <a:spcAft>
                          <a:spcPts val="0"/>
                        </a:spcAft>
                      </a:pPr>
                      <a:r>
                        <a:rPr lang="de-CH" sz="2400" b="1" kern="1200" dirty="0">
                          <a:solidFill>
                            <a:schemeClr val="tx1"/>
                          </a:solidFill>
                          <a:latin typeface="Calibri" panose="020F0502020204030204" pitchFamily="34" charset="0"/>
                          <a:ea typeface="+mn-ea"/>
                          <a:cs typeface="Calibri" panose="020F0502020204030204" pitchFamily="34" charset="0"/>
                        </a:rPr>
                        <a:t>Baubewilligungsverfahren</a:t>
                      </a:r>
                    </a:p>
                  </a:txBody>
                  <a:tcPr marL="69248" marR="69248" marT="9618" marB="0"/>
                </a:tc>
                <a:tc>
                  <a:txBody>
                    <a:bodyPr/>
                    <a:lstStyle/>
                    <a:p>
                      <a:endParaRPr lang="de-CH" sz="2400" dirty="0"/>
                    </a:p>
                  </a:txBody>
                  <a:tcPr/>
                </a:tc>
                <a:tc>
                  <a:txBody>
                    <a:bodyPr/>
                    <a:lstStyle/>
                    <a:p>
                      <a:endParaRPr lang="de-CH" sz="2400" dirty="0"/>
                    </a:p>
                  </a:txBody>
                  <a:tcPr/>
                </a:tc>
                <a:extLst>
                  <a:ext uri="{0D108BD9-81ED-4DB2-BD59-A6C34878D82A}">
                    <a16:rowId xmlns:a16="http://schemas.microsoft.com/office/drawing/2014/main" val="445270525"/>
                  </a:ext>
                </a:extLst>
              </a:tr>
              <a:tr h="370840">
                <a:tc>
                  <a:txBody>
                    <a:bodyPr/>
                    <a:lstStyle/>
                    <a:p>
                      <a:pPr marL="0" algn="l" defTabSz="914400" rtl="0" eaLnBrk="1" fontAlgn="t" latinLnBrk="0" hangingPunct="1">
                        <a:spcBef>
                          <a:spcPts val="0"/>
                        </a:spcBef>
                        <a:spcAft>
                          <a:spcPts val="0"/>
                        </a:spcAft>
                      </a:pPr>
                      <a:r>
                        <a:rPr lang="de-CH" sz="2400" b="1" kern="1200" dirty="0">
                          <a:solidFill>
                            <a:schemeClr val="tx1"/>
                          </a:solidFill>
                          <a:latin typeface="Calibri" panose="020F0502020204030204" pitchFamily="34" charset="0"/>
                          <a:ea typeface="+mn-ea"/>
                          <a:cs typeface="Calibri" panose="020F0502020204030204" pitchFamily="34" charset="0"/>
                        </a:rPr>
                        <a:t>Kreditbewilligung der Gemeindeversammlung</a:t>
                      </a:r>
                    </a:p>
                  </a:txBody>
                  <a:tcPr marL="69248" marR="69248" marT="9618" marB="0"/>
                </a:tc>
                <a:tc>
                  <a:txBody>
                    <a:bodyPr/>
                    <a:lstStyle/>
                    <a:p>
                      <a:endParaRPr lang="de-CH" sz="2400" dirty="0"/>
                    </a:p>
                  </a:txBody>
                  <a:tcPr/>
                </a:tc>
                <a:tc>
                  <a:txBody>
                    <a:bodyPr/>
                    <a:lstStyle/>
                    <a:p>
                      <a:endParaRPr lang="de-CH" sz="2400"/>
                    </a:p>
                  </a:txBody>
                  <a:tcPr/>
                </a:tc>
                <a:extLst>
                  <a:ext uri="{0D108BD9-81ED-4DB2-BD59-A6C34878D82A}">
                    <a16:rowId xmlns:a16="http://schemas.microsoft.com/office/drawing/2014/main" val="1977311637"/>
                  </a:ext>
                </a:extLst>
              </a:tr>
              <a:tr h="370840">
                <a:tc>
                  <a:txBody>
                    <a:bodyPr/>
                    <a:lstStyle/>
                    <a:p>
                      <a:pPr marL="0" algn="l" defTabSz="914400" rtl="0" eaLnBrk="1" fontAlgn="t" latinLnBrk="0" hangingPunct="1">
                        <a:spcBef>
                          <a:spcPts val="0"/>
                        </a:spcBef>
                        <a:spcAft>
                          <a:spcPts val="0"/>
                        </a:spcAft>
                      </a:pPr>
                      <a:r>
                        <a:rPr lang="de-CH" sz="2400" b="1" kern="1200" dirty="0">
                          <a:solidFill>
                            <a:schemeClr val="tx1"/>
                          </a:solidFill>
                          <a:latin typeface="Calibri" panose="020F0502020204030204" pitchFamily="34" charset="0"/>
                          <a:ea typeface="+mn-ea"/>
                          <a:cs typeface="Calibri" panose="020F0502020204030204" pitchFamily="34" charset="0"/>
                        </a:rPr>
                        <a:t>Die Gemeinde mietet eine Garage für das Kommunalfahrzeug des Werkhofes</a:t>
                      </a:r>
                    </a:p>
                  </a:txBody>
                  <a:tcPr marL="69248" marR="69248" marT="9618" marB="0"/>
                </a:tc>
                <a:tc>
                  <a:txBody>
                    <a:bodyPr/>
                    <a:lstStyle/>
                    <a:p>
                      <a:endParaRPr lang="de-CH" sz="2400" dirty="0"/>
                    </a:p>
                  </a:txBody>
                  <a:tcPr/>
                </a:tc>
                <a:tc>
                  <a:txBody>
                    <a:bodyPr/>
                    <a:lstStyle/>
                    <a:p>
                      <a:endParaRPr lang="de-CH" sz="2400" dirty="0"/>
                    </a:p>
                  </a:txBody>
                  <a:tcPr/>
                </a:tc>
                <a:extLst>
                  <a:ext uri="{0D108BD9-81ED-4DB2-BD59-A6C34878D82A}">
                    <a16:rowId xmlns:a16="http://schemas.microsoft.com/office/drawing/2014/main" val="3764224900"/>
                  </a:ext>
                </a:extLst>
              </a:tr>
            </a:tbl>
          </a:graphicData>
        </a:graphic>
      </p:graphicFrame>
      <p:sp>
        <p:nvSpPr>
          <p:cNvPr id="4" name="Foliennummernplatzhalter 3">
            <a:extLst>
              <a:ext uri="{FF2B5EF4-FFF2-40B4-BE49-F238E27FC236}">
                <a16:creationId xmlns:a16="http://schemas.microsoft.com/office/drawing/2014/main" id="{2E8784EF-B89C-159E-4F4E-BF3F6EAE8047}"/>
              </a:ext>
            </a:extLst>
          </p:cNvPr>
          <p:cNvSpPr>
            <a:spLocks noGrp="1"/>
          </p:cNvSpPr>
          <p:nvPr>
            <p:ph type="sldNum" sz="quarter" idx="12"/>
          </p:nvPr>
        </p:nvSpPr>
        <p:spPr/>
        <p:txBody>
          <a:bodyPr/>
          <a:lstStyle/>
          <a:p>
            <a:fld id="{87674F0A-37BA-4CE3-B1FD-DE57A7E2F2C6}" type="slidenum">
              <a:rPr lang="de-CH" smtClean="0"/>
              <a:pPr/>
              <a:t>9</a:t>
            </a:fld>
            <a:endParaRPr lang="de-CH" dirty="0"/>
          </a:p>
        </p:txBody>
      </p:sp>
    </p:spTree>
    <p:extLst>
      <p:ext uri="{BB962C8B-B14F-4D97-AF65-F5344CB8AC3E}">
        <p14:creationId xmlns:p14="http://schemas.microsoft.com/office/powerpoint/2010/main" val="2607855021"/>
      </p:ext>
    </p:extLst>
  </p:cSld>
  <p:clrMapOvr>
    <a:masterClrMapping/>
  </p:clrMapOvr>
</p:sld>
</file>

<file path=ppt/theme/theme1.xml><?xml version="1.0" encoding="utf-8"?>
<a:theme xmlns:a="http://schemas.openxmlformats.org/drawingml/2006/main" name="Vorlage 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5A447609-AC50-45EC-822D-0A74E3C7B710}" vid="{6540BF88-87CD-4AFD-8A17-AB7BB7E2023C}"/>
    </a:ext>
  </a:extLst>
</a:theme>
</file>

<file path=ppt/theme/theme2.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5A447609-AC50-45EC-822D-0A74E3C7B710}" vid="{7EF9E437-F380-4A1B-9F7F-CF97FF66A5FD}"/>
    </a:ext>
  </a:extLst>
</a:theme>
</file>

<file path=ppt/theme/theme3.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5A447609-AC50-45EC-822D-0A74E3C7B710}" vid="{8C23D072-9BDF-451A-AC7C-AE9BE9D58100}"/>
    </a:ext>
  </a:ext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VL_Einstieg_OVAP_211012</Template>
  <TotalTime>0</TotalTime>
  <Words>4712</Words>
  <Application>Microsoft Office PowerPoint</Application>
  <PresentationFormat>Breitbild</PresentationFormat>
  <Paragraphs>675</Paragraphs>
  <Slides>70</Slides>
  <Notes>44</Notes>
  <HiddenSlides>0</HiddenSlides>
  <MMClips>0</MMClips>
  <ScaleCrop>false</ScaleCrop>
  <HeadingPairs>
    <vt:vector size="6" baseType="variant">
      <vt:variant>
        <vt:lpstr>Verwendete Schriftarten</vt:lpstr>
      </vt:variant>
      <vt:variant>
        <vt:i4>5</vt:i4>
      </vt:variant>
      <vt:variant>
        <vt:lpstr>Design</vt:lpstr>
      </vt:variant>
      <vt:variant>
        <vt:i4>3</vt:i4>
      </vt:variant>
      <vt:variant>
        <vt:lpstr>Folientitel</vt:lpstr>
      </vt:variant>
      <vt:variant>
        <vt:i4>70</vt:i4>
      </vt:variant>
    </vt:vector>
  </HeadingPairs>
  <TitlesOfParts>
    <vt:vector size="78" baseType="lpstr">
      <vt:lpstr>Arial</vt:lpstr>
      <vt:lpstr>Calibri</vt:lpstr>
      <vt:lpstr>Segoe UI</vt:lpstr>
      <vt:lpstr>Symbol</vt:lpstr>
      <vt:lpstr>Wingdings</vt:lpstr>
      <vt:lpstr>Vorlage Präsentation</vt:lpstr>
      <vt:lpstr>1_Benutzerdefiniertes Design</vt:lpstr>
      <vt:lpstr>Benutzerdefiniertes Design</vt:lpstr>
      <vt:lpstr>Verfügungen und Entscheide Rechtsmittel Aktennotizen und Protokolle</vt:lpstr>
      <vt:lpstr>Themen heute</vt:lpstr>
      <vt:lpstr>Themen heute</vt:lpstr>
      <vt:lpstr>Themen heute</vt:lpstr>
      <vt:lpstr>Ziele</vt:lpstr>
      <vt:lpstr>Warum ist das wichtig?</vt:lpstr>
      <vt:lpstr>Ablauf</vt:lpstr>
      <vt:lpstr>Einstieg ins heutige Thema</vt:lpstr>
      <vt:lpstr>Bestimmen Sie, ob es sich um  öffentliches Recht oder Privatrecht handelt</vt:lpstr>
      <vt:lpstr>Arbeitsanleitung «Gemeinsamkeiten und Unterschiede»</vt:lpstr>
      <vt:lpstr>Max kauft bei Marla ein Velo: Privatrechtliches Verhältnis</vt:lpstr>
      <vt:lpstr>Max erhält vom Staat eine Verfügung: Öffentlich-rechtliches Verhältnis</vt:lpstr>
      <vt:lpstr>Zusatzaufgabe</vt:lpstr>
      <vt:lpstr>Zusatzaufgabe</vt:lpstr>
      <vt:lpstr>Wie ist eine Verfügung aufgebaut? - Arbeitsanleitung «Anwendungsaufgabe»</vt:lpstr>
      <vt:lpstr>Wie ist eine Verfügung aufgebaut? - «Anwendungsaufgabe»</vt:lpstr>
      <vt:lpstr>Ausgangslage 1: Zwangsräumung</vt:lpstr>
      <vt:lpstr>Eingang Urteil</vt:lpstr>
      <vt:lpstr>Verfügung erstellen</vt:lpstr>
      <vt:lpstr>Zwangsräumung organisieren</vt:lpstr>
      <vt:lpstr>Verfügung ergänzen</vt:lpstr>
      <vt:lpstr>Verfügung versenden</vt:lpstr>
      <vt:lpstr>Verfügung archivieren</vt:lpstr>
      <vt:lpstr>Zusammenfassung</vt:lpstr>
      <vt:lpstr>Ausgangslage 2: Prämienverbilligung</vt:lpstr>
      <vt:lpstr>Eingang Antrag</vt:lpstr>
      <vt:lpstr>Antrag überprüfen</vt:lpstr>
      <vt:lpstr>Verfügung erstellen</vt:lpstr>
      <vt:lpstr>Verfügung versenden</vt:lpstr>
      <vt:lpstr>Rechtskraft abwarten</vt:lpstr>
      <vt:lpstr>Rechtskraft tritt ein</vt:lpstr>
      <vt:lpstr>Verfügung archivieren</vt:lpstr>
      <vt:lpstr>Zusammenfassung</vt:lpstr>
      <vt:lpstr>Reflexionsfragen</vt:lpstr>
      <vt:lpstr>Zusammenfassung</vt:lpstr>
      <vt:lpstr>Eine Verfügung schreiben - Arbeitsanleitung «Handlungssimulation» </vt:lpstr>
      <vt:lpstr>Eine Verfügung schreiben - Dokumente «Handlungssimulation»</vt:lpstr>
      <vt:lpstr>Rechtsmittel Repetition</vt:lpstr>
      <vt:lpstr>Reflexionsaufgabe</vt:lpstr>
      <vt:lpstr>Alles verstanden?</vt:lpstr>
      <vt:lpstr>Rechtsmittel und gesetzliche Grundlagen – Arbeitsanleitung «Analyse»</vt:lpstr>
      <vt:lpstr>Rechtsmittel und gesetzliche Grundlagen – Beispiele «Analyse»</vt:lpstr>
      <vt:lpstr>Einen Rechtsmitteleingang prüfen Modellierung</vt:lpstr>
      <vt:lpstr>Ziele</vt:lpstr>
      <vt:lpstr>Das Wichtigste im Überblick</vt:lpstr>
      <vt:lpstr>Bevor ich mich an die Arbeit mache, …</vt:lpstr>
      <vt:lpstr>Schritt 1: Geschäftsfall eröffnen</vt:lpstr>
      <vt:lpstr>Schritt 2: Zuständigkeit prüfen</vt:lpstr>
      <vt:lpstr>Schritt 3: Einhaltung der Fristen prüfen</vt:lpstr>
      <vt:lpstr>Schritt 4: Formelle Richtigkeit prüfen</vt:lpstr>
      <vt:lpstr>PowerPoint-Präsentation</vt:lpstr>
      <vt:lpstr>Schritt 5: Eingang abschliessen</vt:lpstr>
      <vt:lpstr>Rechtsmitteleingänge überprüfen - Arbeitsanleitung «Handlungssimulation» </vt:lpstr>
      <vt:lpstr>Rechtsmitteleingänge überprüfen – Beispiele «Handlungssimulation»</vt:lpstr>
      <vt:lpstr>Der Dackel - Arbeitsanleitung «Synthesefall»</vt:lpstr>
      <vt:lpstr>Aktennotizen und Protokolle Austausch</vt:lpstr>
      <vt:lpstr>Denken – Austauschen – Besprechen</vt:lpstr>
      <vt:lpstr>Eine Sitzung protokollieren – Arbeitsanleitung «Handlungssimulation»</vt:lpstr>
      <vt:lpstr>Auf einen Blick … Quiz</vt:lpstr>
      <vt:lpstr>Quiz</vt:lpstr>
      <vt:lpstr>PowerPoint-Präsentation</vt:lpstr>
      <vt:lpstr>PowerPoint-Präsentation</vt:lpstr>
      <vt:lpstr>PowerPoint-Präsentation</vt:lpstr>
      <vt:lpstr>PowerPoint-Präsentation</vt:lpstr>
      <vt:lpstr>Tagesabschluss Inhaltsabfrage</vt:lpstr>
      <vt:lpstr>Am heutigen Präsenztag haben Sie folgende Ziele erarbeitet:</vt:lpstr>
      <vt:lpstr>Inhaltsabfrage: Rückblick auf die Inhalte</vt:lpstr>
      <vt:lpstr>Inhaltsabfrage</vt:lpstr>
      <vt:lpstr>üK-Kompetenznachweis 2</vt:lpstr>
      <vt:lpstr>Ausblick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Verfügungen und Entscheide Rechtsmittel Aktennotizen und Protokolle</dc:title>
  <dc:creator>Carmen Ferri</dc:creator>
  <cp:lastModifiedBy>Jasmin Spuler | IPM</cp:lastModifiedBy>
  <cp:revision>64</cp:revision>
  <dcterms:created xsi:type="dcterms:W3CDTF">2022-11-14T12:53:21Z</dcterms:created>
  <dcterms:modified xsi:type="dcterms:W3CDTF">2024-09-26T13:03:20Z</dcterms:modified>
</cp:coreProperties>
</file>