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0F_6C1FB81B.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72" r:id="rId2"/>
    <p:sldMasterId id="2147483660" r:id="rId3"/>
    <p:sldMasterId id="2147483696" r:id="rId4"/>
    <p:sldMasterId id="2147483708" r:id="rId5"/>
  </p:sldMasterIdLst>
  <p:notesMasterIdLst>
    <p:notesMasterId r:id="rId44"/>
  </p:notesMasterIdLst>
  <p:handoutMasterIdLst>
    <p:handoutMasterId r:id="rId45"/>
  </p:handoutMasterIdLst>
  <p:sldIdLst>
    <p:sldId id="1617" r:id="rId6"/>
    <p:sldId id="409" r:id="rId7"/>
    <p:sldId id="1618" r:id="rId8"/>
    <p:sldId id="1619" r:id="rId9"/>
    <p:sldId id="1616" r:id="rId10"/>
    <p:sldId id="1615" r:id="rId11"/>
    <p:sldId id="271" r:id="rId12"/>
    <p:sldId id="273" r:id="rId13"/>
    <p:sldId id="338" r:id="rId14"/>
    <p:sldId id="280" r:id="rId15"/>
    <p:sldId id="281" r:id="rId16"/>
    <p:sldId id="283" r:id="rId17"/>
    <p:sldId id="277" r:id="rId18"/>
    <p:sldId id="274" r:id="rId19"/>
    <p:sldId id="354" r:id="rId20"/>
    <p:sldId id="355" r:id="rId21"/>
    <p:sldId id="1614" r:id="rId22"/>
    <p:sldId id="291" r:id="rId23"/>
    <p:sldId id="292" r:id="rId24"/>
    <p:sldId id="306" r:id="rId25"/>
    <p:sldId id="358" r:id="rId26"/>
    <p:sldId id="359" r:id="rId27"/>
    <p:sldId id="361" r:id="rId28"/>
    <p:sldId id="311" r:id="rId29"/>
    <p:sldId id="362" r:id="rId30"/>
    <p:sldId id="313" r:id="rId31"/>
    <p:sldId id="314" r:id="rId32"/>
    <p:sldId id="363" r:id="rId33"/>
    <p:sldId id="364" r:id="rId34"/>
    <p:sldId id="365" r:id="rId35"/>
    <p:sldId id="366" r:id="rId36"/>
    <p:sldId id="367" r:id="rId37"/>
    <p:sldId id="368" r:id="rId38"/>
    <p:sldId id="369" r:id="rId39"/>
    <p:sldId id="370" r:id="rId40"/>
    <p:sldId id="371" r:id="rId41"/>
    <p:sldId id="372" r:id="rId42"/>
    <p:sldId id="1613" r:id="rId43"/>
  </p:sldIdLst>
  <p:sldSz cx="12192000" cy="6858000"/>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6EFA14E-41C6-6D36-787C-DB68BD8976A8}" name="Christine Haener" initials="CH" userId="S::christine.haener@ectaveo.ch::0c53b111-0164-43e8-a316-29155435c297" providerId="AD"/>
  <p188:author id="{117757B0-7D34-ED3F-83B1-5AC550894929}" name="Joëlle Clemen" initials="JC" userId="S::joelle.clemen@ectaveo.ch::76cfbdef-221a-4b59-aed8-05c496251aa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0082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192" autoAdjust="0"/>
  </p:normalViewPr>
  <p:slideViewPr>
    <p:cSldViewPr>
      <p:cViewPr varScale="1">
        <p:scale>
          <a:sx n="96" d="100"/>
          <a:sy n="96" d="100"/>
        </p:scale>
        <p:origin x="1152" y="90"/>
      </p:cViewPr>
      <p:guideLst>
        <p:guide orient="horz" pos="2160"/>
        <p:guide pos="3840"/>
      </p:guideLst>
    </p:cSldViewPr>
  </p:slideViewPr>
  <p:notesTextViewPr>
    <p:cViewPr>
      <p:scale>
        <a:sx n="100" d="100"/>
        <a:sy n="100" d="100"/>
      </p:scale>
      <p:origin x="0" y="0"/>
    </p:cViewPr>
  </p:notesTextViewPr>
  <p:notesViewPr>
    <p:cSldViewPr>
      <p:cViewPr varScale="1">
        <p:scale>
          <a:sx n="77" d="100"/>
          <a:sy n="77" d="100"/>
        </p:scale>
        <p:origin x="592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omments/modernComment_10F_6C1FB81B.xml><?xml version="1.0" encoding="utf-8"?>
<p188:cmLst xmlns:a="http://schemas.openxmlformats.org/drawingml/2006/main" xmlns:r="http://schemas.openxmlformats.org/officeDocument/2006/relationships" xmlns:p188="http://schemas.microsoft.com/office/powerpoint/2018/8/main">
  <p188:cm id="{F6510942-B74C-4BF1-8066-26599AED05B6}" authorId="{16EFA14E-41C6-6D36-787C-DB68BD8976A8}" created="2022-11-07T09:32:58.545">
    <ac:txMkLst xmlns:ac="http://schemas.microsoft.com/office/drawing/2013/main/command">
      <pc:docMk xmlns:pc="http://schemas.microsoft.com/office/powerpoint/2013/main/command"/>
      <pc:sldMk xmlns:pc="http://schemas.microsoft.com/office/powerpoint/2013/main/command" cId="1814018075" sldId="271"/>
      <ac:spMk id="6" creationId="{00000000-0000-0000-0000-000000000000}"/>
      <ac:txMk cp="106" len="76">
        <ac:context len="858" hash="2698729295"/>
      </ac:txMk>
    </ac:txMkLst>
    <p188:pos x="8784771" y="914399"/>
    <p188:txBody>
      <a:bodyPr/>
      <a:lstStyle/>
      <a:p>
        <a:r>
          <a:rPr lang="de-CH"/>
          <a:t>@Martina: Was genau soll hier ausgesagt werden? Sonst gibt es überall einen Satz. </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48CEFF-4D12-CD78-36DB-A7D189272F0D}"/>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CH"/>
          </a:p>
        </p:txBody>
      </p:sp>
      <p:sp>
        <p:nvSpPr>
          <p:cNvPr id="3" name="Datumsplatzhalter 2">
            <a:extLst>
              <a:ext uri="{FF2B5EF4-FFF2-40B4-BE49-F238E27FC236}">
                <a16:creationId xmlns:a16="http://schemas.microsoft.com/office/drawing/2014/main" id="{B211E6D0-4D5F-448B-277F-A5ECDF843936}"/>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B53AD4CD-F02B-4A20-AC18-0E4A7E964D17}" type="datetimeFigureOut">
              <a:rPr lang="de-CH" smtClean="0"/>
              <a:t>15.10.2024</a:t>
            </a:fld>
            <a:endParaRPr lang="de-CH"/>
          </a:p>
        </p:txBody>
      </p:sp>
      <p:sp>
        <p:nvSpPr>
          <p:cNvPr id="4" name="Fußzeilenplatzhalter 3">
            <a:extLst>
              <a:ext uri="{FF2B5EF4-FFF2-40B4-BE49-F238E27FC236}">
                <a16:creationId xmlns:a16="http://schemas.microsoft.com/office/drawing/2014/main" id="{937C320C-08D6-694B-20F0-6812248578E9}"/>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a:extLst>
              <a:ext uri="{FF2B5EF4-FFF2-40B4-BE49-F238E27FC236}">
                <a16:creationId xmlns:a16="http://schemas.microsoft.com/office/drawing/2014/main" id="{B6369D44-27E9-0D54-D7F7-F3C293CF60EF}"/>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0C90F54F-87C1-462B-9FDC-62C31FC97A0F}" type="slidenum">
              <a:rPr lang="de-CH" smtClean="0"/>
              <a:t>‹Nr.›</a:t>
            </a:fld>
            <a:endParaRPr lang="de-CH"/>
          </a:p>
        </p:txBody>
      </p:sp>
    </p:spTree>
    <p:extLst>
      <p:ext uri="{BB962C8B-B14F-4D97-AF65-F5344CB8AC3E}">
        <p14:creationId xmlns:p14="http://schemas.microsoft.com/office/powerpoint/2010/main" val="1949811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de-CH" dirty="0"/>
          </a:p>
        </p:txBody>
      </p:sp>
      <p:sp>
        <p:nvSpPr>
          <p:cNvPr id="3" name="Datumsplatzhalt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4B16823F-8271-4E40-8173-30F60AD3F097}" type="datetimeFigureOut">
              <a:rPr lang="de-DE" smtClean="0"/>
              <a:pPr/>
              <a:t>15.10.2024</a:t>
            </a:fld>
            <a:endParaRPr lang="de-CH"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CH" dirty="0"/>
          </a:p>
        </p:txBody>
      </p:sp>
      <p:sp>
        <p:nvSpPr>
          <p:cNvPr id="5" name="Notizenplatzhalt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de-CH" dirty="0"/>
          </a:p>
        </p:txBody>
      </p:sp>
      <p:sp>
        <p:nvSpPr>
          <p:cNvPr id="7" name="Foliennummernplatzhalt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B4A389DC-B868-4A76-93F1-E20505CB5D10}" type="slidenum">
              <a:rPr lang="de-CH" smtClean="0"/>
              <a:pPr/>
              <a:t>‹Nr.›</a:t>
            </a:fld>
            <a:endParaRPr lang="de-CH" dirty="0"/>
          </a:p>
        </p:txBody>
      </p:sp>
    </p:spTree>
    <p:extLst>
      <p:ext uri="{BB962C8B-B14F-4D97-AF65-F5344CB8AC3E}">
        <p14:creationId xmlns:p14="http://schemas.microsoft.com/office/powerpoint/2010/main" val="1137586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https://ovag.gemeinden-ag.ch/page/1211 </a:t>
            </a:r>
          </a:p>
        </p:txBody>
      </p:sp>
      <p:sp>
        <p:nvSpPr>
          <p:cNvPr id="4" name="Foliennummernplatzhalter 3"/>
          <p:cNvSpPr>
            <a:spLocks noGrp="1"/>
          </p:cNvSpPr>
          <p:nvPr>
            <p:ph type="sldNum" sz="quarter" idx="5"/>
          </p:nvPr>
        </p:nvSpPr>
        <p:spPr/>
        <p:txBody>
          <a:bodyPr/>
          <a:lstStyle/>
          <a:p>
            <a:fld id="{B4A389DC-B868-4A76-93F1-E20505CB5D10}" type="slidenum">
              <a:rPr lang="de-CH" smtClean="0"/>
              <a:pPr/>
              <a:t>2</a:t>
            </a:fld>
            <a:endParaRPr lang="de-CH" dirty="0"/>
          </a:p>
        </p:txBody>
      </p:sp>
    </p:spTree>
    <p:extLst>
      <p:ext uri="{BB962C8B-B14F-4D97-AF65-F5344CB8AC3E}">
        <p14:creationId xmlns:p14="http://schemas.microsoft.com/office/powerpoint/2010/main" val="55008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Wie heute LLD </a:t>
            </a:r>
          </a:p>
          <a:p>
            <a:r>
              <a:rPr lang="de-CH" dirty="0"/>
              <a:t>Gut dokumentieren </a:t>
            </a:r>
          </a:p>
          <a:p>
            <a:r>
              <a:rPr lang="de-CH" dirty="0"/>
              <a:t>Persönliches Portfolio – Lernender kann Zugriffe vergeben (an Lehrerin, über begrenzte Zeit) </a:t>
            </a:r>
          </a:p>
          <a:p>
            <a:r>
              <a:rPr lang="de-CH" dirty="0"/>
              <a:t>Ausbildungscoach hat Zugriff (kann auch auf Berufsbildende übertragen werden), Zugriffe über Geschäftsstelle ov-ap</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34969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939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093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9953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669070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Was sind geeignete Arbeitspakete? </a:t>
            </a:r>
          </a:p>
          <a:p>
            <a:r>
              <a:rPr lang="de-CH" dirty="0"/>
              <a:t>Vor allem im 1. Lehrjahr braucht es eine enge Begleitung mit genügend Anwendungsfenster </a:t>
            </a:r>
          </a:p>
          <a:p>
            <a:r>
              <a:rPr lang="de-CH" dirty="0"/>
              <a:t>Praxisaufträge = üben, üben, üben… </a:t>
            </a:r>
          </a:p>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58267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Kriterienraster als Hilfsmittel wichtig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2820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5566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Man muss machen, erst dann kann man es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4690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Es braucht Erklärung, Vorgaben zum </a:t>
            </a:r>
            <a:r>
              <a:rPr lang="de-CH" dirty="0" err="1"/>
              <a:t>Pkt</a:t>
            </a:r>
            <a:r>
              <a:rPr lang="de-CH" dirty="0"/>
              <a:t> 1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5118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https://create.kahoot.it/auth/login </a:t>
            </a:r>
          </a:p>
          <a:p>
            <a:r>
              <a:rPr lang="de-DE" dirty="0"/>
              <a:t>Benutzername: info@ov-ag.ch</a:t>
            </a:r>
          </a:p>
          <a:p>
            <a:r>
              <a:rPr lang="de-DE" dirty="0"/>
              <a:t>Passwort: </a:t>
            </a:r>
            <a:r>
              <a:rPr lang="de-CH" sz="1200" kern="1200">
                <a:solidFill>
                  <a:schemeClr val="tx1"/>
                </a:solidFill>
                <a:effectLst/>
                <a:latin typeface="+mn-lt"/>
                <a:ea typeface="+mn-ea"/>
                <a:cs typeface="+mn-cs"/>
              </a:rPr>
              <a:t>Winter2023+</a:t>
            </a:r>
            <a:endParaRPr lang="de-CH" sz="1200" kern="1200" dirty="0">
              <a:solidFill>
                <a:schemeClr val="tx1"/>
              </a:solidFill>
              <a:effectLst/>
              <a:latin typeface="+mn-lt"/>
              <a:ea typeface="+mn-ea"/>
              <a:cs typeface="+mn-cs"/>
            </a:endParaRPr>
          </a:p>
          <a:p>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4</a:t>
            </a:fld>
            <a:endParaRPr lang="de-CH" dirty="0"/>
          </a:p>
        </p:txBody>
      </p:sp>
    </p:spTree>
    <p:extLst>
      <p:ext uri="{BB962C8B-B14F-4D97-AF65-F5344CB8AC3E}">
        <p14:creationId xmlns:p14="http://schemas.microsoft.com/office/powerpoint/2010/main" val="4169213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14471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Kompetenzraster hilft für Selbsteinschätzung (Lernender) und Fremdeinschätzung (Berufsbildner)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46799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2640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05412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Kompetenzen können auch im Privatleben erarbeitet werden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4017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B4A389DC-B868-4A76-93F1-E20505CB5D10}" type="slidenum">
              <a:rPr lang="de-CH" smtClean="0"/>
              <a:pPr/>
              <a:t>28</a:t>
            </a:fld>
            <a:endParaRPr lang="de-CH" dirty="0"/>
          </a:p>
        </p:txBody>
      </p:sp>
    </p:spTree>
    <p:extLst>
      <p:ext uri="{BB962C8B-B14F-4D97-AF65-F5344CB8AC3E}">
        <p14:creationId xmlns:p14="http://schemas.microsoft.com/office/powerpoint/2010/main" val="36521131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18466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614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Alles was unterschrieben werden muss, kann als PDF ausgedruckt werden</a:t>
            </a:r>
          </a:p>
          <a:p>
            <a:r>
              <a:rPr lang="de-CH" dirty="0"/>
              <a:t>Mit Gewichtung (x4, x1)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94263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751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https://ovag.gemeinden-ag.ch/page/1211 </a:t>
            </a:r>
          </a:p>
        </p:txBody>
      </p:sp>
      <p:sp>
        <p:nvSpPr>
          <p:cNvPr id="4" name="Foliennummernplatzhalter 3"/>
          <p:cNvSpPr>
            <a:spLocks noGrp="1"/>
          </p:cNvSpPr>
          <p:nvPr>
            <p:ph type="sldNum" sz="quarter" idx="5"/>
          </p:nvPr>
        </p:nvSpPr>
        <p:spPr/>
        <p:txBody>
          <a:bodyPr/>
          <a:lstStyle/>
          <a:p>
            <a:fld id="{B4A389DC-B868-4A76-93F1-E20505CB5D10}" type="slidenum">
              <a:rPr lang="de-CH" smtClean="0"/>
              <a:pPr/>
              <a:t>5</a:t>
            </a:fld>
            <a:endParaRPr lang="de-CH" dirty="0"/>
          </a:p>
        </p:txBody>
      </p:sp>
    </p:spTree>
    <p:extLst>
      <p:ext uri="{BB962C8B-B14F-4D97-AF65-F5344CB8AC3E}">
        <p14:creationId xmlns:p14="http://schemas.microsoft.com/office/powerpoint/2010/main" val="9962738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Das sind 2 Kriterien, die wir beobachten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4749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67167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49960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57365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Beurteilungshilfe fehlt (Raster für 0-3 Punkte)</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71978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7134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Dauer 16 Min</a:t>
            </a:r>
            <a:endParaRPr lang="de-CH" dirty="0"/>
          </a:p>
        </p:txBody>
      </p:sp>
      <p:sp>
        <p:nvSpPr>
          <p:cNvPr id="4" name="Foliennummernplatzhalter 3"/>
          <p:cNvSpPr>
            <a:spLocks noGrp="1"/>
          </p:cNvSpPr>
          <p:nvPr>
            <p:ph type="sldNum" sz="quarter" idx="10"/>
          </p:nvPr>
        </p:nvSpPr>
        <p:spPr/>
        <p:txBody>
          <a:bodyPr/>
          <a:lstStyle/>
          <a:p>
            <a:fld id="{B4A389DC-B868-4A76-93F1-E20505CB5D10}" type="slidenum">
              <a:rPr lang="de-CH" smtClean="0"/>
              <a:pPr/>
              <a:t>6</a:t>
            </a:fld>
            <a:endParaRPr lang="de-CH" dirty="0"/>
          </a:p>
        </p:txBody>
      </p:sp>
    </p:spTree>
    <p:extLst>
      <p:ext uri="{BB962C8B-B14F-4D97-AF65-F5344CB8AC3E}">
        <p14:creationId xmlns:p14="http://schemas.microsoft.com/office/powerpoint/2010/main" val="1687776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Die BiVo bildet die rechtliche Grundlage für die Umsetzung</a:t>
            </a:r>
          </a:p>
        </p:txBody>
      </p:sp>
      <p:sp>
        <p:nvSpPr>
          <p:cNvPr id="4" name="Foliennummernplatzhalter 3"/>
          <p:cNvSpPr>
            <a:spLocks noGrp="1"/>
          </p:cNvSpPr>
          <p:nvPr>
            <p:ph type="sldNum" sz="quarter" idx="5"/>
          </p:nvPr>
        </p:nvSpPr>
        <p:spPr/>
        <p:txBody>
          <a:bodyPr/>
          <a:lstStyle/>
          <a:p>
            <a:fld id="{B4A389DC-B868-4A76-93F1-E20505CB5D10}" type="slidenum">
              <a:rPr lang="de-CH" smtClean="0"/>
              <a:pPr/>
              <a:t>7</a:t>
            </a:fld>
            <a:endParaRPr lang="de-CH" dirty="0"/>
          </a:p>
        </p:txBody>
      </p:sp>
    </p:spTree>
    <p:extLst>
      <p:ext uri="{BB962C8B-B14F-4D97-AF65-F5344CB8AC3E}">
        <p14:creationId xmlns:p14="http://schemas.microsoft.com/office/powerpoint/2010/main" val="2299001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9313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62869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Ein Umfeld schaffen, das Motivation zulässt/fördert </a:t>
            </a:r>
          </a:p>
          <a:p>
            <a:r>
              <a:rPr lang="de-CH" dirty="0"/>
              <a:t>Wichtig: Vorbildfunktion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771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dirty="0"/>
              <a:t>Es braucht immer eine theoretische Grundlage </a:t>
            </a:r>
          </a:p>
          <a:p>
            <a:r>
              <a:rPr lang="de-CH" dirty="0"/>
              <a:t>Mit diesem Prozess können wir uns Kompetenzen aneignen </a:t>
            </a:r>
          </a:p>
          <a:p>
            <a:r>
              <a:rPr lang="de-CH" dirty="0"/>
              <a:t>z.B. Kind mit musizieren – üben – gute Schüler (hat nichts mit Intelligenz zu tun) </a:t>
            </a:r>
          </a:p>
          <a:p>
            <a:r>
              <a:rPr lang="de-CH" dirty="0"/>
              <a:t>Erfolgserlebnisse selber erfahren </a:t>
            </a:r>
          </a:p>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2) Fortschritte erzielen durch üben! (Analog Sportler, Musiker usw.) </a:t>
            </a:r>
          </a:p>
          <a:p>
            <a:r>
              <a:rPr lang="de-CH" dirty="0"/>
              <a:t>4) Auswerten/Reflexion: Ziel ist ein 360°-Feedback / Erkennen von «Blinden Flecken» </a:t>
            </a:r>
          </a:p>
          <a:p>
            <a:r>
              <a:rPr lang="de-CH" dirty="0"/>
              <a:t>4) Entwicklung ermöglichen (durch Ziele oder Verbesserungsmassnahmen vereinbaren) </a:t>
            </a:r>
          </a:p>
          <a:p>
            <a:r>
              <a:rPr lang="de-CH" dirty="0"/>
              <a:t>Wichtig: Erfolgserlebnisse ermöglichen und selber erfahrbar machen </a:t>
            </a:r>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389DC-B868-4A76-93F1-E20505CB5D10}"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CH"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16447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7" name="Grafik 6">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0000"/>
                </a:solidFill>
              </a:defRPr>
            </a:lvl1pPr>
          </a:lstStyle>
          <a:p>
            <a:r>
              <a:rPr lang="de-DE" dirty="0"/>
              <a:t>Titelmasterformat durch Klicken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6883DD5-C3DA-4CA9-B8E4-0EE8BDD3D8BD}" type="slidenum">
              <a:rPr lang="de-CH" smtClean="0"/>
              <a:pPr/>
              <a:t>‹Nr.›</a:t>
            </a:fld>
            <a:endParaRPr lang="de-CH"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endParaRPr lang="de-CH"/>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Textmasterformate durch Klicken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Inhaltsplatzhalt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CH"/>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Titelmasterformat durch Klicken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9B7EB997-77BE-4D3A-A955-1FC2A3076634}" type="slidenum">
              <a:rPr lang="de-CH" smtClean="0"/>
              <a:pPr/>
              <a:t>‹Nr.›</a:t>
            </a:fld>
            <a:endParaRPr lang="de-CH"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sp>
        <p:nvSpPr>
          <p:cNvPr id="5" name="Rechteck 4">
            <a:extLst>
              <a:ext uri="{FF2B5EF4-FFF2-40B4-BE49-F238E27FC236}">
                <a16:creationId xmlns:a16="http://schemas.microsoft.com/office/drawing/2014/main" id="{4029BA09-FC02-0B2A-1ED6-54B31FFAE8B5}"/>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pic>
        <p:nvPicPr>
          <p:cNvPr id="18" name="Grafik 17">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14547" y="324349"/>
            <a:ext cx="1764626" cy="511340"/>
          </a:xfrm>
          <a:prstGeom prst="rect">
            <a:avLst/>
          </a:prstGeom>
        </p:spPr>
      </p:pic>
    </p:spTree>
    <p:extLst>
      <p:ext uri="{BB962C8B-B14F-4D97-AF65-F5344CB8AC3E}">
        <p14:creationId xmlns:p14="http://schemas.microsoft.com/office/powerpoint/2010/main" val="4150541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610629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8147999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D6E0E3E-204B-4FB2-A667-A0E859EA311F}"/>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title"/>
          </p:nvPr>
        </p:nvSpPr>
        <p:spPr>
          <a:xfrm>
            <a:off x="963084" y="2696940"/>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119675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79CD396C-D1D6-489F-BA6D-B65A34C88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1963896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594858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243329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5871402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392517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4791372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4458528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855049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40269256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2" name="Rechteck 11"/>
          <p:cNvSpPr/>
          <p:nvPr userDrawn="1"/>
        </p:nvSpPr>
        <p:spPr>
          <a:xfrm>
            <a:off x="0" y="2204864"/>
            <a:ext cx="12192000" cy="1368152"/>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11" name="Rechteck 10"/>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ctrTitle"/>
          </p:nvPr>
        </p:nvSpPr>
        <p:spPr>
          <a:xfrm>
            <a:off x="914400" y="2204864"/>
            <a:ext cx="10363200" cy="1395586"/>
          </a:xfrm>
        </p:spPr>
        <p:txBody>
          <a:bodyPr/>
          <a:lstStyle>
            <a:lvl1pPr>
              <a:defRPr b="1">
                <a:latin typeface="Calibri" panose="020F0502020204030204" pitchFamily="34" charset="0"/>
              </a:defRPr>
            </a:lvl1pPr>
          </a:lstStyle>
          <a:p>
            <a:r>
              <a:rPr lang="de-DE"/>
              <a:t>Mastertitelformat bearbeiten</a:t>
            </a:r>
            <a:endParaRPr lang="de-CH" dirty="0"/>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bg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de-CH" dirty="0"/>
          </a:p>
        </p:txBody>
      </p:sp>
      <p:sp>
        <p:nvSpPr>
          <p:cNvPr id="6" name="Datumsplatzhalter 3"/>
          <p:cNvSpPr>
            <a:spLocks noGrp="1"/>
          </p:cNvSpPr>
          <p:nvPr>
            <p:ph type="dt" sz="half" idx="10"/>
          </p:nvPr>
        </p:nvSpPr>
        <p:spPr>
          <a:xfrm>
            <a:off x="274869" y="6356351"/>
            <a:ext cx="2844800" cy="365125"/>
          </a:xfrm>
        </p:spPr>
        <p:txBody>
          <a:bodyPr/>
          <a:lstStyle>
            <a:lvl1pPr>
              <a:defRPr>
                <a:latin typeface="Calibri" panose="020F0502020204030204" pitchFamily="34" charset="0"/>
              </a:defRPr>
            </a:lvl1pPr>
          </a:lstStyle>
          <a:p>
            <a:endParaRPr lang="de-CH" dirty="0"/>
          </a:p>
        </p:txBody>
      </p:sp>
      <p:sp>
        <p:nvSpPr>
          <p:cNvPr id="9"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10" name="Foliennummernplatzhalter 5"/>
          <p:cNvSpPr>
            <a:spLocks noGrp="1"/>
          </p:cNvSpPr>
          <p:nvPr>
            <p:ph type="sldNum" sz="quarter" idx="12"/>
          </p:nvPr>
        </p:nvSpPr>
        <p:spPr>
          <a:xfrm>
            <a:off x="8737600" y="6356351"/>
            <a:ext cx="2844800" cy="365125"/>
          </a:xfrm>
        </p:spPr>
        <p:txBody>
          <a:bodyPr/>
          <a:lstStyle/>
          <a:p>
            <a:fld id="{87674F0A-37BA-4CE3-B1FD-DE57A7E2F2C6}" type="slidenum">
              <a:rPr lang="de-CH" smtClean="0"/>
              <a:pPr/>
              <a:t>‹Nr.›</a:t>
            </a:fld>
            <a:endParaRPr lang="de-CH" dirty="0"/>
          </a:p>
        </p:txBody>
      </p:sp>
      <p:sp>
        <p:nvSpPr>
          <p:cNvPr id="13" name="Textfeld 12"/>
          <p:cNvSpPr txBox="1"/>
          <p:nvPr userDrawn="1"/>
        </p:nvSpPr>
        <p:spPr>
          <a:xfrm>
            <a:off x="5135893" y="6381329"/>
            <a:ext cx="6720747" cy="246221"/>
          </a:xfrm>
          <a:prstGeom prst="rect">
            <a:avLst/>
          </a:prstGeom>
          <a:noFill/>
        </p:spPr>
        <p:txBody>
          <a:bodyPr wrap="square" rtlCol="0">
            <a:spAutoFit/>
          </a:bodyPr>
          <a:lstStyle/>
          <a:p>
            <a:pPr algn="r"/>
            <a:r>
              <a:rPr lang="de-CH" sz="1000" kern="1200" dirty="0">
                <a:solidFill>
                  <a:schemeClr val="bg1"/>
                </a:solidFill>
                <a:effectLst/>
                <a:latin typeface="Calibri" panose="020F0502020204030204" pitchFamily="34" charset="0"/>
                <a:ea typeface="+mn-ea"/>
                <a:cs typeface="+mn-cs"/>
              </a:rPr>
              <a:t>© Branche Öffentliche Verwaltung/Administration publique/Amministrazione pubblica</a:t>
            </a:r>
          </a:p>
        </p:txBody>
      </p:sp>
      <p:sp>
        <p:nvSpPr>
          <p:cNvPr id="14" name="Textfeld 13"/>
          <p:cNvSpPr txBox="1"/>
          <p:nvPr userDrawn="1"/>
        </p:nvSpPr>
        <p:spPr>
          <a:xfrm>
            <a:off x="2447595" y="6390715"/>
            <a:ext cx="2208245" cy="246221"/>
          </a:xfrm>
          <a:prstGeom prst="rect">
            <a:avLst/>
          </a:prstGeom>
          <a:noFill/>
        </p:spPr>
        <p:txBody>
          <a:bodyPr wrap="square" rtlCol="0">
            <a:spAutoFit/>
          </a:bodyPr>
          <a:lstStyle/>
          <a:p>
            <a:pPr algn="l"/>
            <a:r>
              <a:rPr lang="de-CH" sz="1000" kern="1200" dirty="0">
                <a:solidFill>
                  <a:schemeClr val="bg1"/>
                </a:solidFill>
                <a:effectLst/>
                <a:latin typeface="Calibri" panose="020F0502020204030204" pitchFamily="34" charset="0"/>
                <a:ea typeface="+mn-ea"/>
                <a:cs typeface="+mn-cs"/>
              </a:rPr>
              <a:t>www.ov-ap.ch</a:t>
            </a:r>
          </a:p>
        </p:txBody>
      </p:sp>
      <p:pic>
        <p:nvPicPr>
          <p:cNvPr id="15" name="Grafik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6" name="Grafik 15">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32283409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764704"/>
            <a:ext cx="10972800" cy="652934"/>
          </a:xfrm>
        </p:spPr>
        <p:txBody>
          <a:bodyPr>
            <a:noAutofit/>
          </a:bodyPr>
          <a:lstStyle>
            <a:lvl1pPr>
              <a:defRPr sz="3200">
                <a:latin typeface="Calibri" panose="020F0502020204030204" pitchFamily="34" charset="0"/>
              </a:defRPr>
            </a:lvl1pPr>
          </a:lstStyle>
          <a:p>
            <a:r>
              <a:rPr lang="de-DE"/>
              <a:t>Mastertitelformat bearbeiten</a:t>
            </a:r>
            <a:endParaRPr lang="de-CH" dirty="0"/>
          </a:p>
        </p:txBody>
      </p:sp>
      <p:sp>
        <p:nvSpPr>
          <p:cNvPr id="3" name="Inhaltsplatzhalter 2"/>
          <p:cNvSpPr>
            <a:spLocks noGrp="1"/>
          </p:cNvSpPr>
          <p:nvPr>
            <p:ph idx="1"/>
          </p:nvPr>
        </p:nvSpPr>
        <p:spPr/>
        <p:txBody>
          <a:bodyPr>
            <a:noAutofit/>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3"/>
          <p:cNvSpPr>
            <a:spLocks noGrp="1"/>
          </p:cNvSpPr>
          <p:nvPr>
            <p:ph type="dt" sz="half" idx="10"/>
          </p:nvPr>
        </p:nvSpPr>
        <p:spPr>
          <a:xfrm>
            <a:off x="609600" y="6356351"/>
            <a:ext cx="2844800" cy="365125"/>
          </a:xfrm>
        </p:spPr>
        <p:txBody>
          <a:bodyPr/>
          <a:lstStyle>
            <a:lvl1pPr>
              <a:defRPr>
                <a:latin typeface="Calibri" panose="020F0502020204030204" pitchFamily="34" charset="0"/>
              </a:defRPr>
            </a:lvl1pPr>
          </a:lstStyle>
          <a:p>
            <a:endParaRPr lang="de-CH" dirty="0"/>
          </a:p>
        </p:txBody>
      </p:sp>
      <p:sp>
        <p:nvSpPr>
          <p:cNvPr id="6" name="Fußzeilenplatzhalter 4"/>
          <p:cNvSpPr>
            <a:spLocks noGrp="1"/>
          </p:cNvSpPr>
          <p:nvPr>
            <p:ph type="ftr" sz="quarter" idx="11"/>
          </p:nvPr>
        </p:nvSpPr>
        <p:spPr>
          <a:xfrm>
            <a:off x="4165600" y="6356351"/>
            <a:ext cx="3860800" cy="365125"/>
          </a:xfrm>
        </p:spPr>
        <p:txBody>
          <a:bodyPr/>
          <a:lstStyle>
            <a:lvl1pPr>
              <a:defRPr>
                <a:latin typeface="Calibri" panose="020F0502020204030204" pitchFamily="34" charset="0"/>
              </a:defRPr>
            </a:lvl1pPr>
          </a:lstStyle>
          <a:p>
            <a:endParaRPr lang="de-CH" dirty="0"/>
          </a:p>
        </p:txBody>
      </p:sp>
      <p:sp>
        <p:nvSpPr>
          <p:cNvPr id="8" name="Foliennummernplatzhalter 5"/>
          <p:cNvSpPr>
            <a:spLocks noGrp="1"/>
          </p:cNvSpPr>
          <p:nvPr>
            <p:ph type="sldNum" sz="quarter" idx="12"/>
          </p:nvPr>
        </p:nvSpPr>
        <p:spPr>
          <a:xfrm>
            <a:off x="8737600" y="6356351"/>
            <a:ext cx="2844800" cy="365125"/>
          </a:xfrm>
        </p:spPr>
        <p:txBody>
          <a:bodyPr/>
          <a:lstStyle>
            <a:lvl1pPr>
              <a:defRPr>
                <a:latin typeface="Calibri" panose="020F0502020204030204" pitchFamily="34" charset="0"/>
              </a:defRPr>
            </a:lvl1pPr>
          </a:lstStyle>
          <a:p>
            <a:fld id="{87674F0A-37BA-4CE3-B1FD-DE57A7E2F2C6}" type="slidenum">
              <a:rPr lang="de-CH" smtClean="0"/>
              <a:pPr/>
              <a:t>‹Nr.›</a:t>
            </a:fld>
            <a:endParaRPr lang="de-CH" dirty="0"/>
          </a:p>
        </p:txBody>
      </p:sp>
      <p:pic>
        <p:nvPicPr>
          <p:cNvPr id="10" name="Grafik 9">
            <a:extLst>
              <a:ext uri="{FF2B5EF4-FFF2-40B4-BE49-F238E27FC236}">
                <a16:creationId xmlns:a16="http://schemas.microsoft.com/office/drawing/2014/main" id="{2F9A72B0-5429-4EE5-A60D-797BEB3552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4157268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AD6E0E3E-204B-4FB2-A667-A0E859EA311F}"/>
              </a:ext>
            </a:extLst>
          </p:cNvPr>
          <p:cNvSpPr/>
          <p:nvPr userDrawn="1"/>
        </p:nvSpPr>
        <p:spPr>
          <a:xfrm>
            <a:off x="0" y="3618000"/>
            <a:ext cx="12192000" cy="3240000"/>
          </a:xfrm>
          <a:prstGeom prst="rect">
            <a:avLst/>
          </a:prstGeom>
          <a:solidFill>
            <a:srgbClr val="0082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800" dirty="0"/>
          </a:p>
        </p:txBody>
      </p:sp>
      <p:sp>
        <p:nvSpPr>
          <p:cNvPr id="2" name="Titel 1"/>
          <p:cNvSpPr>
            <a:spLocks noGrp="1"/>
          </p:cNvSpPr>
          <p:nvPr>
            <p:ph type="title"/>
          </p:nvPr>
        </p:nvSpPr>
        <p:spPr>
          <a:xfrm>
            <a:off x="963084" y="2696940"/>
            <a:ext cx="10363200" cy="1362075"/>
          </a:xfrm>
        </p:spPr>
        <p:txBody>
          <a:bodyPr anchor="t"/>
          <a:lstStyle>
            <a:lvl1pPr algn="l">
              <a:defRPr sz="4000" b="1" cap="all"/>
            </a:lvl1pPr>
          </a:lstStyle>
          <a:p>
            <a:r>
              <a:rPr lang="de-DE"/>
              <a:t>Mastertitelformat bearbeiten</a:t>
            </a:r>
            <a:endParaRPr lang="de-CH"/>
          </a:p>
        </p:txBody>
      </p:sp>
      <p:sp>
        <p:nvSpPr>
          <p:cNvPr id="3" name="Textplatzhalter 2"/>
          <p:cNvSpPr>
            <a:spLocks noGrp="1"/>
          </p:cNvSpPr>
          <p:nvPr>
            <p:ph type="body" idx="1"/>
          </p:nvPr>
        </p:nvSpPr>
        <p:spPr>
          <a:xfrm>
            <a:off x="963084" y="1196752"/>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pic>
        <p:nvPicPr>
          <p:cNvPr id="9" name="Grafik 8">
            <a:extLst>
              <a:ext uri="{FF2B5EF4-FFF2-40B4-BE49-F238E27FC236}">
                <a16:creationId xmlns:a16="http://schemas.microsoft.com/office/drawing/2014/main" id="{79CD396C-D1D6-489F-BA6D-B65A34C880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4643160"/>
            <a:ext cx="2567609" cy="2204864"/>
          </a:xfrm>
          <a:prstGeom prst="rect">
            <a:avLst/>
          </a:prstGeom>
        </p:spPr>
      </p:pic>
      <p:pic>
        <p:nvPicPr>
          <p:cNvPr id="11" name="Grafik 10">
            <a:extLst>
              <a:ext uri="{FF2B5EF4-FFF2-40B4-BE49-F238E27FC236}">
                <a16:creationId xmlns:a16="http://schemas.microsoft.com/office/drawing/2014/main" id="{2F9A72B0-5429-4EE5-A60D-797BEB3552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00456" y="213897"/>
            <a:ext cx="1764626" cy="511340"/>
          </a:xfrm>
          <a:prstGeom prst="rect">
            <a:avLst/>
          </a:prstGeom>
        </p:spPr>
      </p:pic>
    </p:spTree>
    <p:extLst>
      <p:ext uri="{BB962C8B-B14F-4D97-AF65-F5344CB8AC3E}">
        <p14:creationId xmlns:p14="http://schemas.microsoft.com/office/powerpoint/2010/main" val="5762781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Inhaltsplatzhalter 2"/>
          <p:cNvSpPr>
            <a:spLocks noGrp="1"/>
          </p:cNvSpPr>
          <p:nvPr>
            <p:ph sz="half" idx="1"/>
          </p:nvPr>
        </p:nvSpPr>
        <p:spPr>
          <a:xfrm>
            <a:off x="609600" y="1600201"/>
            <a:ext cx="5384800" cy="4525963"/>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4" name="Inhaltsplatzhalt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737348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dirty="0"/>
          </a:p>
        </p:txBody>
      </p:sp>
      <p:sp>
        <p:nvSpPr>
          <p:cNvPr id="7" name="Datumsplatzhalter 6"/>
          <p:cNvSpPr>
            <a:spLocks noGrp="1"/>
          </p:cNvSpPr>
          <p:nvPr>
            <p:ph type="dt" sz="half" idx="10"/>
          </p:nvPr>
        </p:nvSpPr>
        <p:spPr/>
        <p:txBody>
          <a:bodyPr/>
          <a:lstStyle/>
          <a:p>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357833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8225692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4507696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7652993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196949771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CH"/>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046312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74639"/>
            <a:ext cx="2743200" cy="5851525"/>
          </a:xfrm>
        </p:spPr>
        <p:txBody>
          <a:bodyPr vert="eaVert"/>
          <a:lstStyle/>
          <a:p>
            <a:r>
              <a:rPr lang="de-DE"/>
              <a:t>Mastertitelformat bearbeiten</a:t>
            </a:r>
            <a:endParaRPr lang="de-CH"/>
          </a:p>
        </p:txBody>
      </p:sp>
      <p:sp>
        <p:nvSpPr>
          <p:cNvPr id="3" name="Vertikaler Textplatzhalter 2"/>
          <p:cNvSpPr>
            <a:spLocks noGrp="1"/>
          </p:cNvSpPr>
          <p:nvPr>
            <p:ph type="body" orient="vert" idx="1"/>
          </p:nvPr>
        </p:nvSpPr>
        <p:spPr>
          <a:xfrm>
            <a:off x="609600" y="274639"/>
            <a:ext cx="80264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10"/>
          </p:nvPr>
        </p:nvSpPr>
        <p:spPr/>
        <p:txBody>
          <a:bodyPr/>
          <a:lstStyle/>
          <a:p>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235887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200"/>
            </a:lvl1pPr>
          </a:lstStyle>
          <a:p>
            <a:r>
              <a:rPr lang="de-DE"/>
              <a:t>Mastertitelformat bearbeiten</a:t>
            </a:r>
            <a:endParaRPr lang="de-CH" dirty="0"/>
          </a:p>
        </p:txBody>
      </p:sp>
      <p:sp>
        <p:nvSpPr>
          <p:cNvPr id="3" name="Datumsplatzhalter 2"/>
          <p:cNvSpPr>
            <a:spLocks noGrp="1"/>
          </p:cNvSpPr>
          <p:nvPr>
            <p:ph type="dt" sz="half" idx="10"/>
          </p:nvPr>
        </p:nvSpPr>
        <p:spPr/>
        <p:txBody>
          <a:bodyPr/>
          <a:lstStyle/>
          <a:p>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Mastertitelformat bearbeiten</a:t>
            </a:r>
            <a:endParaRPr lang="de-CH"/>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Mastertitelformat bearbeiten</a:t>
            </a:r>
            <a:endParaRPr lang="de-CH"/>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endParaRPr lang="de-CH" dirty="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4"/>
          <p:cNvSpPr>
            <a:spLocks noGrp="1"/>
          </p:cNvSpPr>
          <p:nvPr>
            <p:ph type="dt" sz="half" idx="10"/>
          </p:nvPr>
        </p:nvSpPr>
        <p:spPr/>
        <p:txBody>
          <a:bodyPr/>
          <a:lstStyle/>
          <a:p>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87674F0A-37BA-4CE3-B1FD-DE57A7E2F2C6}" type="slidenum">
              <a:rPr lang="de-CH" smtClean="0"/>
              <a:pPr/>
              <a:t>‹Nr.›</a:t>
            </a:fld>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883DD5-C3DA-4CA9-B8E4-0EE8BDD3D8BD}"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a:t>Titelmasterformat durch Klicken bearbeiten</a:t>
            </a:r>
            <a:endParaRPr lang="de-CH"/>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EB997-77BE-4D3A-A955-1FC2A3076634}" type="slidenum">
              <a:rPr lang="de-CH" smtClean="0"/>
              <a:pPr/>
              <a:t>‹Nr.›</a:t>
            </a:fld>
            <a:endParaRPr lang="de-CH"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76911160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33"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endParaRPr lang="de-CH" dirty="0"/>
          </a:p>
        </p:txBody>
      </p:sp>
      <p:sp>
        <p:nvSpPr>
          <p:cNvPr id="5" name="Fußzeilenplatzhalt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de-CH" dirty="0"/>
          </a:p>
        </p:txBody>
      </p:sp>
      <p:sp>
        <p:nvSpPr>
          <p:cNvPr id="6" name="Foliennummernplatzhalt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87674F0A-37BA-4CE3-B1FD-DE57A7E2F2C6}" type="slidenum">
              <a:rPr lang="de-CH" smtClean="0"/>
              <a:pPr/>
              <a:t>‹Nr.›</a:t>
            </a:fld>
            <a:endParaRPr lang="de-CH" dirty="0"/>
          </a:p>
        </p:txBody>
      </p:sp>
    </p:spTree>
    <p:extLst>
      <p:ext uri="{BB962C8B-B14F-4D97-AF65-F5344CB8AC3E}">
        <p14:creationId xmlns:p14="http://schemas.microsoft.com/office/powerpoint/2010/main" val="38750911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b="1" kern="1200">
          <a:solidFill>
            <a:schemeClr val="tx1"/>
          </a:solidFill>
          <a:latin typeface="Calibri" panose="020F0502020204030204"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4.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KFb9uQL9k90"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0F_6C1FB81B.xm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5400" dirty="0"/>
              <a:t>Übersicht (für üK-Leiter/in)</a:t>
            </a:r>
            <a:endParaRPr lang="de-CH" sz="5400" dirty="0"/>
          </a:p>
        </p:txBody>
      </p:sp>
      <p:sp>
        <p:nvSpPr>
          <p:cNvPr id="3" name="Inhaltsplatzhalter 2"/>
          <p:cNvSpPr>
            <a:spLocks noGrp="1"/>
          </p:cNvSpPr>
          <p:nvPr>
            <p:ph idx="1"/>
          </p:nvPr>
        </p:nvSpPr>
        <p:spPr/>
        <p:txBody>
          <a:bodyPr anchor="ctr"/>
          <a:lstStyle/>
          <a:p>
            <a:r>
              <a:rPr lang="de-DE" sz="4000" b="1" dirty="0" err="1">
                <a:solidFill>
                  <a:srgbClr val="0070C0"/>
                </a:solidFill>
              </a:rPr>
              <a:t>Kennenlern</a:t>
            </a:r>
            <a:r>
              <a:rPr lang="de-DE" sz="4000" b="1" dirty="0">
                <a:solidFill>
                  <a:srgbClr val="0070C0"/>
                </a:solidFill>
              </a:rPr>
              <a:t>-Spiel</a:t>
            </a:r>
            <a:r>
              <a:rPr lang="de-DE" sz="4000" dirty="0">
                <a:solidFill>
                  <a:srgbClr val="0070C0"/>
                </a:solidFill>
              </a:rPr>
              <a:t> Lügen-Portrait</a:t>
            </a:r>
          </a:p>
          <a:p>
            <a:r>
              <a:rPr lang="de-DE" sz="4000" b="1" dirty="0">
                <a:solidFill>
                  <a:srgbClr val="0070C0"/>
                </a:solidFill>
              </a:rPr>
              <a:t>Crashkurs Betriebliche Ausbildung</a:t>
            </a:r>
          </a:p>
          <a:p>
            <a:pPr lvl="1"/>
            <a:r>
              <a:rPr lang="de-DE" sz="4000" b="1" dirty="0">
                <a:solidFill>
                  <a:srgbClr val="0070C0"/>
                </a:solidFill>
              </a:rPr>
              <a:t> Video</a:t>
            </a:r>
            <a:r>
              <a:rPr lang="de-DE" sz="4000" dirty="0">
                <a:solidFill>
                  <a:srgbClr val="0070C0"/>
                </a:solidFill>
              </a:rPr>
              <a:t> als Zusammenfassung</a:t>
            </a:r>
          </a:p>
          <a:p>
            <a:pPr lvl="1"/>
            <a:r>
              <a:rPr lang="de-DE" sz="4000" b="1" dirty="0">
                <a:solidFill>
                  <a:srgbClr val="0070C0"/>
                </a:solidFill>
              </a:rPr>
              <a:t> Folien</a:t>
            </a:r>
            <a:r>
              <a:rPr lang="de-DE" sz="4000" dirty="0">
                <a:solidFill>
                  <a:srgbClr val="0070C0"/>
                </a:solidFill>
              </a:rPr>
              <a:t> zur Ausbildung im Betrieb</a:t>
            </a:r>
            <a:endParaRPr lang="de-CH" sz="4000" dirty="0">
              <a:solidFill>
                <a:srgbClr val="0070C0"/>
              </a:solidFill>
            </a:endParaRPr>
          </a:p>
        </p:txBody>
      </p:sp>
      <p:sp>
        <p:nvSpPr>
          <p:cNvPr id="4" name="Foliennummernplatzhalter 3"/>
          <p:cNvSpPr>
            <a:spLocks noGrp="1"/>
          </p:cNvSpPr>
          <p:nvPr>
            <p:ph type="sldNum" sz="quarter" idx="12"/>
          </p:nvPr>
        </p:nvSpPr>
        <p:spPr/>
        <p:txBody>
          <a:bodyPr/>
          <a:lstStyle/>
          <a:p>
            <a:fld id="{87674F0A-37BA-4CE3-B1FD-DE57A7E2F2C6}" type="slidenum">
              <a:rPr lang="de-CH" smtClean="0"/>
              <a:pPr/>
              <a:t>1</a:t>
            </a:fld>
            <a:endParaRPr lang="de-CH" dirty="0"/>
          </a:p>
        </p:txBody>
      </p:sp>
    </p:spTree>
    <p:extLst>
      <p:ext uri="{BB962C8B-B14F-4D97-AF65-F5344CB8AC3E}">
        <p14:creationId xmlns:p14="http://schemas.microsoft.com/office/powerpoint/2010/main" val="3349802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D3BC3-FE1E-5F3B-406C-F612621230A2}"/>
              </a:ext>
            </a:extLst>
          </p:cNvPr>
          <p:cNvSpPr>
            <a:spLocks noGrp="1"/>
          </p:cNvSpPr>
          <p:nvPr>
            <p:ph type="title"/>
          </p:nvPr>
        </p:nvSpPr>
        <p:spPr/>
        <p:txBody>
          <a:bodyPr/>
          <a:lstStyle/>
          <a:p>
            <a:r>
              <a:rPr lang="de-CH" dirty="0"/>
              <a:t>Zielgrösse «Handlungskompetenz»</a:t>
            </a:r>
          </a:p>
        </p:txBody>
      </p:sp>
      <p:sp>
        <p:nvSpPr>
          <p:cNvPr id="3" name="Inhaltsplatzhalter 2">
            <a:extLst>
              <a:ext uri="{FF2B5EF4-FFF2-40B4-BE49-F238E27FC236}">
                <a16:creationId xmlns:a16="http://schemas.microsoft.com/office/drawing/2014/main" id="{44224604-DECF-4541-4DF7-D00A501DE507}"/>
              </a:ext>
            </a:extLst>
          </p:cNvPr>
          <p:cNvSpPr>
            <a:spLocks noGrp="1"/>
          </p:cNvSpPr>
          <p:nvPr>
            <p:ph idx="1"/>
          </p:nvPr>
        </p:nvSpPr>
        <p:spPr/>
        <p:txBody>
          <a:bodyPr/>
          <a:lstStyle/>
          <a:p>
            <a:r>
              <a:rPr lang="de-CH" dirty="0"/>
              <a:t>Fachlich-methodische Kompetenz: auch schwierige Probleme schöpferisch lösen</a:t>
            </a:r>
          </a:p>
          <a:p>
            <a:r>
              <a:rPr lang="de-CH" dirty="0"/>
              <a:t>Personale Kompetenz: sich selbst gegenüber klug und kritisch zu sein</a:t>
            </a:r>
          </a:p>
          <a:p>
            <a:r>
              <a:rPr lang="de-CH" dirty="0"/>
              <a:t>Sozial-kommunikative Kompetenz: kreativ kooperieren und kommunizieren</a:t>
            </a:r>
            <a:br>
              <a:rPr lang="de-CH" dirty="0"/>
            </a:br>
            <a:endParaRPr lang="de-CH" dirty="0"/>
          </a:p>
          <a:p>
            <a:r>
              <a:rPr lang="de-CH" b="1" dirty="0"/>
              <a:t>Aktivitäts- und handlungsorientierte Kompetenz: willensstark und aktiv umsetzen</a:t>
            </a:r>
            <a:br>
              <a:rPr lang="de-CH" b="1" dirty="0"/>
            </a:br>
            <a:endParaRPr lang="de-CH" dirty="0"/>
          </a:p>
          <a:p>
            <a:pPr marL="0" indent="0">
              <a:buNone/>
            </a:pPr>
            <a:r>
              <a:rPr lang="de-CH" dirty="0"/>
              <a:t>Entwicklung von Handlungskompetenz ist immer verknüpft mit der Entwicklung von </a:t>
            </a:r>
            <a:r>
              <a:rPr lang="de-CH" b="1" dirty="0"/>
              <a:t>Emotionen und Motivationen </a:t>
            </a:r>
            <a:r>
              <a:rPr lang="de-CH" dirty="0"/>
              <a:t>und der </a:t>
            </a:r>
            <a:r>
              <a:rPr lang="de-CH" b="1" dirty="0"/>
              <a:t>Stärkung der Selbstwirksamkeit</a:t>
            </a:r>
            <a:r>
              <a:rPr lang="de-CH" dirty="0"/>
              <a:t>.</a:t>
            </a:r>
          </a:p>
          <a:p>
            <a:endParaRPr lang="de-CH" dirty="0"/>
          </a:p>
        </p:txBody>
      </p:sp>
      <p:sp>
        <p:nvSpPr>
          <p:cNvPr id="4" name="Foliennummernplatzhalter 3">
            <a:extLst>
              <a:ext uri="{FF2B5EF4-FFF2-40B4-BE49-F238E27FC236}">
                <a16:creationId xmlns:a16="http://schemas.microsoft.com/office/drawing/2014/main" id="{5D866C77-6021-AAA0-0B74-1370E55E14A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704557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94A3A7-8FA6-7148-C304-7F4679B8D985}"/>
              </a:ext>
            </a:extLst>
          </p:cNvPr>
          <p:cNvSpPr>
            <a:spLocks noGrp="1"/>
          </p:cNvSpPr>
          <p:nvPr>
            <p:ph type="title"/>
          </p:nvPr>
        </p:nvSpPr>
        <p:spPr/>
        <p:txBody>
          <a:bodyPr/>
          <a:lstStyle/>
          <a:p>
            <a:r>
              <a:rPr lang="de-CH" dirty="0"/>
              <a:t>Der Weg dahin</a:t>
            </a:r>
          </a:p>
        </p:txBody>
      </p:sp>
      <p:sp>
        <p:nvSpPr>
          <p:cNvPr id="5" name="Rechteck 4">
            <a:extLst>
              <a:ext uri="{FF2B5EF4-FFF2-40B4-BE49-F238E27FC236}">
                <a16:creationId xmlns:a16="http://schemas.microsoft.com/office/drawing/2014/main" id="{12D8D741-E9D1-87C9-DDB9-D921A0114F73}"/>
              </a:ext>
            </a:extLst>
          </p:cNvPr>
          <p:cNvSpPr/>
          <p:nvPr/>
        </p:nvSpPr>
        <p:spPr>
          <a:xfrm>
            <a:off x="906360" y="1751576"/>
            <a:ext cx="4030832" cy="1883837"/>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Theorie</a:t>
            </a:r>
            <a:endParaRPr kumimoji="0" lang="de-CH"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«Verstehen»</a:t>
            </a:r>
          </a:p>
        </p:txBody>
      </p:sp>
      <p:sp>
        <p:nvSpPr>
          <p:cNvPr id="6" name="Rechteck 5">
            <a:extLst>
              <a:ext uri="{FF2B5EF4-FFF2-40B4-BE49-F238E27FC236}">
                <a16:creationId xmlns:a16="http://schemas.microsoft.com/office/drawing/2014/main" id="{FDF8F5E1-42AD-E6EE-3876-EE95E17FFCD3}"/>
              </a:ext>
            </a:extLst>
          </p:cNvPr>
          <p:cNvSpPr/>
          <p:nvPr/>
        </p:nvSpPr>
        <p:spPr>
          <a:xfrm>
            <a:off x="7013599" y="1780285"/>
            <a:ext cx="4351780" cy="1844772"/>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Handlungswissen</a:t>
            </a: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«Üben, üben, üben»</a:t>
            </a:r>
          </a:p>
        </p:txBody>
      </p:sp>
      <p:sp>
        <p:nvSpPr>
          <p:cNvPr id="7" name="Rechteck 6">
            <a:extLst>
              <a:ext uri="{FF2B5EF4-FFF2-40B4-BE49-F238E27FC236}">
                <a16:creationId xmlns:a16="http://schemas.microsoft.com/office/drawing/2014/main" id="{BD56E470-E9B9-2074-EFBE-016C56DB77D8}"/>
              </a:ext>
            </a:extLst>
          </p:cNvPr>
          <p:cNvSpPr/>
          <p:nvPr/>
        </p:nvSpPr>
        <p:spPr>
          <a:xfrm>
            <a:off x="906360" y="4241197"/>
            <a:ext cx="4030832" cy="1769484"/>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Reflexion</a:t>
            </a: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«Handlung hinterfragen»</a:t>
            </a:r>
          </a:p>
        </p:txBody>
      </p:sp>
      <p:sp>
        <p:nvSpPr>
          <p:cNvPr id="8" name="Rechteck 7">
            <a:extLst>
              <a:ext uri="{FF2B5EF4-FFF2-40B4-BE49-F238E27FC236}">
                <a16:creationId xmlns:a16="http://schemas.microsoft.com/office/drawing/2014/main" id="{7AB23F81-F620-5E7A-4C08-86259E8FD3C7}"/>
              </a:ext>
            </a:extLst>
          </p:cNvPr>
          <p:cNvSpPr/>
          <p:nvPr/>
        </p:nvSpPr>
        <p:spPr>
          <a:xfrm>
            <a:off x="7011706" y="4240194"/>
            <a:ext cx="4353669" cy="1769484"/>
          </a:xfrm>
          <a:prstGeom prst="rect">
            <a:avLst/>
          </a:prstGeom>
          <a:solidFill>
            <a:srgbClr val="0082CA"/>
          </a:solidFill>
          <a:ln w="25400" cap="flat" cmpd="sng" algn="ctr">
            <a:noFill/>
            <a:prstDash val="solid"/>
          </a:ln>
          <a:effectLst/>
        </p:spPr>
        <p:txBody>
          <a:bodyPr rtlCol="0" anchor="ct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2800"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Berufliche Erfahrung</a:t>
            </a:r>
            <a:endParaRPr kumimoji="0" lang="de-CH" sz="2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endParaRPr kumimoji="0" lang="de-CH" sz="10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800" b="0"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«Sammeln von Erfahrungen»</a:t>
            </a:r>
          </a:p>
        </p:txBody>
      </p:sp>
      <p:cxnSp>
        <p:nvCxnSpPr>
          <p:cNvPr id="9" name="Gerade Verbindung mit Pfeil 8">
            <a:extLst>
              <a:ext uri="{FF2B5EF4-FFF2-40B4-BE49-F238E27FC236}">
                <a16:creationId xmlns:a16="http://schemas.microsoft.com/office/drawing/2014/main" id="{5C1FF820-B937-AAF4-962D-897A52A8B0BB}"/>
              </a:ext>
            </a:extLst>
          </p:cNvPr>
          <p:cNvCxnSpPr>
            <a:cxnSpLocks/>
            <a:stCxn id="5" idx="3"/>
            <a:endCxn id="6" idx="1"/>
          </p:cNvCxnSpPr>
          <p:nvPr/>
        </p:nvCxnSpPr>
        <p:spPr>
          <a:xfrm>
            <a:off x="4937192" y="2693495"/>
            <a:ext cx="2076407" cy="9176"/>
          </a:xfrm>
          <a:prstGeom prst="straightConnector1">
            <a:avLst/>
          </a:prstGeom>
          <a:noFill/>
          <a:ln w="38100" cap="flat" cmpd="sng" algn="ctr">
            <a:solidFill>
              <a:srgbClr val="808080"/>
            </a:solidFill>
            <a:prstDash val="solid"/>
            <a:tailEnd type="arrow"/>
          </a:ln>
          <a:effectLst/>
        </p:spPr>
      </p:cxnSp>
      <p:sp>
        <p:nvSpPr>
          <p:cNvPr id="10" name="Textfeld 9">
            <a:extLst>
              <a:ext uri="{FF2B5EF4-FFF2-40B4-BE49-F238E27FC236}">
                <a16:creationId xmlns:a16="http://schemas.microsoft.com/office/drawing/2014/main" id="{FC04D8B1-951C-B7A7-D310-ECA1DA7491A9}"/>
              </a:ext>
            </a:extLst>
          </p:cNvPr>
          <p:cNvSpPr txBox="1"/>
          <p:nvPr/>
        </p:nvSpPr>
        <p:spPr>
          <a:xfrm>
            <a:off x="4943872" y="2026478"/>
            <a:ext cx="1948622" cy="584775"/>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Wissen </a:t>
            </a:r>
          </a:p>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zusammenführen</a:t>
            </a:r>
          </a:p>
        </p:txBody>
      </p:sp>
      <p:cxnSp>
        <p:nvCxnSpPr>
          <p:cNvPr id="11" name="Gerade Verbindung mit Pfeil 10">
            <a:extLst>
              <a:ext uri="{FF2B5EF4-FFF2-40B4-BE49-F238E27FC236}">
                <a16:creationId xmlns:a16="http://schemas.microsoft.com/office/drawing/2014/main" id="{3FE1B2A1-BA59-2E94-926D-9B7591A8FC88}"/>
              </a:ext>
            </a:extLst>
          </p:cNvPr>
          <p:cNvCxnSpPr>
            <a:cxnSpLocks/>
            <a:stCxn id="6" idx="2"/>
          </p:cNvCxnSpPr>
          <p:nvPr/>
        </p:nvCxnSpPr>
        <p:spPr>
          <a:xfrm>
            <a:off x="9189489" y="3625057"/>
            <a:ext cx="0" cy="620728"/>
          </a:xfrm>
          <a:prstGeom prst="straightConnector1">
            <a:avLst/>
          </a:prstGeom>
          <a:noFill/>
          <a:ln w="38100" cap="flat" cmpd="sng" algn="ctr">
            <a:solidFill>
              <a:srgbClr val="808080"/>
            </a:solidFill>
            <a:prstDash val="solid"/>
            <a:tailEnd type="arrow"/>
          </a:ln>
          <a:effectLst/>
        </p:spPr>
      </p:cxnSp>
      <p:cxnSp>
        <p:nvCxnSpPr>
          <p:cNvPr id="12" name="Gerade Verbindung mit Pfeil 11">
            <a:extLst>
              <a:ext uri="{FF2B5EF4-FFF2-40B4-BE49-F238E27FC236}">
                <a16:creationId xmlns:a16="http://schemas.microsoft.com/office/drawing/2014/main" id="{9D0A2800-39FB-1BFC-A27A-058FCBB04F02}"/>
              </a:ext>
            </a:extLst>
          </p:cNvPr>
          <p:cNvCxnSpPr>
            <a:cxnSpLocks/>
          </p:cNvCxnSpPr>
          <p:nvPr/>
        </p:nvCxnSpPr>
        <p:spPr>
          <a:xfrm flipH="1">
            <a:off x="4937192" y="5124936"/>
            <a:ext cx="2074516" cy="0"/>
          </a:xfrm>
          <a:prstGeom prst="straightConnector1">
            <a:avLst/>
          </a:prstGeom>
          <a:noFill/>
          <a:ln w="38100" cap="flat" cmpd="sng" algn="ctr">
            <a:solidFill>
              <a:srgbClr val="808080"/>
            </a:solidFill>
            <a:prstDash val="solid"/>
            <a:tailEnd type="arrow"/>
          </a:ln>
          <a:effectLst/>
        </p:spPr>
      </p:cxnSp>
      <p:cxnSp>
        <p:nvCxnSpPr>
          <p:cNvPr id="13" name="Gerade Verbindung mit Pfeil 12">
            <a:extLst>
              <a:ext uri="{FF2B5EF4-FFF2-40B4-BE49-F238E27FC236}">
                <a16:creationId xmlns:a16="http://schemas.microsoft.com/office/drawing/2014/main" id="{AD5B961C-92B4-1CA8-7D3B-12CC8E9637F6}"/>
              </a:ext>
            </a:extLst>
          </p:cNvPr>
          <p:cNvCxnSpPr>
            <a:cxnSpLocks/>
            <a:stCxn id="7" idx="0"/>
          </p:cNvCxnSpPr>
          <p:nvPr/>
        </p:nvCxnSpPr>
        <p:spPr>
          <a:xfrm flipV="1">
            <a:off x="2921776" y="3628424"/>
            <a:ext cx="2" cy="612773"/>
          </a:xfrm>
          <a:prstGeom prst="straightConnector1">
            <a:avLst/>
          </a:prstGeom>
          <a:noFill/>
          <a:ln w="38100" cap="flat" cmpd="sng" algn="ctr">
            <a:solidFill>
              <a:srgbClr val="808080"/>
            </a:solidFill>
            <a:prstDash val="solid"/>
            <a:tailEnd type="arrow"/>
          </a:ln>
          <a:effectLst/>
        </p:spPr>
      </p:cxnSp>
      <p:sp>
        <p:nvSpPr>
          <p:cNvPr id="14" name="Textfeld 13">
            <a:extLst>
              <a:ext uri="{FF2B5EF4-FFF2-40B4-BE49-F238E27FC236}">
                <a16:creationId xmlns:a16="http://schemas.microsoft.com/office/drawing/2014/main" id="{A29D87BC-B1D4-2B76-8FF5-C57FF747F526}"/>
              </a:ext>
            </a:extLst>
          </p:cNvPr>
          <p:cNvSpPr txBox="1"/>
          <p:nvPr/>
        </p:nvSpPr>
        <p:spPr>
          <a:xfrm>
            <a:off x="1362696" y="3761672"/>
            <a:ext cx="1568695"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Explikation</a:t>
            </a:r>
          </a:p>
        </p:txBody>
      </p:sp>
      <p:sp>
        <p:nvSpPr>
          <p:cNvPr id="15" name="Textfeld 14">
            <a:extLst>
              <a:ext uri="{FF2B5EF4-FFF2-40B4-BE49-F238E27FC236}">
                <a16:creationId xmlns:a16="http://schemas.microsoft.com/office/drawing/2014/main" id="{AD43285B-F32B-D71B-2A61-7687CEF5120E}"/>
              </a:ext>
            </a:extLst>
          </p:cNvPr>
          <p:cNvSpPr txBox="1"/>
          <p:nvPr/>
        </p:nvSpPr>
        <p:spPr>
          <a:xfrm>
            <a:off x="9188541" y="3736678"/>
            <a:ext cx="1824624"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Dokumentation</a:t>
            </a:r>
          </a:p>
        </p:txBody>
      </p:sp>
      <p:sp>
        <p:nvSpPr>
          <p:cNvPr id="16" name="Textfeld 15">
            <a:extLst>
              <a:ext uri="{FF2B5EF4-FFF2-40B4-BE49-F238E27FC236}">
                <a16:creationId xmlns:a16="http://schemas.microsoft.com/office/drawing/2014/main" id="{260083C2-7BEC-F252-71D9-B2BEE1DE983C}"/>
              </a:ext>
            </a:extLst>
          </p:cNvPr>
          <p:cNvSpPr txBox="1"/>
          <p:nvPr/>
        </p:nvSpPr>
        <p:spPr>
          <a:xfrm>
            <a:off x="5113814" y="4687174"/>
            <a:ext cx="1824624" cy="338554"/>
          </a:xfrm>
          <a:prstGeom prst="rect">
            <a:avLst/>
          </a:prstGeom>
          <a:noFill/>
        </p:spPr>
        <p:txBody>
          <a:bodyPr wrap="square" rtlCol="0">
            <a:spAutoFit/>
          </a:bodyPr>
          <a:lstStyle/>
          <a:p>
            <a:pPr marL="0" marR="0" lvl="0" indent="0" algn="ctr" defTabSz="1219444" rtl="0" eaLnBrk="1" fontAlgn="base" latinLnBrk="0" hangingPunct="1">
              <a:lnSpc>
                <a:spcPct val="100000"/>
              </a:lnSpc>
              <a:spcBef>
                <a:spcPct val="0"/>
              </a:spcBef>
              <a:spcAft>
                <a:spcPct val="0"/>
              </a:spcAft>
              <a:buClrTx/>
              <a:buSzTx/>
              <a:buFontTx/>
              <a:buNone/>
              <a:tabLst/>
              <a:defRPr/>
            </a:pPr>
            <a:r>
              <a:rPr kumimoji="0" lang="de-CH" sz="1600" b="1"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Hinterfragen</a:t>
            </a:r>
          </a:p>
        </p:txBody>
      </p:sp>
      <p:sp>
        <p:nvSpPr>
          <p:cNvPr id="17" name="Ellipse 16">
            <a:extLst>
              <a:ext uri="{FF2B5EF4-FFF2-40B4-BE49-F238E27FC236}">
                <a16:creationId xmlns:a16="http://schemas.microsoft.com/office/drawing/2014/main" id="{E799EBD5-E0A1-D736-E9D4-5F3BE8969150}"/>
              </a:ext>
            </a:extLst>
          </p:cNvPr>
          <p:cNvSpPr/>
          <p:nvPr/>
        </p:nvSpPr>
        <p:spPr>
          <a:xfrm>
            <a:off x="772530" y="1628801"/>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Myriad Pro"/>
                <a:ea typeface="+mn-ea"/>
                <a:cs typeface="+mn-cs"/>
              </a:rPr>
              <a:t>1</a:t>
            </a:r>
          </a:p>
        </p:txBody>
      </p:sp>
      <p:sp>
        <p:nvSpPr>
          <p:cNvPr id="18" name="Ellipse 17">
            <a:extLst>
              <a:ext uri="{FF2B5EF4-FFF2-40B4-BE49-F238E27FC236}">
                <a16:creationId xmlns:a16="http://schemas.microsoft.com/office/drawing/2014/main" id="{8B87048D-AF00-3BB9-E79A-F3CADF2D5971}"/>
              </a:ext>
            </a:extLst>
          </p:cNvPr>
          <p:cNvSpPr/>
          <p:nvPr/>
        </p:nvSpPr>
        <p:spPr>
          <a:xfrm>
            <a:off x="753616" y="4091415"/>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Myriad Pro"/>
                <a:ea typeface="+mn-ea"/>
                <a:cs typeface="+mn-cs"/>
              </a:rPr>
              <a:t>4</a:t>
            </a:r>
          </a:p>
        </p:txBody>
      </p:sp>
      <p:sp>
        <p:nvSpPr>
          <p:cNvPr id="19" name="Ellipse 18">
            <a:extLst>
              <a:ext uri="{FF2B5EF4-FFF2-40B4-BE49-F238E27FC236}">
                <a16:creationId xmlns:a16="http://schemas.microsoft.com/office/drawing/2014/main" id="{77DDD635-7479-1F17-4E0C-6249AFF9DF35}"/>
              </a:ext>
            </a:extLst>
          </p:cNvPr>
          <p:cNvSpPr/>
          <p:nvPr/>
        </p:nvSpPr>
        <p:spPr>
          <a:xfrm>
            <a:off x="6885141" y="4088710"/>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3</a:t>
            </a:r>
          </a:p>
        </p:txBody>
      </p:sp>
      <p:sp>
        <p:nvSpPr>
          <p:cNvPr id="20" name="Ellipse 19">
            <a:extLst>
              <a:ext uri="{FF2B5EF4-FFF2-40B4-BE49-F238E27FC236}">
                <a16:creationId xmlns:a16="http://schemas.microsoft.com/office/drawing/2014/main" id="{51044D3E-77AC-C8E4-9B55-A5BECBA6BF8F}"/>
              </a:ext>
            </a:extLst>
          </p:cNvPr>
          <p:cNvSpPr/>
          <p:nvPr/>
        </p:nvSpPr>
        <p:spPr>
          <a:xfrm>
            <a:off x="6885141" y="1628800"/>
            <a:ext cx="305485" cy="302967"/>
          </a:xfrm>
          <a:prstGeom prst="ellipse">
            <a:avLst/>
          </a:prstGeom>
          <a:solidFill>
            <a:srgbClr val="EBEBEB"/>
          </a:solidFill>
          <a:ln w="25400" cap="flat" cmpd="sng" algn="ctr">
            <a:noFill/>
            <a:prstDash val="solid"/>
          </a:ln>
          <a:effectLst/>
        </p:spPr>
        <p:txBody>
          <a:bodyPr rtlCol="0" anchor="ctr"/>
          <a:lstStyle/>
          <a:p>
            <a:pPr marL="0" marR="0" lvl="0" indent="0" algn="ctr" defTabSz="1219444" rtl="0" eaLnBrk="1" fontAlgn="auto" latinLnBrk="0" hangingPunct="1">
              <a:lnSpc>
                <a:spcPct val="100000"/>
              </a:lnSpc>
              <a:spcBef>
                <a:spcPts val="0"/>
              </a:spcBef>
              <a:spcAft>
                <a:spcPts val="0"/>
              </a:spcAft>
              <a:buClrTx/>
              <a:buSzTx/>
              <a:buFontTx/>
              <a:buNone/>
              <a:tabLst/>
              <a:defRPr/>
            </a:pPr>
            <a:r>
              <a:rPr kumimoji="0" lang="de-CH" sz="2134"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2</a:t>
            </a:r>
          </a:p>
        </p:txBody>
      </p:sp>
      <p:sp>
        <p:nvSpPr>
          <p:cNvPr id="21" name="Foliennummernplatzhalter 3">
            <a:extLst>
              <a:ext uri="{FF2B5EF4-FFF2-40B4-BE49-F238E27FC236}">
                <a16:creationId xmlns:a16="http://schemas.microsoft.com/office/drawing/2014/main" id="{C5839519-A8EE-22E1-92DD-149F111EE526}"/>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1510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E1435E-82C7-D155-C3D4-2CF328EDA424}"/>
              </a:ext>
            </a:extLst>
          </p:cNvPr>
          <p:cNvSpPr>
            <a:spLocks noGrp="1"/>
          </p:cNvSpPr>
          <p:nvPr>
            <p:ph type="title"/>
          </p:nvPr>
        </p:nvSpPr>
        <p:spPr>
          <a:xfrm>
            <a:off x="407368" y="620688"/>
            <a:ext cx="10972800" cy="652934"/>
          </a:xfrm>
        </p:spPr>
        <p:txBody>
          <a:bodyPr/>
          <a:lstStyle/>
          <a:p>
            <a:r>
              <a:rPr lang="de-CH" dirty="0"/>
              <a:t>Der Betrieb wird zum wichtigsten Lernort</a:t>
            </a:r>
          </a:p>
        </p:txBody>
      </p:sp>
      <p:sp>
        <p:nvSpPr>
          <p:cNvPr id="4" name="Foliennummernplatzhalter 3">
            <a:extLst>
              <a:ext uri="{FF2B5EF4-FFF2-40B4-BE49-F238E27FC236}">
                <a16:creationId xmlns:a16="http://schemas.microsoft.com/office/drawing/2014/main" id="{422EFEE3-7844-544E-7ECE-528A8F4EBB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6" name="Rechteck: abgerundete Ecken 5">
            <a:extLst>
              <a:ext uri="{FF2B5EF4-FFF2-40B4-BE49-F238E27FC236}">
                <a16:creationId xmlns:a16="http://schemas.microsoft.com/office/drawing/2014/main" id="{993D692A-48D0-28F1-DAFD-25C8DC026BFE}"/>
              </a:ext>
            </a:extLst>
          </p:cNvPr>
          <p:cNvSpPr/>
          <p:nvPr/>
        </p:nvSpPr>
        <p:spPr>
          <a:xfrm>
            <a:off x="703519" y="3519189"/>
            <a:ext cx="2354030" cy="532161"/>
          </a:xfrm>
          <a:prstGeom prst="roundRect">
            <a:avLst>
              <a:gd name="adj" fmla="val 8217"/>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BFS</a:t>
            </a:r>
          </a:p>
        </p:txBody>
      </p:sp>
      <p:sp>
        <p:nvSpPr>
          <p:cNvPr id="7" name="Rechteck: abgerundete Ecken 6">
            <a:extLst>
              <a:ext uri="{FF2B5EF4-FFF2-40B4-BE49-F238E27FC236}">
                <a16:creationId xmlns:a16="http://schemas.microsoft.com/office/drawing/2014/main" id="{16182765-BDF5-4864-5525-CC921B6DC136}"/>
              </a:ext>
            </a:extLst>
          </p:cNvPr>
          <p:cNvSpPr/>
          <p:nvPr/>
        </p:nvSpPr>
        <p:spPr>
          <a:xfrm>
            <a:off x="695400" y="4077073"/>
            <a:ext cx="2354030" cy="1110386"/>
          </a:xfrm>
          <a:prstGeom prst="roundRect">
            <a:avLst>
              <a:gd name="adj" fmla="val 693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Grundlagenwissen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Anwendungswissen</a:t>
            </a:r>
          </a:p>
        </p:txBody>
      </p:sp>
      <p:sp>
        <p:nvSpPr>
          <p:cNvPr id="8" name="Rechteck: abgerundete Ecken 7">
            <a:extLst>
              <a:ext uri="{FF2B5EF4-FFF2-40B4-BE49-F238E27FC236}">
                <a16:creationId xmlns:a16="http://schemas.microsoft.com/office/drawing/2014/main" id="{6D957FB7-21A2-C55D-D3C1-3AF58434CCD6}"/>
              </a:ext>
            </a:extLst>
          </p:cNvPr>
          <p:cNvSpPr/>
          <p:nvPr/>
        </p:nvSpPr>
        <p:spPr>
          <a:xfrm>
            <a:off x="5773569" y="3519189"/>
            <a:ext cx="2354030" cy="532161"/>
          </a:xfrm>
          <a:prstGeom prst="roundRect">
            <a:avLst>
              <a:gd name="adj" fmla="val 9754"/>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Betrieb / Arbeitsalltag</a:t>
            </a:r>
          </a:p>
        </p:txBody>
      </p:sp>
      <p:sp>
        <p:nvSpPr>
          <p:cNvPr id="9" name="Rechteck: abgerundete Ecken 8">
            <a:extLst>
              <a:ext uri="{FF2B5EF4-FFF2-40B4-BE49-F238E27FC236}">
                <a16:creationId xmlns:a16="http://schemas.microsoft.com/office/drawing/2014/main" id="{E810E1F1-F6BE-D3D7-77D9-972675299ACF}"/>
              </a:ext>
            </a:extLst>
          </p:cNvPr>
          <p:cNvSpPr/>
          <p:nvPr/>
        </p:nvSpPr>
        <p:spPr>
          <a:xfrm>
            <a:off x="5773569" y="4077072"/>
            <a:ext cx="2354030" cy="1110387"/>
          </a:xfrm>
          <a:prstGeom prst="roundRect">
            <a:avLst>
              <a:gd name="adj" fmla="val 591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Fertigkeiten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Handlungsabläufe</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Einstellung / Werthaltung</a:t>
            </a:r>
          </a:p>
        </p:txBody>
      </p:sp>
      <p:sp>
        <p:nvSpPr>
          <p:cNvPr id="10" name="Rechteck: abgerundete Ecken 9">
            <a:extLst>
              <a:ext uri="{FF2B5EF4-FFF2-40B4-BE49-F238E27FC236}">
                <a16:creationId xmlns:a16="http://schemas.microsoft.com/office/drawing/2014/main" id="{BA844E22-5013-B4BC-3360-9BDD399EF6BC}"/>
              </a:ext>
            </a:extLst>
          </p:cNvPr>
          <p:cNvSpPr/>
          <p:nvPr/>
        </p:nvSpPr>
        <p:spPr>
          <a:xfrm>
            <a:off x="8709903" y="3519189"/>
            <a:ext cx="2354030" cy="532161"/>
          </a:xfrm>
          <a:prstGeom prst="roundRect">
            <a:avLst>
              <a:gd name="adj" fmla="val 9754"/>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Lernort: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üK</a:t>
            </a:r>
          </a:p>
        </p:txBody>
      </p:sp>
      <p:sp>
        <p:nvSpPr>
          <p:cNvPr id="11" name="Rechteck: abgerundete Ecken 10">
            <a:extLst>
              <a:ext uri="{FF2B5EF4-FFF2-40B4-BE49-F238E27FC236}">
                <a16:creationId xmlns:a16="http://schemas.microsoft.com/office/drawing/2014/main" id="{091B56D5-891D-BBE8-108C-7666A6C3BA9E}"/>
              </a:ext>
            </a:extLst>
          </p:cNvPr>
          <p:cNvSpPr/>
          <p:nvPr/>
        </p:nvSpPr>
        <p:spPr>
          <a:xfrm>
            <a:off x="8709903" y="4077072"/>
            <a:ext cx="2354030" cy="1125152"/>
          </a:xfrm>
          <a:prstGeom prst="roundRect">
            <a:avLst>
              <a:gd name="adj" fmla="val 744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Fertigkeiten</a:t>
            </a:r>
          </a:p>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Reflexion der Praxis</a:t>
            </a:r>
          </a:p>
        </p:txBody>
      </p:sp>
      <p:sp>
        <p:nvSpPr>
          <p:cNvPr id="12" name="Rechteck: abgerundete Ecken 11">
            <a:extLst>
              <a:ext uri="{FF2B5EF4-FFF2-40B4-BE49-F238E27FC236}">
                <a16:creationId xmlns:a16="http://schemas.microsoft.com/office/drawing/2014/main" id="{0CB05E5B-9107-7FAA-D07F-8948427F6CFA}"/>
              </a:ext>
            </a:extLst>
          </p:cNvPr>
          <p:cNvSpPr/>
          <p:nvPr/>
        </p:nvSpPr>
        <p:spPr>
          <a:xfrm>
            <a:off x="3165906" y="5535749"/>
            <a:ext cx="2354030" cy="310910"/>
          </a:xfrm>
          <a:prstGeom prst="roundRect">
            <a:avLst/>
          </a:prstGeom>
          <a:solidFill>
            <a:srgbClr val="5F5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Lernende/r</a:t>
            </a:r>
          </a:p>
        </p:txBody>
      </p:sp>
      <p:sp>
        <p:nvSpPr>
          <p:cNvPr id="13" name="Rechteck: abgerundete Ecken 12">
            <a:extLst>
              <a:ext uri="{FF2B5EF4-FFF2-40B4-BE49-F238E27FC236}">
                <a16:creationId xmlns:a16="http://schemas.microsoft.com/office/drawing/2014/main" id="{E8D753E3-6B99-C623-DE49-573205D3858C}"/>
              </a:ext>
            </a:extLst>
          </p:cNvPr>
          <p:cNvSpPr/>
          <p:nvPr/>
        </p:nvSpPr>
        <p:spPr>
          <a:xfrm>
            <a:off x="3165906" y="5874286"/>
            <a:ext cx="2354030" cy="651058"/>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lstStyle/>
          <a:p>
            <a:pPr marL="171450" marR="0" lvl="0" indent="-17145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de-DE" sz="1600" b="0" i="0" u="none" strike="noStrike" kern="1200" cap="none" spc="0" normalizeH="0" baseline="0" noProof="0" dirty="0">
                <a:ln>
                  <a:noFill/>
                </a:ln>
                <a:solidFill>
                  <a:srgbClr val="5F5F5F"/>
                </a:solidFill>
                <a:effectLst/>
                <a:uLnTx/>
                <a:uFillTx/>
                <a:latin typeface="Calibri" panose="020F0502020204030204" pitchFamily="34" charset="0"/>
                <a:ea typeface="+mn-ea"/>
                <a:cs typeface="Calibri" panose="020F0502020204030204" pitchFamily="34" charset="0"/>
              </a:rPr>
              <a:t>Persönliches Portfolio</a:t>
            </a:r>
          </a:p>
        </p:txBody>
      </p:sp>
      <p:cxnSp>
        <p:nvCxnSpPr>
          <p:cNvPr id="14" name="Verbinder: gewinkelt 13">
            <a:extLst>
              <a:ext uri="{FF2B5EF4-FFF2-40B4-BE49-F238E27FC236}">
                <a16:creationId xmlns:a16="http://schemas.microsoft.com/office/drawing/2014/main" id="{080D4AEF-E084-C95E-9E5B-87B69408A4F6}"/>
              </a:ext>
            </a:extLst>
          </p:cNvPr>
          <p:cNvCxnSpPr>
            <a:cxnSpLocks/>
            <a:stCxn id="11" idx="2"/>
          </p:cNvCxnSpPr>
          <p:nvPr/>
        </p:nvCxnSpPr>
        <p:spPr>
          <a:xfrm rot="5400000">
            <a:off x="7159241" y="3562919"/>
            <a:ext cx="1088373" cy="4366982"/>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078B1920-F5D3-FB35-A50A-B24BF723C269}"/>
              </a:ext>
            </a:extLst>
          </p:cNvPr>
          <p:cNvCxnSpPr>
            <a:cxnSpLocks/>
          </p:cNvCxnSpPr>
          <p:nvPr/>
        </p:nvCxnSpPr>
        <p:spPr>
          <a:xfrm flipH="1">
            <a:off x="2909041" y="2719618"/>
            <a:ext cx="3024000" cy="0"/>
          </a:xfrm>
          <a:prstGeom prst="straightConnector1">
            <a:avLst/>
          </a:prstGeom>
          <a:ln w="47625" cap="rnd">
            <a:solidFill>
              <a:srgbClr val="96C11F"/>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6" name="Gerade Verbindung mit Pfeil 15">
            <a:extLst>
              <a:ext uri="{FF2B5EF4-FFF2-40B4-BE49-F238E27FC236}">
                <a16:creationId xmlns:a16="http://schemas.microsoft.com/office/drawing/2014/main" id="{FF599F97-39D1-CF96-2811-1EBA41C31EB5}"/>
              </a:ext>
            </a:extLst>
          </p:cNvPr>
          <p:cNvCxnSpPr>
            <a:cxnSpLocks/>
          </p:cNvCxnSpPr>
          <p:nvPr/>
        </p:nvCxnSpPr>
        <p:spPr>
          <a:xfrm>
            <a:off x="7969691" y="2719618"/>
            <a:ext cx="828000" cy="0"/>
          </a:xfrm>
          <a:prstGeom prst="straightConnector1">
            <a:avLst/>
          </a:prstGeom>
          <a:ln w="47625" cap="rnd">
            <a:solidFill>
              <a:srgbClr val="96C11F"/>
            </a:solidFill>
            <a:headEnd type="arrow" w="med" len="sm"/>
            <a:tailEnd type="none" w="med" len="sm"/>
          </a:ln>
        </p:spPr>
        <p:style>
          <a:lnRef idx="1">
            <a:schemeClr val="accent1"/>
          </a:lnRef>
          <a:fillRef idx="0">
            <a:schemeClr val="accent1"/>
          </a:fillRef>
          <a:effectRef idx="0">
            <a:schemeClr val="accent1"/>
          </a:effectRef>
          <a:fontRef idx="minor">
            <a:schemeClr val="tx1"/>
          </a:fontRef>
        </p:style>
      </p:cxnSp>
      <p:cxnSp>
        <p:nvCxnSpPr>
          <p:cNvPr id="17" name="Verbinder: gewinkelt 16">
            <a:extLst>
              <a:ext uri="{FF2B5EF4-FFF2-40B4-BE49-F238E27FC236}">
                <a16:creationId xmlns:a16="http://schemas.microsoft.com/office/drawing/2014/main" id="{0FF127B4-6825-C4A6-F820-0A5B9A0A814E}"/>
              </a:ext>
            </a:extLst>
          </p:cNvPr>
          <p:cNvCxnSpPr>
            <a:cxnSpLocks/>
            <a:endCxn id="7" idx="2"/>
          </p:cNvCxnSpPr>
          <p:nvPr/>
        </p:nvCxnSpPr>
        <p:spPr>
          <a:xfrm rot="10800000">
            <a:off x="1872416" y="5187459"/>
            <a:ext cx="1293491" cy="1103138"/>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18" name="Textfeld 17">
            <a:extLst>
              <a:ext uri="{FF2B5EF4-FFF2-40B4-BE49-F238E27FC236}">
                <a16:creationId xmlns:a16="http://schemas.microsoft.com/office/drawing/2014/main" id="{9B75CDE0-C6C1-05FC-2F3C-E6E0E4376AC7}"/>
              </a:ext>
            </a:extLst>
          </p:cNvPr>
          <p:cNvSpPr txBox="1"/>
          <p:nvPr/>
        </p:nvSpPr>
        <p:spPr>
          <a:xfrm>
            <a:off x="7934143" y="1324293"/>
            <a:ext cx="1606914" cy="984885"/>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Anleiten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Handlung vorzeigen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Rückmelden</a:t>
            </a:r>
          </a:p>
        </p:txBody>
      </p:sp>
      <p:sp>
        <p:nvSpPr>
          <p:cNvPr id="19" name="Textfeld 18">
            <a:extLst>
              <a:ext uri="{FF2B5EF4-FFF2-40B4-BE49-F238E27FC236}">
                <a16:creationId xmlns:a16="http://schemas.microsoft.com/office/drawing/2014/main" id="{BF92B780-DD17-14E6-FFEE-4712FA029E9D}"/>
              </a:ext>
            </a:extLst>
          </p:cNvPr>
          <p:cNvSpPr txBox="1"/>
          <p:nvPr/>
        </p:nvSpPr>
        <p:spPr>
          <a:xfrm>
            <a:off x="4831749" y="1647516"/>
            <a:ext cx="1510300"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Umsetzung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Dokumentation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Reflexion</a:t>
            </a:r>
          </a:p>
        </p:txBody>
      </p:sp>
      <p:sp>
        <p:nvSpPr>
          <p:cNvPr id="20" name="Textfeld 19">
            <a:extLst>
              <a:ext uri="{FF2B5EF4-FFF2-40B4-BE49-F238E27FC236}">
                <a16:creationId xmlns:a16="http://schemas.microsoft.com/office/drawing/2014/main" id="{DF2B7F63-F3BA-3672-6084-F65F69BBB396}"/>
              </a:ext>
            </a:extLst>
          </p:cNvPr>
          <p:cNvSpPr txBox="1"/>
          <p:nvPr/>
        </p:nvSpPr>
        <p:spPr>
          <a:xfrm>
            <a:off x="10764708" y="1592492"/>
            <a:ext cx="1158027"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Training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Austausch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4A5466"/>
                </a:solidFill>
                <a:effectLst/>
                <a:uLnTx/>
                <a:uFillTx/>
                <a:latin typeface="Calibri" panose="020F0502020204030204" pitchFamily="34" charset="0"/>
                <a:ea typeface="+mn-ea"/>
                <a:cs typeface="Calibri" panose="020F0502020204030204" pitchFamily="34" charset="0"/>
              </a:rPr>
              <a:t>Reflexion</a:t>
            </a:r>
          </a:p>
        </p:txBody>
      </p:sp>
      <p:sp>
        <p:nvSpPr>
          <p:cNvPr id="21" name="Textfeld 20">
            <a:extLst>
              <a:ext uri="{FF2B5EF4-FFF2-40B4-BE49-F238E27FC236}">
                <a16:creationId xmlns:a16="http://schemas.microsoft.com/office/drawing/2014/main" id="{42D58A7E-0272-FAC7-53DB-1400826419E3}"/>
              </a:ext>
            </a:extLst>
          </p:cNvPr>
          <p:cNvSpPr txBox="1"/>
          <p:nvPr/>
        </p:nvSpPr>
        <p:spPr>
          <a:xfrm>
            <a:off x="4063977" y="2364253"/>
            <a:ext cx="533047"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96C11F"/>
                </a:solidFill>
                <a:effectLst/>
                <a:uLnTx/>
                <a:uFillTx/>
                <a:latin typeface="Calibri" panose="020F0502020204030204" pitchFamily="34" charset="0"/>
                <a:ea typeface="+mn-ea"/>
                <a:cs typeface="Calibri" panose="020F0502020204030204" pitchFamily="34" charset="0"/>
              </a:rPr>
              <a:t>Basis</a:t>
            </a:r>
          </a:p>
        </p:txBody>
      </p:sp>
      <p:pic>
        <p:nvPicPr>
          <p:cNvPr id="22" name="Inhaltsplatzhalter 14">
            <a:extLst>
              <a:ext uri="{FF2B5EF4-FFF2-40B4-BE49-F238E27FC236}">
                <a16:creationId xmlns:a16="http://schemas.microsoft.com/office/drawing/2014/main" id="{50629931-84E2-6ECA-0E6E-4BE4C2B60E9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bwMode="auto">
          <a:xfrm>
            <a:off x="3226277" y="3782282"/>
            <a:ext cx="2070698" cy="1750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Grafik 22">
            <a:extLst>
              <a:ext uri="{FF2B5EF4-FFF2-40B4-BE49-F238E27FC236}">
                <a16:creationId xmlns:a16="http://schemas.microsoft.com/office/drawing/2014/main" id="{D44E1387-B1AB-3C14-2979-5CE10FAAC01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48278" y="1832092"/>
            <a:ext cx="1933989" cy="1687097"/>
          </a:xfrm>
          <a:prstGeom prst="rect">
            <a:avLst/>
          </a:prstGeom>
        </p:spPr>
      </p:pic>
      <p:pic>
        <p:nvPicPr>
          <p:cNvPr id="24" name="Grafik 23">
            <a:extLst>
              <a:ext uri="{FF2B5EF4-FFF2-40B4-BE49-F238E27FC236}">
                <a16:creationId xmlns:a16="http://schemas.microsoft.com/office/drawing/2014/main" id="{3A7BCAD5-0317-29C3-9464-01AA6337635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034441" y="1831501"/>
            <a:ext cx="1848283" cy="1687096"/>
          </a:xfrm>
          <a:prstGeom prst="rect">
            <a:avLst/>
          </a:prstGeom>
        </p:spPr>
      </p:pic>
      <p:pic>
        <p:nvPicPr>
          <p:cNvPr id="25" name="Grafik 24">
            <a:extLst>
              <a:ext uri="{FF2B5EF4-FFF2-40B4-BE49-F238E27FC236}">
                <a16:creationId xmlns:a16="http://schemas.microsoft.com/office/drawing/2014/main" id="{D500C622-2563-1DED-829C-B81FA76E679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789992" y="1831500"/>
            <a:ext cx="2146659" cy="1687097"/>
          </a:xfrm>
          <a:prstGeom prst="rect">
            <a:avLst/>
          </a:prstGeom>
        </p:spPr>
      </p:pic>
      <p:sp>
        <p:nvSpPr>
          <p:cNvPr id="26" name="Textfeld 25">
            <a:extLst>
              <a:ext uri="{FF2B5EF4-FFF2-40B4-BE49-F238E27FC236}">
                <a16:creationId xmlns:a16="http://schemas.microsoft.com/office/drawing/2014/main" id="{4846DF0C-DC0E-BC43-B337-0F07C05FEC34}"/>
              </a:ext>
            </a:extLst>
          </p:cNvPr>
          <p:cNvSpPr txBox="1"/>
          <p:nvPr/>
        </p:nvSpPr>
        <p:spPr>
          <a:xfrm>
            <a:off x="8299257" y="2364253"/>
            <a:ext cx="533047" cy="246221"/>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600" b="0" i="0" u="none" strike="noStrike" kern="1200" cap="none" spc="0" normalizeH="0" baseline="0" noProof="0" dirty="0">
                <a:ln>
                  <a:noFill/>
                </a:ln>
                <a:solidFill>
                  <a:srgbClr val="96C11F"/>
                </a:solidFill>
                <a:effectLst/>
                <a:uLnTx/>
                <a:uFillTx/>
                <a:latin typeface="Calibri" panose="020F0502020204030204" pitchFamily="34" charset="0"/>
                <a:ea typeface="+mn-ea"/>
                <a:cs typeface="Calibri" panose="020F0502020204030204" pitchFamily="34" charset="0"/>
              </a:rPr>
              <a:t>Basis</a:t>
            </a:r>
          </a:p>
        </p:txBody>
      </p:sp>
      <p:cxnSp>
        <p:nvCxnSpPr>
          <p:cNvPr id="27" name="Verbinder: gewinkelt 26">
            <a:extLst>
              <a:ext uri="{FF2B5EF4-FFF2-40B4-BE49-F238E27FC236}">
                <a16:creationId xmlns:a16="http://schemas.microsoft.com/office/drawing/2014/main" id="{EC647D3D-F857-459C-8164-694BEB14B8C5}"/>
              </a:ext>
            </a:extLst>
          </p:cNvPr>
          <p:cNvCxnSpPr>
            <a:cxnSpLocks/>
          </p:cNvCxnSpPr>
          <p:nvPr/>
        </p:nvCxnSpPr>
        <p:spPr>
          <a:xfrm rot="5400000">
            <a:off x="5825936" y="4887295"/>
            <a:ext cx="864000" cy="1476000"/>
          </a:xfrm>
          <a:prstGeom prst="bentConnector2">
            <a:avLst/>
          </a:prstGeom>
          <a:ln w="47625">
            <a:solidFill>
              <a:srgbClr val="96C11F"/>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2678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51384" y="404664"/>
            <a:ext cx="8856984" cy="652934"/>
          </a:xfrm>
        </p:spPr>
        <p:txBody>
          <a:bodyPr anchor="ctr">
            <a:normAutofit/>
          </a:bodyPr>
          <a:lstStyle/>
          <a:p>
            <a:r>
              <a:rPr lang="de-CH" sz="2800" dirty="0"/>
              <a:t>Bildungsplan – Übersicht über die Handlungskompetenzen</a:t>
            </a:r>
            <a:endParaRPr lang="de-CH" sz="2800" b="0" dirty="0"/>
          </a:p>
        </p:txBody>
      </p:sp>
      <p:sp>
        <p:nvSpPr>
          <p:cNvPr id="2" name="Foliennummernplatzhalter 1"/>
          <p:cNvSpPr>
            <a:spLocks noGrp="1"/>
          </p:cNvSpPr>
          <p:nvPr>
            <p:ph type="sldNum" sz="quarter" idx="12"/>
          </p:nvPr>
        </p:nvSpPr>
        <p:spPr>
          <a:xfrm>
            <a:off x="8576454" y="6270774"/>
            <a:ext cx="28448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3" name="Inhaltsplatzhalter 5">
            <a:extLst>
              <a:ext uri="{FF2B5EF4-FFF2-40B4-BE49-F238E27FC236}">
                <a16:creationId xmlns:a16="http://schemas.microsoft.com/office/drawing/2014/main" id="{76DB919B-3C9E-8EFE-E8BF-54F9117E6AB4}"/>
              </a:ext>
            </a:extLst>
          </p:cNvPr>
          <p:cNvPicPr>
            <a:picLocks noGrp="1" noChangeAspect="1"/>
          </p:cNvPicPr>
          <p:nvPr>
            <p:ph idx="1"/>
          </p:nvPr>
        </p:nvPicPr>
        <p:blipFill>
          <a:blip r:embed="rId3"/>
          <a:stretch>
            <a:fillRect/>
          </a:stretch>
        </p:blipFill>
        <p:spPr>
          <a:xfrm>
            <a:off x="626730" y="1091171"/>
            <a:ext cx="10225136" cy="5600315"/>
          </a:xfrm>
        </p:spPr>
      </p:pic>
    </p:spTree>
    <p:extLst>
      <p:ext uri="{BB962C8B-B14F-4D97-AF65-F5344CB8AC3E}">
        <p14:creationId xmlns:p14="http://schemas.microsoft.com/office/powerpoint/2010/main" val="754430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CAB1-D441-43FC-C30B-0F7DE728F394}"/>
              </a:ext>
            </a:extLst>
          </p:cNvPr>
          <p:cNvSpPr>
            <a:spLocks noGrp="1"/>
          </p:cNvSpPr>
          <p:nvPr>
            <p:ph type="title"/>
          </p:nvPr>
        </p:nvSpPr>
        <p:spPr/>
        <p:txBody>
          <a:bodyPr/>
          <a:lstStyle/>
          <a:p>
            <a:r>
              <a:rPr lang="de-CH" dirty="0"/>
              <a:t>Betriebliches Ausbildungssystem </a:t>
            </a:r>
          </a:p>
        </p:txBody>
      </p:sp>
      <p:sp>
        <p:nvSpPr>
          <p:cNvPr id="3" name="Textplatzhalter 2">
            <a:extLst>
              <a:ext uri="{FF2B5EF4-FFF2-40B4-BE49-F238E27FC236}">
                <a16:creationId xmlns:a16="http://schemas.microsoft.com/office/drawing/2014/main" id="{3A1B4CE7-0DAE-C2C7-974C-C4848EFBDF48}"/>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79BB88AF-FBFF-65FE-580C-995F848A1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7203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335360" y="2204864"/>
            <a:ext cx="11449272" cy="1395586"/>
          </a:xfrm>
        </p:spPr>
        <p:txBody>
          <a:bodyPr>
            <a:noAutofit/>
          </a:bodyPr>
          <a:lstStyle/>
          <a:p>
            <a:r>
              <a:rPr lang="de-CH" sz="3600" dirty="0"/>
              <a:t>Praxisaufträge, Kompetenzraster und Lerndokumentation</a:t>
            </a:r>
          </a:p>
        </p:txBody>
      </p:sp>
      <p:sp>
        <p:nvSpPr>
          <p:cNvPr id="2" name="Untertitel 1"/>
          <p:cNvSpPr>
            <a:spLocks noGrp="1"/>
          </p:cNvSpPr>
          <p:nvPr>
            <p:ph type="subTitle" idx="1"/>
          </p:nvPr>
        </p:nvSpPr>
        <p:spPr/>
        <p:txBody>
          <a:bodyPr/>
          <a:lstStyle/>
          <a:p>
            <a:endParaRPr lang="de-CH"/>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a:xfrm>
            <a:off x="609599" y="1600201"/>
            <a:ext cx="11056883" cy="4525963"/>
          </a:xfrm>
        </p:spPr>
        <p:txBody>
          <a:bodyPr/>
          <a:lstStyle/>
          <a:p>
            <a:r>
              <a:rPr lang="de-CH" dirty="0"/>
              <a:t>Im Handlungsfeld «</a:t>
            </a:r>
            <a:r>
              <a:rPr lang="de-CH" b="1" dirty="0"/>
              <a:t>Entwicklung</a:t>
            </a:r>
            <a:r>
              <a:rPr lang="de-CH" dirty="0"/>
              <a:t>» erfolgt die Kompetenzentwicklung der Lernenden in erster Linie mithilfe von Praxisaufträgen und Kompetenzrastern. </a:t>
            </a:r>
          </a:p>
          <a:p>
            <a:r>
              <a:rPr lang="de-CH" dirty="0"/>
              <a:t>Die Lernenden führen auf die Handlungskompetenzen abgestimmte </a:t>
            </a:r>
            <a:r>
              <a:rPr lang="de-CH" b="1" dirty="0"/>
              <a:t>Praxisaufträge</a:t>
            </a:r>
            <a:r>
              <a:rPr lang="de-CH" dirty="0"/>
              <a:t> aus. Sie dokumentieren und reflektieren ihr Handeln sowie ihre Erfahrung und entwickeln Verbesserungsvorschläge. Dadurch bauen sie die Handlungskompetenzen auf. </a:t>
            </a:r>
          </a:p>
          <a:p>
            <a:r>
              <a:rPr lang="de-CH" dirty="0"/>
              <a:t>Zudem schätzen die Lernenden mithilfe des </a:t>
            </a:r>
            <a:r>
              <a:rPr lang="de-CH" b="1" dirty="0"/>
              <a:t>Kompetenzrasters</a:t>
            </a:r>
            <a:r>
              <a:rPr lang="de-CH" dirty="0"/>
              <a:t> ein, inwiefern sie die Handlungskompetenzen bereits entwickelt haben. Wo liegen ihre Stärken? Wo ihre Schwächen? Und wie können sie sich verbessern?</a:t>
            </a:r>
          </a:p>
          <a:p>
            <a:r>
              <a:rPr lang="de-CH" dirty="0"/>
              <a:t>In der </a:t>
            </a:r>
            <a:r>
              <a:rPr lang="de-CH" b="1" dirty="0"/>
              <a:t>Lerndokumentation</a:t>
            </a:r>
            <a:r>
              <a:rPr lang="de-CH" dirty="0"/>
              <a:t>, dem </a:t>
            </a:r>
            <a:r>
              <a:rPr lang="de-CH" b="1" dirty="0"/>
              <a:t>Persönlichen Portfolio</a:t>
            </a:r>
            <a:r>
              <a:rPr lang="de-CH" dirty="0"/>
              <a:t>, wird die Kompetenz-entwicklung festgehalten. </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5819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Ausbildung im Betrieb</a:t>
            </a:r>
            <a:br>
              <a:rPr lang="de-CH" dirty="0"/>
            </a:br>
            <a:r>
              <a:rPr lang="de-CH" b="0" dirty="0"/>
              <a:t>Die verschiedenen Ausbildungsinstrumente</a:t>
            </a:r>
            <a:br>
              <a:rPr lang="de-CH" dirty="0"/>
            </a:br>
            <a:endParaRPr lang="de-CH" dirty="0"/>
          </a:p>
        </p:txBody>
      </p:sp>
      <p:sp>
        <p:nvSpPr>
          <p:cNvPr id="3" name="Inhaltsplatzhalter 2"/>
          <p:cNvSpPr>
            <a:spLocks noGrp="1"/>
          </p:cNvSpPr>
          <p:nvPr>
            <p:ph idx="1"/>
          </p:nvPr>
        </p:nvSpPr>
        <p:spPr>
          <a:xfrm>
            <a:off x="609600" y="1600201"/>
            <a:ext cx="4118248" cy="4525963"/>
          </a:xfrm>
        </p:spPr>
        <p:txBody>
          <a:bodyPr anchor="ctr"/>
          <a:lstStyle/>
          <a:p>
            <a:pPr marL="0" indent="0">
              <a:buNone/>
            </a:pPr>
            <a:r>
              <a:rPr lang="de-CH" sz="2000" b="1" dirty="0"/>
              <a:t>1. Schritt</a:t>
            </a:r>
            <a:r>
              <a:rPr lang="de-CH" sz="2000" dirty="0"/>
              <a:t>: </a:t>
            </a:r>
            <a:br>
              <a:rPr lang="de-CH" sz="2000" dirty="0"/>
            </a:br>
            <a:r>
              <a:rPr lang="de-CH" sz="2000" dirty="0"/>
              <a:t>Ausbildungsplanung / -programm</a:t>
            </a:r>
          </a:p>
          <a:p>
            <a:pPr marL="0" indent="0">
              <a:buNone/>
            </a:pPr>
            <a:r>
              <a:rPr lang="de-CH" sz="2000" b="1" dirty="0"/>
              <a:t>2. Schritt</a:t>
            </a:r>
            <a:r>
              <a:rPr lang="de-CH" sz="2000" dirty="0"/>
              <a:t>: </a:t>
            </a:r>
            <a:br>
              <a:rPr lang="de-CH" sz="2000" dirty="0"/>
            </a:br>
            <a:r>
              <a:rPr lang="de-CH" sz="2000" dirty="0"/>
              <a:t>Praxisaufträge / Kompetenzaneignung</a:t>
            </a:r>
          </a:p>
          <a:p>
            <a:pPr marL="0" indent="0">
              <a:buNone/>
            </a:pPr>
            <a:r>
              <a:rPr lang="de-CH" sz="2000" b="1" dirty="0"/>
              <a:t>3. Schritt</a:t>
            </a:r>
            <a:r>
              <a:rPr lang="de-CH" sz="2000" dirty="0"/>
              <a:t>: </a:t>
            </a:r>
            <a:br>
              <a:rPr lang="de-CH" sz="2000" dirty="0"/>
            </a:br>
            <a:r>
              <a:rPr lang="de-CH" sz="2000" dirty="0"/>
              <a:t>Kompetenzraster (Selbst- und Fremdeinschätzung)</a:t>
            </a:r>
          </a:p>
          <a:p>
            <a:pPr marL="0" indent="0">
              <a:buNone/>
            </a:pPr>
            <a:r>
              <a:rPr lang="de-CH" sz="2000" b="1" dirty="0"/>
              <a:t>4. Schritt</a:t>
            </a:r>
            <a:r>
              <a:rPr lang="de-CH" sz="2000" dirty="0"/>
              <a:t>: </a:t>
            </a:r>
            <a:br>
              <a:rPr lang="de-CH" sz="2000" dirty="0"/>
            </a:br>
            <a:r>
              <a:rPr lang="de-CH" sz="2000" dirty="0"/>
              <a:t>Qualifikationsgespräch</a:t>
            </a:r>
          </a:p>
          <a:p>
            <a:pPr marL="0" indent="0">
              <a:buNone/>
            </a:pPr>
            <a:r>
              <a:rPr lang="de-CH" sz="2000" b="1" dirty="0"/>
              <a:t>5. Schritt</a:t>
            </a:r>
            <a:r>
              <a:rPr lang="de-CH" sz="2000" dirty="0"/>
              <a:t>: </a:t>
            </a:r>
            <a:br>
              <a:rPr lang="de-CH" sz="2000" dirty="0"/>
            </a:br>
            <a:r>
              <a:rPr lang="de-CH" sz="2000" dirty="0"/>
              <a:t>Betriebliche Erfahrungsnote</a:t>
            </a:r>
          </a:p>
        </p:txBody>
      </p:sp>
      <p:sp>
        <p:nvSpPr>
          <p:cNvPr id="4" name="Foliennummernplatzhalter 3"/>
          <p:cNvSpPr>
            <a:spLocks noGrp="1"/>
          </p:cNvSpPr>
          <p:nvPr>
            <p:ph type="sldNum" sz="quarter" idx="10"/>
          </p:nvPr>
        </p:nvSpPr>
        <p:spPr/>
        <p:txBody>
          <a:bodyPr/>
          <a:lstStyle/>
          <a:p>
            <a:fld id="{7D5615F9-FF83-43FC-8FF3-D35B6D287C06}" type="slidenum">
              <a:rPr lang="de-CH" smtClean="0"/>
              <a:t>17</a:t>
            </a:fld>
            <a:endParaRPr lang="de-CH" dirty="0"/>
          </a:p>
        </p:txBody>
      </p:sp>
      <p:pic>
        <p:nvPicPr>
          <p:cNvPr id="47" name="Grafik 46"/>
          <p:cNvPicPr>
            <a:picLocks noChangeAspect="1"/>
          </p:cNvPicPr>
          <p:nvPr/>
        </p:nvPicPr>
        <p:blipFill>
          <a:blip r:embed="rId2"/>
          <a:stretch>
            <a:fillRect/>
          </a:stretch>
        </p:blipFill>
        <p:spPr>
          <a:xfrm>
            <a:off x="4896800" y="1417638"/>
            <a:ext cx="6887832" cy="5058329"/>
          </a:xfrm>
          <a:prstGeom prst="rect">
            <a:avLst/>
          </a:prstGeom>
        </p:spPr>
      </p:pic>
    </p:spTree>
    <p:extLst>
      <p:ext uri="{BB962C8B-B14F-4D97-AF65-F5344CB8AC3E}">
        <p14:creationId xmlns:p14="http://schemas.microsoft.com/office/powerpoint/2010/main" val="4244142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2D54C-ED76-45FB-A469-99ECB4058879}"/>
              </a:ext>
            </a:extLst>
          </p:cNvPr>
          <p:cNvSpPr>
            <a:spLocks noGrp="1"/>
          </p:cNvSpPr>
          <p:nvPr>
            <p:ph type="title"/>
          </p:nvPr>
        </p:nvSpPr>
        <p:spPr>
          <a:xfrm>
            <a:off x="609600" y="764704"/>
            <a:ext cx="9446840" cy="652934"/>
          </a:xfrm>
        </p:spPr>
        <p:txBody>
          <a:bodyPr/>
          <a:lstStyle/>
          <a:p>
            <a:r>
              <a:rPr lang="de-CH" dirty="0"/>
              <a:t>Erfolgsfaktor «Entwicklungsprozesse begleiten»</a:t>
            </a:r>
          </a:p>
        </p:txBody>
      </p:sp>
      <p:sp>
        <p:nvSpPr>
          <p:cNvPr id="3" name="Inhaltsplatzhalter 2">
            <a:extLst>
              <a:ext uri="{FF2B5EF4-FFF2-40B4-BE49-F238E27FC236}">
                <a16:creationId xmlns:a16="http://schemas.microsoft.com/office/drawing/2014/main" id="{AD1D23BA-0998-4A72-86B9-15F5B8103029}"/>
              </a:ext>
            </a:extLst>
          </p:cNvPr>
          <p:cNvSpPr>
            <a:spLocks noGrp="1"/>
          </p:cNvSpPr>
          <p:nvPr>
            <p:ph idx="1"/>
          </p:nvPr>
        </p:nvSpPr>
        <p:spPr/>
        <p:txBody>
          <a:bodyPr/>
          <a:lstStyle/>
          <a:p>
            <a:r>
              <a:rPr lang="de-CH" dirty="0"/>
              <a:t>Praxisaufträge erteilen und erläutern</a:t>
            </a:r>
          </a:p>
          <a:p>
            <a:r>
              <a:rPr lang="de-CH" dirty="0"/>
              <a:t>Instruktion on the Job nach Bedarf vorsehen</a:t>
            </a:r>
          </a:p>
          <a:p>
            <a:r>
              <a:rPr lang="de-CH" dirty="0"/>
              <a:t>Demonstration der Handlungen nach Bedarf vorsehen</a:t>
            </a:r>
          </a:p>
          <a:p>
            <a:endParaRPr lang="de-CH" dirty="0"/>
          </a:p>
          <a:p>
            <a:r>
              <a:rPr lang="de-CH" dirty="0"/>
              <a:t>Genügend Anwendungsfelder zum Aufbau von Routine bereitstellen</a:t>
            </a:r>
          </a:p>
          <a:p>
            <a:r>
              <a:rPr lang="de-CH" dirty="0"/>
              <a:t>Umsetzung aktiv begleiten</a:t>
            </a:r>
          </a:p>
          <a:p>
            <a:r>
              <a:rPr lang="de-CH" dirty="0"/>
              <a:t>Reflexion der gemachten Erfahrungen anregen</a:t>
            </a:r>
          </a:p>
          <a:p>
            <a:r>
              <a:rPr lang="de-CH" dirty="0"/>
              <a:t>Regelmässige Rückmeldungen auf die praktische Umsetzung geben</a:t>
            </a:r>
          </a:p>
          <a:p>
            <a:endParaRPr lang="de-CH" dirty="0"/>
          </a:p>
          <a:p>
            <a:r>
              <a:rPr lang="de-CH" dirty="0"/>
              <a:t>Rückmeldung auf die übergeordnete Kompetenzentwicklung geben</a:t>
            </a:r>
          </a:p>
        </p:txBody>
      </p:sp>
      <p:sp>
        <p:nvSpPr>
          <p:cNvPr id="5" name="Foliennummernplatzhalter 1">
            <a:extLst>
              <a:ext uri="{FF2B5EF4-FFF2-40B4-BE49-F238E27FC236}">
                <a16:creationId xmlns:a16="http://schemas.microsoft.com/office/drawing/2014/main" id="{4B7FE24A-D481-59BD-3FD5-7ADB521504E0}"/>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95428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6FFFE6-AF16-413E-8C57-CC94FE1634A1}"/>
              </a:ext>
            </a:extLst>
          </p:cNvPr>
          <p:cNvSpPr>
            <a:spLocks noGrp="1"/>
          </p:cNvSpPr>
          <p:nvPr>
            <p:ph type="title"/>
          </p:nvPr>
        </p:nvSpPr>
        <p:spPr>
          <a:xfrm>
            <a:off x="609600" y="764704"/>
            <a:ext cx="9590856" cy="652934"/>
          </a:xfrm>
        </p:spPr>
        <p:txBody>
          <a:bodyPr/>
          <a:lstStyle/>
          <a:p>
            <a:r>
              <a:rPr lang="de-CH" dirty="0"/>
              <a:t>Erfolgsfaktor «Entwicklungsprozesse beurteilen»</a:t>
            </a:r>
          </a:p>
        </p:txBody>
      </p:sp>
      <p:sp>
        <p:nvSpPr>
          <p:cNvPr id="3" name="Inhaltsplatzhalter 2">
            <a:extLst>
              <a:ext uri="{FF2B5EF4-FFF2-40B4-BE49-F238E27FC236}">
                <a16:creationId xmlns:a16="http://schemas.microsoft.com/office/drawing/2014/main" id="{13CDA439-1083-42B8-8C44-D4FC7C855655}"/>
              </a:ext>
            </a:extLst>
          </p:cNvPr>
          <p:cNvSpPr>
            <a:spLocks noGrp="1"/>
          </p:cNvSpPr>
          <p:nvPr>
            <p:ph idx="1"/>
          </p:nvPr>
        </p:nvSpPr>
        <p:spPr/>
        <p:txBody>
          <a:bodyPr/>
          <a:lstStyle/>
          <a:p>
            <a:r>
              <a:rPr lang="de-CH" dirty="0"/>
              <a:t>Selbst- und Fremdeinschätzungen vornehmen als Basis für das Qualifikationsgespräch</a:t>
            </a:r>
          </a:p>
          <a:p>
            <a:r>
              <a:rPr lang="de-CH" dirty="0"/>
              <a:t>Einschätzungen auf Basis von bekannten Kriterien geben</a:t>
            </a:r>
          </a:p>
          <a:p>
            <a:r>
              <a:rPr lang="de-CH" dirty="0"/>
              <a:t>Hilfsmittel = Kompetenzraster</a:t>
            </a:r>
          </a:p>
          <a:p>
            <a:endParaRPr lang="de-CH" dirty="0"/>
          </a:p>
          <a:p>
            <a:r>
              <a:rPr lang="de-CH" dirty="0"/>
              <a:t>Ableiten von Stärken/Begabungen und Schwächen </a:t>
            </a:r>
          </a:p>
          <a:p>
            <a:r>
              <a:rPr lang="de-CH" dirty="0"/>
              <a:t>Einschätzung der Arbeitshaltung, Motivation, Leistungsfähigkeit</a:t>
            </a:r>
          </a:p>
          <a:p>
            <a:endParaRPr lang="de-CH" dirty="0"/>
          </a:p>
          <a:p>
            <a:r>
              <a:rPr lang="de-CH" dirty="0"/>
              <a:t>Definition von Massnahmen </a:t>
            </a:r>
          </a:p>
          <a:p>
            <a:pPr marL="0" indent="0">
              <a:buNone/>
            </a:pPr>
            <a:endParaRPr lang="de-CH" dirty="0"/>
          </a:p>
          <a:p>
            <a:endParaRPr lang="de-CH" dirty="0"/>
          </a:p>
        </p:txBody>
      </p:sp>
      <p:sp>
        <p:nvSpPr>
          <p:cNvPr id="5" name="Foliennummernplatzhalter 1">
            <a:extLst>
              <a:ext uri="{FF2B5EF4-FFF2-40B4-BE49-F238E27FC236}">
                <a16:creationId xmlns:a16="http://schemas.microsoft.com/office/drawing/2014/main" id="{95F71B82-E36F-BFBA-D9B6-57F9B9688667}"/>
              </a:ext>
            </a:extLst>
          </p:cNvPr>
          <p:cNvSpPr>
            <a:spLocks noGrp="1"/>
          </p:cNvSpPr>
          <p:nvPr>
            <p:ph type="sldNum" sz="quarter" idx="12"/>
          </p:nvPr>
        </p:nvSpPr>
        <p:spPr>
          <a:xfrm>
            <a:off x="8737600" y="635635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66538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a:bodyPr>
          <a:lstStyle/>
          <a:p>
            <a:r>
              <a:rPr lang="de-CH" dirty="0"/>
              <a:t>Open Space üK1 Tag 1</a:t>
            </a:r>
          </a:p>
        </p:txBody>
      </p:sp>
      <p:sp>
        <p:nvSpPr>
          <p:cNvPr id="6" name="Untertitel 5"/>
          <p:cNvSpPr>
            <a:spLocks noGrp="1"/>
          </p:cNvSpPr>
          <p:nvPr>
            <p:ph type="subTitle" idx="1"/>
          </p:nvPr>
        </p:nvSpPr>
        <p:spPr/>
        <p:txBody>
          <a:bodyPr>
            <a:normAutofit/>
          </a:bodyPr>
          <a:lstStyle/>
          <a:p>
            <a:r>
              <a:rPr lang="de-CH" dirty="0"/>
              <a:t>Open Space</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extLst>
      <p:ext uri="{BB962C8B-B14F-4D97-AF65-F5344CB8AC3E}">
        <p14:creationId xmlns:p14="http://schemas.microsoft.com/office/powerpoint/2010/main" val="603445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02C3BD-0F37-FBEC-B40D-5B1B2B6E0F83}"/>
              </a:ext>
            </a:extLst>
          </p:cNvPr>
          <p:cNvSpPr>
            <a:spLocks noGrp="1"/>
          </p:cNvSpPr>
          <p:nvPr>
            <p:ph type="title"/>
          </p:nvPr>
        </p:nvSpPr>
        <p:spPr/>
        <p:txBody>
          <a:bodyPr/>
          <a:lstStyle/>
          <a:p>
            <a:r>
              <a:rPr lang="de-CH" dirty="0"/>
              <a:t>Praxisauftrag</a:t>
            </a:r>
          </a:p>
        </p:txBody>
      </p:sp>
      <p:sp>
        <p:nvSpPr>
          <p:cNvPr id="3" name="Textplatzhalter 2">
            <a:extLst>
              <a:ext uri="{FF2B5EF4-FFF2-40B4-BE49-F238E27FC236}">
                <a16:creationId xmlns:a16="http://schemas.microsoft.com/office/drawing/2014/main" id="{BD031324-AA36-DFE7-9319-306BD5869DFE}"/>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266A37D0-F38A-28E8-8298-4134242B82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98329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F35E6-B910-2270-760F-6FC1CB3ADD00}"/>
              </a:ext>
            </a:extLst>
          </p:cNvPr>
          <p:cNvSpPr>
            <a:spLocks noGrp="1"/>
          </p:cNvSpPr>
          <p:nvPr>
            <p:ph type="title"/>
          </p:nvPr>
        </p:nvSpPr>
        <p:spPr/>
        <p:txBody>
          <a:bodyPr/>
          <a:lstStyle/>
          <a:p>
            <a:r>
              <a:rPr lang="de-CH" dirty="0"/>
              <a:t>Leitmotto</a:t>
            </a:r>
          </a:p>
        </p:txBody>
      </p:sp>
      <p:sp>
        <p:nvSpPr>
          <p:cNvPr id="3" name="Inhaltsplatzhalter 2">
            <a:extLst>
              <a:ext uri="{FF2B5EF4-FFF2-40B4-BE49-F238E27FC236}">
                <a16:creationId xmlns:a16="http://schemas.microsoft.com/office/drawing/2014/main" id="{5C3FABB4-C6B2-16D1-AF36-EB9EFC4A3F9E}"/>
              </a:ext>
            </a:extLst>
          </p:cNvPr>
          <p:cNvSpPr>
            <a:spLocks noGrp="1"/>
          </p:cNvSpPr>
          <p:nvPr>
            <p:ph idx="1"/>
          </p:nvPr>
        </p:nvSpPr>
        <p:spPr/>
        <p:txBody>
          <a:bodyPr/>
          <a:lstStyle/>
          <a:p>
            <a:pPr marL="0" indent="0" algn="ctr">
              <a:buNone/>
            </a:pPr>
            <a:endParaRPr lang="de-CH" dirty="0"/>
          </a:p>
          <a:p>
            <a:pPr marL="0" indent="0" algn="ctr">
              <a:buNone/>
            </a:pPr>
            <a:r>
              <a:rPr lang="de-CH" dirty="0"/>
              <a:t>Erzähl mir, und ich vergesse.</a:t>
            </a:r>
          </a:p>
          <a:p>
            <a:pPr marL="0" indent="0" algn="ctr">
              <a:buNone/>
            </a:pPr>
            <a:r>
              <a:rPr lang="de-CH" dirty="0"/>
              <a:t>Zeige mir, und ich erinnere mich.</a:t>
            </a:r>
          </a:p>
          <a:p>
            <a:pPr marL="0" indent="0" algn="ctr">
              <a:buNone/>
            </a:pPr>
            <a:r>
              <a:rPr lang="de-CH" dirty="0"/>
              <a:t>Lass es mich tun, und ich verstehe.</a:t>
            </a:r>
          </a:p>
          <a:p>
            <a:pPr marL="0" indent="0" algn="ctr">
              <a:buNone/>
            </a:pPr>
            <a:r>
              <a:rPr lang="de-CH" dirty="0"/>
              <a:t>(Konfuzius)</a:t>
            </a:r>
          </a:p>
          <a:p>
            <a:endParaRPr lang="de-CH" dirty="0"/>
          </a:p>
        </p:txBody>
      </p:sp>
      <p:sp>
        <p:nvSpPr>
          <p:cNvPr id="4" name="Foliennummernplatzhalter 3">
            <a:extLst>
              <a:ext uri="{FF2B5EF4-FFF2-40B4-BE49-F238E27FC236}">
                <a16:creationId xmlns:a16="http://schemas.microsoft.com/office/drawing/2014/main" id="{1A65736B-F5DB-A3E8-5A15-6069B08099A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8068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098992-75B7-C67F-BD40-5745AC0104B2}"/>
              </a:ext>
            </a:extLst>
          </p:cNvPr>
          <p:cNvSpPr>
            <a:spLocks noGrp="1"/>
          </p:cNvSpPr>
          <p:nvPr>
            <p:ph type="title"/>
          </p:nvPr>
        </p:nvSpPr>
        <p:spPr/>
        <p:txBody>
          <a:bodyPr/>
          <a:lstStyle/>
          <a:p>
            <a:r>
              <a:rPr lang="de-CH" dirty="0"/>
              <a:t>Praxisauftrag</a:t>
            </a:r>
          </a:p>
        </p:txBody>
      </p:sp>
      <p:sp>
        <p:nvSpPr>
          <p:cNvPr id="3" name="Inhaltsplatzhalter 2">
            <a:extLst>
              <a:ext uri="{FF2B5EF4-FFF2-40B4-BE49-F238E27FC236}">
                <a16:creationId xmlns:a16="http://schemas.microsoft.com/office/drawing/2014/main" id="{86F799DC-D459-6606-2A43-BB18E34FFE83}"/>
              </a:ext>
            </a:extLst>
          </p:cNvPr>
          <p:cNvSpPr>
            <a:spLocks noGrp="1"/>
          </p:cNvSpPr>
          <p:nvPr>
            <p:ph idx="1"/>
          </p:nvPr>
        </p:nvSpPr>
        <p:spPr/>
        <p:txBody>
          <a:bodyPr/>
          <a:lstStyle/>
          <a:p>
            <a:r>
              <a:rPr lang="de-CH" dirty="0"/>
              <a:t>Sind Arbeitsaufträge an die Lernenden im Berufsalltag. </a:t>
            </a:r>
          </a:p>
          <a:p>
            <a:r>
              <a:rPr lang="de-CH" dirty="0"/>
              <a:t>Damit </a:t>
            </a:r>
            <a:r>
              <a:rPr lang="de-CH" b="1" dirty="0"/>
              <a:t>führen</a:t>
            </a:r>
            <a:r>
              <a:rPr lang="de-CH" dirty="0"/>
              <a:t> die Lernenden selbstständig </a:t>
            </a:r>
            <a:r>
              <a:rPr lang="de-CH" b="1" dirty="0"/>
              <a:t>konkrete berufliche Aufgaben aus </a:t>
            </a:r>
            <a:r>
              <a:rPr lang="de-CH" dirty="0"/>
              <a:t>und eignen sich auf diese Weise angestrebte Handlungskompetenzen an. </a:t>
            </a:r>
          </a:p>
          <a:p>
            <a:r>
              <a:rPr lang="de-CH" dirty="0"/>
              <a:t>Indem sie ihre </a:t>
            </a:r>
            <a:r>
              <a:rPr lang="de-CH" b="1" dirty="0"/>
              <a:t>Erfahrung </a:t>
            </a:r>
            <a:r>
              <a:rPr lang="de-CH" dirty="0"/>
              <a:t>anschliessend </a:t>
            </a:r>
            <a:r>
              <a:rPr lang="de-CH" b="1" dirty="0"/>
              <a:t>dokumentieren und reflektieren </a:t>
            </a:r>
            <a:r>
              <a:rPr lang="de-CH" dirty="0"/>
              <a:t>sowie </a:t>
            </a:r>
            <a:r>
              <a:rPr lang="de-CH" b="1" dirty="0"/>
              <a:t>Verbesserungsmassnahmen ableiten</a:t>
            </a:r>
            <a:r>
              <a:rPr lang="de-CH" dirty="0"/>
              <a:t>, entwickeln sie ihre Handlungskompetenzen selbstständig weiter. </a:t>
            </a:r>
          </a:p>
        </p:txBody>
      </p:sp>
      <p:sp>
        <p:nvSpPr>
          <p:cNvPr id="4" name="Foliennummernplatzhalter 3">
            <a:extLst>
              <a:ext uri="{FF2B5EF4-FFF2-40B4-BE49-F238E27FC236}">
                <a16:creationId xmlns:a16="http://schemas.microsoft.com/office/drawing/2014/main" id="{3E935A80-2033-637D-608E-936565320C9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pic>
        <p:nvPicPr>
          <p:cNvPr id="23" name="Grafik 22">
            <a:extLst>
              <a:ext uri="{FF2B5EF4-FFF2-40B4-BE49-F238E27FC236}">
                <a16:creationId xmlns:a16="http://schemas.microsoft.com/office/drawing/2014/main" id="{5904EBE9-D88A-7E8F-281D-B95106EF4FF7}"/>
              </a:ext>
            </a:extLst>
          </p:cNvPr>
          <p:cNvPicPr>
            <a:picLocks noChangeAspect="1"/>
          </p:cNvPicPr>
          <p:nvPr/>
        </p:nvPicPr>
        <p:blipFill>
          <a:blip r:embed="rId3"/>
          <a:stretch>
            <a:fillRect/>
          </a:stretch>
        </p:blipFill>
        <p:spPr>
          <a:xfrm>
            <a:off x="6240016" y="4096800"/>
            <a:ext cx="4773639" cy="1996496"/>
          </a:xfrm>
          <a:prstGeom prst="rect">
            <a:avLst/>
          </a:prstGeom>
        </p:spPr>
      </p:pic>
      <p:sp>
        <p:nvSpPr>
          <p:cNvPr id="24" name="Rechteck 23">
            <a:extLst>
              <a:ext uri="{FF2B5EF4-FFF2-40B4-BE49-F238E27FC236}">
                <a16:creationId xmlns:a16="http://schemas.microsoft.com/office/drawing/2014/main" id="{C594AA7C-D418-50D2-9502-DD2C332E7420}"/>
              </a:ext>
            </a:extLst>
          </p:cNvPr>
          <p:cNvSpPr/>
          <p:nvPr/>
        </p:nvSpPr>
        <p:spPr>
          <a:xfrm>
            <a:off x="8616280" y="4005064"/>
            <a:ext cx="2664296" cy="23036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25" name="Rechteck 24">
            <a:extLst>
              <a:ext uri="{FF2B5EF4-FFF2-40B4-BE49-F238E27FC236}">
                <a16:creationId xmlns:a16="http://schemas.microsoft.com/office/drawing/2014/main" id="{1AF83B6C-8016-DD21-E6D7-AC22138A40AA}"/>
              </a:ext>
            </a:extLst>
          </p:cNvPr>
          <p:cNvSpPr/>
          <p:nvPr/>
        </p:nvSpPr>
        <p:spPr>
          <a:xfrm>
            <a:off x="6075024" y="5157192"/>
            <a:ext cx="2541256" cy="11515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CH" sz="1800" b="0"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785144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5BDE1-36E0-20FC-3ECC-AE527D387C75}"/>
              </a:ext>
            </a:extLst>
          </p:cNvPr>
          <p:cNvSpPr>
            <a:spLocks noGrp="1"/>
          </p:cNvSpPr>
          <p:nvPr>
            <p:ph type="title"/>
          </p:nvPr>
        </p:nvSpPr>
        <p:spPr/>
        <p:txBody>
          <a:bodyPr/>
          <a:lstStyle/>
          <a:p>
            <a:r>
              <a:rPr lang="de-CH" dirty="0"/>
              <a:t>Kompetenzraster</a:t>
            </a:r>
          </a:p>
        </p:txBody>
      </p:sp>
      <p:sp>
        <p:nvSpPr>
          <p:cNvPr id="3" name="Textplatzhalter 2">
            <a:extLst>
              <a:ext uri="{FF2B5EF4-FFF2-40B4-BE49-F238E27FC236}">
                <a16:creationId xmlns:a16="http://schemas.microsoft.com/office/drawing/2014/main" id="{026F99D0-346D-49CD-826A-8B4D255E0673}"/>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F48F6286-3FBE-B6BE-5CA6-B9550014A5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788888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434E48B-0045-B4E4-2752-D0FD4BDA449C}"/>
              </a:ext>
            </a:extLst>
          </p:cNvPr>
          <p:cNvSpPr>
            <a:spLocks noGrp="1"/>
          </p:cNvSpPr>
          <p:nvPr>
            <p:ph type="title"/>
          </p:nvPr>
        </p:nvSpPr>
        <p:spPr/>
        <p:txBody>
          <a:bodyPr/>
          <a:lstStyle/>
          <a:p>
            <a:r>
              <a:rPr lang="de-CH" dirty="0"/>
              <a:t>Kompetenzraster</a:t>
            </a:r>
          </a:p>
        </p:txBody>
      </p:sp>
      <p:sp>
        <p:nvSpPr>
          <p:cNvPr id="6" name="Inhaltsplatzhalter 5">
            <a:extLst>
              <a:ext uri="{FF2B5EF4-FFF2-40B4-BE49-F238E27FC236}">
                <a16:creationId xmlns:a16="http://schemas.microsoft.com/office/drawing/2014/main" id="{CF23106F-6B3B-B333-82A4-A37B466F9445}"/>
              </a:ext>
            </a:extLst>
          </p:cNvPr>
          <p:cNvSpPr>
            <a:spLocks noGrp="1"/>
          </p:cNvSpPr>
          <p:nvPr>
            <p:ph idx="1"/>
          </p:nvPr>
        </p:nvSpPr>
        <p:spPr/>
        <p:txBody>
          <a:bodyPr/>
          <a:lstStyle/>
          <a:p>
            <a:pPr lvl="0">
              <a:spcBef>
                <a:spcPts val="1200"/>
              </a:spcBef>
              <a:buFontTx/>
              <a:buChar char="-"/>
            </a:pPr>
            <a:r>
              <a:rPr lang="de-CH" dirty="0"/>
              <a:t>Ermöglicht eine </a:t>
            </a:r>
            <a:r>
              <a:rPr lang="de-CH" b="1" dirty="0"/>
              <a:t>Selbsteinschätzung</a:t>
            </a:r>
            <a:r>
              <a:rPr lang="de-CH" dirty="0"/>
              <a:t> der </a:t>
            </a:r>
            <a:r>
              <a:rPr lang="de-CH" b="1" dirty="0"/>
              <a:t>persönlichen</a:t>
            </a:r>
            <a:r>
              <a:rPr lang="de-CH" dirty="0"/>
              <a:t> </a:t>
            </a:r>
            <a:r>
              <a:rPr lang="de-CH" b="1" dirty="0"/>
              <a:t>Kompetenzentwicklung</a:t>
            </a:r>
            <a:r>
              <a:rPr lang="de-CH" dirty="0"/>
              <a:t> anhand konkreter Kriterien.</a:t>
            </a:r>
          </a:p>
          <a:p>
            <a:pPr lvl="0">
              <a:spcBef>
                <a:spcPts val="1200"/>
              </a:spcBef>
              <a:buFontTx/>
              <a:buChar char="-"/>
            </a:pPr>
            <a:r>
              <a:rPr lang="de-CH" dirty="0"/>
              <a:t>Ist ein </a:t>
            </a:r>
            <a:r>
              <a:rPr lang="de-CH" b="1" dirty="0"/>
              <a:t>optimales Reflexionsinstrument</a:t>
            </a:r>
            <a:r>
              <a:rPr lang="de-CH" dirty="0"/>
              <a:t>.</a:t>
            </a:r>
          </a:p>
          <a:p>
            <a:pPr lvl="0">
              <a:spcBef>
                <a:spcPts val="1200"/>
              </a:spcBef>
              <a:buFontTx/>
              <a:buChar char="-"/>
            </a:pPr>
            <a:r>
              <a:rPr lang="de-CH" dirty="0"/>
              <a:t>Wird mit einer </a:t>
            </a:r>
            <a:r>
              <a:rPr lang="de-CH" b="1" dirty="0"/>
              <a:t>Fremdeinschätzung</a:t>
            </a:r>
            <a:r>
              <a:rPr lang="de-CH" dirty="0"/>
              <a:t> durch die </a:t>
            </a:r>
            <a:r>
              <a:rPr lang="de-CH" b="1" dirty="0"/>
              <a:t>Berufsbildenden ergänzt</a:t>
            </a:r>
            <a:r>
              <a:rPr lang="de-CH" dirty="0"/>
              <a:t>.</a:t>
            </a:r>
          </a:p>
          <a:p>
            <a:pPr>
              <a:spcBef>
                <a:spcPts val="1200"/>
              </a:spcBef>
              <a:buFontTx/>
              <a:buChar char="-"/>
            </a:pPr>
            <a:r>
              <a:rPr lang="de-CH" dirty="0"/>
              <a:t>Das Kompetenzraster ist </a:t>
            </a:r>
            <a:r>
              <a:rPr lang="de-CH" b="1" dirty="0"/>
              <a:t>kein Test</a:t>
            </a:r>
            <a:r>
              <a:rPr lang="de-CH" dirty="0"/>
              <a:t>: Vielmehr ermöglicht es </a:t>
            </a:r>
            <a:r>
              <a:rPr lang="de-DE" dirty="0"/>
              <a:t>sowohl den Lernenden als auch den Berufsbildenden, die </a:t>
            </a:r>
            <a:r>
              <a:rPr lang="de-DE" b="1" dirty="0"/>
              <a:t>Kompetenzentwicklung</a:t>
            </a:r>
            <a:r>
              <a:rPr lang="de-DE" dirty="0"/>
              <a:t> der Lernenden </a:t>
            </a:r>
            <a:r>
              <a:rPr lang="de-DE" b="1" dirty="0"/>
              <a:t>über die Zeit hinweg zu verfolgen und Fortschritte deutlich </a:t>
            </a:r>
            <a:r>
              <a:rPr lang="de-DE" dirty="0"/>
              <a:t>zu machen</a:t>
            </a:r>
            <a:r>
              <a:rPr lang="de-CH" dirty="0"/>
              <a:t>.</a:t>
            </a:r>
          </a:p>
          <a:p>
            <a:endParaRPr lang="de-CH" dirty="0"/>
          </a:p>
        </p:txBody>
      </p:sp>
      <p:sp>
        <p:nvSpPr>
          <p:cNvPr id="4" name="Foliennummernplatzhalter 3">
            <a:extLst>
              <a:ext uri="{FF2B5EF4-FFF2-40B4-BE49-F238E27FC236}">
                <a16:creationId xmlns:a16="http://schemas.microsoft.com/office/drawing/2014/main" id="{D686DCE0-AE38-877F-3C33-AE2829210B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72430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D3548E-370D-57A6-21F0-91BC39CBA148}"/>
              </a:ext>
            </a:extLst>
          </p:cNvPr>
          <p:cNvSpPr>
            <a:spLocks noGrp="1"/>
          </p:cNvSpPr>
          <p:nvPr>
            <p:ph type="title"/>
          </p:nvPr>
        </p:nvSpPr>
        <p:spPr/>
        <p:txBody>
          <a:bodyPr/>
          <a:lstStyle/>
          <a:p>
            <a:r>
              <a:rPr lang="de-CH" dirty="0"/>
              <a:t>Lerndokumentation</a:t>
            </a:r>
          </a:p>
        </p:txBody>
      </p:sp>
      <p:sp>
        <p:nvSpPr>
          <p:cNvPr id="3" name="Textplatzhalter 2">
            <a:extLst>
              <a:ext uri="{FF2B5EF4-FFF2-40B4-BE49-F238E27FC236}">
                <a16:creationId xmlns:a16="http://schemas.microsoft.com/office/drawing/2014/main" id="{641AC5DF-330F-BB20-AFD1-FFA0EBA53A9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9E5CD84B-79A5-39D6-3FD3-04C4DDBBE1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39393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EDFAFC82-AA80-B009-BFA2-578A18516791}"/>
              </a:ext>
            </a:extLst>
          </p:cNvPr>
          <p:cNvSpPr>
            <a:spLocks noGrp="1"/>
          </p:cNvSpPr>
          <p:nvPr>
            <p:ph type="title"/>
          </p:nvPr>
        </p:nvSpPr>
        <p:spPr>
          <a:xfrm>
            <a:off x="609600" y="764704"/>
            <a:ext cx="10670976" cy="652934"/>
          </a:xfrm>
        </p:spPr>
        <p:txBody>
          <a:bodyPr/>
          <a:lstStyle/>
          <a:p>
            <a:r>
              <a:rPr lang="de-CH" dirty="0"/>
              <a:t>Was macht eine gut geführte Lerndokumentation aus?</a:t>
            </a:r>
          </a:p>
        </p:txBody>
      </p:sp>
      <p:sp>
        <p:nvSpPr>
          <p:cNvPr id="6" name="Inhaltsplatzhalter 5">
            <a:extLst>
              <a:ext uri="{FF2B5EF4-FFF2-40B4-BE49-F238E27FC236}">
                <a16:creationId xmlns:a16="http://schemas.microsoft.com/office/drawing/2014/main" id="{597C1A17-8FE7-B504-DADA-820B97C715A6}"/>
              </a:ext>
            </a:extLst>
          </p:cNvPr>
          <p:cNvSpPr>
            <a:spLocks noGrp="1"/>
          </p:cNvSpPr>
          <p:nvPr>
            <p:ph idx="1"/>
          </p:nvPr>
        </p:nvSpPr>
        <p:spPr/>
        <p:txBody>
          <a:bodyPr/>
          <a:lstStyle/>
          <a:p>
            <a:r>
              <a:rPr lang="de-CH" dirty="0"/>
              <a:t>Die Lernenden haben ihre </a:t>
            </a:r>
            <a:r>
              <a:rPr lang="de-CH" b="1" dirty="0"/>
              <a:t>beruflichen Erfahrungen </a:t>
            </a:r>
            <a:r>
              <a:rPr lang="de-CH" dirty="0"/>
              <a:t>dokumentiert: </a:t>
            </a:r>
          </a:p>
          <a:p>
            <a:pPr lvl="1"/>
            <a:r>
              <a:rPr lang="de-CH" dirty="0"/>
              <a:t>die Vorgehensweise und gewonnene Erfahrung bei der Ausführung von Praxisaufträgen (und anderen spannenden sowie anspruchsvollen Aufgaben)</a:t>
            </a:r>
          </a:p>
          <a:p>
            <a:pPr lvl="1"/>
            <a:r>
              <a:rPr lang="de-CH" dirty="0"/>
              <a:t>wichtige Erkenntnisse aus der Reflexion des persönlichen Handelns und Verbesserungsmassnahmen </a:t>
            </a:r>
          </a:p>
          <a:p>
            <a:r>
              <a:rPr lang="de-CH" dirty="0"/>
              <a:t>Die Lernenden haben </a:t>
            </a:r>
            <a:r>
              <a:rPr lang="de-CH" b="1" dirty="0"/>
              <a:t>ihre Kompetenzentwicklung </a:t>
            </a:r>
            <a:r>
              <a:rPr lang="de-CH" dirty="0"/>
              <a:t>ausgewertet:</a:t>
            </a:r>
          </a:p>
          <a:p>
            <a:pPr lvl="1"/>
            <a:r>
              <a:rPr lang="de-CH" dirty="0"/>
              <a:t>Gegenüberstellung Selbst-/Fremdeinschätzung</a:t>
            </a:r>
          </a:p>
          <a:p>
            <a:pPr lvl="1"/>
            <a:r>
              <a:rPr lang="de-CH" dirty="0"/>
              <a:t>ihre Stärken und Schwächen über die Handlungskompetenzen hinweg</a:t>
            </a:r>
          </a:p>
          <a:p>
            <a:pPr lvl="1"/>
            <a:r>
              <a:rPr lang="de-CH" dirty="0"/>
              <a:t>worauf sie in ihrer zukünftigen Entwicklung besonderen Wert legen, wie sie sich verbessern möchten</a:t>
            </a:r>
          </a:p>
          <a:p>
            <a:pPr lvl="1"/>
            <a:r>
              <a:rPr lang="de-CH" dirty="0"/>
              <a:t>Verständnis und Begründung für allfällig zusätzlich getroffene Massnahmen </a:t>
            </a:r>
          </a:p>
          <a:p>
            <a:endParaRPr lang="de-CH" dirty="0"/>
          </a:p>
          <a:p>
            <a:endParaRPr lang="de-CH" dirty="0"/>
          </a:p>
        </p:txBody>
      </p:sp>
      <p:sp>
        <p:nvSpPr>
          <p:cNvPr id="4" name="Foliennummernplatzhalter 3">
            <a:extLst>
              <a:ext uri="{FF2B5EF4-FFF2-40B4-BE49-F238E27FC236}">
                <a16:creationId xmlns:a16="http://schemas.microsoft.com/office/drawing/2014/main" id="{3DF379B1-7438-A73A-F234-78A03245BF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06136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BEF470-8D01-C0A4-1096-C5970AC69859}"/>
              </a:ext>
            </a:extLst>
          </p:cNvPr>
          <p:cNvSpPr>
            <a:spLocks noGrp="1"/>
          </p:cNvSpPr>
          <p:nvPr>
            <p:ph type="title"/>
          </p:nvPr>
        </p:nvSpPr>
        <p:spPr/>
        <p:txBody>
          <a:bodyPr/>
          <a:lstStyle/>
          <a:p>
            <a:r>
              <a:rPr lang="de-CH" dirty="0"/>
              <a:t>Lerndokumentation</a:t>
            </a:r>
          </a:p>
        </p:txBody>
      </p:sp>
      <p:sp>
        <p:nvSpPr>
          <p:cNvPr id="3" name="Inhaltsplatzhalter 2">
            <a:extLst>
              <a:ext uri="{FF2B5EF4-FFF2-40B4-BE49-F238E27FC236}">
                <a16:creationId xmlns:a16="http://schemas.microsoft.com/office/drawing/2014/main" id="{B2FDE0A3-3273-7C02-6EB9-4ED78DBD643E}"/>
              </a:ext>
            </a:extLst>
          </p:cNvPr>
          <p:cNvSpPr>
            <a:spLocks noGrp="1"/>
          </p:cNvSpPr>
          <p:nvPr>
            <p:ph idx="1"/>
          </p:nvPr>
        </p:nvSpPr>
        <p:spPr/>
        <p:txBody>
          <a:bodyPr/>
          <a:lstStyle/>
          <a:p>
            <a:pPr marL="0" indent="0">
              <a:buNone/>
            </a:pPr>
            <a:r>
              <a:rPr lang="de-CH" b="1" dirty="0"/>
              <a:t>Optional:</a:t>
            </a:r>
          </a:p>
          <a:p>
            <a:r>
              <a:rPr lang="de-CH" dirty="0"/>
              <a:t>Die Lernenden beschreiben </a:t>
            </a:r>
            <a:r>
              <a:rPr lang="de-CH" b="1" dirty="0"/>
              <a:t>Projekte oder Umsetzungen aus ihrer Grundbildung</a:t>
            </a:r>
            <a:r>
              <a:rPr lang="de-CH" dirty="0"/>
              <a:t>, die handlungskompetenzübergreifend sind oder über die Handlungskompetenzen einer Kauffrau/eines Kaufmanns hinausgehen. </a:t>
            </a:r>
          </a:p>
          <a:p>
            <a:r>
              <a:rPr lang="de-CH" dirty="0"/>
              <a:t>Die Lernenden haben die Möglichkeit, ihre </a:t>
            </a:r>
            <a:r>
              <a:rPr lang="de-CH" b="1" dirty="0"/>
              <a:t>Kompetenzen</a:t>
            </a:r>
            <a:r>
              <a:rPr lang="de-CH" dirty="0"/>
              <a:t> in unterschiedlichen Bereichen anhand von </a:t>
            </a:r>
            <a:r>
              <a:rPr lang="de-CH" b="1" dirty="0"/>
              <a:t>formalen Nachweisen </a:t>
            </a:r>
            <a:r>
              <a:rPr lang="de-CH" dirty="0"/>
              <a:t>(beispielsweise Sprachzertifikate) zu belegen. </a:t>
            </a:r>
          </a:p>
          <a:p>
            <a:r>
              <a:rPr lang="de-CH" dirty="0"/>
              <a:t>Die Lernenden zeigen auf, was sie </a:t>
            </a:r>
            <a:r>
              <a:rPr lang="de-CH" sz="1800" dirty="0">
                <a:effectLst/>
                <a:latin typeface="Calibri" panose="020F0502020204030204" pitchFamily="34" charset="0"/>
                <a:ea typeface="Calibri" panose="020F0502020204030204" pitchFamily="34" charset="0"/>
                <a:cs typeface="Times New Roman" panose="02020603050405020304" pitchFamily="18" charset="0"/>
              </a:rPr>
              <a:t>–</a:t>
            </a:r>
            <a:r>
              <a:rPr lang="de-CH" dirty="0"/>
              <a:t> </a:t>
            </a:r>
            <a:r>
              <a:rPr lang="de-CH" b="1" dirty="0"/>
              <a:t>abgesehen von ihrer Berufsrolle </a:t>
            </a:r>
            <a:r>
              <a:rPr lang="de-CH" sz="1800" dirty="0">
                <a:effectLst/>
                <a:latin typeface="Calibri" panose="020F0502020204030204" pitchFamily="34" charset="0"/>
                <a:ea typeface="Calibri" panose="020F0502020204030204" pitchFamily="34" charset="0"/>
                <a:cs typeface="Times New Roman" panose="02020603050405020304" pitchFamily="18" charset="0"/>
              </a:rPr>
              <a:t>–</a:t>
            </a:r>
            <a:r>
              <a:rPr lang="de-CH" b="1" dirty="0"/>
              <a:t> sonst noch auszeichnet </a:t>
            </a:r>
            <a:r>
              <a:rPr lang="de-CH" dirty="0"/>
              <a:t>(beispielsweise Pfadileiterin, Organisator vom örtlichen Seifenkistenrennen, Hobby usw.). </a:t>
            </a:r>
          </a:p>
        </p:txBody>
      </p:sp>
      <p:sp>
        <p:nvSpPr>
          <p:cNvPr id="4" name="Foliennummernplatzhalter 3">
            <a:extLst>
              <a:ext uri="{FF2B5EF4-FFF2-40B4-BE49-F238E27FC236}">
                <a16:creationId xmlns:a16="http://schemas.microsoft.com/office/drawing/2014/main" id="{6F324ABF-421C-D51F-F3FA-293AEB37E37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283696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Zusammenfassung</a:t>
            </a: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7" name="Rechteck 6">
            <a:extLst>
              <a:ext uri="{FF2B5EF4-FFF2-40B4-BE49-F238E27FC236}">
                <a16:creationId xmlns:a16="http://schemas.microsoft.com/office/drawing/2014/main" id="{3E1B0580-363F-4E8F-858D-F4161CC3878C}"/>
              </a:ext>
            </a:extLst>
          </p:cNvPr>
          <p:cNvSpPr/>
          <p:nvPr/>
        </p:nvSpPr>
        <p:spPr>
          <a:xfrm>
            <a:off x="6874060" y="4568401"/>
            <a:ext cx="4125357" cy="1596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Lerndokumentation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Berufliche Erfahrungen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Persönliche Kompetenzentwicklung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Optional: Projekte, Kompetenznachweise, Weiteres</a:t>
            </a:r>
          </a:p>
        </p:txBody>
      </p:sp>
      <p:sp>
        <p:nvSpPr>
          <p:cNvPr id="8" name="Rechteck 7">
            <a:extLst>
              <a:ext uri="{FF2B5EF4-FFF2-40B4-BE49-F238E27FC236}">
                <a16:creationId xmlns:a16="http://schemas.microsoft.com/office/drawing/2014/main" id="{1B982E83-B1F9-46A8-A5E1-28EAA72C974B}"/>
              </a:ext>
            </a:extLst>
          </p:cNvPr>
          <p:cNvSpPr/>
          <p:nvPr/>
        </p:nvSpPr>
        <p:spPr>
          <a:xfrm>
            <a:off x="7645149" y="1756764"/>
            <a:ext cx="3493673" cy="23203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Kompetenzraster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Pro Handlungskompetenz mehrere Leitfragen mit Kriterien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Stärken und Schwächen einschätzen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Verbesserungsmassnahmen ableiten</a:t>
            </a:r>
          </a:p>
        </p:txBody>
      </p:sp>
      <p:sp>
        <p:nvSpPr>
          <p:cNvPr id="10" name="Rechteck 9">
            <a:extLst>
              <a:ext uri="{FF2B5EF4-FFF2-40B4-BE49-F238E27FC236}">
                <a16:creationId xmlns:a16="http://schemas.microsoft.com/office/drawing/2014/main" id="{1B88C7DF-D490-47AF-860B-51E7416A83F9}"/>
              </a:ext>
            </a:extLst>
          </p:cNvPr>
          <p:cNvSpPr/>
          <p:nvPr/>
        </p:nvSpPr>
        <p:spPr>
          <a:xfrm>
            <a:off x="1142236" y="3442571"/>
            <a:ext cx="3715587" cy="252028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Praxisaufträge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Berufliche Aufgaben ausführen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Eigenes Handeln/Erfahrung dokumentieren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CH"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Eigenes Handeln/Erfahrung reflektieren und Verbesserungsmassnahmen definieren</a:t>
            </a:r>
          </a:p>
        </p:txBody>
      </p:sp>
      <p:cxnSp>
        <p:nvCxnSpPr>
          <p:cNvPr id="11" name="Gerader Verbinder 10">
            <a:extLst>
              <a:ext uri="{FF2B5EF4-FFF2-40B4-BE49-F238E27FC236}">
                <a16:creationId xmlns:a16="http://schemas.microsoft.com/office/drawing/2014/main" id="{0BC422BA-145D-41E9-B19F-6F3DBE0684F6}"/>
              </a:ext>
            </a:extLst>
          </p:cNvPr>
          <p:cNvCxnSpPr/>
          <p:nvPr/>
        </p:nvCxnSpPr>
        <p:spPr>
          <a:xfrm>
            <a:off x="1201363" y="3370563"/>
            <a:ext cx="3924000" cy="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FFD45CB7-A6B5-41AD-98AF-207C3B067C7D}"/>
              </a:ext>
            </a:extLst>
          </p:cNvPr>
          <p:cNvCxnSpPr>
            <a:cxnSpLocks/>
          </p:cNvCxnSpPr>
          <p:nvPr/>
        </p:nvCxnSpPr>
        <p:spPr>
          <a:xfrm>
            <a:off x="6730032" y="4522691"/>
            <a:ext cx="4125357" cy="45710"/>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cxnSp>
        <p:nvCxnSpPr>
          <p:cNvPr id="13" name="Verbinder: gewinkelt 12">
            <a:extLst>
              <a:ext uri="{FF2B5EF4-FFF2-40B4-BE49-F238E27FC236}">
                <a16:creationId xmlns:a16="http://schemas.microsoft.com/office/drawing/2014/main" id="{8AC604C0-C10F-4E96-90A4-19ACC2A4C8D4}"/>
              </a:ext>
            </a:extLst>
          </p:cNvPr>
          <p:cNvCxnSpPr>
            <a:cxnSpLocks/>
          </p:cNvCxnSpPr>
          <p:nvPr/>
        </p:nvCxnSpPr>
        <p:spPr>
          <a:xfrm rot="10800000" flipV="1">
            <a:off x="6273570" y="1687081"/>
            <a:ext cx="2629617" cy="857767"/>
          </a:xfrm>
          <a:prstGeom prst="bentConnector3">
            <a:avLst>
              <a:gd name="adj1" fmla="val 50000"/>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
        <p:nvSpPr>
          <p:cNvPr id="14" name="Ellipse 13">
            <a:extLst>
              <a:ext uri="{FF2B5EF4-FFF2-40B4-BE49-F238E27FC236}">
                <a16:creationId xmlns:a16="http://schemas.microsoft.com/office/drawing/2014/main" id="{15C5E1E2-AB9B-44F1-B01F-C94506B0DBB8}"/>
              </a:ext>
            </a:extLst>
          </p:cNvPr>
          <p:cNvSpPr/>
          <p:nvPr/>
        </p:nvSpPr>
        <p:spPr>
          <a:xfrm>
            <a:off x="4840250" y="2289367"/>
            <a:ext cx="2520280" cy="2520280"/>
          </a:xfrm>
          <a:prstGeom prst="ellipse">
            <a:avLst/>
          </a:prstGeom>
          <a:solidFill>
            <a:srgbClr val="0082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de-CH" sz="24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Entwicklung</a:t>
            </a:r>
          </a:p>
        </p:txBody>
      </p:sp>
      <p:cxnSp>
        <p:nvCxnSpPr>
          <p:cNvPr id="15" name="Gerader Verbinder 14">
            <a:extLst>
              <a:ext uri="{FF2B5EF4-FFF2-40B4-BE49-F238E27FC236}">
                <a16:creationId xmlns:a16="http://schemas.microsoft.com/office/drawing/2014/main" id="{39D27071-8D74-40AF-B7AE-76049A522610}"/>
              </a:ext>
            </a:extLst>
          </p:cNvPr>
          <p:cNvCxnSpPr>
            <a:cxnSpLocks/>
          </p:cNvCxnSpPr>
          <p:nvPr/>
        </p:nvCxnSpPr>
        <p:spPr>
          <a:xfrm>
            <a:off x="7988887" y="1687080"/>
            <a:ext cx="3075665" cy="1"/>
          </a:xfrm>
          <a:prstGeom prst="line">
            <a:avLst/>
          </a:prstGeom>
          <a:ln w="34925">
            <a:solidFill>
              <a:srgbClr val="0082C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2175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7999E2-83A5-80FF-98F1-C70853F66CAC}"/>
              </a:ext>
            </a:extLst>
          </p:cNvPr>
          <p:cNvSpPr>
            <a:spLocks noGrp="1"/>
          </p:cNvSpPr>
          <p:nvPr>
            <p:ph type="title"/>
          </p:nvPr>
        </p:nvSpPr>
        <p:spPr>
          <a:xfrm>
            <a:off x="963084" y="2204864"/>
            <a:ext cx="10749540" cy="1362075"/>
          </a:xfrm>
        </p:spPr>
        <p:txBody>
          <a:bodyPr>
            <a:normAutofit fontScale="90000"/>
          </a:bodyPr>
          <a:lstStyle/>
          <a:p>
            <a:r>
              <a:rPr lang="de-CH" sz="3400" dirty="0"/>
              <a:t>Qualifikationsgespräch </a:t>
            </a:r>
            <a:br>
              <a:rPr lang="de-CH" sz="3400" dirty="0"/>
            </a:br>
            <a:r>
              <a:rPr lang="de-CH" sz="3400" dirty="0"/>
              <a:t>Betrieblicher Kompetenznachweis und Bildungsbericht</a:t>
            </a:r>
          </a:p>
        </p:txBody>
      </p:sp>
      <p:sp>
        <p:nvSpPr>
          <p:cNvPr id="3" name="Textplatzhalter 2">
            <a:extLst>
              <a:ext uri="{FF2B5EF4-FFF2-40B4-BE49-F238E27FC236}">
                <a16:creationId xmlns:a16="http://schemas.microsoft.com/office/drawing/2014/main" id="{0FFDAD5A-80D0-A26D-3C79-6A4D09FA4BEB}"/>
              </a:ext>
            </a:extLst>
          </p:cNvPr>
          <p:cNvSpPr>
            <a:spLocks noGrp="1"/>
          </p:cNvSpPr>
          <p:nvPr>
            <p:ph type="body" idx="1"/>
          </p:nvPr>
        </p:nvSpPr>
        <p:spPr>
          <a:xfrm>
            <a:off x="963084" y="1196753"/>
            <a:ext cx="10363200" cy="720079"/>
          </a:xfrm>
        </p:spPr>
        <p:txBody>
          <a:bodyPr/>
          <a:lstStyle/>
          <a:p>
            <a:endParaRPr lang="de-CH" dirty="0"/>
          </a:p>
        </p:txBody>
      </p:sp>
      <p:sp>
        <p:nvSpPr>
          <p:cNvPr id="4" name="Foliennummernplatzhalter 3">
            <a:extLst>
              <a:ext uri="{FF2B5EF4-FFF2-40B4-BE49-F238E27FC236}">
                <a16:creationId xmlns:a16="http://schemas.microsoft.com/office/drawing/2014/main" id="{91EE67E3-C16A-B30D-EFA6-503E6FA9D4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30422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Lügen-Portrait</a:t>
            </a:r>
            <a:endParaRPr lang="de-CH" dirty="0"/>
          </a:p>
        </p:txBody>
      </p:sp>
      <p:sp>
        <p:nvSpPr>
          <p:cNvPr id="3" name="Inhaltsplatzhalter 2"/>
          <p:cNvSpPr>
            <a:spLocks noGrp="1"/>
          </p:cNvSpPr>
          <p:nvPr>
            <p:ph idx="1"/>
          </p:nvPr>
        </p:nvSpPr>
        <p:spPr>
          <a:xfrm>
            <a:off x="609600" y="1600201"/>
            <a:ext cx="6638528" cy="4525963"/>
          </a:xfrm>
        </p:spPr>
        <p:txBody>
          <a:bodyPr/>
          <a:lstStyle/>
          <a:p>
            <a:r>
              <a:rPr lang="de-DE" dirty="0"/>
              <a:t>Denkt euch 3 Geschichten zu eurem Leben aus</a:t>
            </a:r>
          </a:p>
          <a:p>
            <a:r>
              <a:rPr lang="de-DE" dirty="0"/>
              <a:t>2 Geschichten sind wahr und eine Geschichte ist erfunden</a:t>
            </a:r>
          </a:p>
          <a:p>
            <a:r>
              <a:rPr lang="de-DE" dirty="0" err="1"/>
              <a:t>Anschliessend</a:t>
            </a:r>
            <a:r>
              <a:rPr lang="de-DE" dirty="0"/>
              <a:t> erzählt ihr die Geschichten im Plenum und die Klasse muss raten welche Geschichte erfunden ist</a:t>
            </a:r>
          </a:p>
          <a:p>
            <a:pPr marL="0" indent="0">
              <a:buNone/>
            </a:pPr>
            <a:endParaRPr lang="de-DE" dirty="0"/>
          </a:p>
          <a:p>
            <a:pPr marL="0" indent="0">
              <a:buNone/>
            </a:pPr>
            <a:r>
              <a:rPr lang="de-DE" b="1" dirty="0"/>
              <a:t>Organisation</a:t>
            </a:r>
            <a:r>
              <a:rPr lang="de-DE" dirty="0"/>
              <a:t>:</a:t>
            </a:r>
          </a:p>
          <a:p>
            <a:r>
              <a:rPr lang="de-DE" dirty="0"/>
              <a:t>5 Minuten Geschichten Ausdenken</a:t>
            </a:r>
          </a:p>
          <a:p>
            <a:r>
              <a:rPr lang="de-DE" dirty="0" err="1"/>
              <a:t>Anschliessend</a:t>
            </a:r>
            <a:r>
              <a:rPr lang="de-DE" dirty="0"/>
              <a:t> erzählen und raten im Plenum</a:t>
            </a:r>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3</a:t>
            </a:fld>
            <a:endParaRPr lang="de-CH" dirty="0"/>
          </a:p>
        </p:txBody>
      </p:sp>
      <p:pic>
        <p:nvPicPr>
          <p:cNvPr id="6" name="Grafi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8073" y="1700808"/>
            <a:ext cx="4064551" cy="4104456"/>
          </a:xfrm>
          <a:prstGeom prst="rect">
            <a:avLst/>
          </a:prstGeom>
        </p:spPr>
      </p:pic>
    </p:spTree>
    <p:extLst>
      <p:ext uri="{BB962C8B-B14F-4D97-AF65-F5344CB8AC3E}">
        <p14:creationId xmlns:p14="http://schemas.microsoft.com/office/powerpoint/2010/main" val="27857492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1ACF2C-CCFB-A7FF-3F62-27C9D7C5DFE3}"/>
              </a:ext>
            </a:extLst>
          </p:cNvPr>
          <p:cNvSpPr>
            <a:spLocks noGrp="1"/>
          </p:cNvSpPr>
          <p:nvPr>
            <p:ph type="title"/>
          </p:nvPr>
        </p:nvSpPr>
        <p:spPr/>
        <p:txBody>
          <a:bodyPr/>
          <a:lstStyle/>
          <a:p>
            <a:r>
              <a:rPr lang="de-CH" dirty="0"/>
              <a:t>Betrieblicher Kompetenznachweis – Bildungsbericht</a:t>
            </a:r>
          </a:p>
        </p:txBody>
      </p:sp>
      <p:sp>
        <p:nvSpPr>
          <p:cNvPr id="3" name="Inhaltsplatzhalter 2">
            <a:extLst>
              <a:ext uri="{FF2B5EF4-FFF2-40B4-BE49-F238E27FC236}">
                <a16:creationId xmlns:a16="http://schemas.microsoft.com/office/drawing/2014/main" id="{B2CE5491-A344-754B-D0D0-A18E7F870FAC}"/>
              </a:ext>
            </a:extLst>
          </p:cNvPr>
          <p:cNvSpPr>
            <a:spLocks noGrp="1"/>
          </p:cNvSpPr>
          <p:nvPr>
            <p:ph idx="1"/>
          </p:nvPr>
        </p:nvSpPr>
        <p:spPr/>
        <p:txBody>
          <a:bodyPr/>
          <a:lstStyle/>
          <a:p>
            <a:pPr marL="0" indent="0">
              <a:buNone/>
            </a:pPr>
            <a:r>
              <a:rPr lang="de-CH" sz="2000" dirty="0"/>
              <a:t>Gemäss BiVo Art. 18 und den Ausführungsbestimmungen zum Qualifikationsverfahren:</a:t>
            </a:r>
          </a:p>
          <a:p>
            <a:r>
              <a:rPr lang="de-CH" sz="2000" dirty="0"/>
              <a:t>Jede/r Lernende/r erhält pro Semester einen </a:t>
            </a:r>
            <a:r>
              <a:rPr lang="de-CH" sz="2000" b="1" dirty="0"/>
              <a:t>betrieblichen Kompetenznachweis</a:t>
            </a:r>
            <a:r>
              <a:rPr lang="de-CH" sz="2000" dirty="0"/>
              <a:t>, der mit einer Note bewertet wird.</a:t>
            </a:r>
          </a:p>
          <a:p>
            <a:r>
              <a:rPr lang="de-CH" sz="2000" dirty="0"/>
              <a:t>Die insgesamt sechs betrieblichen Kompetenznachweise bzw. Noten werden auf Grundlage des Qualifikationsgesprächs gesetzt. </a:t>
            </a:r>
          </a:p>
          <a:p>
            <a:r>
              <a:rPr lang="de-CH" sz="2000" dirty="0"/>
              <a:t>Der sechste betriebliche Kompetenznachweis erfolgt bis spätestens 15. Mai des letzten Semesters.</a:t>
            </a:r>
          </a:p>
          <a:p>
            <a:r>
              <a:rPr lang="de-CH" sz="2000" dirty="0"/>
              <a:t>Das auf eine ganze oder halbe Note gerundete Mittel aus der Summe der benoteten Kompetenznachweise ergibt die Erfahrungsnote Betrieb.</a:t>
            </a:r>
          </a:p>
          <a:p>
            <a:r>
              <a:rPr lang="de-CH" sz="2000" dirty="0"/>
              <a:t>Die Noten der betrieblichen Kompetenznachweise werden bei einem Betriebs- oder Branchenwechsel übernommen.</a:t>
            </a:r>
          </a:p>
          <a:p>
            <a:pPr marL="0" indent="0">
              <a:buNone/>
            </a:pPr>
            <a:r>
              <a:rPr lang="de-CH" sz="2000" dirty="0"/>
              <a:t>Gemäss BiVo Art. 17:</a:t>
            </a:r>
          </a:p>
          <a:p>
            <a:r>
              <a:rPr lang="de-CH" sz="2000" dirty="0"/>
              <a:t>Die Berufsbildenden halten am Ende jedes Semesters den Bildungsstand der lernenden Person in einem </a:t>
            </a:r>
            <a:r>
              <a:rPr lang="de-CH" sz="2000" b="1" dirty="0"/>
              <a:t>Bildungsbericht</a:t>
            </a:r>
            <a:r>
              <a:rPr lang="de-CH" sz="2000" dirty="0"/>
              <a:t> fest.</a:t>
            </a:r>
          </a:p>
        </p:txBody>
      </p:sp>
      <p:sp>
        <p:nvSpPr>
          <p:cNvPr id="4" name="Foliennummernplatzhalter 3">
            <a:extLst>
              <a:ext uri="{FF2B5EF4-FFF2-40B4-BE49-F238E27FC236}">
                <a16:creationId xmlns:a16="http://schemas.microsoft.com/office/drawing/2014/main" id="{0EC0766A-1A4E-C723-075E-75BFD88173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2629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D4664C-B6F1-A5E3-163F-8720F9A2F9C9}"/>
              </a:ext>
            </a:extLst>
          </p:cNvPr>
          <p:cNvSpPr>
            <a:spLocks noGrp="1"/>
          </p:cNvSpPr>
          <p:nvPr>
            <p:ph type="title"/>
          </p:nvPr>
        </p:nvSpPr>
        <p:spPr/>
        <p:txBody>
          <a:bodyPr/>
          <a:lstStyle/>
          <a:p>
            <a:r>
              <a:rPr lang="de-CH" dirty="0"/>
              <a:t>Betrieblicher Kompetenznachweis – Beurteilungskriterien</a:t>
            </a:r>
          </a:p>
        </p:txBody>
      </p:sp>
      <p:pic>
        <p:nvPicPr>
          <p:cNvPr id="5" name="Inhaltsplatzhalter 4">
            <a:extLst>
              <a:ext uri="{FF2B5EF4-FFF2-40B4-BE49-F238E27FC236}">
                <a16:creationId xmlns:a16="http://schemas.microsoft.com/office/drawing/2014/main" id="{8822775E-68B7-21B0-CD11-9BE48DD03B1F}"/>
              </a:ext>
            </a:extLst>
          </p:cNvPr>
          <p:cNvPicPr>
            <a:picLocks noGrp="1" noChangeAspect="1"/>
          </p:cNvPicPr>
          <p:nvPr>
            <p:ph idx="1"/>
          </p:nvPr>
        </p:nvPicPr>
        <p:blipFill>
          <a:blip r:embed="rId3"/>
          <a:stretch>
            <a:fillRect/>
          </a:stretch>
        </p:blipFill>
        <p:spPr>
          <a:xfrm>
            <a:off x="839416" y="1628799"/>
            <a:ext cx="10486396" cy="4399525"/>
          </a:xfrm>
          <a:prstGeom prst="rect">
            <a:avLst/>
          </a:prstGeom>
        </p:spPr>
      </p:pic>
      <p:sp>
        <p:nvSpPr>
          <p:cNvPr id="4" name="Foliennummernplatzhalter 3">
            <a:extLst>
              <a:ext uri="{FF2B5EF4-FFF2-40B4-BE49-F238E27FC236}">
                <a16:creationId xmlns:a16="http://schemas.microsoft.com/office/drawing/2014/main" id="{D312057F-8498-4D3F-1A64-F966B1DF7F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89290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74CCD2-6954-F98E-2148-0FD1154C5EA4}"/>
              </a:ext>
            </a:extLst>
          </p:cNvPr>
          <p:cNvSpPr>
            <a:spLocks noGrp="1"/>
          </p:cNvSpPr>
          <p:nvPr>
            <p:ph type="title"/>
          </p:nvPr>
        </p:nvSpPr>
        <p:spPr/>
        <p:txBody>
          <a:bodyPr/>
          <a:lstStyle/>
          <a:p>
            <a:r>
              <a:rPr lang="de-CH" dirty="0"/>
              <a:t>Betrieblicher Kompetenznachweis – Beurteilungskriterien</a:t>
            </a:r>
          </a:p>
        </p:txBody>
      </p:sp>
      <p:sp>
        <p:nvSpPr>
          <p:cNvPr id="3" name="Inhaltsplatzhalter 2">
            <a:extLst>
              <a:ext uri="{FF2B5EF4-FFF2-40B4-BE49-F238E27FC236}">
                <a16:creationId xmlns:a16="http://schemas.microsoft.com/office/drawing/2014/main" id="{1715AB7F-F0C0-B30B-8EBE-47B3B5EA8AFC}"/>
              </a:ext>
            </a:extLst>
          </p:cNvPr>
          <p:cNvSpPr>
            <a:spLocks noGrp="1"/>
          </p:cNvSpPr>
          <p:nvPr>
            <p:ph idx="1"/>
          </p:nvPr>
        </p:nvSpPr>
        <p:spPr/>
        <p:txBody>
          <a:bodyPr/>
          <a:lstStyle/>
          <a:p>
            <a:r>
              <a:rPr lang="de-CH" b="1" dirty="0"/>
              <a:t>Erreichte Handlungskompetenzen</a:t>
            </a:r>
            <a:br>
              <a:rPr lang="de-CH" b="1" dirty="0"/>
            </a:br>
            <a:r>
              <a:rPr lang="de-CH" dirty="0"/>
              <a:t>Leitfrage: Hat der/die Lernende die für das entsprechende Semester vorgesehenen Handlungskompetenzen entwickelt? (Fokus: behandelte Arbeitssituationen und Arbeit mit Praxisaufträgen)</a:t>
            </a:r>
          </a:p>
          <a:p>
            <a:r>
              <a:rPr lang="de-CH" b="1" dirty="0"/>
              <a:t>Stärken und Schwächen reflektieren</a:t>
            </a:r>
            <a:br>
              <a:rPr lang="de-CH" b="1" dirty="0"/>
            </a:br>
            <a:r>
              <a:rPr lang="de-CH" dirty="0"/>
              <a:t>Leitfrage: Ist der/die Lernende in der Lage, die eigenen Stärken und Schwächen mithilfe des Kompetenzrasters zu reflektieren? (Fokus: behandelte Arbeits-situationen und Leitfragen aus Kompetenzraster)</a:t>
            </a:r>
          </a:p>
          <a:p>
            <a:r>
              <a:rPr lang="de-CH" b="1" dirty="0"/>
              <a:t>Erkenntnisse ableiten</a:t>
            </a:r>
            <a:br>
              <a:rPr lang="de-CH" b="1" dirty="0"/>
            </a:br>
            <a:r>
              <a:rPr lang="de-CH" dirty="0"/>
              <a:t>Leitfrage: Leitet der/die Lernende zentrale Erkenntnisse aus der Arbeit mit den Praxisaufträgen ab? (Fokus: über alle behandelten Arbeitssituationen hinweg)</a:t>
            </a:r>
          </a:p>
        </p:txBody>
      </p:sp>
      <p:sp>
        <p:nvSpPr>
          <p:cNvPr id="4" name="Foliennummernplatzhalter 3">
            <a:extLst>
              <a:ext uri="{FF2B5EF4-FFF2-40B4-BE49-F238E27FC236}">
                <a16:creationId xmlns:a16="http://schemas.microsoft.com/office/drawing/2014/main" id="{545741F8-FD65-0E74-F1F4-BF56AD4C53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83040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3B40A3-E022-14CA-A6A1-7008143ACF54}"/>
              </a:ext>
            </a:extLst>
          </p:cNvPr>
          <p:cNvSpPr>
            <a:spLocks noGrp="1"/>
          </p:cNvSpPr>
          <p:nvPr>
            <p:ph type="title"/>
          </p:nvPr>
        </p:nvSpPr>
        <p:spPr/>
        <p:txBody>
          <a:bodyPr/>
          <a:lstStyle/>
          <a:p>
            <a:r>
              <a:rPr lang="de-CH" dirty="0"/>
              <a:t>Betrieblicher Kompetenznachweis – Beurteilungskriterien</a:t>
            </a:r>
          </a:p>
        </p:txBody>
      </p:sp>
      <p:sp>
        <p:nvSpPr>
          <p:cNvPr id="3" name="Inhaltsplatzhalter 2">
            <a:extLst>
              <a:ext uri="{FF2B5EF4-FFF2-40B4-BE49-F238E27FC236}">
                <a16:creationId xmlns:a16="http://schemas.microsoft.com/office/drawing/2014/main" id="{5ABDD431-816F-74CC-0FB9-738218B909DB}"/>
              </a:ext>
            </a:extLst>
          </p:cNvPr>
          <p:cNvSpPr>
            <a:spLocks noGrp="1"/>
          </p:cNvSpPr>
          <p:nvPr>
            <p:ph idx="1"/>
          </p:nvPr>
        </p:nvSpPr>
        <p:spPr/>
        <p:txBody>
          <a:bodyPr/>
          <a:lstStyle/>
          <a:p>
            <a:r>
              <a:rPr lang="de-CH" b="1" dirty="0"/>
              <a:t>Motivation und Eigeninitiative zeigen</a:t>
            </a:r>
            <a:br>
              <a:rPr lang="de-CH" dirty="0"/>
            </a:br>
            <a:r>
              <a:rPr lang="de-CH" dirty="0"/>
              <a:t>Leitfrage: Zeigt der/die Lernende Motivation und Eigeninitiative beim persönlichen Kompetenzaufbau? (Fokus: über alle behandelten Arbeitssituationen hinweg)</a:t>
            </a:r>
          </a:p>
          <a:p>
            <a:r>
              <a:rPr lang="de-CH" b="1" dirty="0"/>
              <a:t>Aktive interne und externe Zusammenarbeit</a:t>
            </a:r>
            <a:br>
              <a:rPr lang="de-CH" dirty="0"/>
            </a:br>
            <a:r>
              <a:rPr lang="de-CH" dirty="0"/>
              <a:t>Leitfrage: Trägt der/die Lernende aktiv zur internen und externen Zusammenarbeit bei? (Fokus: über alle behandelten Arbeitssituationen hinweg)</a:t>
            </a:r>
          </a:p>
        </p:txBody>
      </p:sp>
      <p:sp>
        <p:nvSpPr>
          <p:cNvPr id="4" name="Foliennummernplatzhalter 3">
            <a:extLst>
              <a:ext uri="{FF2B5EF4-FFF2-40B4-BE49-F238E27FC236}">
                <a16:creationId xmlns:a16="http://schemas.microsoft.com/office/drawing/2014/main" id="{F7760B10-BC97-B278-682B-E1B3E2A93E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07462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CE21EC-A657-31FF-FE8D-C1E347B4D63C}"/>
              </a:ext>
            </a:extLst>
          </p:cNvPr>
          <p:cNvSpPr>
            <a:spLocks noGrp="1"/>
          </p:cNvSpPr>
          <p:nvPr>
            <p:ph type="title"/>
          </p:nvPr>
        </p:nvSpPr>
        <p:spPr/>
        <p:txBody>
          <a:bodyPr/>
          <a:lstStyle/>
          <a:p>
            <a:r>
              <a:rPr lang="de-CH" dirty="0"/>
              <a:t>Anmerkungen zur Beurteilung</a:t>
            </a:r>
          </a:p>
        </p:txBody>
      </p:sp>
      <p:sp>
        <p:nvSpPr>
          <p:cNvPr id="3" name="Inhaltsplatzhalter 2">
            <a:extLst>
              <a:ext uri="{FF2B5EF4-FFF2-40B4-BE49-F238E27FC236}">
                <a16:creationId xmlns:a16="http://schemas.microsoft.com/office/drawing/2014/main" id="{0F0FD11E-FDFB-2975-FB6E-01503E4BA8A7}"/>
              </a:ext>
            </a:extLst>
          </p:cNvPr>
          <p:cNvSpPr>
            <a:spLocks noGrp="1"/>
          </p:cNvSpPr>
          <p:nvPr>
            <p:ph idx="1"/>
          </p:nvPr>
        </p:nvSpPr>
        <p:spPr/>
        <p:txBody>
          <a:bodyPr/>
          <a:lstStyle/>
          <a:p>
            <a:r>
              <a:rPr lang="de-CH" b="1" dirty="0"/>
              <a:t>Konzentrieren Sie sich auf die Gesamtleistung. </a:t>
            </a:r>
            <a:br>
              <a:rPr lang="de-CH" dirty="0"/>
            </a:br>
            <a:r>
              <a:rPr lang="de-CH" i="1" dirty="0"/>
              <a:t>Beispiel: Ein Lernender hat an einem ausserordentlich hektischen Morgen, an dem ständig das Telefon klingelte, vergessen, eine Telefonnotiz zu schreiben. Ansonsten war er jedoch die Zuverlässigkeit in Person und hat alle Informationen rechtzeitig weitergeleitet (selbst an nachfolgenden hektischen Tagen). </a:t>
            </a:r>
            <a:r>
              <a:rPr lang="de-CH" i="1" dirty="0">
                <a:sym typeface="Symbol" panose="05050102010706020507" pitchFamily="18" charset="2"/>
              </a:rPr>
              <a:t></a:t>
            </a:r>
            <a:r>
              <a:rPr lang="de-CH" i="1" dirty="0"/>
              <a:t> Bitte den Lernenden nicht für diese eine Ausnahme bestrafen.</a:t>
            </a:r>
          </a:p>
          <a:p>
            <a:r>
              <a:rPr lang="de-CH" b="1" dirty="0"/>
              <a:t>Begründen Sie alle Beurteilungen mit konkreten Beispielen aus der Praxis. </a:t>
            </a:r>
            <a:br>
              <a:rPr lang="de-CH" b="1" dirty="0"/>
            </a:br>
            <a:r>
              <a:rPr lang="de-CH" i="1" dirty="0"/>
              <a:t>Beispiel: Einschätzung «Die Reflexion ist teilweise vorhanden. Mehrere wichtige Aspekte werden nicht angesprochen.» </a:t>
            </a:r>
            <a:r>
              <a:rPr lang="de-CH" i="1" dirty="0">
                <a:sym typeface="Symbol" panose="05050102010706020507" pitchFamily="18" charset="2"/>
              </a:rPr>
              <a:t> Führen Sie auf, wann genau welche Aspekte nicht angesprochen wurden.</a:t>
            </a:r>
            <a:endParaRPr lang="de-CH" b="1" dirty="0"/>
          </a:p>
        </p:txBody>
      </p:sp>
      <p:sp>
        <p:nvSpPr>
          <p:cNvPr id="4" name="Foliennummernplatzhalter 3">
            <a:extLst>
              <a:ext uri="{FF2B5EF4-FFF2-40B4-BE49-F238E27FC236}">
                <a16:creationId xmlns:a16="http://schemas.microsoft.com/office/drawing/2014/main" id="{6D3706ED-F04B-E6D2-5D82-827EA0C1B3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88129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FDEE0-D1B2-2DE2-B339-FC35C2E37685}"/>
              </a:ext>
            </a:extLst>
          </p:cNvPr>
          <p:cNvSpPr>
            <a:spLocks noGrp="1"/>
          </p:cNvSpPr>
          <p:nvPr>
            <p:ph type="title"/>
          </p:nvPr>
        </p:nvSpPr>
        <p:spPr/>
        <p:txBody>
          <a:bodyPr/>
          <a:lstStyle/>
          <a:p>
            <a:r>
              <a:rPr lang="de-CH" dirty="0"/>
              <a:t>Beispiel</a:t>
            </a:r>
          </a:p>
        </p:txBody>
      </p:sp>
      <p:sp>
        <p:nvSpPr>
          <p:cNvPr id="3" name="Inhaltsplatzhalter 2">
            <a:extLst>
              <a:ext uri="{FF2B5EF4-FFF2-40B4-BE49-F238E27FC236}">
                <a16:creationId xmlns:a16="http://schemas.microsoft.com/office/drawing/2014/main" id="{1ADF8E71-7E56-9E94-CE48-0D22B1956AD6}"/>
              </a:ext>
            </a:extLst>
          </p:cNvPr>
          <p:cNvSpPr>
            <a:spLocks noGrp="1"/>
          </p:cNvSpPr>
          <p:nvPr>
            <p:ph idx="1"/>
          </p:nvPr>
        </p:nvSpPr>
        <p:spPr/>
        <p:txBody>
          <a:bodyPr/>
          <a:lstStyle/>
          <a:p>
            <a:r>
              <a:rPr lang="de-CH" b="1" dirty="0"/>
              <a:t>Erreichte Handlungskompetenzen</a:t>
            </a:r>
            <a:br>
              <a:rPr lang="de-CH" b="1" dirty="0"/>
            </a:br>
            <a:r>
              <a:rPr lang="de-CH" i="1" dirty="0">
                <a:solidFill>
                  <a:srgbClr val="0082CA"/>
                </a:solidFill>
              </a:rPr>
              <a:t>Die Lernende hat fast alle für das Semester vorgesehenen Handlungskompetenzen entwickelt. Sie hat fast alle Praxisaufträge dokumentiert und reflektiert.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2 Punkte</a:t>
            </a:r>
          </a:p>
          <a:p>
            <a:r>
              <a:rPr lang="de-CH" b="1" dirty="0"/>
              <a:t>Stärken und Schwächen reflektieren</a:t>
            </a:r>
            <a:br>
              <a:rPr lang="de-CH" b="1" dirty="0"/>
            </a:br>
            <a:r>
              <a:rPr lang="de-CH" i="1" dirty="0">
                <a:solidFill>
                  <a:srgbClr val="0082CA"/>
                </a:solidFill>
              </a:rPr>
              <a:t>Die Reflexion ist umfassend. Stärken und Schwächen werden aufgeführt. Die Lernende nimmt Bezug auf das Kompetenzraster.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3 Punkte</a:t>
            </a:r>
          </a:p>
          <a:p>
            <a:r>
              <a:rPr lang="de-CH" b="1" dirty="0"/>
              <a:t>Erkenntnisse ableiten</a:t>
            </a:r>
            <a:br>
              <a:rPr lang="de-CH" i="1" dirty="0"/>
            </a:br>
            <a:r>
              <a:rPr lang="de-CH" i="1" dirty="0">
                <a:solidFill>
                  <a:srgbClr val="0082CA"/>
                </a:solidFill>
              </a:rPr>
              <a:t>Die Lernende leitet zentrale Erkenntnisse ab. Diese nehmen auf die berufliche Praxis Bezug, sind nachvollziehbar und begründet. </a:t>
            </a:r>
            <a:r>
              <a:rPr lang="de-CH" i="1" dirty="0">
                <a:solidFill>
                  <a:srgbClr val="0082CA"/>
                </a:solidFill>
                <a:sym typeface="Symbol" panose="05050102010706020507" pitchFamily="18" charset="2"/>
              </a:rPr>
              <a:t> </a:t>
            </a:r>
            <a:r>
              <a:rPr lang="de-CH" b="1" i="1" dirty="0">
                <a:solidFill>
                  <a:srgbClr val="0082CA"/>
                </a:solidFill>
              </a:rPr>
              <a:t>3 Punkte </a:t>
            </a:r>
          </a:p>
        </p:txBody>
      </p:sp>
      <p:sp>
        <p:nvSpPr>
          <p:cNvPr id="4" name="Foliennummernplatzhalter 3">
            <a:extLst>
              <a:ext uri="{FF2B5EF4-FFF2-40B4-BE49-F238E27FC236}">
                <a16:creationId xmlns:a16="http://schemas.microsoft.com/office/drawing/2014/main" id="{FE8EE7FD-9FBF-73E5-0BC5-B4FB76EB2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57159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5FDEE0-D1B2-2DE2-B339-FC35C2E37685}"/>
              </a:ext>
            </a:extLst>
          </p:cNvPr>
          <p:cNvSpPr>
            <a:spLocks noGrp="1"/>
          </p:cNvSpPr>
          <p:nvPr>
            <p:ph type="title"/>
          </p:nvPr>
        </p:nvSpPr>
        <p:spPr/>
        <p:txBody>
          <a:bodyPr/>
          <a:lstStyle/>
          <a:p>
            <a:r>
              <a:rPr lang="de-CH" dirty="0"/>
              <a:t>Beispiel</a:t>
            </a:r>
          </a:p>
        </p:txBody>
      </p:sp>
      <p:sp>
        <p:nvSpPr>
          <p:cNvPr id="3" name="Inhaltsplatzhalter 2">
            <a:extLst>
              <a:ext uri="{FF2B5EF4-FFF2-40B4-BE49-F238E27FC236}">
                <a16:creationId xmlns:a16="http://schemas.microsoft.com/office/drawing/2014/main" id="{1ADF8E71-7E56-9E94-CE48-0D22B1956AD6}"/>
              </a:ext>
            </a:extLst>
          </p:cNvPr>
          <p:cNvSpPr>
            <a:spLocks noGrp="1"/>
          </p:cNvSpPr>
          <p:nvPr>
            <p:ph idx="1"/>
          </p:nvPr>
        </p:nvSpPr>
        <p:spPr/>
        <p:txBody>
          <a:bodyPr/>
          <a:lstStyle/>
          <a:p>
            <a:r>
              <a:rPr lang="de-CH" b="1" dirty="0"/>
              <a:t>Motivation und Eigeninitiative zeigen</a:t>
            </a:r>
            <a:br>
              <a:rPr lang="de-CH" b="1" dirty="0"/>
            </a:br>
            <a:r>
              <a:rPr lang="de-CH" i="1" dirty="0">
                <a:solidFill>
                  <a:srgbClr val="0082CA"/>
                </a:solidFill>
              </a:rPr>
              <a:t>Die Lernende ist motiviert, ihre Kompetenzen weiter auszubauen. Sie zeigt auf, woran sie im kommenden Semester arbeiten möchte. Sie zeigt sich offen für eine persönliche Weiterentwicklung. </a:t>
            </a: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3 Punkte</a:t>
            </a:r>
          </a:p>
          <a:p>
            <a:r>
              <a:rPr lang="de-CH" b="1" dirty="0"/>
              <a:t>Aktive interne und externe Zusammenarbeit</a:t>
            </a:r>
            <a:br>
              <a:rPr lang="de-CH" b="1" dirty="0"/>
            </a:br>
            <a:r>
              <a:rPr lang="de-CH" i="1" dirty="0">
                <a:solidFill>
                  <a:srgbClr val="0082CA"/>
                </a:solidFill>
              </a:rPr>
              <a:t>Die Lernende ist aufmerksam und sieht selbstständig, wo ihre Mitarbeit zu einer positiven Entlastung des Teams bzw. Verbesserung der Teamleistung führt. Sie bietet ihre Unterstützung an bzw. muss nicht immer wieder dazu aufgefordert werden. </a:t>
            </a:r>
            <a:br>
              <a:rPr lang="de-CH" i="1" dirty="0">
                <a:solidFill>
                  <a:srgbClr val="0082CA"/>
                </a:solidFill>
              </a:rPr>
            </a:br>
            <a:r>
              <a:rPr lang="de-CH" i="1" dirty="0">
                <a:solidFill>
                  <a:srgbClr val="0082CA"/>
                </a:solidFill>
                <a:sym typeface="Symbol" panose="05050102010706020507" pitchFamily="18" charset="2"/>
              </a:rPr>
              <a:t></a:t>
            </a:r>
            <a:r>
              <a:rPr lang="de-CH" i="1" dirty="0">
                <a:solidFill>
                  <a:srgbClr val="0082CA"/>
                </a:solidFill>
              </a:rPr>
              <a:t> </a:t>
            </a:r>
            <a:r>
              <a:rPr lang="de-CH" b="1" i="1" dirty="0">
                <a:solidFill>
                  <a:srgbClr val="0082CA"/>
                </a:solidFill>
              </a:rPr>
              <a:t>2 Punkte</a:t>
            </a:r>
          </a:p>
          <a:p>
            <a:endParaRPr lang="de-CH" i="1" dirty="0"/>
          </a:p>
        </p:txBody>
      </p:sp>
      <p:sp>
        <p:nvSpPr>
          <p:cNvPr id="4" name="Foliennummernplatzhalter 3">
            <a:extLst>
              <a:ext uri="{FF2B5EF4-FFF2-40B4-BE49-F238E27FC236}">
                <a16:creationId xmlns:a16="http://schemas.microsoft.com/office/drawing/2014/main" id="{FE8EE7FD-9FBF-73E5-0BC5-B4FB76EB2A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53717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5">
            <a:extLst>
              <a:ext uri="{FF2B5EF4-FFF2-40B4-BE49-F238E27FC236}">
                <a16:creationId xmlns:a16="http://schemas.microsoft.com/office/drawing/2014/main" id="{692908EF-6155-412E-BAC4-A17AA73E16D7}"/>
              </a:ext>
            </a:extLst>
          </p:cNvPr>
          <p:cNvGraphicFramePr>
            <a:graphicFrameLocks noGrp="1"/>
          </p:cNvGraphicFramePr>
          <p:nvPr/>
        </p:nvGraphicFramePr>
        <p:xfrm>
          <a:off x="609600" y="1600201"/>
          <a:ext cx="10972800" cy="3053712"/>
        </p:xfrm>
        <a:graphic>
          <a:graphicData uri="http://schemas.openxmlformats.org/drawingml/2006/table">
            <a:tbl>
              <a:tblPr firstRow="1" bandRow="1">
                <a:tableStyleId>{69012ECD-51FC-41F1-AA8D-1B2483CD663E}</a:tableStyleId>
              </a:tblPr>
              <a:tblGrid>
                <a:gridCol w="3758208">
                  <a:extLst>
                    <a:ext uri="{9D8B030D-6E8A-4147-A177-3AD203B41FA5}">
                      <a16:colId xmlns:a16="http://schemas.microsoft.com/office/drawing/2014/main" val="798523047"/>
                    </a:ext>
                  </a:extLst>
                </a:gridCol>
                <a:gridCol w="2016224">
                  <a:extLst>
                    <a:ext uri="{9D8B030D-6E8A-4147-A177-3AD203B41FA5}">
                      <a16:colId xmlns:a16="http://schemas.microsoft.com/office/drawing/2014/main" val="1667377898"/>
                    </a:ext>
                  </a:extLst>
                </a:gridCol>
                <a:gridCol w="1800200">
                  <a:extLst>
                    <a:ext uri="{9D8B030D-6E8A-4147-A177-3AD203B41FA5}">
                      <a16:colId xmlns:a16="http://schemas.microsoft.com/office/drawing/2014/main" val="844083206"/>
                    </a:ext>
                  </a:extLst>
                </a:gridCol>
                <a:gridCol w="1656184">
                  <a:extLst>
                    <a:ext uri="{9D8B030D-6E8A-4147-A177-3AD203B41FA5}">
                      <a16:colId xmlns:a16="http://schemas.microsoft.com/office/drawing/2014/main" val="1044824414"/>
                    </a:ext>
                  </a:extLst>
                </a:gridCol>
                <a:gridCol w="1741984">
                  <a:extLst>
                    <a:ext uri="{9D8B030D-6E8A-4147-A177-3AD203B41FA5}">
                      <a16:colId xmlns:a16="http://schemas.microsoft.com/office/drawing/2014/main" val="985879321"/>
                    </a:ext>
                  </a:extLst>
                </a:gridCol>
              </a:tblGrid>
              <a:tr h="402272">
                <a:tc>
                  <a:txBody>
                    <a:bodyPr/>
                    <a:lstStyle/>
                    <a:p>
                      <a:r>
                        <a:rPr lang="de-CH" dirty="0">
                          <a:latin typeface="Calibri" panose="020F0502020204030204" pitchFamily="34" charset="0"/>
                          <a:cs typeface="Calibri" panose="020F0502020204030204" pitchFamily="34" charset="0"/>
                        </a:rPr>
                        <a:t>Beurteilungskriterium</a:t>
                      </a:r>
                    </a:p>
                  </a:txBody>
                  <a:tcPr>
                    <a:lnL w="9525" cap="flat" cmpd="sng" algn="ctr">
                      <a:noFill/>
                      <a:prstDash val="soli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gridSpan="2">
                  <a:txBody>
                    <a:bodyPr/>
                    <a:lstStyle/>
                    <a:p>
                      <a:pPr algn="ctr"/>
                      <a:r>
                        <a:rPr lang="de-CH" dirty="0">
                          <a:latin typeface="Calibri" panose="020F0502020204030204" pitchFamily="34" charset="0"/>
                          <a:cs typeface="Calibri" panose="020F0502020204030204" pitchFamily="34" charset="0"/>
                        </a:rPr>
                        <a:t>Punkte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hMerge="1">
                  <a:txBody>
                    <a:bodyPr/>
                    <a:lstStyle/>
                    <a:p>
                      <a:endParaRPr lang="de-CH"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gridSpan="2">
                  <a:txBody>
                    <a:bodyPr/>
                    <a:lstStyle/>
                    <a:p>
                      <a:pPr algn="ctr"/>
                      <a:r>
                        <a:rPr lang="de-CH" dirty="0">
                          <a:latin typeface="Calibri" panose="020F0502020204030204" pitchFamily="34" charset="0"/>
                          <a:cs typeface="Calibri" panose="020F0502020204030204" pitchFamily="34" charset="0"/>
                        </a:rPr>
                        <a:t>Erreichte Punkte</a:t>
                      </a:r>
                    </a:p>
                  </a:txBody>
                  <a:tcP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tc hMerge="1">
                  <a:txBody>
                    <a:bodyPr/>
                    <a:lstStyle/>
                    <a:p>
                      <a:endParaRPr lang="de-CH" dirty="0"/>
                    </a:p>
                  </a:txBody>
                  <a:tcPr>
                    <a:lnL w="12700" cap="flat" cmpd="sng" algn="ctr">
                      <a:solidFill>
                        <a:schemeClr val="bg1"/>
                      </a:solidFill>
                      <a:prstDash val="solid"/>
                      <a:round/>
                      <a:headEnd type="none" w="med" len="med"/>
                      <a:tailEnd type="none" w="med" len="med"/>
                    </a:lnL>
                    <a:lnR w="9525" cap="flat" cmpd="sng" algn="ctr">
                      <a:noFill/>
                      <a:prstDash val="solid"/>
                    </a:lnR>
                    <a:lnT w="9525" cap="flat" cmpd="sng" algn="ctr">
                      <a:noFill/>
                      <a:prstDash val="soli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solidFill>
                      <a:srgbClr val="0082CA"/>
                    </a:solidFill>
                  </a:tcPr>
                </a:tc>
                <a:extLst>
                  <a:ext uri="{0D108BD9-81ED-4DB2-BD59-A6C34878D82A}">
                    <a16:rowId xmlns:a16="http://schemas.microsoft.com/office/drawing/2014/main" val="826692775"/>
                  </a:ext>
                </a:extLst>
              </a:tr>
              <a:tr h="402272">
                <a:tc>
                  <a:txBody>
                    <a:bodyPr/>
                    <a:lstStyle/>
                    <a:p>
                      <a:r>
                        <a:rPr lang="de-CH" dirty="0">
                          <a:latin typeface="Calibri" panose="020F0502020204030204" pitchFamily="34" charset="0"/>
                          <a:cs typeface="Calibri" panose="020F0502020204030204" pitchFamily="34" charset="0"/>
                        </a:rPr>
                        <a:t>Erreichte Handlungskompetenzen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4</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8</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3562757"/>
                  </a:ext>
                </a:extLst>
              </a:tr>
              <a:tr h="402272">
                <a:tc>
                  <a:txBody>
                    <a:bodyPr/>
                    <a:lstStyle/>
                    <a:p>
                      <a:r>
                        <a:rPr lang="de-CH" dirty="0">
                          <a:latin typeface="Calibri" panose="020F0502020204030204" pitchFamily="34" charset="0"/>
                          <a:cs typeface="Calibri" panose="020F0502020204030204" pitchFamily="34" charset="0"/>
                        </a:rPr>
                        <a:t>Stärken und Schwächen reflektieren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5974208"/>
                  </a:ext>
                </a:extLst>
              </a:tr>
              <a:tr h="402272">
                <a:tc>
                  <a:txBody>
                    <a:bodyPr/>
                    <a:lstStyle/>
                    <a:p>
                      <a:r>
                        <a:rPr lang="de-CH" dirty="0">
                          <a:latin typeface="Calibri" panose="020F0502020204030204" pitchFamily="34" charset="0"/>
                          <a:cs typeface="Calibri" panose="020F0502020204030204" pitchFamily="34" charset="0"/>
                        </a:rPr>
                        <a:t>Erkenntnisse ableiten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7488232"/>
                  </a:ext>
                </a:extLst>
              </a:tr>
              <a:tr h="402272">
                <a:tc>
                  <a:txBody>
                    <a:bodyPr/>
                    <a:lstStyle/>
                    <a:p>
                      <a:r>
                        <a:rPr lang="de-CH" dirty="0">
                          <a:latin typeface="Calibri" panose="020F0502020204030204" pitchFamily="34" charset="0"/>
                          <a:cs typeface="Calibri" panose="020F0502020204030204" pitchFamily="34" charset="0"/>
                        </a:rPr>
                        <a:t>Motivation und Eigeninitiative zeigen</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3</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395069"/>
                  </a:ext>
                </a:extLst>
              </a:tr>
              <a:tr h="402272">
                <a:tc>
                  <a:txBody>
                    <a:bodyPr/>
                    <a:lstStyle/>
                    <a:p>
                      <a:r>
                        <a:rPr lang="de-CH" dirty="0">
                          <a:latin typeface="Calibri" panose="020F0502020204030204" pitchFamily="34" charset="0"/>
                          <a:cs typeface="Calibri" panose="020F0502020204030204" pitchFamily="34" charset="0"/>
                        </a:rPr>
                        <a:t>Aktive interne und externe </a:t>
                      </a:r>
                      <a:br>
                        <a:rPr lang="de-CH" dirty="0">
                          <a:latin typeface="Calibri" panose="020F0502020204030204" pitchFamily="34" charset="0"/>
                          <a:cs typeface="Calibri" panose="020F0502020204030204" pitchFamily="34" charset="0"/>
                        </a:rPr>
                      </a:br>
                      <a:r>
                        <a:rPr lang="de-CH" dirty="0">
                          <a:latin typeface="Calibri" panose="020F0502020204030204" pitchFamily="34" charset="0"/>
                          <a:cs typeface="Calibri" panose="020F0502020204030204" pitchFamily="34" charset="0"/>
                        </a:rPr>
                        <a:t>Zusammenarbeit</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3</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x 1</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2</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9520940"/>
                  </a:ext>
                </a:extLst>
              </a:tr>
              <a:tr h="402272">
                <a:tc>
                  <a:txBody>
                    <a:bodyPr/>
                    <a:lstStyle/>
                    <a:p>
                      <a:r>
                        <a:rPr lang="de-CH" dirty="0">
                          <a:latin typeface="Calibri" panose="020F0502020204030204" pitchFamily="34" charset="0"/>
                          <a:cs typeface="Calibri" panose="020F0502020204030204" pitchFamily="34" charset="0"/>
                        </a:rPr>
                        <a:t>Gesamtpunktzahl</a:t>
                      </a:r>
                    </a:p>
                  </a:txBody>
                  <a:tcPr>
                    <a:lnL w="9525" cap="flat" cmpd="sng" algn="ctr">
                      <a:noFill/>
                      <a:prstDash val="solid"/>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CH" dirty="0">
                        <a:latin typeface="Calibri" panose="020F0502020204030204" pitchFamily="34" charset="0"/>
                        <a:cs typeface="Calibri" panose="020F0502020204030204" pitchFamily="34" charset="0"/>
                      </a:endParaRP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de-CH" dirty="0">
                        <a:solidFill>
                          <a:srgbClr val="0082CA"/>
                        </a:solidFill>
                        <a:latin typeface="Calibri" panose="020F0502020204030204" pitchFamily="34" charset="0"/>
                        <a:cs typeface="Calibri" panose="020F0502020204030204" pitchFamily="34" charset="0"/>
                      </a:endParaRP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dirty="0">
                          <a:latin typeface="Calibri" panose="020F0502020204030204" pitchFamily="34" charset="0"/>
                          <a:cs typeface="Calibri" panose="020F0502020204030204" pitchFamily="34" charset="0"/>
                        </a:rPr>
                        <a:t>24</a:t>
                      </a:r>
                    </a:p>
                  </a:txBody>
                  <a:tcPr>
                    <a:lnL>
                      <a:noFill/>
                    </a:lnL>
                    <a:lnR>
                      <a:noFill/>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de-CH" b="1" dirty="0">
                          <a:solidFill>
                            <a:srgbClr val="0082CA"/>
                          </a:solidFill>
                          <a:latin typeface="Calibri" panose="020F0502020204030204" pitchFamily="34" charset="0"/>
                          <a:cs typeface="Calibri" panose="020F0502020204030204" pitchFamily="34" charset="0"/>
                        </a:rPr>
                        <a:t>19</a:t>
                      </a:r>
                    </a:p>
                  </a:txBody>
                  <a:tcPr>
                    <a:lnL>
                      <a:noFill/>
                    </a:lnL>
                    <a:lnR w="9525" cap="flat" cmpd="sng" algn="ctr">
                      <a:noFill/>
                      <a:prstDash val="solid"/>
                    </a:lnR>
                    <a:lnT w="12700" cap="flat" cmpd="sng" algn="ctr">
                      <a:solidFill>
                        <a:srgbClr val="0082CA"/>
                      </a:solidFill>
                      <a:prstDash val="solid"/>
                      <a:round/>
                      <a:headEnd type="none" w="med" len="med"/>
                      <a:tailEnd type="none" w="med" len="med"/>
                    </a:lnT>
                    <a:lnB w="12700" cap="flat" cmpd="sng" algn="ctr">
                      <a:solidFill>
                        <a:srgbClr val="0082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09865045"/>
                  </a:ext>
                </a:extLst>
              </a:tr>
            </a:tbl>
          </a:graphicData>
        </a:graphic>
      </p:graphicFrame>
      <p:sp>
        <p:nvSpPr>
          <p:cNvPr id="5" name="Titel 4"/>
          <p:cNvSpPr>
            <a:spLocks noGrp="1"/>
          </p:cNvSpPr>
          <p:nvPr>
            <p:ph type="title"/>
          </p:nvPr>
        </p:nvSpPr>
        <p:spPr>
          <a:noFill/>
        </p:spPr>
        <p:txBody>
          <a:bodyPr>
            <a:normAutofit/>
          </a:bodyPr>
          <a:lstStyle/>
          <a:p>
            <a:r>
              <a:rPr lang="de-CH" dirty="0"/>
              <a:t>Betrieblicher Kompetenznachweis – Beurteilungskriterien</a:t>
            </a:r>
            <a:endParaRPr lang="de-CH" b="0" i="1" dirty="0">
              <a:solidFill>
                <a:srgbClr val="FF0000"/>
              </a:solidFill>
            </a:endParaRPr>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3" name="Textfeld 2">
            <a:extLst>
              <a:ext uri="{FF2B5EF4-FFF2-40B4-BE49-F238E27FC236}">
                <a16:creationId xmlns:a16="http://schemas.microsoft.com/office/drawing/2014/main" id="{CCDB7C44-EE47-A1D4-76ED-258EE2024DEF}"/>
              </a:ext>
            </a:extLst>
          </p:cNvPr>
          <p:cNvSpPr txBox="1"/>
          <p:nvPr/>
        </p:nvSpPr>
        <p:spPr>
          <a:xfrm>
            <a:off x="5015880" y="5651956"/>
            <a:ext cx="475252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CH" sz="1800" b="0" i="0" u="none" strike="noStrike" kern="120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(19 x 5 / 24) + 1 = 4.96  &gt;  </a:t>
            </a:r>
            <a:r>
              <a:rPr kumimoji="0" lang="de-CH" sz="1800" b="1" i="0" u="none" strike="noStrike" kern="1200" cap="none" spc="0" normalizeH="0" baseline="0" noProof="0" dirty="0">
                <a:ln>
                  <a:noFill/>
                </a:ln>
                <a:solidFill>
                  <a:srgbClr val="0082CA"/>
                </a:solidFill>
                <a:effectLst/>
                <a:uLnTx/>
                <a:uFillTx/>
                <a:latin typeface="Calibri" panose="020F0502020204030204" pitchFamily="34" charset="0"/>
                <a:ea typeface="+mn-ea"/>
                <a:cs typeface="Calibri" panose="020F0502020204030204" pitchFamily="34" charset="0"/>
              </a:rPr>
              <a:t>Note = 5 </a:t>
            </a:r>
          </a:p>
        </p:txBody>
      </p:sp>
      <p:pic>
        <p:nvPicPr>
          <p:cNvPr id="7" name="Grafik 6">
            <a:extLst>
              <a:ext uri="{FF2B5EF4-FFF2-40B4-BE49-F238E27FC236}">
                <a16:creationId xmlns:a16="http://schemas.microsoft.com/office/drawing/2014/main" id="{EC1C0DEF-8F03-F287-95C9-7E9534E16B69}"/>
              </a:ext>
            </a:extLst>
          </p:cNvPr>
          <p:cNvPicPr>
            <a:picLocks noChangeAspect="1"/>
          </p:cNvPicPr>
          <p:nvPr/>
        </p:nvPicPr>
        <p:blipFill>
          <a:blip r:embed="rId3"/>
          <a:stretch>
            <a:fillRect/>
          </a:stretch>
        </p:blipFill>
        <p:spPr>
          <a:xfrm>
            <a:off x="616496" y="5365617"/>
            <a:ext cx="3716173" cy="871695"/>
          </a:xfrm>
          <a:prstGeom prst="rect">
            <a:avLst/>
          </a:prstGeom>
        </p:spPr>
      </p:pic>
    </p:spTree>
    <p:extLst>
      <p:ext uri="{BB962C8B-B14F-4D97-AF65-F5344CB8AC3E}">
        <p14:creationId xmlns:p14="http://schemas.microsoft.com/office/powerpoint/2010/main" val="3926492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C7A0A-E5A2-EC2B-7302-375EADA21013}"/>
              </a:ext>
            </a:extLst>
          </p:cNvPr>
          <p:cNvSpPr>
            <a:spLocks noGrp="1"/>
          </p:cNvSpPr>
          <p:nvPr>
            <p:ph type="title"/>
          </p:nvPr>
        </p:nvSpPr>
        <p:spPr/>
        <p:txBody>
          <a:bodyPr/>
          <a:lstStyle/>
          <a:p>
            <a:r>
              <a:rPr lang="de-CH" dirty="0"/>
              <a:t>Qualifikationsgespräch</a:t>
            </a:r>
          </a:p>
        </p:txBody>
      </p:sp>
      <p:sp>
        <p:nvSpPr>
          <p:cNvPr id="3" name="Inhaltsplatzhalter 2">
            <a:extLst>
              <a:ext uri="{FF2B5EF4-FFF2-40B4-BE49-F238E27FC236}">
                <a16:creationId xmlns:a16="http://schemas.microsoft.com/office/drawing/2014/main" id="{DD436820-41DE-A864-2BBE-4A2CC8EDA3DD}"/>
              </a:ext>
            </a:extLst>
          </p:cNvPr>
          <p:cNvSpPr>
            <a:spLocks noGrp="1"/>
          </p:cNvSpPr>
          <p:nvPr>
            <p:ph idx="1"/>
          </p:nvPr>
        </p:nvSpPr>
        <p:spPr>
          <a:xfrm>
            <a:off x="609600" y="1600201"/>
            <a:ext cx="5558408" cy="4525963"/>
          </a:xfrm>
        </p:spPr>
        <p:txBody>
          <a:bodyPr/>
          <a:lstStyle/>
          <a:p>
            <a:r>
              <a:rPr lang="de-CH" sz="1400" b="1" dirty="0">
                <a:solidFill>
                  <a:schemeClr val="tx2">
                    <a:lumMod val="60000"/>
                    <a:lumOff val="40000"/>
                  </a:schemeClr>
                </a:solidFill>
              </a:rPr>
              <a:t>Gesprächseröffnung</a:t>
            </a:r>
          </a:p>
          <a:p>
            <a:pPr lvl="1"/>
            <a:r>
              <a:rPr lang="de-CH" sz="1400" dirty="0"/>
              <a:t>Begrüssung</a:t>
            </a:r>
          </a:p>
          <a:p>
            <a:pPr lvl="1"/>
            <a:r>
              <a:rPr lang="de-CH" sz="1400" dirty="0"/>
              <a:t>Ziel und Ablauf des Gesprächs</a:t>
            </a:r>
          </a:p>
          <a:p>
            <a:pPr lvl="1"/>
            <a:r>
              <a:rPr lang="de-CH" sz="1400" dirty="0"/>
              <a:t>Zeitrahmen</a:t>
            </a:r>
          </a:p>
          <a:p>
            <a:pPr lvl="1"/>
            <a:r>
              <a:rPr lang="de-CH" sz="1400" dirty="0"/>
              <a:t>Erwartungen</a:t>
            </a:r>
          </a:p>
          <a:p>
            <a:r>
              <a:rPr lang="de-CH" sz="1400" b="1" dirty="0">
                <a:solidFill>
                  <a:schemeClr val="tx2">
                    <a:lumMod val="60000"/>
                    <a:lumOff val="40000"/>
                  </a:schemeClr>
                </a:solidFill>
              </a:rPr>
              <a:t>Kompetenzentwicklung / Kompetenzbeurteilung</a:t>
            </a:r>
          </a:p>
          <a:p>
            <a:pPr lvl="1"/>
            <a:r>
              <a:rPr lang="de-CH" sz="1400" dirty="0"/>
              <a:t>Rückblick über das Semester (Gesamtleistung)</a:t>
            </a:r>
          </a:p>
          <a:p>
            <a:pPr lvl="1"/>
            <a:r>
              <a:rPr lang="de-CH" sz="1400" dirty="0"/>
              <a:t>Gesetzte Ziele aufgrund des Ausbildungsprogramms: Handlungskompetenzen aufgrund der Praxisaufträge und Kompetenzraster entwickeln</a:t>
            </a:r>
          </a:p>
          <a:p>
            <a:pPr lvl="1"/>
            <a:r>
              <a:rPr lang="de-CH" sz="1400" dirty="0"/>
              <a:t>Abgleich der Selbst- und Fremdeinschätzung (Stärken und Schwächen)</a:t>
            </a:r>
          </a:p>
          <a:p>
            <a:pPr lvl="1"/>
            <a:r>
              <a:rPr lang="de-CH" sz="1400" dirty="0"/>
              <a:t>Erkenntnisse aus den Praxisaufträgen und dem Kompetenzraster sowie der Selbst- und Fremdeinschätzung</a:t>
            </a:r>
          </a:p>
          <a:p>
            <a:pPr lvl="1"/>
            <a:r>
              <a:rPr lang="de-CH" sz="1400" dirty="0"/>
              <a:t>Persönliches Portfolio von den Lernenden kurz vorstellen lassen und würdigen</a:t>
            </a:r>
          </a:p>
          <a:p>
            <a:pPr lvl="1"/>
            <a:r>
              <a:rPr lang="de-CH" sz="1400" dirty="0"/>
              <a:t>Motivation und Eigeninitiative </a:t>
            </a:r>
          </a:p>
          <a:p>
            <a:pPr lvl="1"/>
            <a:r>
              <a:rPr lang="de-CH" sz="1400" dirty="0"/>
              <a:t>Aktive Mitarbeit und Verhalten</a:t>
            </a:r>
          </a:p>
          <a:p>
            <a:pPr lvl="1"/>
            <a:endParaRPr lang="de-CH" sz="1400" dirty="0"/>
          </a:p>
          <a:p>
            <a:pPr marL="457200" lvl="1" indent="0">
              <a:buNone/>
            </a:pPr>
            <a:endParaRPr lang="de-CH" sz="1400" dirty="0"/>
          </a:p>
        </p:txBody>
      </p:sp>
      <p:sp>
        <p:nvSpPr>
          <p:cNvPr id="4" name="Foliennummernplatzhalter 3">
            <a:extLst>
              <a:ext uri="{FF2B5EF4-FFF2-40B4-BE49-F238E27FC236}">
                <a16:creationId xmlns:a16="http://schemas.microsoft.com/office/drawing/2014/main" id="{F1987407-DB4F-AFDC-4F5B-DC23FE52C45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
        <p:nvSpPr>
          <p:cNvPr id="5" name="Inhaltsplatzhalter 2">
            <a:extLst>
              <a:ext uri="{FF2B5EF4-FFF2-40B4-BE49-F238E27FC236}">
                <a16:creationId xmlns:a16="http://schemas.microsoft.com/office/drawing/2014/main" id="{DD436820-41DE-A864-2BBE-4A2CC8EDA3DD}"/>
              </a:ext>
            </a:extLst>
          </p:cNvPr>
          <p:cNvSpPr txBox="1">
            <a:spLocks/>
          </p:cNvSpPr>
          <p:nvPr/>
        </p:nvSpPr>
        <p:spPr>
          <a:xfrm>
            <a:off x="6096000" y="1595720"/>
            <a:ext cx="5616624"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CH" sz="1400" b="1" dirty="0">
                <a:solidFill>
                  <a:schemeClr val="tx2">
                    <a:lumMod val="60000"/>
                    <a:lumOff val="40000"/>
                  </a:schemeClr>
                </a:solidFill>
              </a:rPr>
              <a:t>Leistungen und Verhalten im überbetrieblichen Kurs</a:t>
            </a:r>
          </a:p>
          <a:p>
            <a:pPr lvl="1"/>
            <a:r>
              <a:rPr lang="de-CH" sz="1400" dirty="0"/>
              <a:t>Rückmeldung zu den Präsenztagen</a:t>
            </a:r>
          </a:p>
          <a:p>
            <a:pPr lvl="1"/>
            <a:r>
              <a:rPr lang="de-CH" sz="1400" dirty="0"/>
              <a:t>Erledigung der Vor- und Nachbearbeitungsaufgaben	</a:t>
            </a:r>
          </a:p>
          <a:p>
            <a:pPr lvl="1"/>
            <a:r>
              <a:rPr lang="de-CH" sz="1400" dirty="0"/>
              <a:t>Stand Erfahrungsnote: E-Tests und Transferaufträge</a:t>
            </a:r>
          </a:p>
          <a:p>
            <a:r>
              <a:rPr lang="de-CH" sz="1400" b="1" dirty="0">
                <a:solidFill>
                  <a:schemeClr val="tx2">
                    <a:lumMod val="60000"/>
                    <a:lumOff val="40000"/>
                  </a:schemeClr>
                </a:solidFill>
              </a:rPr>
              <a:t>Leistungen und Verhalten in der Berufsfachschule</a:t>
            </a:r>
          </a:p>
          <a:p>
            <a:pPr lvl="1"/>
            <a:r>
              <a:rPr lang="de-CH" sz="1400" dirty="0"/>
              <a:t>Rückmeldungen zum Unterricht in der BSF</a:t>
            </a:r>
          </a:p>
          <a:p>
            <a:pPr lvl="1"/>
            <a:r>
              <a:rPr lang="de-CH" sz="1400" dirty="0"/>
              <a:t>Absenzen</a:t>
            </a:r>
          </a:p>
          <a:p>
            <a:pPr lvl="1"/>
            <a:r>
              <a:rPr lang="de-CH" sz="1400" dirty="0"/>
              <a:t>Stand Erfahrungsnoten</a:t>
            </a:r>
          </a:p>
          <a:p>
            <a:r>
              <a:rPr lang="de-CH" sz="1400" b="1" dirty="0">
                <a:solidFill>
                  <a:schemeClr val="tx2">
                    <a:lumMod val="60000"/>
                    <a:lumOff val="40000"/>
                  </a:schemeClr>
                </a:solidFill>
              </a:rPr>
              <a:t>Massnahmen</a:t>
            </a:r>
          </a:p>
          <a:p>
            <a:r>
              <a:rPr lang="de-CH" sz="1400" b="1" dirty="0">
                <a:solidFill>
                  <a:schemeClr val="tx2">
                    <a:lumMod val="60000"/>
                    <a:lumOff val="40000"/>
                  </a:schemeClr>
                </a:solidFill>
              </a:rPr>
              <a:t>Zielsetzungen für nächstes Semester </a:t>
            </a:r>
            <a:r>
              <a:rPr lang="de-CH" sz="1400" dirty="0"/>
              <a:t>(Ausbildungsprogramm)</a:t>
            </a:r>
          </a:p>
          <a:p>
            <a:r>
              <a:rPr lang="de-CH" sz="1400" b="1" dirty="0">
                <a:solidFill>
                  <a:schemeClr val="tx2">
                    <a:lumMod val="60000"/>
                    <a:lumOff val="40000"/>
                  </a:schemeClr>
                </a:solidFill>
              </a:rPr>
              <a:t>Gesprächsabschluss</a:t>
            </a:r>
          </a:p>
          <a:p>
            <a:pPr lvl="1"/>
            <a:r>
              <a:rPr lang="de-CH" sz="1400" dirty="0"/>
              <a:t>Wichtigste Gesprächspunkte zusammenfassen</a:t>
            </a:r>
          </a:p>
          <a:p>
            <a:pPr lvl="1"/>
            <a:r>
              <a:rPr lang="de-CH" sz="1400" dirty="0"/>
              <a:t>Kurzer Ausblick auf die nächste Ausbildungsabteilung und wer dort zuständig ist</a:t>
            </a:r>
          </a:p>
          <a:p>
            <a:endParaRPr lang="de-CH" dirty="0"/>
          </a:p>
          <a:p>
            <a:pPr marL="457200" lvl="1" indent="0">
              <a:buFont typeface="Arial" pitchFamily="34" charset="0"/>
              <a:buNone/>
            </a:pPr>
            <a:endParaRPr lang="de-CH" sz="1400" dirty="0"/>
          </a:p>
        </p:txBody>
      </p:sp>
    </p:spTree>
    <p:extLst>
      <p:ext uri="{BB962C8B-B14F-4D97-AF65-F5344CB8AC3E}">
        <p14:creationId xmlns:p14="http://schemas.microsoft.com/office/powerpoint/2010/main" val="3455053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Kahoot</a:t>
            </a:r>
            <a:r>
              <a:rPr lang="de-DE" dirty="0"/>
              <a:t> üK1 Tag 1</a:t>
            </a:r>
            <a:endParaRPr lang="de-CH" dirty="0"/>
          </a:p>
        </p:txBody>
      </p:sp>
      <p:sp>
        <p:nvSpPr>
          <p:cNvPr id="4" name="Foliennummernplatzhalter 3"/>
          <p:cNvSpPr>
            <a:spLocks noGrp="1"/>
          </p:cNvSpPr>
          <p:nvPr>
            <p:ph type="sldNum" sz="quarter" idx="12"/>
          </p:nvPr>
        </p:nvSpPr>
        <p:spPr/>
        <p:txBody>
          <a:bodyPr/>
          <a:lstStyle/>
          <a:p>
            <a:fld id="{87674F0A-37BA-4CE3-B1FD-DE57A7E2F2C6}" type="slidenum">
              <a:rPr lang="de-CH" smtClean="0"/>
              <a:pPr/>
              <a:t>4</a:t>
            </a:fld>
            <a:endParaRPr lang="de-CH" dirty="0"/>
          </a:p>
        </p:txBody>
      </p:sp>
      <p:pic>
        <p:nvPicPr>
          <p:cNvPr id="5" name="Picture 6" descr="Kahoot! Quiz Games Spark Your Child's Natural Curiosity For, 58% OF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00261" y="1600200"/>
            <a:ext cx="679147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5815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normAutofit fontScale="90000"/>
          </a:bodyPr>
          <a:lstStyle/>
          <a:p>
            <a:r>
              <a:rPr lang="de-CH" dirty="0"/>
              <a:t>Crashkurs BiVo 2023</a:t>
            </a:r>
            <a:br>
              <a:rPr lang="de-CH" dirty="0"/>
            </a:br>
            <a:r>
              <a:rPr lang="de-CH" dirty="0"/>
              <a:t>Betriebliche Ausbildung</a:t>
            </a:r>
          </a:p>
        </p:txBody>
      </p:sp>
      <p:sp>
        <p:nvSpPr>
          <p:cNvPr id="6" name="Untertitel 5"/>
          <p:cNvSpPr>
            <a:spLocks noGrp="1"/>
          </p:cNvSpPr>
          <p:nvPr>
            <p:ph type="subTitle" idx="1"/>
          </p:nvPr>
        </p:nvSpPr>
        <p:spPr/>
        <p:txBody>
          <a:bodyPr>
            <a:normAutofit/>
          </a:bodyPr>
          <a:lstStyle/>
          <a:p>
            <a:r>
              <a:rPr lang="de-CH" dirty="0"/>
              <a:t>Open Space</a:t>
            </a:r>
            <a:endParaRPr lang="de-CH" dirty="0">
              <a:highlight>
                <a:srgbClr val="C0C0C0"/>
              </a:highlight>
            </a:endParaRPr>
          </a:p>
          <a:p>
            <a:r>
              <a:rPr lang="de-CH" sz="1200" dirty="0"/>
              <a:t>Kauffrau/Kaufmann EFZ</a:t>
            </a:r>
          </a:p>
          <a:p>
            <a:r>
              <a:rPr lang="de-CH" sz="1200" dirty="0"/>
              <a:t>Branche «Öffentliche Verwaltung/Administration publique/Amministrazione pubblica»</a:t>
            </a:r>
            <a:endParaRPr lang="de-CH" sz="1200" dirty="0">
              <a:highlight>
                <a:srgbClr val="C0C0C0"/>
              </a:highlight>
            </a:endParaRPr>
          </a:p>
          <a:p>
            <a:endParaRPr lang="de-CH" dirty="0">
              <a:highlight>
                <a:srgbClr val="C0C0C0"/>
              </a:highlight>
            </a:endParaRPr>
          </a:p>
          <a:p>
            <a:endParaRPr lang="de-CH" dirty="0">
              <a:highlight>
                <a:srgbClr val="C0C0C0"/>
              </a:highlight>
            </a:endParaRPr>
          </a:p>
        </p:txBody>
      </p:sp>
    </p:spTree>
    <p:extLst>
      <p:ext uri="{BB962C8B-B14F-4D97-AF65-F5344CB8AC3E}">
        <p14:creationId xmlns:p14="http://schemas.microsoft.com/office/powerpoint/2010/main" val="4061507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Video als Zusammenfassung</a:t>
            </a:r>
            <a:endParaRPr lang="de-CH" dirty="0"/>
          </a:p>
        </p:txBody>
      </p:sp>
      <p:pic>
        <p:nvPicPr>
          <p:cNvPr id="5" name="Inhaltsplatzhalter 4">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81834" y="1600200"/>
            <a:ext cx="6028331" cy="4525963"/>
          </a:xfrm>
        </p:spPr>
      </p:pic>
      <p:sp>
        <p:nvSpPr>
          <p:cNvPr id="4" name="Foliennummernplatzhalter 3"/>
          <p:cNvSpPr>
            <a:spLocks noGrp="1"/>
          </p:cNvSpPr>
          <p:nvPr>
            <p:ph type="sldNum" sz="quarter" idx="12"/>
          </p:nvPr>
        </p:nvSpPr>
        <p:spPr/>
        <p:txBody>
          <a:bodyPr/>
          <a:lstStyle/>
          <a:p>
            <a:fld id="{87674F0A-37BA-4CE3-B1FD-DE57A7E2F2C6}" type="slidenum">
              <a:rPr lang="de-CH" smtClean="0"/>
              <a:pPr/>
              <a:t>6</a:t>
            </a:fld>
            <a:endParaRPr lang="de-CH" dirty="0"/>
          </a:p>
        </p:txBody>
      </p:sp>
    </p:spTree>
    <p:extLst>
      <p:ext uri="{BB962C8B-B14F-4D97-AF65-F5344CB8AC3E}">
        <p14:creationId xmlns:p14="http://schemas.microsoft.com/office/powerpoint/2010/main" val="1374578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normAutofit/>
          </a:bodyPr>
          <a:lstStyle/>
          <a:p>
            <a:r>
              <a:rPr lang="de-CH" dirty="0"/>
              <a:t>Das Wichtigste in Kürze</a:t>
            </a:r>
          </a:p>
        </p:txBody>
      </p:sp>
      <p:sp>
        <p:nvSpPr>
          <p:cNvPr id="6" name="Inhaltsplatzhalter 5"/>
          <p:cNvSpPr>
            <a:spLocks noGrp="1"/>
          </p:cNvSpPr>
          <p:nvPr>
            <p:ph idx="1"/>
          </p:nvPr>
        </p:nvSpPr>
        <p:spPr/>
        <p:txBody>
          <a:bodyPr/>
          <a:lstStyle/>
          <a:p>
            <a:r>
              <a:rPr lang="de-CH" sz="2000" dirty="0"/>
              <a:t>Mindestens alle 5 Jahre überprüft die Schweizerische Kommission für Berufsentwicklung und Qualität den Bildungsplan (Art. 28, Abs. 4, lit.a., BiVo)</a:t>
            </a:r>
          </a:p>
          <a:p>
            <a:r>
              <a:rPr lang="de-CH" sz="2000" dirty="0"/>
              <a:t>Die gesamte berufliche Grundbildung an allen drei Lernorten ist konsequent handlungskompetenzorientiert. </a:t>
            </a:r>
          </a:p>
          <a:p>
            <a:r>
              <a:rPr lang="de-CH" sz="2000" dirty="0"/>
              <a:t>Die Bildungsverordnung beinhaltet die verbindlichen und rechtsetzenden Elemente </a:t>
            </a:r>
          </a:p>
          <a:p>
            <a:r>
              <a:rPr lang="de-CH" sz="2000" dirty="0"/>
              <a:t>Der Bildungsplan umfasst:</a:t>
            </a:r>
          </a:p>
          <a:p>
            <a:pPr lvl="1"/>
            <a:r>
              <a:rPr lang="de-CH" sz="2000" dirty="0"/>
              <a:t>die angestrebten Handlungskompetenzen der Kaufleute EFZ und</a:t>
            </a:r>
          </a:p>
          <a:p>
            <a:pPr lvl="1"/>
            <a:r>
              <a:rPr lang="de-CH" sz="2000" dirty="0"/>
              <a:t>die branchenspezifischen Arbeitssituationen, die aufzeigen, wie bestimmte Handlungskompetenzen in der öffentlichen Verwaltung angewendet werden.</a:t>
            </a:r>
          </a:p>
          <a:p>
            <a:r>
              <a:rPr lang="de-CH" sz="2000" dirty="0"/>
              <a:t>Der Betrieb wird zum wichtigsten Lernort. </a:t>
            </a:r>
          </a:p>
          <a:p>
            <a:r>
              <a:rPr lang="de-CH" sz="2000" dirty="0"/>
              <a:t>An allen Lernorten wird nach Handlungskompetenzen ausgebildet. Die Fächer in der Berufsfachschule fallen weg. </a:t>
            </a:r>
          </a:p>
          <a:p>
            <a:r>
              <a:rPr lang="de-CH" sz="2000" dirty="0"/>
              <a:t>Im Qualifikationsverfahren wird konsequent geprüft, inwiefern die Lernenden sich die angestrebten Handlungskompetenzen aufgebaut haben. </a:t>
            </a:r>
          </a:p>
          <a:p>
            <a:endParaRPr lang="de-CH" sz="2000" dirty="0"/>
          </a:p>
        </p:txBody>
      </p:sp>
      <p:sp>
        <p:nvSpPr>
          <p:cNvPr id="2" name="Foliennummernplatzhalt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814018075"/>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580F47-B562-7C21-1153-3D93A597E3F8}"/>
              </a:ext>
            </a:extLst>
          </p:cNvPr>
          <p:cNvSpPr>
            <a:spLocks noGrp="1"/>
          </p:cNvSpPr>
          <p:nvPr>
            <p:ph type="title"/>
          </p:nvPr>
        </p:nvSpPr>
        <p:spPr/>
        <p:txBody>
          <a:bodyPr/>
          <a:lstStyle/>
          <a:p>
            <a:r>
              <a:rPr lang="de-CH" dirty="0"/>
              <a:t>Handlungskompetenzorientierung</a:t>
            </a:r>
          </a:p>
        </p:txBody>
      </p:sp>
      <p:sp>
        <p:nvSpPr>
          <p:cNvPr id="3" name="Textplatzhalter 2">
            <a:extLst>
              <a:ext uri="{FF2B5EF4-FFF2-40B4-BE49-F238E27FC236}">
                <a16:creationId xmlns:a16="http://schemas.microsoft.com/office/drawing/2014/main" id="{D9A630F3-DB89-2587-2FC8-63C5E27114FC}"/>
              </a:ext>
            </a:extLst>
          </p:cNvPr>
          <p:cNvSpPr>
            <a:spLocks noGrp="1"/>
          </p:cNvSpPr>
          <p:nvPr>
            <p:ph type="body" idx="1"/>
          </p:nvPr>
        </p:nvSpPr>
        <p:spPr/>
        <p:txBody>
          <a:bodyPr/>
          <a:lstStyle/>
          <a:p>
            <a:endParaRPr lang="de-CH" dirty="0"/>
          </a:p>
        </p:txBody>
      </p:sp>
      <p:sp>
        <p:nvSpPr>
          <p:cNvPr id="4" name="Foliennummernplatzhalter 3">
            <a:extLst>
              <a:ext uri="{FF2B5EF4-FFF2-40B4-BE49-F238E27FC236}">
                <a16:creationId xmlns:a16="http://schemas.microsoft.com/office/drawing/2014/main" id="{5A0B1379-FC8C-C018-27FF-6032421E61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982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301EC3-710E-3D7D-41D0-77E8CD6FF659}"/>
              </a:ext>
            </a:extLst>
          </p:cNvPr>
          <p:cNvSpPr>
            <a:spLocks noGrp="1"/>
          </p:cNvSpPr>
          <p:nvPr>
            <p:ph type="title"/>
          </p:nvPr>
        </p:nvSpPr>
        <p:spPr/>
        <p:txBody>
          <a:bodyPr/>
          <a:lstStyle/>
          <a:p>
            <a:r>
              <a:rPr lang="de-CH" dirty="0"/>
              <a:t>Zielgrösse «Handlungskompetenz»</a:t>
            </a:r>
          </a:p>
        </p:txBody>
      </p:sp>
      <p:sp>
        <p:nvSpPr>
          <p:cNvPr id="3" name="Inhaltsplatzhalter 2">
            <a:extLst>
              <a:ext uri="{FF2B5EF4-FFF2-40B4-BE49-F238E27FC236}">
                <a16:creationId xmlns:a16="http://schemas.microsoft.com/office/drawing/2014/main" id="{7A40B2F2-8A27-D244-1332-FD81CEB25E5B}"/>
              </a:ext>
            </a:extLst>
          </p:cNvPr>
          <p:cNvSpPr>
            <a:spLocks noGrp="1"/>
          </p:cNvSpPr>
          <p:nvPr>
            <p:ph idx="1"/>
          </p:nvPr>
        </p:nvSpPr>
        <p:spPr/>
        <p:txBody>
          <a:bodyPr/>
          <a:lstStyle/>
          <a:p>
            <a:pPr marL="0" indent="0">
              <a:buNone/>
            </a:pPr>
            <a:r>
              <a:rPr lang="de-CH" dirty="0"/>
              <a:t>Handlungskompetent ist, wer berufliche Aufgaben und Tätigkeiten eigeninitiativ, zielorientiert, fachgerecht und flexibel ausführt.</a:t>
            </a:r>
            <a:br>
              <a:rPr lang="de-CH" dirty="0"/>
            </a:br>
            <a:endParaRPr lang="de-CH" dirty="0"/>
          </a:p>
          <a:p>
            <a:pPr marL="0" indent="0">
              <a:buNone/>
            </a:pPr>
            <a:r>
              <a:rPr lang="de-CH" sz="2000" dirty="0"/>
              <a:t>Staatssekretariat für Bildung, Forschung und Innovation (SBFI)</a:t>
            </a:r>
          </a:p>
        </p:txBody>
      </p:sp>
      <p:sp>
        <p:nvSpPr>
          <p:cNvPr id="4" name="Foliennummernplatzhalter 3">
            <a:extLst>
              <a:ext uri="{FF2B5EF4-FFF2-40B4-BE49-F238E27FC236}">
                <a16:creationId xmlns:a16="http://schemas.microsoft.com/office/drawing/2014/main" id="{C1AB0A0F-FDBF-6DB1-2688-4E3FDC297A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674F0A-37BA-4CE3-B1FD-DE57A7E2F2C6}" type="slidenum">
              <a:rPr kumimoji="0" lang="de-CH" sz="1200" b="0" i="0" u="none" strike="noStrike" kern="1200" cap="none" spc="0" normalizeH="0" baseline="0" noProof="0" smtClean="0">
                <a:ln>
                  <a:noFill/>
                </a:ln>
                <a:solidFill>
                  <a:prstClr val="black">
                    <a:tint val="75000"/>
                  </a:prstClr>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CH" sz="1200" b="0" i="0" u="none" strike="noStrike" kern="1200" cap="none" spc="0" normalizeH="0" baseline="0" noProof="0" dirty="0">
              <a:ln>
                <a:noFill/>
              </a:ln>
              <a:solidFill>
                <a:prstClr val="black">
                  <a:tint val="75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037314431"/>
      </p:ext>
    </p:extLst>
  </p:cSld>
  <p:clrMapOvr>
    <a:masterClrMapping/>
  </p:clrMapOvr>
</p:sld>
</file>

<file path=ppt/theme/theme1.xml><?xml version="1.0" encoding="utf-8"?>
<a:theme xmlns:a="http://schemas.openxmlformats.org/drawingml/2006/main" name="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24143C3B-A733-402C-99E6-E143C3BC9DBB}"/>
    </a:ext>
  </a:extLst>
</a:theme>
</file>

<file path=ppt/theme/theme2.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83507D8A-4426-460C-B7DA-1078A512752F}"/>
    </a:ext>
  </a:extLst>
</a:theme>
</file>

<file path=ppt/theme/theme3.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L_Einstieg_OVAP_BB_220906_neu.potx" id="{14E516C5-11B6-4041-AFF1-5A150A64D90D}" vid="{8145AC83-A5D0-4385-BCA0-052788F42C68}"/>
    </a:ext>
  </a:extLst>
</a:theme>
</file>

<file path=ppt/theme/theme4.xml><?xml version="1.0" encoding="utf-8"?>
<a:theme xmlns:a="http://schemas.openxmlformats.org/drawingml/2006/main" name="1_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1CC9C774-081C-403C-86B6-8B39EBA28C55}" vid="{AED0A1CE-0CDD-44E1-8B00-D9349A8DA47A}"/>
    </a:ext>
  </a:extLst>
</a:theme>
</file>

<file path=ppt/theme/theme5.xml><?xml version="1.0" encoding="utf-8"?>
<a:theme xmlns:a="http://schemas.openxmlformats.org/drawingml/2006/main" name="2_Vorlage Präsentatio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äsentation1" id="{2132F1D4-FD34-4208-89C4-D0AFF2BEBDA6}" vid="{6AE76271-4137-4FB1-9609-B7F54293FF9D}"/>
    </a:ext>
  </a:extLst>
</a:theme>
</file>

<file path=ppt/theme/theme6.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VL_Einstieg_OVAP_BB_220906</Template>
  <TotalTime>0</TotalTime>
  <Words>2144</Words>
  <Application>Microsoft Office PowerPoint</Application>
  <PresentationFormat>Breitbild</PresentationFormat>
  <Paragraphs>363</Paragraphs>
  <Slides>38</Slides>
  <Notes>35</Notes>
  <HiddenSlides>1</HiddenSlides>
  <MMClips>0</MMClips>
  <ScaleCrop>false</ScaleCrop>
  <HeadingPairs>
    <vt:vector size="6" baseType="variant">
      <vt:variant>
        <vt:lpstr>Verwendete Schriftarten</vt:lpstr>
      </vt:variant>
      <vt:variant>
        <vt:i4>4</vt:i4>
      </vt:variant>
      <vt:variant>
        <vt:lpstr>Design</vt:lpstr>
      </vt:variant>
      <vt:variant>
        <vt:i4>5</vt:i4>
      </vt:variant>
      <vt:variant>
        <vt:lpstr>Folientitel</vt:lpstr>
      </vt:variant>
      <vt:variant>
        <vt:i4>38</vt:i4>
      </vt:variant>
    </vt:vector>
  </HeadingPairs>
  <TitlesOfParts>
    <vt:vector size="47" baseType="lpstr">
      <vt:lpstr>Arial</vt:lpstr>
      <vt:lpstr>Calibri</vt:lpstr>
      <vt:lpstr>Myriad Pro</vt:lpstr>
      <vt:lpstr>Symbol</vt:lpstr>
      <vt:lpstr>Vorlage Präsentation</vt:lpstr>
      <vt:lpstr>1_Benutzerdefiniertes Design</vt:lpstr>
      <vt:lpstr>Benutzerdefiniertes Design</vt:lpstr>
      <vt:lpstr>1_Vorlage Präsentation</vt:lpstr>
      <vt:lpstr>2_Vorlage Präsentation</vt:lpstr>
      <vt:lpstr>Übersicht (für üK-Leiter/in)</vt:lpstr>
      <vt:lpstr>Open Space üK1 Tag 1</vt:lpstr>
      <vt:lpstr>Lügen-Portrait</vt:lpstr>
      <vt:lpstr>Kahoot üK1 Tag 1</vt:lpstr>
      <vt:lpstr>Crashkurs BiVo 2023 Betriebliche Ausbildung</vt:lpstr>
      <vt:lpstr>Video als Zusammenfassung</vt:lpstr>
      <vt:lpstr>Das Wichtigste in Kürze</vt:lpstr>
      <vt:lpstr>Handlungskompetenzorientierung</vt:lpstr>
      <vt:lpstr>Zielgrösse «Handlungskompetenz»</vt:lpstr>
      <vt:lpstr>Zielgrösse «Handlungskompetenz»</vt:lpstr>
      <vt:lpstr>Der Weg dahin</vt:lpstr>
      <vt:lpstr>Der Betrieb wird zum wichtigsten Lernort</vt:lpstr>
      <vt:lpstr>Bildungsplan – Übersicht über die Handlungskompetenzen</vt:lpstr>
      <vt:lpstr>Betriebliches Ausbildungssystem </vt:lpstr>
      <vt:lpstr>Praxisaufträge, Kompetenzraster und Lerndokumentation</vt:lpstr>
      <vt:lpstr>Das Wichtigste in Kürze</vt:lpstr>
      <vt:lpstr>Ausbildung im Betrieb Die verschiedenen Ausbildungsinstrumente </vt:lpstr>
      <vt:lpstr>Erfolgsfaktor «Entwicklungsprozesse begleiten»</vt:lpstr>
      <vt:lpstr>Erfolgsfaktor «Entwicklungsprozesse beurteilen»</vt:lpstr>
      <vt:lpstr>Praxisauftrag</vt:lpstr>
      <vt:lpstr>Leitmotto</vt:lpstr>
      <vt:lpstr>Praxisauftrag</vt:lpstr>
      <vt:lpstr>Kompetenzraster</vt:lpstr>
      <vt:lpstr>Kompetenzraster</vt:lpstr>
      <vt:lpstr>Lerndokumentation</vt:lpstr>
      <vt:lpstr>Was macht eine gut geführte Lerndokumentation aus?</vt:lpstr>
      <vt:lpstr>Lerndokumentation</vt:lpstr>
      <vt:lpstr>Zusammenfassung</vt:lpstr>
      <vt:lpstr>Qualifikationsgespräch  Betrieblicher Kompetenznachweis und Bildungsbericht</vt:lpstr>
      <vt:lpstr>Betrieblicher Kompetenznachweis – Bildungsbericht</vt:lpstr>
      <vt:lpstr>Betrieblicher Kompetenznachweis – Beurteilungskriterien</vt:lpstr>
      <vt:lpstr>Betrieblicher Kompetenznachweis – Beurteilungskriterien</vt:lpstr>
      <vt:lpstr>Betrieblicher Kompetenznachweis – Beurteilungskriterien</vt:lpstr>
      <vt:lpstr>Anmerkungen zur Beurteilung</vt:lpstr>
      <vt:lpstr>Beispiel</vt:lpstr>
      <vt:lpstr>Beispiel</vt:lpstr>
      <vt:lpstr>Betrieblicher Kompetenznachweis – Beurteilungskriterien</vt:lpstr>
      <vt:lpstr>Qualifikationsgespräch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Thema des Präsenztags Einstieg</dc:title>
  <dc:creator>Christine Haener</dc:creator>
  <cp:lastModifiedBy>Jasmin Spuler | IPM</cp:lastModifiedBy>
  <cp:revision>68</cp:revision>
  <cp:lastPrinted>2023-03-24T10:05:17Z</cp:lastPrinted>
  <dcterms:created xsi:type="dcterms:W3CDTF">2022-09-21T08:39:18Z</dcterms:created>
  <dcterms:modified xsi:type="dcterms:W3CDTF">2024-10-15T07:09:50Z</dcterms:modified>
</cp:coreProperties>
</file>