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72" r:id="rId5"/>
    <p:sldMasterId id="2147483660" r:id="rId6"/>
  </p:sldMasterIdLst>
  <p:notesMasterIdLst>
    <p:notesMasterId r:id="rId49"/>
  </p:notesMasterIdLst>
  <p:sldIdLst>
    <p:sldId id="256" r:id="rId7"/>
    <p:sldId id="273" r:id="rId8"/>
    <p:sldId id="263" r:id="rId9"/>
    <p:sldId id="265" r:id="rId10"/>
    <p:sldId id="270" r:id="rId11"/>
    <p:sldId id="272" r:id="rId12"/>
    <p:sldId id="274" r:id="rId13"/>
    <p:sldId id="271" r:id="rId14"/>
    <p:sldId id="275" r:id="rId15"/>
    <p:sldId id="276" r:id="rId16"/>
    <p:sldId id="297" r:id="rId17"/>
    <p:sldId id="277" r:id="rId18"/>
    <p:sldId id="278" r:id="rId19"/>
    <p:sldId id="279" r:id="rId20"/>
    <p:sldId id="298" r:id="rId21"/>
    <p:sldId id="299" r:id="rId22"/>
    <p:sldId id="268" r:id="rId23"/>
    <p:sldId id="280" r:id="rId24"/>
    <p:sldId id="284" r:id="rId25"/>
    <p:sldId id="285" r:id="rId26"/>
    <p:sldId id="286" r:id="rId27"/>
    <p:sldId id="281" r:id="rId28"/>
    <p:sldId id="287" r:id="rId29"/>
    <p:sldId id="288" r:id="rId30"/>
    <p:sldId id="289" r:id="rId31"/>
    <p:sldId id="290" r:id="rId32"/>
    <p:sldId id="291" r:id="rId33"/>
    <p:sldId id="300" r:id="rId34"/>
    <p:sldId id="301" r:id="rId35"/>
    <p:sldId id="302" r:id="rId36"/>
    <p:sldId id="304" r:id="rId37"/>
    <p:sldId id="303" r:id="rId38"/>
    <p:sldId id="307" r:id="rId39"/>
    <p:sldId id="305" r:id="rId40"/>
    <p:sldId id="308" r:id="rId41"/>
    <p:sldId id="306" r:id="rId42"/>
    <p:sldId id="309" r:id="rId43"/>
    <p:sldId id="292" r:id="rId44"/>
    <p:sldId id="293" r:id="rId45"/>
    <p:sldId id="294" r:id="rId46"/>
    <p:sldId id="295" r:id="rId47"/>
    <p:sldId id="296" r:id="rId4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EE662-F9B5-5868-5047-A2963CCBC6F6}" name="Johanna Schönhöfer" initials="JS" userId="S::johanna.schoenhoefer@ectaveo.ch::17c3a78f-0d36-47e9-b920-a55ace117f6d" providerId="AD"/>
  <p188:author id="{117757B0-7D34-ED3F-83B1-5AC550894929}" name="Joëlle Clemen" initials="JC" userId="S::joelle.clemen@ectaveo.ch::76cfbdef-221a-4b59-aed8-05c496251aa8" providerId="AD"/>
  <p188:author id="{71EE7EDB-79DE-A50C-E22B-1EE5AE60FC11}" name="Carmen Ferri" initials="CF" userId="S::carmen.ferri@ectaveo.ch::d3a96a1a-5c55-4c2b-815c-caab095d9a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opat, Johanna" initials="VJ" lastIdx="2" clrIdx="0">
    <p:extLst>
      <p:ext uri="{19B8F6BF-5375-455C-9EA6-DF929625EA0E}">
        <p15:presenceInfo xmlns:p15="http://schemas.microsoft.com/office/powerpoint/2012/main" userId="Vopat, Joh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A"/>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482DC-09A4-454A-9090-E91CA2115489}" v="3" dt="2025-03-20T09:14:38.508"/>
  </p1510:revLst>
</p1510:revInfo>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5097" autoAdjust="0"/>
  </p:normalViewPr>
  <p:slideViewPr>
    <p:cSldViewPr>
      <p:cViewPr varScale="1">
        <p:scale>
          <a:sx n="78" d="100"/>
          <a:sy n="78" d="100"/>
        </p:scale>
        <p:origin x="802"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puler | IPM" userId="17e02e29-0b88-4982-b904-be5bef771182" providerId="ADAL" clId="{57D482DC-09A4-454A-9090-E91CA2115489}"/>
    <pc:docChg chg="custSel modSld">
      <pc:chgData name="Jasmin Spuler | IPM" userId="17e02e29-0b88-4982-b904-be5bef771182" providerId="ADAL" clId="{57D482DC-09A4-454A-9090-E91CA2115489}" dt="2025-03-20T10:03:36.969" v="5" actId="20577"/>
      <pc:docMkLst>
        <pc:docMk/>
      </pc:docMkLst>
      <pc:sldChg chg="modSp mod">
        <pc:chgData name="Jasmin Spuler | IPM" userId="17e02e29-0b88-4982-b904-be5bef771182" providerId="ADAL" clId="{57D482DC-09A4-454A-9090-E91CA2115489}" dt="2025-03-20T10:03:36.969" v="5" actId="20577"/>
        <pc:sldMkLst>
          <pc:docMk/>
          <pc:sldMk cId="1355998956" sldId="304"/>
        </pc:sldMkLst>
        <pc:spChg chg="mod">
          <ac:chgData name="Jasmin Spuler | IPM" userId="17e02e29-0b88-4982-b904-be5bef771182" providerId="ADAL" clId="{57D482DC-09A4-454A-9090-E91CA2115489}" dt="2025-03-20T10:03:36.969" v="5" actId="20577"/>
          <ac:spMkLst>
            <pc:docMk/>
            <pc:sldMk cId="1355998956" sldId="304"/>
            <ac:spMk id="3" creationId="{00000000-0000-0000-0000-000000000000}"/>
          </ac:spMkLst>
        </pc:spChg>
      </pc:sldChg>
      <pc:sldChg chg="modSp mod">
        <pc:chgData name="Jasmin Spuler | IPM" userId="17e02e29-0b88-4982-b904-be5bef771182" providerId="ADAL" clId="{57D482DC-09A4-454A-9090-E91CA2115489}" dt="2025-03-20T09:11:07.242" v="1" actId="3626"/>
        <pc:sldMkLst>
          <pc:docMk/>
          <pc:sldMk cId="620905950" sldId="305"/>
        </pc:sldMkLst>
        <pc:spChg chg="mod">
          <ac:chgData name="Jasmin Spuler | IPM" userId="17e02e29-0b88-4982-b904-be5bef771182" providerId="ADAL" clId="{57D482DC-09A4-454A-9090-E91CA2115489}" dt="2025-03-20T09:11:07.242" v="1" actId="3626"/>
          <ac:spMkLst>
            <pc:docMk/>
            <pc:sldMk cId="620905950" sldId="30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20.03.2025</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side-it.ch/cyberangriff-auf-stadt-buelach-2022071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180143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b="1" dirty="0"/>
          </a:p>
          <a:p>
            <a:r>
              <a:rPr lang="de-CH" dirty="0"/>
              <a:t>Sammeln Sie weitere Tipps mit den Lernenden.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102310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Mit der Methode «Schlussfigur» werten Sie den üK-Tag aus.</a:t>
            </a:r>
          </a:p>
          <a:p>
            <a:pPr hangingPunct="0"/>
            <a:r>
              <a:rPr lang="de-CH" sz="1800" dirty="0">
                <a:effectLst/>
                <a:latin typeface="Calibri" panose="020F0502020204030204" pitchFamily="34" charset="0"/>
                <a:ea typeface="Calibri" panose="020F0502020204030204" pitchFamily="34" charset="0"/>
                <a:cs typeface="Times New Roman" panose="02020603050405020304" pitchFamily="18" charset="0"/>
              </a:rPr>
              <a:t>Stellen Sie hierfür in die Mitte des Raumes eine Aussage auf (z.B. «Ich habe im heutigen üK Neues dazugelernt»). Die Lernenden positionieren sich je nach Selbsteinschätzung näher oder entfernter von der Aussage im Raum.</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305046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an üK-Leitung:</a:t>
            </a:r>
          </a:p>
          <a:p>
            <a:endParaRPr lang="de-CH" dirty="0"/>
          </a:p>
          <a:p>
            <a:r>
              <a:rPr lang="de-CH" dirty="0"/>
              <a:t>Geben Sie das Datum für das Absolvieren des E-Tests und das Einreichen des Transferauftrags bekannt.</a:t>
            </a:r>
          </a:p>
          <a:p>
            <a:r>
              <a:rPr lang="de-CH" dirty="0"/>
              <a:t>Die Lernenden können sich mit dem Trainings-E-Test auf den benoteten E-Test vorbereiten.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170358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800" b="1" dirty="0">
                <a:effectLst/>
                <a:latin typeface="Segoe UI" panose="020B0502040204020203" pitchFamily="34" charset="0"/>
              </a:rPr>
              <a:t>Hinweis an üK-Leitung:</a:t>
            </a:r>
          </a:p>
          <a:p>
            <a:endParaRPr lang="de-CH" sz="1800" b="1" dirty="0">
              <a:effectLst/>
              <a:latin typeface="Segoe UI" panose="020B0502040204020203" pitchFamily="34" charset="0"/>
            </a:endParaRPr>
          </a:p>
          <a:p>
            <a:r>
              <a:rPr lang="de-CH" sz="1800" b="0" dirty="0">
                <a:effectLst/>
                <a:latin typeface="Segoe UI" panose="020B0502040204020203" pitchFamily="34" charset="0"/>
              </a:rPr>
              <a:t>Drucken Sie die Abbildung aus oder zeichnen Sie sie auf. Die Lernenden verorten sich dann mit Klebepunkten innerhalb der Abbildung.</a:t>
            </a:r>
          </a:p>
          <a:p>
            <a:r>
              <a:rPr lang="de-CH" sz="1800" dirty="0">
                <a:effectLst/>
                <a:latin typeface="Segoe UI" panose="020B0502040204020203" pitchFamily="34" charset="0"/>
              </a:rPr>
              <a:t>Wichtig ist, dass Sie die Lernenden, die sich noch unten am Weg einordnen, fragen, was es noch braucht. </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168775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b="1" dirty="0"/>
          </a:p>
          <a:p>
            <a:r>
              <a:rPr lang="de-CH" dirty="0"/>
              <a:t>Holen Sie von den Lernenden ab, was sie noch vom üK-Block 1 zu dem Thema wissen.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40200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r>
              <a:rPr lang="de-CH" dirty="0"/>
              <a:t>Der Artikel 320 des Schweizerischen Strafgesetzbuches hält Folgendes fest: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a:t>
            </a:r>
            <a:r>
              <a:rPr lang="de-DE" dirty="0"/>
              <a:t>Wer ein Geheimnis offenbart, das ihm in seiner Eigenschaft als Mitglied einer Behörde oder als Beamter anvertraut worden ist oder das er in seiner amtlichen oder dienstlichen Stellung oder als Hilfsperson eines Beamten oder einer Behörde wahrgenommen hat, wird mit Freiheitsstrafe bis zu drei Jahren oder Geldstrafe bestraft. Die Verletzung des Amtsgeheimnisses ist auch nach Beendigung des amtlichen oder dienstlichen Verhältnisses oder der Hilfstätigkeit strafbar.</a:t>
            </a:r>
            <a:r>
              <a:rPr lang="de-CH" dirty="0"/>
              <a:t> »</a:t>
            </a:r>
          </a:p>
          <a:p>
            <a:pPr marL="0" indent="0">
              <a:buNone/>
            </a:pPr>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143406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Artikel 35 des Schweizerischen Datenschutzgesetzes hält Folgendes fest: </a:t>
            </a:r>
          </a:p>
          <a:p>
            <a:pPr marL="0" indent="0">
              <a:buNone/>
            </a:pPr>
            <a:r>
              <a:rPr lang="de-CH" dirty="0"/>
              <a:t>«</a:t>
            </a:r>
            <a:r>
              <a:rPr lang="de-DE" dirty="0"/>
              <a:t>Wer vorsätzlich geheime, besonders schützenswerte Personendaten oder Persönlichkeitsprofile unbefugt bekannt gibt, von denen er bei der Ausübung seines Berufes, der die Kenntnis solcher Daten erfordert, erfahren hat, wird auf Antrag mit Busse bestraft. </a:t>
            </a:r>
          </a:p>
          <a:p>
            <a:pPr marL="0" indent="0">
              <a:buNone/>
            </a:pPr>
            <a:r>
              <a:rPr lang="de-DE" dirty="0"/>
              <a:t>Gleich wird bestraft, wer vorsätzlich geheime, besonders schützenswerte Personendaten oder Persönlichkeitsprofile unbefugt bekannt gibt, von denen er bei der Tätigkeit für den Geheimhaltungspflichtigen oder während der Ausbildung bei diesem erfahren hat.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unbefugte Bekanntgeben geheimer, besonders schützenswerter Personendaten oder Persönlichkeitsprofile ist auch nach Beendigung der Berufsausübung oder der Ausbildung strafbar.</a:t>
            </a:r>
            <a:r>
              <a:rPr lang="de-CH" dirty="0"/>
              <a:t>»</a:t>
            </a:r>
          </a:p>
          <a:p>
            <a:pPr marL="0" indent="0">
              <a:buNone/>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90604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r>
              <a:rPr lang="de-CH" dirty="0"/>
              <a:t>Die Lernenden diskutieren die Fallfragen für einige Minuten. Besprechen Sie die Antworten im Plenum.</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68462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r>
              <a:rPr lang="de-CH" dirty="0"/>
              <a:t>Die Lernenden diskutieren die Fallfragen für einige Minuten. Besprechen Sie die Antworten im Plenum.</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248099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b="1" dirty="0"/>
          </a:p>
          <a:p>
            <a:r>
              <a:rPr lang="de-CH" dirty="0"/>
              <a:t>Sammeln Sie ggf. weitere Tipps mit den Lernenden.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292102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an üK-Leitung:</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Teilen Sie den gesamten Artikel mit Ihren Lernenden. Quelle Fall Bülach: </a:t>
            </a:r>
            <a:r>
              <a:rPr lang="de-CH" dirty="0">
                <a:highlight>
                  <a:srgbClr val="FFFF00"/>
                </a:highlight>
                <a:hlinkClick r:id="rId3"/>
              </a:rPr>
              <a:t>https://www.inside-it.ch/cyberangriff-auf-stadt-buelach-20220719</a:t>
            </a:r>
            <a:r>
              <a:rPr lang="de-CH" dirty="0">
                <a:highlight>
                  <a:srgbClr val="FFFF00"/>
                </a:highlight>
              </a:rPr>
              <a:t>  (abgerufen am 12.06.2023)</a:t>
            </a:r>
            <a:endParaRPr lang="de-CH" dirty="0"/>
          </a:p>
          <a:p>
            <a:endParaRPr lang="de-CH" dirty="0"/>
          </a:p>
          <a:p>
            <a:r>
              <a:rPr lang="de-CH" dirty="0"/>
              <a:t>Sie können stattdessen auch einen eigenen Fall vorstellen.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25</a:t>
            </a:fld>
            <a:endParaRPr lang="de-CH"/>
          </a:p>
        </p:txBody>
      </p:sp>
    </p:spTree>
    <p:extLst>
      <p:ext uri="{BB962C8B-B14F-4D97-AF65-F5344CB8AC3E}">
        <p14:creationId xmlns:p14="http://schemas.microsoft.com/office/powerpoint/2010/main" val="276658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emeinden-ag.ch/public/upload/assets/20290/%C3%BCK%204%20Tag%201%20Contradictio_Arbeitsanleitung.pdf?fp=171861501481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emeinden-ag.ch/public/upload/assets/20291/%C3%BCK%204%20Tag%201%20Handlungssimulation_Medienmitteilung%20verfassen_Arbeitsanleitung.pdf?fp=171861501499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gemeinden-ag.ch/public/upload/assets/20293/%C3%BCK%204%20Tag%201_Werkstatt_Arbeitsanleitung.pdf?fp=171861501529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gemeinden-ag.ch/public/upload/assets/20285/%C3%BCK%204%20Tag%201_Werkstatt_Posten%201-3_Gemeinde%26Kanton_Werkstattblatt.pdf?fp=171861501409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gemeinden-ag.ch/public/upload/assets/20286/%C3%BCK%204%20Tag%201_Werkstatt_Posten%202_Gemeinde.pdf?fp=171861501423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sz="4400" dirty="0"/>
              <a:t>Dokumentationen, Berichte und Publikationen</a:t>
            </a:r>
            <a:endParaRPr lang="de-CH" dirty="0"/>
          </a:p>
        </p:txBody>
      </p:sp>
      <p:sp>
        <p:nvSpPr>
          <p:cNvPr id="6" name="Untertitel 5"/>
          <p:cNvSpPr>
            <a:spLocks noGrp="1"/>
          </p:cNvSpPr>
          <p:nvPr>
            <p:ph type="subTitle" idx="1"/>
          </p:nvPr>
        </p:nvSpPr>
        <p:spPr/>
        <p:txBody>
          <a:bodyPr>
            <a:normAutofit lnSpcReduction="10000"/>
          </a:bodyPr>
          <a:lstStyle/>
          <a:p>
            <a:r>
              <a:rPr lang="de-CH" dirty="0"/>
              <a:t>Präsenztag 9</a:t>
            </a:r>
            <a:br>
              <a:rPr lang="de-CH" dirty="0"/>
            </a:br>
            <a:r>
              <a:rPr lang="de-CH" dirty="0"/>
              <a:t>Überbetriebliche Kurse Block 4</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13: «Dokumentationen, Berichte und Publikationen verfassen», Arbeitssituation 3: «Markt- und Branchenkenntnisse einsetzen» und Arbeitssituation 1: «Gekonnt in meinem Betrieb und meiner Funktion bewegen»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Himmel, draußen, Berg, Wolke enthält.&#10;&#10;Automatisch generierte Beschreibung">
            <a:extLst>
              <a:ext uri="{FF2B5EF4-FFF2-40B4-BE49-F238E27FC236}">
                <a16:creationId xmlns:a16="http://schemas.microsoft.com/office/drawing/2014/main" id="{772B284F-44EA-1B1C-FEA4-684DBF368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38" y="-1526804"/>
            <a:ext cx="12223237" cy="8836381"/>
          </a:xfrm>
          <a:prstGeom prst="rect">
            <a:avLst/>
          </a:prstGeom>
        </p:spPr>
      </p:pic>
      <p:sp>
        <p:nvSpPr>
          <p:cNvPr id="4" name="Foliennummernplatzhalter 3" hidden="1">
            <a:extLst>
              <a:ext uri="{FF2B5EF4-FFF2-40B4-BE49-F238E27FC236}">
                <a16:creationId xmlns:a16="http://schemas.microsoft.com/office/drawing/2014/main" id="{8BF70008-02B9-C0BE-7C09-3FFA65E282FE}"/>
              </a:ext>
            </a:extLst>
          </p:cNvPr>
          <p:cNvSpPr>
            <a:spLocks noGrp="1"/>
          </p:cNvSpPr>
          <p:nvPr>
            <p:ph type="sldNum" sz="quarter" idx="12"/>
          </p:nvPr>
        </p:nvSpPr>
        <p:spPr/>
        <p:txBody>
          <a:bodyPr/>
          <a:lstStyle/>
          <a:p>
            <a:pPr>
              <a:spcAft>
                <a:spcPts val="600"/>
              </a:spcAft>
            </a:pPr>
            <a:fld id="{87674F0A-37BA-4CE3-B1FD-DE57A7E2F2C6}" type="slidenum">
              <a:rPr lang="de-CH" smtClean="0"/>
              <a:pPr>
                <a:spcAft>
                  <a:spcPts val="600"/>
                </a:spcAft>
              </a:pPr>
              <a:t>10</a:t>
            </a:fld>
            <a:endParaRPr lang="de-CH"/>
          </a:p>
        </p:txBody>
      </p:sp>
      <p:sp>
        <p:nvSpPr>
          <p:cNvPr id="3" name="Textfeld 2">
            <a:extLst>
              <a:ext uri="{FF2B5EF4-FFF2-40B4-BE49-F238E27FC236}">
                <a16:creationId xmlns:a16="http://schemas.microsoft.com/office/drawing/2014/main" id="{51B4D7D4-5A35-37F2-9BF0-D0B73F2B3C36}"/>
              </a:ext>
            </a:extLst>
          </p:cNvPr>
          <p:cNvSpPr txBox="1"/>
          <p:nvPr/>
        </p:nvSpPr>
        <p:spPr>
          <a:xfrm>
            <a:off x="119336" y="188640"/>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Mein Weg</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403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Einen Schritt weiter - Arbeitsanleitung «Peer-Coaching»</a:t>
            </a:r>
          </a:p>
        </p:txBody>
      </p:sp>
      <p:sp>
        <p:nvSpPr>
          <p:cNvPr id="3" name="Inhaltsplatzhalter 2"/>
          <p:cNvSpPr>
            <a:spLocks noGrp="1"/>
          </p:cNvSpPr>
          <p:nvPr>
            <p:ph idx="1"/>
          </p:nvPr>
        </p:nvSpPr>
        <p:spPr>
          <a:xfrm>
            <a:off x="609600" y="1417639"/>
            <a:ext cx="10972800" cy="4708526"/>
          </a:xfrm>
        </p:spPr>
        <p:txBody>
          <a:bodyPr/>
          <a:lstStyle/>
          <a:p>
            <a:pPr marL="0" indent="0" hangingPunct="0">
              <a:buNone/>
            </a:pPr>
            <a:r>
              <a:rPr lang="de-CH" sz="1500" b="1" dirty="0"/>
              <a:t>Ausgangslage: </a:t>
            </a:r>
            <a:r>
              <a:rPr lang="de-CH" sz="1500" dirty="0"/>
              <a:t>In den vergangenen Wochen haben Sie sich Ihrem zweiten </a:t>
            </a:r>
            <a:r>
              <a:rPr lang="de-CH" sz="1500" dirty="0" err="1"/>
              <a:t>üK</a:t>
            </a:r>
            <a:r>
              <a:rPr lang="de-CH" sz="1500" dirty="0"/>
              <a:t>-Transferauftrag gewidmet. Nutzen Sie den Austausch im </a:t>
            </a:r>
            <a:r>
              <a:rPr lang="de-CH" sz="1500" dirty="0" err="1"/>
              <a:t>üK</a:t>
            </a:r>
            <a:r>
              <a:rPr lang="de-CH" sz="1500" dirty="0"/>
              <a:t>, um Input und Inspiration für Ihr weiteres Vorgehen zu erhalten. Dazu setzen Sie sich nun in «Coaching-Gruppen» zusammen.</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Setzen Sie sich in Dreiergruppen zusammen.</a:t>
            </a:r>
          </a:p>
          <a:p>
            <a:pPr marL="0" indent="0" hangingPunct="0">
              <a:buNone/>
            </a:pPr>
            <a:r>
              <a:rPr lang="de-CH" sz="1500" b="1" dirty="0"/>
              <a:t>Schritt 2:</a:t>
            </a:r>
            <a:r>
              <a:rPr lang="de-CH" sz="1500" dirty="0"/>
              <a:t> Teilen Sie die Gruppenzeit so auf, dass alle Lernenden gleich viel Zeit haben, ihre Arbeit vorzustellen und zu besprechen. Bestimmen Sie jemanden, der für die Zeiteinhaltung zuständig ist.</a:t>
            </a:r>
          </a:p>
          <a:p>
            <a:pPr marL="0" indent="0" hangingPunct="0">
              <a:buNone/>
            </a:pPr>
            <a:r>
              <a:rPr lang="de-CH" sz="1500" b="1" dirty="0"/>
              <a:t>Schritt 3:</a:t>
            </a:r>
            <a:r>
              <a:rPr lang="de-CH" sz="1500" dirty="0"/>
              <a:t> Der erste Lernende stellt seinen Auftrag vor. Orientieren Sie sich hierfür an den folgenden Fragen:</a:t>
            </a:r>
          </a:p>
          <a:p>
            <a:pPr marL="0" lvl="0" indent="0" hangingPunct="0">
              <a:buNone/>
            </a:pPr>
            <a:r>
              <a:rPr lang="de-CH" sz="1500" dirty="0"/>
              <a:t>Was ist mein Thema? / Wie setze ich das Thema in meinem Lehrbetrieb um? / Wo stehe ich mit meinem Transferauftrag? / Welche Herausforderungen stellen sich mir? / Welche offenen Fragen habe ich?</a:t>
            </a:r>
          </a:p>
          <a:p>
            <a:pPr marL="0" indent="0" hangingPunct="0">
              <a:buNone/>
            </a:pPr>
            <a:r>
              <a:rPr lang="de-CH" sz="1500" b="1" dirty="0"/>
              <a:t>Schritt 4: </a:t>
            </a:r>
            <a:r>
              <a:rPr lang="de-CH" sz="1500" dirty="0"/>
              <a:t>Die Zuhörenden geben anschliessend Feedback (z.B. zu inhaltlichen Ideen, zur Umsetzung des Transferauftrags) oder Tipps zur weiteren Ausarbeitung des Transferauftrags.</a:t>
            </a:r>
          </a:p>
          <a:p>
            <a:pPr marL="0" indent="0" hangingPunct="0">
              <a:buNone/>
            </a:pPr>
            <a:r>
              <a:rPr lang="de-CH" sz="1500" b="1" dirty="0"/>
              <a:t>Schritt 5:</a:t>
            </a:r>
            <a:r>
              <a:rPr lang="de-CH" sz="1500" dirty="0"/>
              <a:t> Die nächsten Lernenden präsentieren jeweils ihre Ausarbeitungen.</a:t>
            </a:r>
          </a:p>
          <a:p>
            <a:pPr marL="0" indent="0" hangingPunct="0">
              <a:buNone/>
            </a:pPr>
            <a:r>
              <a:rPr lang="de-CH" sz="1500" b="1" dirty="0"/>
              <a:t>Schritt 6: </a:t>
            </a:r>
            <a:r>
              <a:rPr lang="de-CH" sz="1500" dirty="0"/>
              <a:t>Sammeln Sie abschliessend als Gruppe offene Fragen, die Sie an die </a:t>
            </a:r>
            <a:r>
              <a:rPr lang="de-CH" sz="1500" dirty="0" err="1"/>
              <a:t>üK</a:t>
            </a:r>
            <a:r>
              <a:rPr lang="de-CH" sz="1500" dirty="0"/>
              <a:t>-Kursleitung haben.</a:t>
            </a:r>
          </a:p>
          <a:p>
            <a:pPr marL="0" indent="0" hangingPunct="0">
              <a:buNone/>
            </a:pPr>
            <a:r>
              <a:rPr lang="de-CH" sz="1500" dirty="0"/>
              <a:t> </a:t>
            </a:r>
          </a:p>
          <a:p>
            <a:pPr marL="0" indent="0" hangingPunct="0">
              <a:buNone/>
            </a:pPr>
            <a:r>
              <a:rPr lang="de-CH" sz="1500" b="1" dirty="0"/>
              <a:t>Erwartungen: </a:t>
            </a:r>
            <a:r>
              <a:rPr lang="de-CH" sz="1500" dirty="0"/>
              <a:t>Jede Präsentation ist max. 10 Minuten </a:t>
            </a:r>
            <a:r>
              <a:rPr lang="de-CH" sz="1500" dirty="0" err="1"/>
              <a:t>lang.Jeder</a:t>
            </a:r>
            <a:r>
              <a:rPr lang="de-CH" sz="1500" dirty="0"/>
              <a:t> von Ihnen hat mindestens einen konkreten Tipp aus der Gruppe erhalten.</a:t>
            </a:r>
          </a:p>
          <a:p>
            <a:pPr marL="0" indent="0" hangingPunct="0">
              <a:buNone/>
            </a:pPr>
            <a:r>
              <a:rPr lang="de-CH" sz="1500" dirty="0"/>
              <a:t> </a:t>
            </a:r>
          </a:p>
          <a:p>
            <a:pPr marL="0" indent="0" hangingPunct="0">
              <a:buNone/>
            </a:pPr>
            <a:r>
              <a:rPr lang="de-CH" sz="1500" b="1" dirty="0"/>
              <a:t>Organisation: </a:t>
            </a:r>
            <a:r>
              <a:rPr lang="de-CH" sz="1500" dirty="0"/>
              <a:t>Zeit: 45 Minuten / Arbeitsweise: Dreiergruppe / Hilfsmittel: Erste Ausarbeitungen zum </a:t>
            </a:r>
            <a:r>
              <a:rPr lang="de-CH" sz="1500" dirty="0" err="1"/>
              <a:t>üK</a:t>
            </a:r>
            <a:r>
              <a:rPr lang="de-CH" sz="1500" dirty="0"/>
              <a:t>-Transferauftrag 2 </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11</a:t>
            </a:fld>
            <a:endParaRPr lang="de-CH" dirty="0"/>
          </a:p>
        </p:txBody>
      </p:sp>
    </p:spTree>
    <p:extLst>
      <p:ext uri="{BB962C8B-B14F-4D97-AF65-F5344CB8AC3E}">
        <p14:creationId xmlns:p14="http://schemas.microsoft.com/office/powerpoint/2010/main" val="118573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Datensicherheit im Berufsalltag</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sz="3000" dirty="0"/>
              <a:t>Präsenztag 9</a:t>
            </a:r>
            <a:br>
              <a:rPr lang="de-CH" sz="3000" dirty="0"/>
            </a:br>
            <a:r>
              <a:rPr lang="de-CH" sz="3000" dirty="0"/>
              <a:t>Überbetriebliche Kurse Block 4</a:t>
            </a:r>
          </a:p>
          <a:p>
            <a:r>
              <a:rPr lang="de-CH" sz="1100" dirty="0"/>
              <a:t>Kauffrau/Kaufmann EFZ BOG</a:t>
            </a:r>
          </a:p>
          <a:p>
            <a:r>
              <a:rPr lang="de-CH" sz="1100" dirty="0"/>
              <a:t>Branche «Öffentliche Verwaltung/Administration </a:t>
            </a:r>
            <a:r>
              <a:rPr lang="de-CH" sz="1100" dirty="0" err="1"/>
              <a:t>publique</a:t>
            </a:r>
            <a:r>
              <a:rPr lang="de-CH" sz="1100" dirty="0"/>
              <a:t>/</a:t>
            </a:r>
            <a:r>
              <a:rPr lang="de-CH" sz="1100" dirty="0" err="1"/>
              <a:t>Amministrazione</a:t>
            </a:r>
            <a:r>
              <a:rPr lang="de-CH" sz="1100" dirty="0"/>
              <a:t> </a:t>
            </a:r>
            <a:r>
              <a:rPr lang="de-CH" sz="1100" dirty="0" err="1"/>
              <a:t>pubblica</a:t>
            </a:r>
            <a:r>
              <a:rPr lang="de-CH" sz="1100" dirty="0"/>
              <a:t>»</a:t>
            </a:r>
          </a:p>
          <a:p>
            <a:r>
              <a:rPr lang="de-CH" sz="1100" dirty="0"/>
              <a:t>Arbeitssituation 13: «Dokumentationen, Berichte und Publikationen verfassen»</a:t>
            </a:r>
          </a:p>
          <a:p>
            <a:endParaRPr lang="de-CH" dirty="0">
              <a:highlight>
                <a:srgbClr val="C0C0C0"/>
              </a:highlight>
            </a:endParaRPr>
          </a:p>
          <a:p>
            <a:endParaRPr lang="de-CH" dirty="0">
              <a:highlight>
                <a:srgbClr val="C0C0C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Zielsetzungen und Aufbau des Inputs</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können in unterschiedlichen Situationen beurteilen, ob der Datenschutz und das Amtsgeheimnis gewährleistet sind.</a:t>
            </a:r>
          </a:p>
          <a:p>
            <a:r>
              <a:rPr lang="de-CH" dirty="0"/>
              <a:t>Sie sind in der Lage, negative Auswirkungen infolge eines ungenügenden Datenschutzes zu benennen.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13</a:t>
            </a:fld>
            <a:endParaRPr lang="de-CH"/>
          </a:p>
        </p:txBody>
      </p:sp>
    </p:spTree>
    <p:extLst>
      <p:ext uri="{BB962C8B-B14F-4D97-AF65-F5344CB8AC3E}">
        <p14:creationId xmlns:p14="http://schemas.microsoft.com/office/powerpoint/2010/main" val="362526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Beim Verfassen von Publikationen und Informationen sind nebst den betrieblichen Vorlagen auch die gesetzlichen Vorgaben (Datenschutz und Amtsgeheimnis) zu berücksichtigen.</a:t>
            </a:r>
          </a:p>
          <a:p>
            <a:r>
              <a:rPr lang="de-CH" dirty="0"/>
              <a:t>Der Datenschutz dient </a:t>
            </a:r>
            <a:r>
              <a:rPr lang="de-CH" sz="2400" b="0" dirty="0"/>
              <a:t>dem Schutz der Persönlichkeit und der Privatsphäre.</a:t>
            </a:r>
          </a:p>
          <a:p>
            <a:r>
              <a:rPr lang="de-CH" dirty="0"/>
              <a:t>Das Amtsgeheimnis verbietet Ihnen, Geheimnisse, die Ihnen durch Ihre Funktion bei der Verwaltung anvertraut worden sind, zu teilen.</a:t>
            </a:r>
            <a:endParaRPr lang="de-CH" sz="2000" b="0" dirty="0"/>
          </a:p>
          <a:p>
            <a:r>
              <a:rPr lang="de-CH" dirty="0"/>
              <a:t>Hinzu kommt, dass vermehrt auch Betriebe der öffentlichen Verwaltung Opfer von Cyberattacken werden und erhöhte Anforderungen an den Datenschutz stellen.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14</a:t>
            </a:fld>
            <a:endParaRPr lang="de-CH"/>
          </a:p>
        </p:txBody>
      </p:sp>
    </p:spTree>
    <p:extLst>
      <p:ext uri="{BB962C8B-B14F-4D97-AF65-F5344CB8AC3E}">
        <p14:creationId xmlns:p14="http://schemas.microsoft.com/office/powerpoint/2010/main" val="340600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Was ist was? - Arbeitsanleitung «</a:t>
            </a:r>
            <a:r>
              <a:rPr lang="de-CH" dirty="0" err="1"/>
              <a:t>Contradictio</a:t>
            </a:r>
            <a:r>
              <a:rPr lang="de-CH" dirty="0"/>
              <a:t>»</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Auf heute haben Sie unterschiedliche Publikationen, Berichte, Dokumentationen (z.B. Amtsblatt, Stelleninserat, Webeintrag) Ihres Lehrbetriebs mitgebracht. Wie sieht es aus in den anderen Lehrbetrieben? Tauschen Sie sich gemeinsam mit Ihren Mitlernenden aus!</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Setzen Sie sich in Vierergruppen zusammen.</a:t>
            </a:r>
          </a:p>
          <a:p>
            <a:pPr marL="0" indent="0" hangingPunct="0">
              <a:buNone/>
            </a:pPr>
            <a:r>
              <a:rPr lang="de-CH" sz="1500" b="1" dirty="0"/>
              <a:t>Schritt 2: </a:t>
            </a:r>
            <a:r>
              <a:rPr lang="de-CH" sz="1500" dirty="0"/>
              <a:t>Alle stellen in der Runde mindestens einen mitgebrachten Text vor.</a:t>
            </a:r>
          </a:p>
          <a:p>
            <a:pPr marL="0" indent="0" hangingPunct="0">
              <a:buNone/>
            </a:pPr>
            <a:r>
              <a:rPr lang="de-CH" sz="1500" b="1" dirty="0"/>
              <a:t>Schritt 3: </a:t>
            </a:r>
            <a:r>
              <a:rPr lang="de-CH" sz="1500" dirty="0"/>
              <a:t>Halten Sie als Gruppe die Eigenschaften der einzelnen Texte fest. Füllen Sie hierzu das Raster auf der Folgeseite aus.</a:t>
            </a:r>
          </a:p>
          <a:p>
            <a:pPr marL="0" indent="0" hangingPunct="0">
              <a:buNone/>
            </a:pPr>
            <a:r>
              <a:rPr lang="de-CH" sz="1500" b="1" dirty="0"/>
              <a:t>Schritt 4: </a:t>
            </a:r>
            <a:r>
              <a:rPr lang="de-CH" sz="1500" dirty="0"/>
              <a:t>Überlegen Sie, warum die Eigenschaften (z.B. Zweck, Medienkanal) für gewisse Texte unterschiedlich oder gleich sind.</a:t>
            </a:r>
          </a:p>
          <a:p>
            <a:pPr marL="0" indent="0" hangingPunct="0">
              <a:buNone/>
            </a:pPr>
            <a:r>
              <a:rPr lang="de-CH" sz="1500" b="1" dirty="0"/>
              <a:t>Schritt 5: </a:t>
            </a:r>
            <a:r>
              <a:rPr lang="de-CH" sz="1500" dirty="0"/>
              <a:t>Stellen Sie Ihre Auswertung der Klasse vor und stellen Sie Ihre offenen Fragen.</a:t>
            </a:r>
          </a:p>
          <a:p>
            <a:pPr marL="0" indent="0" hangingPunct="0">
              <a:buNone/>
            </a:pPr>
            <a:endParaRPr lang="de-CH" sz="1500" dirty="0"/>
          </a:p>
          <a:p>
            <a:pPr marL="0" indent="0" hangingPunct="0">
              <a:buNone/>
            </a:pPr>
            <a:r>
              <a:rPr lang="de-CH" sz="1500" b="1" dirty="0"/>
              <a:t>Erwartungen:</a:t>
            </a:r>
          </a:p>
          <a:p>
            <a:pPr marL="0" lvl="0" indent="0" hangingPunct="0">
              <a:buNone/>
            </a:pPr>
            <a:r>
              <a:rPr lang="de-CH" sz="1500" dirty="0"/>
              <a:t>Sie haben mindestens für drei unterschiedliche Texte die Eigenschaften festgehalten.</a:t>
            </a:r>
          </a:p>
          <a:p>
            <a:pPr marL="0" lvl="0" indent="0" hangingPunct="0">
              <a:buNone/>
            </a:pPr>
            <a:r>
              <a:rPr lang="de-CH" sz="1500" dirty="0"/>
              <a:t>Sie stellen mindestens zwei Gemeinsamkeiten und zwei Unterschiede zwischen den verschiedenen Texten fest.</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30 Minuten / Arbeitsweise: Vierergruppen / Hilfsmittel: Vorbereitungsauftrag, mitgebrachte Texte</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15</a:t>
            </a:fld>
            <a:endParaRPr lang="de-CH" dirty="0"/>
          </a:p>
        </p:txBody>
      </p:sp>
      <p:sp>
        <p:nvSpPr>
          <p:cNvPr id="5" name="Rechteck 4">
            <a:hlinkClick r:id="rId2"/>
          </p:cNvPr>
          <p:cNvSpPr/>
          <p:nvPr/>
        </p:nvSpPr>
        <p:spPr>
          <a:xfrm>
            <a:off x="9636550" y="4974569"/>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249721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Verbesserungsvorschläge anbringen - Arbeitsanleitung «Textarbeit»</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In den Gruppen aus der vorherigen Übung gehen Sie die mitgebrachten Dokumente, Publikationen oder Berichte erneut durch: Wo sehen Sie Optimierungspotenzial? Was fällt Ihnen zur Sprache oder zur Gestaltung auf? Besprechen Sie dies!</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b="1" dirty="0"/>
              <a:t>Schritt 1: </a:t>
            </a:r>
            <a:r>
              <a:rPr lang="de-CH" sz="1500" dirty="0"/>
              <a:t>Setzen Sie sich in Vierergruppen zusammen.</a:t>
            </a:r>
          </a:p>
          <a:p>
            <a:pPr marL="0" indent="0" hangingPunct="0">
              <a:buNone/>
            </a:pPr>
            <a:r>
              <a:rPr lang="de-CH" sz="1500" b="1" dirty="0"/>
              <a:t>Schritt 2: </a:t>
            </a:r>
            <a:r>
              <a:rPr lang="de-CH" sz="1500" dirty="0"/>
              <a:t>Beurteilen Sie die Qualität der mitgebrachten Texte, z.B. in Bezug auf Sprache, Gestaltung oder Form. Wählen Sie hierfür mindestens einen Text von jedem Gruppenmitglied aus.</a:t>
            </a:r>
          </a:p>
          <a:p>
            <a:pPr marL="0" indent="0" hangingPunct="0">
              <a:buNone/>
            </a:pPr>
            <a:r>
              <a:rPr lang="de-CH" sz="1500" b="1" dirty="0"/>
              <a:t>Schritt 3: </a:t>
            </a:r>
            <a:r>
              <a:rPr lang="de-CH" sz="1500" dirty="0"/>
              <a:t>Überlegen Sie kritisch, bei welchen Texten Optimierungspotenzial vorhanden ist. Machen Sie sich Notizen oder markieren Sie die entsprechenden Stellen direkt auf dem jeweiligen Dokument. </a:t>
            </a:r>
          </a:p>
          <a:p>
            <a:pPr marL="0" indent="0" hangingPunct="0">
              <a:buNone/>
            </a:pPr>
            <a:r>
              <a:rPr lang="de-CH" sz="1500" b="1" dirty="0"/>
              <a:t>Schritt 4: </a:t>
            </a:r>
            <a:r>
              <a:rPr lang="de-CH" sz="1500" dirty="0"/>
              <a:t>Formulieren Sie konkrete</a:t>
            </a:r>
            <a:r>
              <a:rPr lang="de-CH" sz="1500" b="1" dirty="0"/>
              <a:t> </a:t>
            </a:r>
            <a:r>
              <a:rPr lang="de-CH" sz="1500" dirty="0"/>
              <a:t>Verbesserungsmöglichkeiten für die entdeckten Stellen.</a:t>
            </a:r>
          </a:p>
          <a:p>
            <a:pPr marL="0" indent="0" hangingPunct="0">
              <a:buNone/>
            </a:pPr>
            <a:r>
              <a:rPr lang="de-CH" sz="1500" b="1" dirty="0"/>
              <a:t>Schritt 5:</a:t>
            </a:r>
            <a:r>
              <a:rPr lang="de-CH" sz="1500" dirty="0"/>
              <a:t> Stellen Sie Ihre Ergebnisse einer anderen Gruppe vor.</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Sie stellen als Gruppe mindestens drei konkrete Verbesserungsvorschläge vor. </a:t>
            </a:r>
          </a:p>
          <a:p>
            <a:pPr marL="0" lvl="0" indent="0" hangingPunct="0">
              <a:buNone/>
            </a:pPr>
            <a:r>
              <a:rPr lang="de-CH" sz="1500" dirty="0"/>
              <a:t>Sie können die Verbesserungsvorschläge als Gruppe nachvollziehbar begründen.</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30 Minuten / Arbeitsweise: Vierergruppe / Hilfsmittel: Raster aus vorhergehendem Arbeitsauftrag, Schreibmaterial, Papier</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16</a:t>
            </a:fld>
            <a:endParaRPr lang="de-CH" dirty="0"/>
          </a:p>
        </p:txBody>
      </p:sp>
    </p:spTree>
    <p:extLst>
      <p:ext uri="{BB962C8B-B14F-4D97-AF65-F5344CB8AC3E}">
        <p14:creationId xmlns:p14="http://schemas.microsoft.com/office/powerpoint/2010/main" val="219568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Datenschutz und Amtsgeheimnis</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fld id="{87674F0A-37BA-4CE3-B1FD-DE57A7E2F2C6}" type="slidenum">
              <a:rPr lang="de-CH" smtClean="0"/>
              <a:pPr/>
              <a:t>17</a:t>
            </a:fld>
            <a:endParaRPr lang="de-CH"/>
          </a:p>
        </p:txBody>
      </p:sp>
    </p:spTree>
    <p:extLst>
      <p:ext uri="{BB962C8B-B14F-4D97-AF65-F5344CB8AC3E}">
        <p14:creationId xmlns:p14="http://schemas.microsoft.com/office/powerpoint/2010/main" val="250693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a:xfrm>
            <a:off x="609600" y="274638"/>
            <a:ext cx="10972800" cy="1143000"/>
          </a:xfrm>
        </p:spPr>
        <p:txBody>
          <a:bodyPr anchor="ctr">
            <a:normAutofit/>
          </a:bodyPr>
          <a:lstStyle/>
          <a:p>
            <a:r>
              <a:rPr lang="de-CH" dirty="0"/>
              <a:t>Amtsgeheimnis </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sz="half" idx="1"/>
          </p:nvPr>
        </p:nvSpPr>
        <p:spPr>
          <a:xfrm>
            <a:off x="609600" y="1600201"/>
            <a:ext cx="5384800" cy="4525963"/>
          </a:xfrm>
        </p:spPr>
        <p:txBody>
          <a:bodyPr>
            <a:normAutofit/>
          </a:bodyPr>
          <a:lstStyle/>
          <a:p>
            <a:r>
              <a:rPr lang="de-CH" dirty="0"/>
              <a:t>Das Amtsgeheimnis schützt Geheimnisse, die man in Ausübung seiner beruflichen Tätigkeit erfährt. </a:t>
            </a:r>
          </a:p>
          <a:p>
            <a:r>
              <a:rPr lang="de-CH" dirty="0"/>
              <a:t>Geheimnisse sind nicht allgemein bekannte Tatsachen, an deren Geheimhaltung ein berechtigtes Interesse besteht. </a:t>
            </a:r>
          </a:p>
          <a:p>
            <a:r>
              <a:rPr lang="de-CH" dirty="0"/>
              <a:t>Wer das Amtsgeheimnis verletzt, macht sich strafbar.</a:t>
            </a:r>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18</a:t>
            </a:fld>
            <a:endParaRPr lang="de-CH"/>
          </a:p>
        </p:txBody>
      </p:sp>
      <p:sp>
        <p:nvSpPr>
          <p:cNvPr id="6" name="Textfeld 5">
            <a:extLst>
              <a:ext uri="{FF2B5EF4-FFF2-40B4-BE49-F238E27FC236}">
                <a16:creationId xmlns:a16="http://schemas.microsoft.com/office/drawing/2014/main" id="{C9FBCAA6-E3B1-2539-A293-471A8A79A339}"/>
              </a:ext>
            </a:extLst>
          </p:cNvPr>
          <p:cNvSpPr txBox="1"/>
          <p:nvPr/>
        </p:nvSpPr>
        <p:spPr>
          <a:xfrm>
            <a:off x="6197600" y="5781199"/>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a:t>
            </a:r>
            <a:r>
              <a:rPr lang="de-CH" sz="1200" dirty="0">
                <a:latin typeface="Calibri" panose="020F0502020204030204" pitchFamily="34" charset="0"/>
                <a:cs typeface="Calibri" panose="020F0502020204030204" pitchFamily="34" charset="0"/>
              </a:rPr>
              <a:t>Geheimhaltung einhalten</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pic>
        <p:nvPicPr>
          <p:cNvPr id="8" name="Grafik 7" descr="Ein Bild, das computer, Person, Wand, Im Haus enthält.&#10;&#10;Automatisch generierte Beschreibung">
            <a:extLst>
              <a:ext uri="{FF2B5EF4-FFF2-40B4-BE49-F238E27FC236}">
                <a16:creationId xmlns:a16="http://schemas.microsoft.com/office/drawing/2014/main" id="{77DD188C-3A3C-156F-D9D1-EFEC39F0C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4" y="2113352"/>
            <a:ext cx="5384800" cy="3589867"/>
          </a:xfrm>
          <a:prstGeom prst="rect">
            <a:avLst/>
          </a:prstGeom>
        </p:spPr>
      </p:pic>
    </p:spTree>
    <p:extLst>
      <p:ext uri="{BB962C8B-B14F-4D97-AF65-F5344CB8AC3E}">
        <p14:creationId xmlns:p14="http://schemas.microsoft.com/office/powerpoint/2010/main" val="309088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a:xfrm>
            <a:off x="609600" y="274638"/>
            <a:ext cx="10972800" cy="1143000"/>
          </a:xfrm>
        </p:spPr>
        <p:txBody>
          <a:bodyPr anchor="ctr">
            <a:normAutofit/>
          </a:bodyPr>
          <a:lstStyle/>
          <a:p>
            <a:r>
              <a:rPr lang="de-CH" dirty="0"/>
              <a:t>Datenschutz </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sz="half" idx="2"/>
          </p:nvPr>
        </p:nvSpPr>
        <p:spPr>
          <a:xfrm>
            <a:off x="6197600" y="1600201"/>
            <a:ext cx="5384800" cy="4525963"/>
          </a:xfrm>
        </p:spPr>
        <p:txBody>
          <a:bodyPr>
            <a:normAutofit/>
          </a:bodyPr>
          <a:lstStyle/>
          <a:p>
            <a:r>
              <a:rPr lang="de-CH" dirty="0"/>
              <a:t>Der Datenschutz </a:t>
            </a:r>
            <a:r>
              <a:rPr lang="de-DE" dirty="0"/>
              <a:t>wird als Schutz vor missbräuchlicher Datenverarbeitung verstanden. </a:t>
            </a:r>
          </a:p>
          <a:p>
            <a:r>
              <a:rPr lang="de-DE" dirty="0"/>
              <a:t>Grundsätzlich soll jede Person selber darüber entscheiden, wem sie welche persönlichen Informationen bekannt gibt. </a:t>
            </a:r>
          </a:p>
          <a:p>
            <a:r>
              <a:rPr lang="de-CH" dirty="0"/>
              <a:t>Wer den Datenschutz verletzt, macht sich strafbar.</a:t>
            </a:r>
          </a:p>
          <a:p>
            <a:pPr marL="0" indent="0">
              <a:buNone/>
            </a:pPr>
            <a:endParaRPr lang="de-DE" dirty="0"/>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19</a:t>
            </a:fld>
            <a:endParaRPr lang="de-CH"/>
          </a:p>
        </p:txBody>
      </p:sp>
      <p:sp>
        <p:nvSpPr>
          <p:cNvPr id="5" name="Textfeld 4">
            <a:extLst>
              <a:ext uri="{FF2B5EF4-FFF2-40B4-BE49-F238E27FC236}">
                <a16:creationId xmlns:a16="http://schemas.microsoft.com/office/drawing/2014/main" id="{1FB244B7-FA05-2376-C0C4-98A689908EB3}"/>
              </a:ext>
            </a:extLst>
          </p:cNvPr>
          <p:cNvSpPr txBox="1"/>
          <p:nvPr/>
        </p:nvSpPr>
        <p:spPr>
          <a:xfrm>
            <a:off x="609600" y="6165304"/>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a:t>
            </a:r>
            <a:r>
              <a:rPr lang="de-CH" sz="1200" dirty="0">
                <a:latin typeface="Calibri" panose="020F0502020204030204" pitchFamily="34" charset="0"/>
                <a:cs typeface="Calibri" panose="020F0502020204030204" pitchFamily="34" charset="0"/>
              </a:rPr>
              <a:t>Datenschutz sicherstellen und einhalten</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pic>
        <p:nvPicPr>
          <p:cNvPr id="8" name="Grafik 7" descr="Ein Bild, das Text, Computer, Eingabegerät, Elektronisches Gerät enthält.&#10;&#10;Automatisch generierte Beschreibung">
            <a:extLst>
              <a:ext uri="{FF2B5EF4-FFF2-40B4-BE49-F238E27FC236}">
                <a16:creationId xmlns:a16="http://schemas.microsoft.com/office/drawing/2014/main" id="{DDE3085F-A16D-7001-793D-6356520622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242"/>
          <a:stretch/>
        </p:blipFill>
        <p:spPr>
          <a:xfrm>
            <a:off x="624333" y="1640104"/>
            <a:ext cx="5370068" cy="4525200"/>
          </a:xfrm>
          <a:prstGeom prst="rect">
            <a:avLst/>
          </a:prstGeom>
        </p:spPr>
      </p:pic>
    </p:spTree>
    <p:extLst>
      <p:ext uri="{BB962C8B-B14F-4D97-AF65-F5344CB8AC3E}">
        <p14:creationId xmlns:p14="http://schemas.microsoft.com/office/powerpoint/2010/main" val="420929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7E951-C951-C966-ED41-8BB92A815667}"/>
              </a:ext>
            </a:extLst>
          </p:cNvPr>
          <p:cNvSpPr>
            <a:spLocks noGrp="1"/>
          </p:cNvSpPr>
          <p:nvPr>
            <p:ph type="title"/>
          </p:nvPr>
        </p:nvSpPr>
        <p:spPr/>
        <p:txBody>
          <a:bodyPr/>
          <a:lstStyle/>
          <a:p>
            <a:r>
              <a:rPr lang="de-CH" dirty="0"/>
              <a:t>Offene Fragen zum </a:t>
            </a:r>
            <a:r>
              <a:rPr lang="de-CH" dirty="0" err="1"/>
              <a:t>üK</a:t>
            </a:r>
            <a:r>
              <a:rPr lang="de-CH" dirty="0"/>
              <a:t>-Block 3?</a:t>
            </a:r>
          </a:p>
        </p:txBody>
      </p:sp>
      <p:sp>
        <p:nvSpPr>
          <p:cNvPr id="3" name="Inhaltsplatzhalter 2">
            <a:extLst>
              <a:ext uri="{FF2B5EF4-FFF2-40B4-BE49-F238E27FC236}">
                <a16:creationId xmlns:a16="http://schemas.microsoft.com/office/drawing/2014/main" id="{A1E9E54C-5E31-4D2F-F5DC-AA84B9C3D2D8}"/>
              </a:ext>
            </a:extLst>
          </p:cNvPr>
          <p:cNvSpPr>
            <a:spLocks noGrp="1"/>
          </p:cNvSpPr>
          <p:nvPr>
            <p:ph idx="1"/>
          </p:nvPr>
        </p:nvSpPr>
        <p:spPr/>
        <p:txBody>
          <a:bodyPr/>
          <a:lstStyle/>
          <a:p>
            <a:endParaRPr lang="de-CH"/>
          </a:p>
        </p:txBody>
      </p:sp>
      <p:sp>
        <p:nvSpPr>
          <p:cNvPr id="4" name="Foliennummernplatzhalter 3">
            <a:extLst>
              <a:ext uri="{FF2B5EF4-FFF2-40B4-BE49-F238E27FC236}">
                <a16:creationId xmlns:a16="http://schemas.microsoft.com/office/drawing/2014/main" id="{E718579A-A54E-0C6A-05F6-8CBCC787823E}"/>
              </a:ext>
            </a:extLst>
          </p:cNvPr>
          <p:cNvSpPr>
            <a:spLocks noGrp="1"/>
          </p:cNvSpPr>
          <p:nvPr>
            <p:ph type="sldNum" sz="quarter" idx="12"/>
          </p:nvPr>
        </p:nvSpPr>
        <p:spPr/>
        <p:txBody>
          <a:bodyPr/>
          <a:lstStyle/>
          <a:p>
            <a:fld id="{87674F0A-37BA-4CE3-B1FD-DE57A7E2F2C6}" type="slidenum">
              <a:rPr lang="de-CH" smtClean="0"/>
              <a:pPr/>
              <a:t>2</a:t>
            </a:fld>
            <a:endParaRPr lang="de-CH" dirty="0"/>
          </a:p>
        </p:txBody>
      </p:sp>
    </p:spTree>
    <p:extLst>
      <p:ext uri="{BB962C8B-B14F-4D97-AF65-F5344CB8AC3E}">
        <p14:creationId xmlns:p14="http://schemas.microsoft.com/office/powerpoint/2010/main" val="273867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p:txBody>
          <a:bodyPr/>
          <a:lstStyle/>
          <a:p>
            <a:r>
              <a:rPr lang="de-CH" dirty="0"/>
              <a:t>Amtsgeheimnis und Datenschutz – Übung 1</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idx="1"/>
          </p:nvPr>
        </p:nvSpPr>
        <p:spPr/>
        <p:txBody>
          <a:bodyPr/>
          <a:lstStyle/>
          <a:p>
            <a:r>
              <a:rPr lang="de-CH" i="1" dirty="0"/>
              <a:t>Die Gemeinde Reichenburg unterstützt in den letzten Jahren vermehrt Personen, die wirtschaftliche Unterstützung benötigen. Der Gemeinderat beschliesst deshalb, die Namen und Adressen der Sozialhilfeempfänger/innen im Gemeindeblatt zu veröffentlichen. So erhofft er sich eine abschreckende Wirkung und die Verhinderung weiterer Gesuche um Sozialhilfe in der Gemeinde. </a:t>
            </a:r>
          </a:p>
          <a:p>
            <a:endParaRPr lang="de-CH" i="1" dirty="0"/>
          </a:p>
          <a:p>
            <a:r>
              <a:rPr lang="de-CH" dirty="0"/>
              <a:t>Wie beurteilen Sie das Vorgehen des Gemeinderats? </a:t>
            </a:r>
          </a:p>
          <a:p>
            <a:r>
              <a:rPr lang="de-CH" dirty="0"/>
              <a:t>Wie wäre es, wenn der Gemeinderat die Namen abkürzt und die Adressen weglässt? (z.B. Herr L. M. aus Reichenburg)? </a:t>
            </a:r>
          </a:p>
          <a:p>
            <a:endParaRPr lang="de-CH" dirty="0"/>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p:txBody>
          <a:bodyPr/>
          <a:lstStyle/>
          <a:p>
            <a:fld id="{87674F0A-37BA-4CE3-B1FD-DE57A7E2F2C6}" type="slidenum">
              <a:rPr lang="de-CH" smtClean="0"/>
              <a:pPr/>
              <a:t>20</a:t>
            </a:fld>
            <a:endParaRPr lang="de-CH" dirty="0"/>
          </a:p>
        </p:txBody>
      </p:sp>
    </p:spTree>
    <p:extLst>
      <p:ext uri="{BB962C8B-B14F-4D97-AF65-F5344CB8AC3E}">
        <p14:creationId xmlns:p14="http://schemas.microsoft.com/office/powerpoint/2010/main" val="356405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7CC9-4AB8-CE7F-E891-0AFFB61275FE}"/>
              </a:ext>
            </a:extLst>
          </p:cNvPr>
          <p:cNvSpPr>
            <a:spLocks noGrp="1"/>
          </p:cNvSpPr>
          <p:nvPr>
            <p:ph type="title"/>
          </p:nvPr>
        </p:nvSpPr>
        <p:spPr/>
        <p:txBody>
          <a:bodyPr/>
          <a:lstStyle/>
          <a:p>
            <a:r>
              <a:rPr lang="de-CH" dirty="0"/>
              <a:t>Amtsgeheimnis und Datenschutz – Übung 2</a:t>
            </a:r>
          </a:p>
        </p:txBody>
      </p:sp>
      <p:sp>
        <p:nvSpPr>
          <p:cNvPr id="3" name="Inhaltsplatzhalter 2">
            <a:extLst>
              <a:ext uri="{FF2B5EF4-FFF2-40B4-BE49-F238E27FC236}">
                <a16:creationId xmlns:a16="http://schemas.microsoft.com/office/drawing/2014/main" id="{F4638137-9EA3-A5C1-9653-7FC08B888E19}"/>
              </a:ext>
            </a:extLst>
          </p:cNvPr>
          <p:cNvSpPr>
            <a:spLocks noGrp="1"/>
          </p:cNvSpPr>
          <p:nvPr>
            <p:ph idx="1"/>
          </p:nvPr>
        </p:nvSpPr>
        <p:spPr/>
        <p:txBody>
          <a:bodyPr/>
          <a:lstStyle/>
          <a:p>
            <a:r>
              <a:rPr lang="de-CH" i="1" dirty="0"/>
              <a:t>Die Zeitung «Tagesblitz» möchte gerne einen Artikel über schulergänzende Betreuung schreiben und schreibt diverse Schulen an mit einem kurzen Fragebogen mit der Bitte um Beantwortung folgender Fragen: </a:t>
            </a:r>
          </a:p>
          <a:p>
            <a:pPr lvl="1"/>
            <a:r>
              <a:rPr lang="de-CH" i="1" dirty="0"/>
              <a:t>1) Haben Sie in Ihrer Gemeinde schulergänzende Betreuungsangebote? </a:t>
            </a:r>
          </a:p>
          <a:p>
            <a:pPr lvl="1"/>
            <a:r>
              <a:rPr lang="de-CH" i="1" dirty="0"/>
              <a:t>2) Wenn ja, welche (z.B. Mittagstisch, Ferienbetreuung usw.)? </a:t>
            </a:r>
          </a:p>
          <a:p>
            <a:pPr lvl="1"/>
            <a:r>
              <a:rPr lang="de-CH" i="1" dirty="0"/>
              <a:t>3) Für welche Stufen (Kindergarten, Schulstufe)? </a:t>
            </a:r>
          </a:p>
          <a:p>
            <a:pPr lvl="1"/>
            <a:r>
              <a:rPr lang="de-CH" i="1" dirty="0"/>
              <a:t>4) Wie sind die Öffnungszeiten? </a:t>
            </a:r>
          </a:p>
          <a:p>
            <a:pPr lvl="1"/>
            <a:r>
              <a:rPr lang="de-CH" i="1" dirty="0"/>
              <a:t>5) Wie sind die Kosten für das jeweilige Angebot?</a:t>
            </a:r>
          </a:p>
          <a:p>
            <a:r>
              <a:rPr lang="de-CH" dirty="0"/>
              <a:t>Die Mitarbeiterin bei der Schulgemeinde «</a:t>
            </a:r>
            <a:r>
              <a:rPr lang="de-CH" dirty="0" err="1"/>
              <a:t>Heuburg</a:t>
            </a:r>
            <a:r>
              <a:rPr lang="de-CH" dirty="0"/>
              <a:t>» ist sich unsicher, ob sie solche Informationen an die Öffentlichkeit weitergeben darf. Was würden Sie der Mitarbeiterin empfehlen?</a:t>
            </a:r>
          </a:p>
        </p:txBody>
      </p:sp>
      <p:sp>
        <p:nvSpPr>
          <p:cNvPr id="4" name="Foliennummernplatzhalter 3">
            <a:extLst>
              <a:ext uri="{FF2B5EF4-FFF2-40B4-BE49-F238E27FC236}">
                <a16:creationId xmlns:a16="http://schemas.microsoft.com/office/drawing/2014/main" id="{EBC0C549-3542-695F-E323-FAE827FDDA44}"/>
              </a:ext>
            </a:extLst>
          </p:cNvPr>
          <p:cNvSpPr>
            <a:spLocks noGrp="1"/>
          </p:cNvSpPr>
          <p:nvPr>
            <p:ph type="sldNum" sz="quarter" idx="12"/>
          </p:nvPr>
        </p:nvSpPr>
        <p:spPr/>
        <p:txBody>
          <a:bodyPr/>
          <a:lstStyle/>
          <a:p>
            <a:fld id="{87674F0A-37BA-4CE3-B1FD-DE57A7E2F2C6}" type="slidenum">
              <a:rPr lang="de-CH" smtClean="0"/>
              <a:pPr/>
              <a:t>21</a:t>
            </a:fld>
            <a:endParaRPr lang="de-CH" dirty="0"/>
          </a:p>
        </p:txBody>
      </p:sp>
    </p:spTree>
    <p:extLst>
      <p:ext uri="{BB962C8B-B14F-4D97-AF65-F5344CB8AC3E}">
        <p14:creationId xmlns:p14="http://schemas.microsoft.com/office/powerpoint/2010/main" val="19436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605EC6-7A84-3E7F-7EDB-43906F469B94}"/>
              </a:ext>
            </a:extLst>
          </p:cNvPr>
          <p:cNvSpPr>
            <a:spLocks noGrp="1"/>
          </p:cNvSpPr>
          <p:nvPr>
            <p:ph type="title"/>
          </p:nvPr>
        </p:nvSpPr>
        <p:spPr/>
        <p:txBody>
          <a:bodyPr/>
          <a:lstStyle/>
          <a:p>
            <a:r>
              <a:rPr lang="de-CH" dirty="0"/>
              <a:t>Tipps</a:t>
            </a:r>
          </a:p>
        </p:txBody>
      </p:sp>
      <p:sp>
        <p:nvSpPr>
          <p:cNvPr id="3" name="Inhaltsplatzhalter 2">
            <a:extLst>
              <a:ext uri="{FF2B5EF4-FFF2-40B4-BE49-F238E27FC236}">
                <a16:creationId xmlns:a16="http://schemas.microsoft.com/office/drawing/2014/main" id="{B3E14109-8420-33A5-F65E-0D0EBADECE28}"/>
              </a:ext>
            </a:extLst>
          </p:cNvPr>
          <p:cNvSpPr>
            <a:spLocks noGrp="1"/>
          </p:cNvSpPr>
          <p:nvPr>
            <p:ph idx="1"/>
          </p:nvPr>
        </p:nvSpPr>
        <p:spPr/>
        <p:txBody>
          <a:bodyPr/>
          <a:lstStyle/>
          <a:p>
            <a:r>
              <a:rPr lang="de-CH" dirty="0"/>
              <a:t>Achten Sie bei der Publikation deshalb darauf, dass Sie das Amtsgeheimnis wahren und den Datenschutz nicht verletzen. </a:t>
            </a:r>
          </a:p>
          <a:p>
            <a:r>
              <a:rPr lang="de-CH" dirty="0"/>
              <a:t>Klären Sie in den internen Richtlinien oder bei Ihrer vorgesetzten Person ab, welche (betrieblichen) Informationen Sie auf der Webseite Ihres Betriebs, in den sozialen Medien oder generell im Internet veröffentlichen dürfen.</a:t>
            </a:r>
          </a:p>
          <a:p>
            <a:r>
              <a:rPr lang="de-CH" dirty="0"/>
              <a:t>Kommunizieren Sie nur auf den dafür vorgesehenen Kommunikationskanälen.</a:t>
            </a:r>
          </a:p>
          <a:p>
            <a:r>
              <a:rPr lang="de-CH" dirty="0"/>
              <a:t>Stellen Sie sicher, dass veröffentlichte oder öffentliche Daten keine Rückschlüsse auf die betreffende Person zulassen.</a:t>
            </a:r>
          </a:p>
          <a:p>
            <a:r>
              <a:rPr lang="de-CH" dirty="0"/>
              <a:t>Achten Sie auch beim internen Datenaustausch darauf, sensible Daten nicht unverschlüsselt zu teilen.</a:t>
            </a:r>
            <a:endParaRPr lang="de-CH" dirty="0">
              <a:highlight>
                <a:srgbClr val="FFFF00"/>
              </a:highlight>
            </a:endParaRPr>
          </a:p>
        </p:txBody>
      </p:sp>
      <p:sp>
        <p:nvSpPr>
          <p:cNvPr id="4" name="Foliennummernplatzhalter 3">
            <a:extLst>
              <a:ext uri="{FF2B5EF4-FFF2-40B4-BE49-F238E27FC236}">
                <a16:creationId xmlns:a16="http://schemas.microsoft.com/office/drawing/2014/main" id="{94DF86DC-76C3-D6E5-3441-7611FC14475F}"/>
              </a:ext>
            </a:extLst>
          </p:cNvPr>
          <p:cNvSpPr>
            <a:spLocks noGrp="1"/>
          </p:cNvSpPr>
          <p:nvPr>
            <p:ph type="sldNum" sz="quarter" idx="12"/>
          </p:nvPr>
        </p:nvSpPr>
        <p:spPr/>
        <p:txBody>
          <a:bodyPr/>
          <a:lstStyle/>
          <a:p>
            <a:fld id="{87674F0A-37BA-4CE3-B1FD-DE57A7E2F2C6}" type="slidenum">
              <a:rPr lang="de-CH" smtClean="0"/>
              <a:pPr/>
              <a:t>22</a:t>
            </a:fld>
            <a:endParaRPr lang="de-CH" dirty="0"/>
          </a:p>
        </p:txBody>
      </p:sp>
    </p:spTree>
    <p:extLst>
      <p:ext uri="{BB962C8B-B14F-4D97-AF65-F5344CB8AC3E}">
        <p14:creationId xmlns:p14="http://schemas.microsoft.com/office/powerpoint/2010/main" val="125765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559082-7522-7854-2876-80552FCFB2AF}"/>
              </a:ext>
            </a:extLst>
          </p:cNvPr>
          <p:cNvSpPr>
            <a:spLocks noGrp="1"/>
          </p:cNvSpPr>
          <p:nvPr>
            <p:ph type="title"/>
          </p:nvPr>
        </p:nvSpPr>
        <p:spPr/>
        <p:txBody>
          <a:bodyPr/>
          <a:lstStyle/>
          <a:p>
            <a:r>
              <a:rPr lang="de-CH" dirty="0"/>
              <a:t>Exkurs: Cyberkriminalität</a:t>
            </a:r>
          </a:p>
        </p:txBody>
      </p:sp>
      <p:sp>
        <p:nvSpPr>
          <p:cNvPr id="6" name="Textplatzhalter 5">
            <a:extLst>
              <a:ext uri="{FF2B5EF4-FFF2-40B4-BE49-F238E27FC236}">
                <a16:creationId xmlns:a16="http://schemas.microsoft.com/office/drawing/2014/main" id="{40974616-EE16-8B12-94E4-7DE61761BBA2}"/>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A6FB79A3-1D3B-C995-3F06-7EF86209CCF6}"/>
              </a:ext>
            </a:extLst>
          </p:cNvPr>
          <p:cNvSpPr>
            <a:spLocks noGrp="1"/>
          </p:cNvSpPr>
          <p:nvPr>
            <p:ph type="sldNum" sz="quarter" idx="12"/>
          </p:nvPr>
        </p:nvSpPr>
        <p:spPr/>
        <p:txBody>
          <a:bodyPr/>
          <a:lstStyle/>
          <a:p>
            <a:fld id="{87674F0A-37BA-4CE3-B1FD-DE57A7E2F2C6}" type="slidenum">
              <a:rPr lang="de-CH" smtClean="0"/>
              <a:pPr/>
              <a:t>23</a:t>
            </a:fld>
            <a:endParaRPr lang="de-CH" dirty="0"/>
          </a:p>
        </p:txBody>
      </p:sp>
    </p:spTree>
    <p:extLst>
      <p:ext uri="{BB962C8B-B14F-4D97-AF65-F5344CB8AC3E}">
        <p14:creationId xmlns:p14="http://schemas.microsoft.com/office/powerpoint/2010/main" val="418308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E2F3EB7-E0ED-9487-17FA-83401DD15E7C}"/>
              </a:ext>
            </a:extLst>
          </p:cNvPr>
          <p:cNvSpPr>
            <a:spLocks noGrp="1"/>
          </p:cNvSpPr>
          <p:nvPr>
            <p:ph type="title"/>
          </p:nvPr>
        </p:nvSpPr>
        <p:spPr>
          <a:xfrm>
            <a:off x="609600" y="274638"/>
            <a:ext cx="10972800" cy="1143000"/>
          </a:xfrm>
        </p:spPr>
        <p:txBody>
          <a:bodyPr anchor="ctr">
            <a:normAutofit/>
          </a:bodyPr>
          <a:lstStyle/>
          <a:p>
            <a:r>
              <a:rPr lang="de-CH" dirty="0"/>
              <a:t>Cyberkriminalität</a:t>
            </a:r>
          </a:p>
        </p:txBody>
      </p:sp>
      <p:sp>
        <p:nvSpPr>
          <p:cNvPr id="6" name="Inhaltsplatzhalter 5">
            <a:extLst>
              <a:ext uri="{FF2B5EF4-FFF2-40B4-BE49-F238E27FC236}">
                <a16:creationId xmlns:a16="http://schemas.microsoft.com/office/drawing/2014/main" id="{D88EBD00-262A-34FF-608C-FE77E5CD6407}"/>
              </a:ext>
            </a:extLst>
          </p:cNvPr>
          <p:cNvSpPr>
            <a:spLocks noGrp="1"/>
          </p:cNvSpPr>
          <p:nvPr>
            <p:ph sz="half" idx="2"/>
          </p:nvPr>
        </p:nvSpPr>
        <p:spPr>
          <a:xfrm>
            <a:off x="6197600" y="1600201"/>
            <a:ext cx="5384800" cy="4525963"/>
          </a:xfrm>
        </p:spPr>
        <p:txBody>
          <a:bodyPr>
            <a:normAutofit/>
          </a:bodyPr>
          <a:lstStyle/>
          <a:p>
            <a:r>
              <a:rPr lang="de-CH" dirty="0"/>
              <a:t>Öffentlich gemachte Informationen und Daten werden von Kriminellen gesammelt, um eine allfällige Cyberattacke auf das Gemeinwesen zu verüben.</a:t>
            </a:r>
          </a:p>
        </p:txBody>
      </p:sp>
      <p:sp>
        <p:nvSpPr>
          <p:cNvPr id="4" name="Foliennummernplatzhalter 3">
            <a:extLst>
              <a:ext uri="{FF2B5EF4-FFF2-40B4-BE49-F238E27FC236}">
                <a16:creationId xmlns:a16="http://schemas.microsoft.com/office/drawing/2014/main" id="{E9195B0E-B353-912E-AD2D-83C25497AE8E}"/>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24</a:t>
            </a:fld>
            <a:endParaRPr lang="de-CH"/>
          </a:p>
        </p:txBody>
      </p:sp>
      <p:sp>
        <p:nvSpPr>
          <p:cNvPr id="2" name="Textfeld 1">
            <a:extLst>
              <a:ext uri="{FF2B5EF4-FFF2-40B4-BE49-F238E27FC236}">
                <a16:creationId xmlns:a16="http://schemas.microsoft.com/office/drawing/2014/main" id="{9343D224-CF2A-34B1-E2F3-C3621585B262}"/>
              </a:ext>
            </a:extLst>
          </p:cNvPr>
          <p:cNvSpPr txBox="1"/>
          <p:nvPr/>
        </p:nvSpPr>
        <p:spPr>
          <a:xfrm>
            <a:off x="596564" y="6165304"/>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Cyberattacke</a:t>
            </a:r>
            <a:br>
              <a:rPr lang="de-CH" sz="1200" dirty="0">
                <a:effectLst/>
                <a:latin typeface="Calibri" panose="020F0502020204030204" pitchFamily="34" charset="0"/>
                <a:cs typeface="Calibri" panose="020F0502020204030204" pitchFamily="34" charset="0"/>
              </a:rPr>
            </a:br>
            <a:r>
              <a:rPr lang="de-CH" sz="1200" dirty="0">
                <a:effectLst/>
                <a:latin typeface="Calibri" panose="020F0502020204030204" pitchFamily="34" charset="0"/>
                <a:cs typeface="Calibri" panose="020F0502020204030204" pitchFamily="34" charset="0"/>
              </a:rPr>
              <a:t>Quelle: Adobe Stock</a:t>
            </a:r>
            <a:endParaRPr lang="de-CH" sz="1200" dirty="0">
              <a:latin typeface="Calibri" panose="020F0502020204030204" pitchFamily="34" charset="0"/>
              <a:cs typeface="Calibri" panose="020F0502020204030204" pitchFamily="34" charset="0"/>
            </a:endParaRPr>
          </a:p>
        </p:txBody>
      </p:sp>
      <p:pic>
        <p:nvPicPr>
          <p:cNvPr id="7" name="Grafik 6" descr="Ein Bild, das Text, Screenshot, Person, Technologie enthält.&#10;&#10;Automatisch generierte Beschreibung">
            <a:extLst>
              <a:ext uri="{FF2B5EF4-FFF2-40B4-BE49-F238E27FC236}">
                <a16:creationId xmlns:a16="http://schemas.microsoft.com/office/drawing/2014/main" id="{65B62AAA-9876-D261-F0DC-28850A6015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477"/>
          <a:stretch/>
        </p:blipFill>
        <p:spPr>
          <a:xfrm>
            <a:off x="596564" y="1640104"/>
            <a:ext cx="5397836" cy="4525200"/>
          </a:xfrm>
          <a:prstGeom prst="rect">
            <a:avLst/>
          </a:prstGeom>
        </p:spPr>
      </p:pic>
    </p:spTree>
    <p:extLst>
      <p:ext uri="{BB962C8B-B14F-4D97-AF65-F5344CB8AC3E}">
        <p14:creationId xmlns:p14="http://schemas.microsoft.com/office/powerpoint/2010/main" val="204192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CE8DF-B00A-8FF1-B0F5-0B80D5769EAE}"/>
              </a:ext>
            </a:extLst>
          </p:cNvPr>
          <p:cNvSpPr>
            <a:spLocks noGrp="1"/>
          </p:cNvSpPr>
          <p:nvPr>
            <p:ph type="title"/>
          </p:nvPr>
        </p:nvSpPr>
        <p:spPr>
          <a:xfrm>
            <a:off x="609600" y="274638"/>
            <a:ext cx="10972800" cy="1143000"/>
          </a:xfrm>
        </p:spPr>
        <p:txBody>
          <a:bodyPr anchor="ctr">
            <a:normAutofit/>
          </a:bodyPr>
          <a:lstStyle/>
          <a:p>
            <a:r>
              <a:rPr lang="de-CH" dirty="0"/>
              <a:t>Cyberkriminalität – Beispiel</a:t>
            </a:r>
          </a:p>
        </p:txBody>
      </p:sp>
      <p:pic>
        <p:nvPicPr>
          <p:cNvPr id="6" name="Inhaltsplatzhalter 5">
            <a:extLst>
              <a:ext uri="{FF2B5EF4-FFF2-40B4-BE49-F238E27FC236}">
                <a16:creationId xmlns:a16="http://schemas.microsoft.com/office/drawing/2014/main" id="{1625ED5D-583F-C641-7BA6-AAC0E1B206FB}"/>
              </a:ext>
            </a:extLst>
          </p:cNvPr>
          <p:cNvPicPr>
            <a:picLocks noGrp="1" noChangeAspect="1"/>
          </p:cNvPicPr>
          <p:nvPr>
            <p:ph sz="half" idx="1"/>
          </p:nvPr>
        </p:nvPicPr>
        <p:blipFill>
          <a:blip r:embed="rId3"/>
          <a:stretch>
            <a:fillRect/>
          </a:stretch>
        </p:blipFill>
        <p:spPr>
          <a:xfrm>
            <a:off x="1050333" y="1600201"/>
            <a:ext cx="4503333" cy="4525963"/>
          </a:xfrm>
          <a:prstGeom prst="rect">
            <a:avLst/>
          </a:prstGeom>
          <a:noFill/>
          <a:ln>
            <a:noFill/>
          </a:ln>
          <a:effectLst>
            <a:outerShdw blurRad="292100" dist="139700" dir="2700000" algn="tl" rotWithShape="0">
              <a:srgbClr val="333333">
                <a:alpha val="65000"/>
              </a:srgbClr>
            </a:outerShdw>
          </a:effectLst>
        </p:spPr>
      </p:pic>
      <p:sp>
        <p:nvSpPr>
          <p:cNvPr id="11" name="Content Placeholder 3">
            <a:extLst>
              <a:ext uri="{FF2B5EF4-FFF2-40B4-BE49-F238E27FC236}">
                <a16:creationId xmlns:a16="http://schemas.microsoft.com/office/drawing/2014/main" id="{72FBF78F-1B14-594A-5A8E-6F0D14B0EFD6}"/>
              </a:ext>
            </a:extLst>
          </p:cNvPr>
          <p:cNvSpPr>
            <a:spLocks noGrp="1"/>
          </p:cNvSpPr>
          <p:nvPr>
            <p:ph sz="half" idx="2"/>
          </p:nvPr>
        </p:nvSpPr>
        <p:spPr>
          <a:xfrm>
            <a:off x="6197600" y="1600201"/>
            <a:ext cx="5384800" cy="4525963"/>
          </a:xfrm>
        </p:spPr>
        <p:txBody>
          <a:bodyPr/>
          <a:lstStyle/>
          <a:p>
            <a:r>
              <a:rPr lang="de-CH" dirty="0"/>
              <a:t>Welche Risiken bestehen in diesem Fall für die Stadtverwaltung?</a:t>
            </a:r>
          </a:p>
          <a:p>
            <a:r>
              <a:rPr lang="de-CH" dirty="0"/>
              <a:t>Welche Risiken bestehen für die Bürgerinnen?</a:t>
            </a:r>
          </a:p>
        </p:txBody>
      </p:sp>
      <p:sp>
        <p:nvSpPr>
          <p:cNvPr id="4" name="Foliennummernplatzhalter 3">
            <a:extLst>
              <a:ext uri="{FF2B5EF4-FFF2-40B4-BE49-F238E27FC236}">
                <a16:creationId xmlns:a16="http://schemas.microsoft.com/office/drawing/2014/main" id="{F871B9EC-D638-1981-AE22-76808432E8F5}"/>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25</a:t>
            </a:fld>
            <a:endParaRPr lang="de-CH"/>
          </a:p>
        </p:txBody>
      </p:sp>
    </p:spTree>
    <p:extLst>
      <p:ext uri="{BB962C8B-B14F-4D97-AF65-F5344CB8AC3E}">
        <p14:creationId xmlns:p14="http://schemas.microsoft.com/office/powerpoint/2010/main" val="163760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CAB6D-BC92-63C1-296F-39F707EA284A}"/>
              </a:ext>
            </a:extLst>
          </p:cNvPr>
          <p:cNvSpPr>
            <a:spLocks noGrp="1"/>
          </p:cNvSpPr>
          <p:nvPr>
            <p:ph type="title"/>
          </p:nvPr>
        </p:nvSpPr>
        <p:spPr/>
        <p:txBody>
          <a:bodyPr/>
          <a:lstStyle/>
          <a:p>
            <a:r>
              <a:rPr lang="de-CH" dirty="0"/>
              <a:t>Tipps</a:t>
            </a:r>
          </a:p>
        </p:txBody>
      </p:sp>
      <p:sp>
        <p:nvSpPr>
          <p:cNvPr id="3" name="Inhaltsplatzhalter 2">
            <a:extLst>
              <a:ext uri="{FF2B5EF4-FFF2-40B4-BE49-F238E27FC236}">
                <a16:creationId xmlns:a16="http://schemas.microsoft.com/office/drawing/2014/main" id="{1E8AA96C-3AEA-4D52-7692-166DEF2A8FB1}"/>
              </a:ext>
            </a:extLst>
          </p:cNvPr>
          <p:cNvSpPr>
            <a:spLocks noGrp="1"/>
          </p:cNvSpPr>
          <p:nvPr>
            <p:ph idx="1"/>
          </p:nvPr>
        </p:nvSpPr>
        <p:spPr/>
        <p:txBody>
          <a:bodyPr/>
          <a:lstStyle/>
          <a:p>
            <a:r>
              <a:rPr lang="de-CH" dirty="0"/>
              <a:t>Kontaktieren Sie im Falle eines Cyberangriffs sofort die zuständigen IT-Verantwortlichen.</a:t>
            </a:r>
          </a:p>
          <a:p>
            <a:r>
              <a:rPr lang="de-CH" dirty="0"/>
              <a:t>Wenn Sie E-Mails oder digitale Informationen erhalten, prüfen Sie diese auf Plausibilität (z.B. Quercheck der Informationen).</a:t>
            </a:r>
          </a:p>
          <a:p>
            <a:r>
              <a:rPr lang="de-CH" dirty="0"/>
              <a:t>Achten Sie darauf, welche Daten Sie veröffentlichen. Mit den veröffentlichten Daten lassen sich Hackerangriffe personalisieren.</a:t>
            </a:r>
          </a:p>
          <a:p>
            <a:pPr marL="0" indent="0">
              <a:buNone/>
            </a:pPr>
            <a:endParaRPr lang="de-CH" dirty="0">
              <a:highlight>
                <a:srgbClr val="FFFF00"/>
              </a:highlight>
            </a:endParaRPr>
          </a:p>
          <a:p>
            <a:endParaRPr lang="de-CH" dirty="0"/>
          </a:p>
        </p:txBody>
      </p:sp>
      <p:sp>
        <p:nvSpPr>
          <p:cNvPr id="4" name="Foliennummernplatzhalter 3">
            <a:extLst>
              <a:ext uri="{FF2B5EF4-FFF2-40B4-BE49-F238E27FC236}">
                <a16:creationId xmlns:a16="http://schemas.microsoft.com/office/drawing/2014/main" id="{EFF8B91B-ECEF-1A97-AADA-EA695716E429}"/>
              </a:ext>
            </a:extLst>
          </p:cNvPr>
          <p:cNvSpPr>
            <a:spLocks noGrp="1"/>
          </p:cNvSpPr>
          <p:nvPr>
            <p:ph type="sldNum" sz="quarter" idx="12"/>
          </p:nvPr>
        </p:nvSpPr>
        <p:spPr/>
        <p:txBody>
          <a:bodyPr/>
          <a:lstStyle/>
          <a:p>
            <a:fld id="{87674F0A-37BA-4CE3-B1FD-DE57A7E2F2C6}" type="slidenum">
              <a:rPr lang="de-CH" smtClean="0"/>
              <a:pPr/>
              <a:t>26</a:t>
            </a:fld>
            <a:endParaRPr lang="de-CH" dirty="0"/>
          </a:p>
        </p:txBody>
      </p:sp>
    </p:spTree>
    <p:extLst>
      <p:ext uri="{BB962C8B-B14F-4D97-AF65-F5344CB8AC3E}">
        <p14:creationId xmlns:p14="http://schemas.microsoft.com/office/powerpoint/2010/main" val="4178787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27</a:t>
            </a:fld>
            <a:endParaRPr lang="de-CH"/>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Cyberkriminalität</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Steigendes Risiko</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Vertrauen der Bürger wahren</a:t>
            </a:r>
          </a:p>
          <a:p>
            <a:pPr marL="171450" indent="-171450">
              <a:buFont typeface="Arial" panose="020B0604020202020204" pitchFamily="34" charset="0"/>
              <a:buChar char="•"/>
            </a:pPr>
            <a:endParaRPr lang="de-CH" sz="2000" dirty="0">
              <a:solidFill>
                <a:schemeClr val="tx1"/>
              </a:solidFill>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Datenschutz</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Privates vs. öffentliches Interesse abwägen</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Personenbezogene Daten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CH" sz="2000" b="1" dirty="0">
                <a:solidFill>
                  <a:schemeClr val="tx1"/>
                </a:solidFill>
                <a:latin typeface="Calibri" panose="020F0502020204030204" pitchFamily="34" charset="0"/>
                <a:cs typeface="Calibri" panose="020F0502020204030204" pitchFamily="34" charset="0"/>
              </a:rPr>
              <a:t>Amtsgeheimnis</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Informationen durch Tätigkeit bei Behörde erlangt</a:t>
            </a:r>
          </a:p>
          <a:p>
            <a:pPr marL="171450" indent="-171450">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Schweigepflicht</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pPr>
            <a:r>
              <a:rPr lang="de-CH" sz="2400" dirty="0">
                <a:solidFill>
                  <a:schemeClr val="bg1"/>
                </a:solidFill>
                <a:latin typeface="Calibri" panose="020F0502020204030204" pitchFamily="34" charset="0"/>
                <a:cs typeface="Calibri" panose="020F0502020204030204" pitchFamily="34" charset="0"/>
              </a:rPr>
              <a:t>Datensicherheit</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Medienmitteilung verfassen - Arbeitsanleitung «Handlungssimulation»</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Die Bevölkerung und die Öffentlichkeit werden laufend und möglichst offen über aktuelle Geschehnisse im Kanton und der Gemeinde informiert. Damit stärkt die öffentliche Verwaltung das Vertrauen der Bevölkerung und erbringt eine wichtige Dienstleistung. </a:t>
            </a:r>
          </a:p>
          <a:p>
            <a:pPr marL="0" indent="0" hangingPunct="0">
              <a:buNone/>
            </a:pPr>
            <a:r>
              <a:rPr lang="de-CH" sz="1500" dirty="0"/>
              <a:t>Wie Sie bereits im Grundlagenwissen gelesen haben, verwenden die Behörden hierfür je nach Information unterschiedliche Kanäle.</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Lesen Sie den Text auf der Folgeseite.</a:t>
            </a:r>
          </a:p>
          <a:p>
            <a:pPr marL="0" indent="0" hangingPunct="0">
              <a:buNone/>
            </a:pPr>
            <a:r>
              <a:rPr lang="de-CH" sz="1500" b="1" dirty="0"/>
              <a:t>Schritt 2:</a:t>
            </a:r>
            <a:r>
              <a:rPr lang="de-CH" sz="1500" dirty="0"/>
              <a:t> Verfassen Sie daraus eine kurze und verständliche Medienmitteilung. Diese soll für ein breites Publikum verständlich sein.</a:t>
            </a:r>
          </a:p>
          <a:p>
            <a:pPr marL="0" indent="0" hangingPunct="0">
              <a:buNone/>
            </a:pPr>
            <a:r>
              <a:rPr lang="de-CH" sz="1500" dirty="0"/>
              <a:t>Tipp: Schauen Sie sich im Internet einige Medienmitteilungen von Gemeinden oder Kantonen als Inspiration an.</a:t>
            </a:r>
          </a:p>
          <a:p>
            <a:pPr marL="0" indent="0" hangingPunct="0">
              <a:buNone/>
            </a:pPr>
            <a:r>
              <a:rPr lang="de-CH" sz="1500" b="1" dirty="0"/>
              <a:t>Für schnelle Lernende:</a:t>
            </a:r>
            <a:r>
              <a:rPr lang="de-CH" sz="1500" dirty="0"/>
              <a:t> Überlegen Sie sich, wie Sie die Medienmitteilung umgestalten könnten für Personen, die kein oder nicht gut Deutsch sprechen.</a:t>
            </a:r>
          </a:p>
          <a:p>
            <a:pPr marL="0" indent="0" hangingPunct="0">
              <a:buNone/>
            </a:pPr>
            <a:r>
              <a:rPr lang="de-CH" sz="1500" b="1" dirty="0"/>
              <a:t>Schritt 3:</a:t>
            </a:r>
            <a:r>
              <a:rPr lang="de-CH" sz="1500" dirty="0"/>
              <a:t> Vergleichen Sie Ihre Lösung mit jemandem aus der Klasse. </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Sie verfassen eine vollständige Medienmitteilung.</a:t>
            </a:r>
          </a:p>
          <a:p>
            <a:pPr marL="0" lvl="0" indent="0" hangingPunct="0">
              <a:buNone/>
            </a:pPr>
            <a:r>
              <a:rPr lang="de-CH" sz="1500" dirty="0"/>
              <a:t>Die Medienmitteilung enthält alle notwendigen Informationen.</a:t>
            </a:r>
          </a:p>
          <a:p>
            <a:pPr marL="0" lvl="0" indent="0" hangingPunct="0">
              <a:buNone/>
            </a:pPr>
            <a:r>
              <a:rPr lang="de-CH" sz="1500" dirty="0"/>
              <a:t> </a:t>
            </a:r>
          </a:p>
          <a:p>
            <a:pPr marL="0" indent="0" hangingPunct="0">
              <a:buNone/>
            </a:pPr>
            <a:r>
              <a:rPr lang="de-CH" sz="1500" b="1" dirty="0"/>
              <a:t>Organisation:</a:t>
            </a:r>
          </a:p>
          <a:p>
            <a:pPr marL="0" indent="0" hangingPunct="0">
              <a:buNone/>
            </a:pPr>
            <a:r>
              <a:rPr lang="de-CH" sz="1500" dirty="0"/>
              <a:t>Zeit: 40 Minuten / Arbeitsweise: Einzelarbeit, Tandem / Hilfsmittel: Laptop</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28</a:t>
            </a:fld>
            <a:endParaRPr lang="de-CH" dirty="0"/>
          </a:p>
        </p:txBody>
      </p:sp>
      <p:sp>
        <p:nvSpPr>
          <p:cNvPr id="5" name="Rechteck 4">
            <a:hlinkClick r:id="rId2"/>
          </p:cNvPr>
          <p:cNvSpPr/>
          <p:nvPr/>
        </p:nvSpPr>
        <p:spPr>
          <a:xfrm>
            <a:off x="9048328" y="4974569"/>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3760807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Eine Checkliste erstellen - Arbeitsanleitung «Kochrezept»</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Sie haben nun gerade eine Medienmitteilung verfasst. Stellen Sie sich vor, Sie müssten diese Medienmitteilung nun veröffentlichen. Auf was müssten Sie hierbei achten? Welche Fragen sollten Sie sich vorab stellen? </a:t>
            </a:r>
          </a:p>
          <a:p>
            <a:pPr marL="0" indent="0" hangingPunct="0">
              <a:buNone/>
            </a:pPr>
            <a:endParaRPr lang="de-CH" sz="1500" dirty="0"/>
          </a:p>
          <a:p>
            <a:pPr marL="0" indent="0" hangingPunct="0">
              <a:buNone/>
            </a:pPr>
            <a:r>
              <a:rPr lang="de-CH" sz="1500" dirty="0"/>
              <a:t>In dieser Aufgabe erstellen Sie eine Checkliste mit den wichtigsten Punkten.</a:t>
            </a:r>
          </a:p>
          <a:p>
            <a:pPr hangingPunct="0"/>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Überlegen Sie, was es zu tun gibt, bevor die Medienmitteilung veröffentlicht werden darf. Hinweis: Sie können sich vorstellen, dass Sie erst den Text haben, aber alle weiteren Fragen noch zu klären sind.</a:t>
            </a:r>
          </a:p>
          <a:p>
            <a:pPr marL="0" indent="0" hangingPunct="0">
              <a:buNone/>
            </a:pPr>
            <a:r>
              <a:rPr lang="de-CH" sz="1500" b="1" dirty="0"/>
              <a:t>Schritt 2:</a:t>
            </a:r>
            <a:r>
              <a:rPr lang="de-CH" sz="1500" dirty="0"/>
              <a:t> Erstellen Sie dazu eine Checkliste. </a:t>
            </a:r>
          </a:p>
          <a:p>
            <a:pPr marL="0" indent="0" hangingPunct="0">
              <a:buNone/>
            </a:pPr>
            <a:r>
              <a:rPr lang="de-CH" sz="1500" b="1" dirty="0"/>
              <a:t>Für schnelle Lernende:</a:t>
            </a:r>
            <a:r>
              <a:rPr lang="de-CH" sz="1500" dirty="0"/>
              <a:t> Besprechen Sie mit Ihren Mitlernenden, welche anderen Checklisten Sie im Betrieb schon verfasst haben oder welche Sie oft bei Ihrer Arbeit benötigen.</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Sie berücksichtigen die unterschiedlichen Aspekte, bevor eine Medienmitteilung veröffentlicht werden kann. </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10 Minuten / Arbeitsweise: Einzelarbeit / Hilfsmittel: Schreibmaterial, Papier oder Laptop</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29</a:t>
            </a:fld>
            <a:endParaRPr lang="de-CH" dirty="0"/>
          </a:p>
        </p:txBody>
      </p:sp>
    </p:spTree>
    <p:extLst>
      <p:ext uri="{BB962C8B-B14F-4D97-AF65-F5344CB8AC3E}">
        <p14:creationId xmlns:p14="http://schemas.microsoft.com/office/powerpoint/2010/main" val="103212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sz="2400" b="1" dirty="0"/>
              <a:t>Arbeitssituation 13: </a:t>
            </a:r>
            <a:r>
              <a:rPr lang="de-CH" b="1" dirty="0"/>
              <a:t>Dokumentationen, Berichte und Publikationen verfassen</a:t>
            </a:r>
          </a:p>
          <a:p>
            <a:r>
              <a:rPr lang="de-CH" dirty="0"/>
              <a:t>Die Kaufleute verfassen und gestalten verschiedene Dokumentationen über Arbeitsabläufe und Prozesse, die als internes Hilfsmittel und Nachschlagewerk dienen. </a:t>
            </a:r>
          </a:p>
          <a:p>
            <a:r>
              <a:rPr lang="de-CH" dirty="0"/>
              <a:t>Sie verfassen auch Dokumentationen, die der Nachvollziehbarkeit und Rechenschaft dienen. Sie gestalten Dokumentationen zweckgerichtet und auf das Zielpublikum ausgerichtet. </a:t>
            </a:r>
          </a:p>
          <a:p>
            <a:r>
              <a:rPr lang="de-CH" dirty="0"/>
              <a:t>Sie verfassen mithilfe der betriebsinternen Software gemäss den gesetzlichen Vorgaben und betrieblichen Vorlagen amtliche Publikationen/Informationen von Amtes wegen.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95449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t>
            </a:r>
            <a:r>
              <a:rPr lang="de-CH" dirty="0" err="1"/>
              <a:t>ÜberbetrieblicherKurs</a:t>
            </a:r>
            <a:r>
              <a:rPr lang="de-CH" dirty="0"/>
              <a:t> - Arbeitsanleitung «</a:t>
            </a:r>
            <a:r>
              <a:rPr lang="de-CH" dirty="0" err="1"/>
              <a:t>Social</a:t>
            </a:r>
            <a:r>
              <a:rPr lang="de-CH" dirty="0"/>
              <a:t>-Media-Post»</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Heute haben Sie viel über unterschiedliche Dokumentationen/Berichte/Publikationen der öffentlichen Verwaltung gelernt. Sie wissen nun, wo Unterschiede und Gemeinsamkeiten liegen und worauf es beim Ausarbeiten und Gestalten ankommt. Als Abschluss fassen Sie das Gelernte nun als </a:t>
            </a:r>
            <a:r>
              <a:rPr lang="de-CH" sz="1500" dirty="0" err="1"/>
              <a:t>Social</a:t>
            </a:r>
            <a:r>
              <a:rPr lang="de-CH" sz="1500" dirty="0"/>
              <a:t>-Media-Post zusammen. #</a:t>
            </a:r>
            <a:r>
              <a:rPr lang="de-CH" sz="1500" dirty="0" err="1"/>
              <a:t>LessonsLearnt</a:t>
            </a:r>
            <a:r>
              <a:rPr lang="de-CH" sz="1500" dirty="0"/>
              <a:t> #ÜK </a:t>
            </a:r>
          </a:p>
          <a:p>
            <a:pPr hangingPunct="0"/>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Überlegen Sie, für welche </a:t>
            </a:r>
            <a:r>
              <a:rPr lang="de-CH" sz="1500" dirty="0" err="1"/>
              <a:t>Social</a:t>
            </a:r>
            <a:r>
              <a:rPr lang="de-CH" sz="1500" dirty="0"/>
              <a:t>-Media-Plattform Sie einen Post über den heutigen </a:t>
            </a:r>
            <a:r>
              <a:rPr lang="de-CH" sz="1500" dirty="0" err="1"/>
              <a:t>üK</a:t>
            </a:r>
            <a:r>
              <a:rPr lang="de-CH" sz="1500" dirty="0"/>
              <a:t> machen möchten. </a:t>
            </a:r>
          </a:p>
          <a:p>
            <a:pPr marL="0" indent="0" hangingPunct="0">
              <a:buNone/>
            </a:pPr>
            <a:r>
              <a:rPr lang="de-CH" sz="1500" b="1" dirty="0"/>
              <a:t>Schritt 2:</a:t>
            </a:r>
            <a:r>
              <a:rPr lang="de-CH" sz="1500" dirty="0"/>
              <a:t> Gehen Sie Ihre Notizen aus dem heutigen </a:t>
            </a:r>
            <a:r>
              <a:rPr lang="de-CH" sz="1500" dirty="0" err="1"/>
              <a:t>üK</a:t>
            </a:r>
            <a:r>
              <a:rPr lang="de-CH" sz="1500" dirty="0"/>
              <a:t>-Tag nochmals durch.</a:t>
            </a:r>
          </a:p>
          <a:p>
            <a:pPr marL="0" indent="0" hangingPunct="0">
              <a:buNone/>
            </a:pPr>
            <a:r>
              <a:rPr lang="de-CH" sz="1500" b="1" dirty="0"/>
              <a:t>Schritt 3:</a:t>
            </a:r>
            <a:r>
              <a:rPr lang="de-CH" sz="1500" dirty="0"/>
              <a:t> Fassen Sie das Gelernte in einem </a:t>
            </a:r>
            <a:r>
              <a:rPr lang="de-CH" sz="1500" dirty="0" err="1"/>
              <a:t>Social</a:t>
            </a:r>
            <a:r>
              <a:rPr lang="de-CH" sz="1500" dirty="0"/>
              <a:t>-Media-Post zusammen. Die Art und Weise der Gestaltung (z.B. Video, Foto, Text) ist Ihnen überlassen. </a:t>
            </a:r>
          </a:p>
          <a:p>
            <a:pPr marL="0" indent="0" hangingPunct="0">
              <a:buNone/>
            </a:pPr>
            <a:r>
              <a:rPr lang="de-CH" sz="1500" b="1" dirty="0"/>
              <a:t>Hinweis:</a:t>
            </a:r>
            <a:r>
              <a:rPr lang="de-CH" sz="1500" dirty="0"/>
              <a:t> Überprüfen Sie, ob Sie den Datenschutz zweifelsfrei einhalten!</a:t>
            </a:r>
          </a:p>
          <a:p>
            <a:pPr marL="0" indent="0" hangingPunct="0">
              <a:buNone/>
            </a:pPr>
            <a:r>
              <a:rPr lang="de-CH" sz="1500" b="1" dirty="0"/>
              <a:t>Schritt 4:</a:t>
            </a:r>
            <a:r>
              <a:rPr lang="de-CH" sz="1500" dirty="0"/>
              <a:t> Stellen Sie Ihren Post mindestens jemandem aus der Klasse vor.</a:t>
            </a:r>
          </a:p>
          <a:p>
            <a:pPr marL="0" indent="0" hangingPunct="0">
              <a:buNone/>
            </a:pPr>
            <a:r>
              <a:rPr lang="de-CH" sz="1500" b="1" dirty="0"/>
              <a:t>Schritt 5:</a:t>
            </a:r>
            <a:r>
              <a:rPr lang="de-CH" sz="1500" dirty="0"/>
              <a:t> Bevor Sie den Beitrag posten, holen Sie von Ihrer </a:t>
            </a:r>
            <a:r>
              <a:rPr lang="de-CH" sz="1500" dirty="0" err="1"/>
              <a:t>üK</a:t>
            </a:r>
            <a:r>
              <a:rPr lang="de-CH" sz="1500" dirty="0"/>
              <a:t>-Leitung die Erlaubnis ein.</a:t>
            </a:r>
          </a:p>
          <a:p>
            <a:pPr marL="0" indent="0" hangingPunct="0">
              <a:buNone/>
            </a:pPr>
            <a:r>
              <a:rPr lang="de-CH" sz="1500" dirty="0"/>
              <a:t>Alternativ speichern Sie den Post für sich persönlich ab.</a:t>
            </a:r>
          </a:p>
          <a:p>
            <a:pPr marL="0" indent="0" hangingPunct="0">
              <a:buNone/>
            </a:pPr>
            <a:endParaRPr lang="de-CH" sz="1500" dirty="0"/>
          </a:p>
          <a:p>
            <a:pPr marL="0" indent="0" hangingPunct="0">
              <a:buNone/>
            </a:pPr>
            <a:r>
              <a:rPr lang="de-CH" sz="1500" b="1" dirty="0"/>
              <a:t>Erwartungen:</a:t>
            </a:r>
          </a:p>
          <a:p>
            <a:pPr marL="0" lvl="0" indent="0" hangingPunct="0">
              <a:buNone/>
            </a:pPr>
            <a:r>
              <a:rPr lang="de-CH" sz="1500" dirty="0"/>
              <a:t>Ihr Post deckt in groben Zügen sämtliche Inhalte des heutigen </a:t>
            </a:r>
            <a:r>
              <a:rPr lang="de-CH" sz="1500" dirty="0" err="1"/>
              <a:t>üK</a:t>
            </a:r>
            <a:r>
              <a:rPr lang="de-CH" sz="1500" dirty="0"/>
              <a:t>-Tages ab.</a:t>
            </a:r>
          </a:p>
          <a:p>
            <a:pPr marL="0" lvl="0" indent="0" hangingPunct="0">
              <a:buNone/>
            </a:pPr>
            <a:r>
              <a:rPr lang="de-CH" sz="1500" dirty="0"/>
              <a:t> </a:t>
            </a:r>
          </a:p>
          <a:p>
            <a:pPr marL="0" indent="0" hangingPunct="0">
              <a:buNone/>
            </a:pPr>
            <a:r>
              <a:rPr lang="de-CH" sz="1500" b="1" dirty="0"/>
              <a:t>Organisation:</a:t>
            </a:r>
          </a:p>
          <a:p>
            <a:pPr marL="0" indent="0" hangingPunct="0">
              <a:buNone/>
            </a:pPr>
            <a:r>
              <a:rPr lang="de-CH" sz="1500" dirty="0"/>
              <a:t>Zeit: 15 Minuten / Arbeitsweise: Einzelarbeit, Partnerarbeit / Hilfsmittel: Laptop, ggf. </a:t>
            </a:r>
            <a:r>
              <a:rPr lang="de-CH" sz="1500" dirty="0" err="1"/>
              <a:t>Social</a:t>
            </a:r>
            <a:r>
              <a:rPr lang="de-CH" sz="1500" dirty="0"/>
              <a:t>-Media-Login oder Schreibmaterial und Papier</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30</a:t>
            </a:fld>
            <a:endParaRPr lang="de-CH" dirty="0"/>
          </a:p>
        </p:txBody>
      </p:sp>
    </p:spTree>
    <p:extLst>
      <p:ext uri="{BB962C8B-B14F-4D97-AF65-F5344CB8AC3E}">
        <p14:creationId xmlns:p14="http://schemas.microsoft.com/office/powerpoint/2010/main" val="3627786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Vergangene </a:t>
            </a:r>
            <a:r>
              <a:rPr lang="de-DE" dirty="0" err="1"/>
              <a:t>üK</a:t>
            </a:r>
            <a:r>
              <a:rPr lang="de-DE" dirty="0"/>
              <a:t>-Inhalte „Werkstatt“</a:t>
            </a:r>
            <a:endParaRPr lang="de-CH" dirty="0"/>
          </a:p>
        </p:txBody>
      </p:sp>
      <p:sp>
        <p:nvSpPr>
          <p:cNvPr id="3" name="Inhaltsplatzhalter 2"/>
          <p:cNvSpPr>
            <a:spLocks noGrp="1"/>
          </p:cNvSpPr>
          <p:nvPr>
            <p:ph idx="1"/>
          </p:nvPr>
        </p:nvSpPr>
        <p:spPr/>
        <p:txBody>
          <a:bodyPr/>
          <a:lstStyle/>
          <a:p>
            <a:pPr marL="0" indent="0">
              <a:buNone/>
            </a:pPr>
            <a:r>
              <a:rPr lang="de-DE" sz="2000" dirty="0"/>
              <a:t>Auf den nachstehenden Folien gibt es unterschiedliche Handlungssimulationen zu lösen. Diese dienen zur Repetition der bisherigen </a:t>
            </a:r>
            <a:r>
              <a:rPr lang="de-DE" sz="2000" dirty="0" err="1"/>
              <a:t>üK</a:t>
            </a:r>
            <a:r>
              <a:rPr lang="de-DE" sz="2000" dirty="0"/>
              <a:t>-Inhalte. Die Antworten können in das Werkstattblatt geschrieben werden.</a:t>
            </a:r>
          </a:p>
          <a:p>
            <a:pPr marL="0" indent="0">
              <a:buNone/>
            </a:pPr>
            <a:endParaRPr lang="de-DE" sz="2000" dirty="0"/>
          </a:p>
          <a:p>
            <a:pPr marL="0" indent="0">
              <a:buNone/>
            </a:pPr>
            <a:r>
              <a:rPr lang="de-DE" sz="2000" dirty="0"/>
              <a:t>Die Posten für die Gemeinden/Städte sind:</a:t>
            </a:r>
          </a:p>
          <a:p>
            <a:pPr marL="0" indent="0">
              <a:buNone/>
            </a:pPr>
            <a:r>
              <a:rPr lang="de-DE" sz="2000" dirty="0"/>
              <a:t>Posten 1: </a:t>
            </a:r>
            <a:r>
              <a:rPr lang="de-DE" sz="2000"/>
              <a:t>Die Personenauskunft</a:t>
            </a:r>
            <a:endParaRPr lang="de-DE" sz="2000" dirty="0"/>
          </a:p>
          <a:p>
            <a:pPr marL="0" indent="0">
              <a:buNone/>
            </a:pPr>
            <a:r>
              <a:rPr lang="de-DE" sz="2000" dirty="0"/>
              <a:t>Posten 2: Der Spendenlauf</a:t>
            </a:r>
          </a:p>
          <a:p>
            <a:pPr marL="0" indent="0">
              <a:buNone/>
            </a:pPr>
            <a:r>
              <a:rPr lang="de-DE" sz="2000" dirty="0"/>
              <a:t>Posten 3: Die Glückwunschkarte</a:t>
            </a:r>
          </a:p>
          <a:p>
            <a:pPr marL="0" indent="0">
              <a:buNone/>
            </a:pPr>
            <a:endParaRPr lang="de-DE" sz="2000" dirty="0"/>
          </a:p>
          <a:p>
            <a:pPr marL="0" indent="0">
              <a:buNone/>
            </a:pPr>
            <a:r>
              <a:rPr lang="de-DE" sz="2000" dirty="0"/>
              <a:t>Die Posten für die Kantone sind:</a:t>
            </a:r>
          </a:p>
          <a:p>
            <a:pPr marL="0" indent="0">
              <a:buNone/>
            </a:pPr>
            <a:r>
              <a:rPr lang="de-DE" sz="2000" dirty="0"/>
              <a:t>Posten 1: Die Aufenthaltsbewilligung</a:t>
            </a:r>
          </a:p>
          <a:p>
            <a:pPr marL="0" indent="0">
              <a:buNone/>
            </a:pPr>
            <a:r>
              <a:rPr lang="de-DE" sz="2000" dirty="0"/>
              <a:t>Posten 2: Am neuen Wohnort</a:t>
            </a:r>
          </a:p>
          <a:p>
            <a:pPr marL="0" indent="0">
              <a:buNone/>
            </a:pPr>
            <a:r>
              <a:rPr lang="de-DE" sz="2000" dirty="0"/>
              <a:t>Posten 3: Die Steuererklärung</a:t>
            </a:r>
            <a:endParaRPr lang="de-CH" sz="20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31</a:t>
            </a:fld>
            <a:endParaRPr lang="de-CH" dirty="0"/>
          </a:p>
        </p:txBody>
      </p:sp>
      <p:sp>
        <p:nvSpPr>
          <p:cNvPr id="7" name="Rechteck 6">
            <a:hlinkClick r:id="rId2"/>
          </p:cNvPr>
          <p:cNvSpPr/>
          <p:nvPr/>
        </p:nvSpPr>
        <p:spPr>
          <a:xfrm>
            <a:off x="8743145" y="494221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1355998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Personenauskunft – Posten 1 „Handlungssimulation“</a:t>
            </a:r>
            <a:endParaRPr lang="de-CH" dirty="0"/>
          </a:p>
        </p:txBody>
      </p:sp>
      <p:sp>
        <p:nvSpPr>
          <p:cNvPr id="3" name="Inhaltsplatzhalter 2"/>
          <p:cNvSpPr>
            <a:spLocks noGrp="1"/>
          </p:cNvSpPr>
          <p:nvPr>
            <p:ph idx="1"/>
          </p:nvPr>
        </p:nvSpPr>
        <p:spPr>
          <a:xfrm>
            <a:off x="609600" y="1417639"/>
            <a:ext cx="10972800" cy="4708526"/>
          </a:xfrm>
        </p:spPr>
        <p:txBody>
          <a:bodyPr/>
          <a:lstStyle/>
          <a:p>
            <a:pPr marL="0" indent="0" hangingPunct="0">
              <a:buNone/>
            </a:pPr>
            <a:r>
              <a:rPr lang="de-CH" sz="1500" b="1" dirty="0"/>
              <a:t>Ausgangslage: </a:t>
            </a:r>
            <a:r>
              <a:rPr lang="de-CH" sz="1500" dirty="0"/>
              <a:t>Sie arbeiten bei den Einwohnerdiensten einer Gemeinde im Kanton, in dem Sie arbeiten. Kurt </a:t>
            </a:r>
            <a:r>
              <a:rPr lang="de-CH" sz="1500" dirty="0" err="1"/>
              <a:t>Hirter</a:t>
            </a:r>
            <a:r>
              <a:rPr lang="de-CH" sz="1500" dirty="0"/>
              <a:t> ruft bei Ihnen an. Er besitzt eine Wohnung am </a:t>
            </a:r>
            <a:r>
              <a:rPr lang="de-CH" sz="1500" dirty="0" err="1"/>
              <a:t>Gattingerweg</a:t>
            </a:r>
            <a:r>
              <a:rPr lang="de-CH" sz="1500" dirty="0"/>
              <a:t>, die er zurzeit an einen jungen Herrn vermietet hat. Nun ist Herrn </a:t>
            </a:r>
            <a:r>
              <a:rPr lang="de-CH" sz="1500" dirty="0" err="1"/>
              <a:t>Hirter</a:t>
            </a:r>
            <a:r>
              <a:rPr lang="de-CH" sz="1500" dirty="0"/>
              <a:t> zu Ohren gekommen, dass seit einigen Wochen auch die Freundin seines Mieters in der Wohnung lebt, die angeblich von Sozialhilfe lebt. Er möchte deshalb von Ihnen folgendes wissen:</a:t>
            </a:r>
          </a:p>
          <a:p>
            <a:pPr lvl="0" hangingPunct="0"/>
            <a:r>
              <a:rPr lang="de-CH" sz="1500" dirty="0"/>
              <a:t>Hat sich eine weitere Person am </a:t>
            </a:r>
            <a:r>
              <a:rPr lang="de-CH" sz="1500" dirty="0" err="1"/>
              <a:t>Gattingerweg</a:t>
            </a:r>
            <a:r>
              <a:rPr lang="de-CH" sz="1500" dirty="0"/>
              <a:t> angemeldet? Wenn ja: Name, Vorname, Geburtsdatum, Geschlecht, Zivilstand, Heimatort/e, Zuzugsdatum am neuen Ort, Wegzugsdatum am alten Ort, Wegzugsort, Heimatort</a:t>
            </a:r>
          </a:p>
          <a:p>
            <a:pPr lvl="0" hangingPunct="0"/>
            <a:r>
              <a:rPr lang="de-CH" sz="1500" dirty="0"/>
              <a:t>Bezieht diese Person in der Gemeinde Sozialhilfe?</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Konsultieren Sie die kantonalen Gesetze, welche hier Anwendung finden. </a:t>
            </a:r>
          </a:p>
          <a:p>
            <a:pPr marL="0" indent="0" hangingPunct="0">
              <a:buNone/>
            </a:pPr>
            <a:r>
              <a:rPr lang="de-CH" sz="1500" b="1" dirty="0"/>
              <a:t>Schritt 2: </a:t>
            </a:r>
            <a:r>
              <a:rPr lang="de-CH" sz="1500" dirty="0"/>
              <a:t>Überlegen Sie, für welche Auskünfte Sie einen Interessensnachweis benötigen und für welche allenfalls nicht. Welche Angaben dürfen Sie gar nicht erteilen?</a:t>
            </a:r>
          </a:p>
          <a:p>
            <a:pPr marL="0" indent="0" hangingPunct="0">
              <a:buNone/>
            </a:pPr>
            <a:r>
              <a:rPr lang="de-CH" sz="1500" b="1" dirty="0"/>
              <a:t>Schritt 3:</a:t>
            </a:r>
            <a:r>
              <a:rPr lang="de-CH" sz="1500" dirty="0"/>
              <a:t> Beschreiben Sie auf dem Werkstattblatt, wie Sie die Anfrage von Kurt </a:t>
            </a:r>
            <a:r>
              <a:rPr lang="de-CH" sz="1500" dirty="0" err="1"/>
              <a:t>Hirter</a:t>
            </a:r>
            <a:r>
              <a:rPr lang="de-CH" sz="1500" dirty="0"/>
              <a:t> telefonisch beantworten würden. Schreiben Sie Ihre Antwort möglichst präzise auf.</a:t>
            </a:r>
          </a:p>
          <a:p>
            <a:pPr marL="0" indent="0" hangingPunct="0">
              <a:buNone/>
            </a:pPr>
            <a:r>
              <a:rPr lang="de-CH" sz="1500" b="1" dirty="0"/>
              <a:t>Schritt 4:</a:t>
            </a:r>
            <a:r>
              <a:rPr lang="de-CH" sz="1500" dirty="0"/>
              <a:t> Halten Sie nebst Ihrer Antwort fest, welche Verwaltungsgrundsätze zur Anwendung kommen.</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endParaRPr lang="de-CH" sz="1500" dirty="0"/>
          </a:p>
          <a:p>
            <a:pPr marL="0" indent="0" hangingPunct="0">
              <a:buNone/>
            </a:pPr>
            <a:r>
              <a:rPr lang="de-CH" sz="1500" b="1" dirty="0"/>
              <a:t>Erwartungen</a:t>
            </a:r>
            <a:r>
              <a:rPr lang="de-CH" sz="1500" dirty="0"/>
              <a:t> </a:t>
            </a:r>
            <a:endParaRPr lang="de-CH" sz="1500" b="1" dirty="0"/>
          </a:p>
          <a:p>
            <a:pPr marL="0" lvl="0" indent="0" hangingPunct="0">
              <a:buNone/>
            </a:pPr>
            <a:r>
              <a:rPr lang="de-CH" sz="1500" dirty="0"/>
              <a:t>Sie nehmen bei der Beantwortung von Herrn </a:t>
            </a:r>
            <a:r>
              <a:rPr lang="de-CH" sz="1500" dirty="0" err="1"/>
              <a:t>Hirter</a:t>
            </a:r>
            <a:r>
              <a:rPr lang="de-CH" sz="1500" dirty="0"/>
              <a:t> eine dienstleistungsorientierte Haltung ein.</a:t>
            </a:r>
          </a:p>
          <a:p>
            <a:pPr marL="0" lvl="0" indent="0" hangingPunct="0">
              <a:buNone/>
            </a:pPr>
            <a:r>
              <a:rPr lang="de-CH" sz="1500" dirty="0"/>
              <a:t>Sie halten sämtliche rechtlichen Grundlagen und die Verwaltungsgrundsätze ausnahmslos ein.</a:t>
            </a:r>
          </a:p>
        </p:txBody>
      </p:sp>
      <p:sp>
        <p:nvSpPr>
          <p:cNvPr id="4" name="Foliennummernplatzhalter 3"/>
          <p:cNvSpPr>
            <a:spLocks noGrp="1"/>
          </p:cNvSpPr>
          <p:nvPr>
            <p:ph type="sldNum" sz="quarter" idx="12"/>
          </p:nvPr>
        </p:nvSpPr>
        <p:spPr/>
        <p:txBody>
          <a:bodyPr/>
          <a:lstStyle/>
          <a:p>
            <a:fld id="{87674F0A-37BA-4CE3-B1FD-DE57A7E2F2C6}" type="slidenum">
              <a:rPr lang="de-CH" smtClean="0"/>
              <a:pPr/>
              <a:t>32</a:t>
            </a:fld>
            <a:endParaRPr lang="de-CH" dirty="0"/>
          </a:p>
        </p:txBody>
      </p:sp>
      <p:sp>
        <p:nvSpPr>
          <p:cNvPr id="5" name="Rechteck 4">
            <a:hlinkClick r:id="rId2"/>
          </p:cNvPr>
          <p:cNvSpPr/>
          <p:nvPr/>
        </p:nvSpPr>
        <p:spPr>
          <a:xfrm>
            <a:off x="9615488" y="5281706"/>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554501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Aufenthaltsbewilligung – Posten 1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Sören Olsson hat seinen Job bei der Versicherung verloren. Da er schwedischer Staatsangehöriger ist, möchte er von der Verwaltung die Auskunft, wie lange er Zeit hat, um einen neuen Job zu finden. Sorgenvoll ruft er deshalb bei Ihnen im kantonalen Migrationsamt an, um sich über seine Situation zu informieren. Er befürchtet, aufgrund der Arbeitslosigkeit seinen Aufenthaltsstatus zu verlieren.</a:t>
            </a:r>
          </a:p>
          <a:p>
            <a:pPr marL="0" indent="0" hangingPunct="0">
              <a:buNone/>
            </a:pPr>
            <a:r>
              <a:rPr lang="de-CH" sz="1500" dirty="0"/>
              <a:t> </a:t>
            </a:r>
          </a:p>
          <a:p>
            <a:pPr marL="0" indent="0" hangingPunct="0">
              <a:buNone/>
            </a:pPr>
            <a:r>
              <a:rPr lang="de-CH" sz="1500" dirty="0"/>
              <a:t>Am Telefon erzählt Ihnen Sören Olsson, dass er seit vier Jahren in der Schweiz angemeldet ist und einen Ausweis B EU/EFTA hat. Zuvor pendelte er mehrere Jahre lang für seinen Beruf zwischen der Schweiz und Schweden. Er wohnt mit seiner Frau und seinen zwei Kindern in </a:t>
            </a:r>
            <a:r>
              <a:rPr lang="de-CH" sz="1500" dirty="0" err="1"/>
              <a:t>Freiville</a:t>
            </a:r>
            <a:r>
              <a:rPr lang="de-CH" sz="1500" dirty="0"/>
              <a:t>. </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dirty="0"/>
              <a:t>Formulieren Sie präzise, wie Sie die Anfrage von Sören Olsson telefonisch beantworten würden. Schreiben Sie Ihre Antwort auf dem Werkstattblatt auf.</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Nehmen Sie bei der Beantwortung der Anfrage eine dienstleistungsorientierte Haltung ein.</a:t>
            </a:r>
          </a:p>
          <a:p>
            <a:pPr marL="0" lvl="0" indent="0" hangingPunct="0">
              <a:buNone/>
            </a:pPr>
            <a:r>
              <a:rPr lang="de-CH" sz="1500" dirty="0"/>
              <a:t>Mit Ihrer Antwort sollten Sie sicherstellen, dass Herr Olsson 100 % korrekt über die kommenden Schritte informiert ist.</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33</a:t>
            </a:fld>
            <a:endParaRPr lang="de-CH" dirty="0"/>
          </a:p>
        </p:txBody>
      </p:sp>
    </p:spTree>
    <p:extLst>
      <p:ext uri="{BB962C8B-B14F-4D97-AF65-F5344CB8AC3E}">
        <p14:creationId xmlns:p14="http://schemas.microsoft.com/office/powerpoint/2010/main" val="209187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Spendenlauf – Posten 2 –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Sie arbeiten bei der Gemeinde </a:t>
            </a:r>
            <a:r>
              <a:rPr lang="de-CH" sz="1500" dirty="0" err="1"/>
              <a:t>Freiville</a:t>
            </a:r>
            <a:r>
              <a:rPr lang="de-CH" sz="1500" dirty="0"/>
              <a:t> und sind für die Bearbeitung von verschiedenen Gesuchen zuständig. Sie erhalten folgende schriftliche Anfrage (</a:t>
            </a:r>
            <a:r>
              <a:rPr lang="de-CH" sz="1500" dirty="0">
                <a:solidFill>
                  <a:srgbClr val="FF0000"/>
                </a:solidFill>
                <a:hlinkClick r:id="rId2"/>
              </a:rPr>
              <a:t>hier</a:t>
            </a:r>
            <a:r>
              <a:rPr lang="de-CH" sz="1500" dirty="0"/>
              <a:t>).</a:t>
            </a:r>
          </a:p>
          <a:p>
            <a:pPr marL="0" indent="0" hangingPunct="0">
              <a:buNone/>
            </a:pPr>
            <a:endParaRPr lang="de-DE" sz="1500" dirty="0"/>
          </a:p>
          <a:p>
            <a:pPr marL="0" indent="0" hangingPunct="0">
              <a:buNone/>
            </a:pPr>
            <a:r>
              <a:rPr lang="de-CH" sz="1500" b="1" dirty="0"/>
              <a:t>Aufgabenstellung:</a:t>
            </a:r>
          </a:p>
          <a:p>
            <a:pPr marL="0" indent="0" hangingPunct="0">
              <a:buNone/>
            </a:pPr>
            <a:r>
              <a:rPr lang="de-CH" sz="1500" dirty="0"/>
              <a:t>Formulieren Sie auf dem Werkstattblatt eine schriftliche Auskunft zuhanden von Frau Olsson. Recherchieren Sie gegebenenfalls die benötigten Informationen auf der Webseite Ihrer Gemeinde. </a:t>
            </a:r>
          </a:p>
          <a:p>
            <a:pPr marL="0" indent="0" hangingPunct="0">
              <a:buNone/>
            </a:pPr>
            <a:r>
              <a:rPr lang="de-CH" sz="1500" b="1" dirty="0"/>
              <a:t>Für schnelle Lernende: </a:t>
            </a:r>
            <a:r>
              <a:rPr lang="de-CH" sz="1500" dirty="0"/>
              <a:t>Überlegen Sie sich einen ähnlichen Fall und geben Sie ihn einer Mitlernenden zum Lösen.</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Aus dem Schreiben an die Kundin soll klar hervorgehen, wo sie sich näher zu Veranstaltungsbewilligungen informieren kann und was die nächsten Schritte sind.</a:t>
            </a:r>
          </a:p>
          <a:p>
            <a:pPr marL="0" lvl="0" indent="0" hangingPunct="0">
              <a:buNone/>
            </a:pPr>
            <a:r>
              <a:rPr lang="de-CH" sz="1500" dirty="0"/>
              <a:t>Machen Sie zudem kenntlich, welche Anhänge Sie allenfalls mitschicken.</a:t>
            </a:r>
          </a:p>
          <a:p>
            <a:pPr marL="0" indent="0" hangingPunct="0">
              <a:buNone/>
            </a:pPr>
            <a:endParaRPr lang="de-CH" sz="1500" dirty="0"/>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34</a:t>
            </a:fld>
            <a:endParaRPr lang="de-CH" dirty="0"/>
          </a:p>
        </p:txBody>
      </p:sp>
    </p:spTree>
    <p:extLst>
      <p:ext uri="{BB962C8B-B14F-4D97-AF65-F5344CB8AC3E}">
        <p14:creationId xmlns:p14="http://schemas.microsoft.com/office/powerpoint/2010/main" val="620905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Am neuen Wohnort – Posten 2 –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Patrick </a:t>
            </a:r>
            <a:r>
              <a:rPr lang="de-CH" sz="1500" dirty="0" err="1"/>
              <a:t>Oladocun</a:t>
            </a:r>
            <a:r>
              <a:rPr lang="de-CH" sz="1500" dirty="0"/>
              <a:t> ist vor Kurzem in einen neuen Wohnkanton gezogen. Er ist Autobesitzer und muss dieses nun ebenfalls ummelden, um ein neues Nummernschild zu erhalten. Da er sich unsicher ist, wie er hierbei vorgehen muss, ruft er beim kantonalen Strassenverkehrsamt seines neuen Wohnkantons an, um sich zum Vorgehen und allfälligen Kosten zu informieren. </a:t>
            </a:r>
          </a:p>
          <a:p>
            <a:pPr marL="0" indent="0" hangingPunct="0">
              <a:buNone/>
            </a:pPr>
            <a:endParaRPr lang="de-CH" sz="1500" dirty="0"/>
          </a:p>
          <a:p>
            <a:pPr marL="0" indent="0" hangingPunct="0">
              <a:buNone/>
            </a:pPr>
            <a:r>
              <a:rPr lang="de-CH" sz="1500" dirty="0"/>
              <a:t>Sie arbeiten beim Strassenverkehrsamt und nehmen den Anruf von Herrn </a:t>
            </a:r>
            <a:r>
              <a:rPr lang="de-CH" sz="1500" dirty="0" err="1"/>
              <a:t>Oladocun</a:t>
            </a:r>
            <a:r>
              <a:rPr lang="de-CH" sz="1500" dirty="0"/>
              <a:t> entgegen.</a:t>
            </a:r>
          </a:p>
          <a:p>
            <a:pPr hangingPunct="0"/>
            <a:endParaRPr lang="de-CH" sz="1500" dirty="0"/>
          </a:p>
          <a:p>
            <a:pPr marL="0" indent="0" hangingPunct="0">
              <a:buNone/>
            </a:pPr>
            <a:r>
              <a:rPr lang="de-CH" sz="1500" b="1" dirty="0"/>
              <a:t>Aufgabenstellung: </a:t>
            </a:r>
          </a:p>
          <a:p>
            <a:pPr marL="0" indent="0" hangingPunct="0">
              <a:buNone/>
            </a:pPr>
            <a:r>
              <a:rPr lang="de-CH" sz="1500" dirty="0"/>
              <a:t>Beschreiben Sie auf dem Werkstattblatt möglichst genau, was Sie Herrn </a:t>
            </a:r>
            <a:r>
              <a:rPr lang="de-CH" sz="1500" dirty="0" err="1"/>
              <a:t>Oladocun</a:t>
            </a:r>
            <a:r>
              <a:rPr lang="de-CH" sz="1500" dirty="0"/>
              <a:t> am Telefon sagen würden. Recherchieren Sie allenfalls im Internet, was es zum Einlösen eines Fahrzeugs in Ihrem Kanton zu beachten gibt.</a:t>
            </a:r>
          </a:p>
          <a:p>
            <a:pPr marL="0" indent="0" hangingPunct="0">
              <a:buNone/>
            </a:pPr>
            <a:r>
              <a:rPr lang="de-CH" sz="1500" b="1" dirty="0"/>
              <a:t>Für schnelle Lernende:</a:t>
            </a:r>
            <a:r>
              <a:rPr lang="de-CH" sz="1500" dirty="0"/>
              <a:t> Überlegen Sie sich einen ähnlichen Fall und geben Sie ihn einer Mitlernenden zum Lösen.</a:t>
            </a:r>
          </a:p>
          <a:p>
            <a:pPr hangingPunct="0"/>
            <a:endParaRPr lang="de-CH" sz="1500" dirty="0"/>
          </a:p>
          <a:p>
            <a:pPr marL="0" indent="0" hangingPunct="0">
              <a:buNone/>
            </a:pPr>
            <a:r>
              <a:rPr lang="de-CH" sz="1500" b="1" dirty="0"/>
              <a:t>Erwartungen </a:t>
            </a:r>
          </a:p>
          <a:p>
            <a:pPr marL="0" lvl="0" indent="0" hangingPunct="0">
              <a:buNone/>
            </a:pPr>
            <a:r>
              <a:rPr lang="de-CH" sz="1500" dirty="0"/>
              <a:t>Nehmen Sie bei der Beantwortung der Anfrage eine dienstleistungsorientierte Haltung ein.</a:t>
            </a:r>
          </a:p>
          <a:p>
            <a:pPr marL="0" lvl="0" indent="0" hangingPunct="0">
              <a:buNone/>
            </a:pPr>
            <a:r>
              <a:rPr lang="de-CH" sz="1500" dirty="0"/>
              <a:t>Mit Ihrer Antwort sollten Sie sicherstellen, dass Herr </a:t>
            </a:r>
            <a:r>
              <a:rPr lang="de-CH" sz="1500" dirty="0" err="1"/>
              <a:t>Oladocun</a:t>
            </a:r>
            <a:r>
              <a:rPr lang="de-CH" sz="1500" dirty="0"/>
              <a:t> zu 100 % korrekt über die kommenden Schritte informiert ist.</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35</a:t>
            </a:fld>
            <a:endParaRPr lang="de-CH" dirty="0"/>
          </a:p>
        </p:txBody>
      </p:sp>
    </p:spTree>
    <p:extLst>
      <p:ext uri="{BB962C8B-B14F-4D97-AF65-F5344CB8AC3E}">
        <p14:creationId xmlns:p14="http://schemas.microsoft.com/office/powerpoint/2010/main" val="157034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352" y="260649"/>
            <a:ext cx="9217024" cy="652934"/>
          </a:xfrm>
        </p:spPr>
        <p:txBody>
          <a:bodyPr/>
          <a:lstStyle/>
          <a:p>
            <a:r>
              <a:rPr lang="de-DE" sz="2800" dirty="0"/>
              <a:t>Die Glückwunschkarte – Posten 3 –  „Handlungssimulation“</a:t>
            </a:r>
            <a:endParaRPr lang="de-CH" sz="2800" dirty="0"/>
          </a:p>
        </p:txBody>
      </p:sp>
      <p:sp>
        <p:nvSpPr>
          <p:cNvPr id="3" name="Inhaltsplatzhalter 2"/>
          <p:cNvSpPr>
            <a:spLocks noGrp="1"/>
          </p:cNvSpPr>
          <p:nvPr>
            <p:ph idx="1"/>
          </p:nvPr>
        </p:nvSpPr>
        <p:spPr>
          <a:xfrm>
            <a:off x="479376" y="913583"/>
            <a:ext cx="10972800" cy="5807893"/>
          </a:xfrm>
        </p:spPr>
        <p:txBody>
          <a:bodyPr/>
          <a:lstStyle/>
          <a:p>
            <a:pPr marL="0" indent="0" hangingPunct="0">
              <a:buNone/>
            </a:pPr>
            <a:r>
              <a:rPr lang="de-CH" sz="1500" b="1" dirty="0"/>
              <a:t>Ausgangslage: </a:t>
            </a:r>
            <a:r>
              <a:rPr lang="de-CH" sz="1500" dirty="0"/>
              <a:t>Sie arbeiten beim städtischen Personalamt. Eine Mitarbeiterin aus dem Volkswirtschaftsdepartement, Daniela Monti, schreibt Ihnen folgende E-Mail: </a:t>
            </a:r>
          </a:p>
          <a:p>
            <a:pPr marL="0" indent="0" hangingPunct="0">
              <a:buNone/>
            </a:pPr>
            <a:endParaRPr lang="de-DE" sz="1500" dirty="0"/>
          </a:p>
          <a:p>
            <a:pPr marL="0" indent="0" hangingPunct="0">
              <a:buNone/>
            </a:pPr>
            <a:r>
              <a:rPr lang="de-DE" sz="1500" dirty="0">
                <a:solidFill>
                  <a:srgbClr val="0082CA"/>
                </a:solidFill>
              </a:rPr>
              <a:t>Guten Tag </a:t>
            </a:r>
          </a:p>
          <a:p>
            <a:pPr marL="0" indent="0" hangingPunct="0">
              <a:buNone/>
            </a:pPr>
            <a:endParaRPr lang="de-DE" sz="1500" dirty="0">
              <a:solidFill>
                <a:srgbClr val="0082CA"/>
              </a:solidFill>
            </a:endParaRPr>
          </a:p>
          <a:p>
            <a:pPr marL="0" indent="0" hangingPunct="0">
              <a:buNone/>
            </a:pPr>
            <a:r>
              <a:rPr lang="de-CH" sz="1500" dirty="0">
                <a:solidFill>
                  <a:srgbClr val="0082CA"/>
                </a:solidFill>
              </a:rPr>
              <a:t>Ich wollte Sie gerne bitten, mir die private Adresse und Telefonnummer von Frau Theresa Raven zu geben. Sie arbeitet im Finanzdepartement im Team von Herrn </a:t>
            </a:r>
            <a:r>
              <a:rPr lang="de-CH" sz="1500" dirty="0" err="1">
                <a:solidFill>
                  <a:srgbClr val="0082CA"/>
                </a:solidFill>
              </a:rPr>
              <a:t>Büchi</a:t>
            </a:r>
            <a:r>
              <a:rPr lang="de-CH" sz="1500" dirty="0">
                <a:solidFill>
                  <a:srgbClr val="0082CA"/>
                </a:solidFill>
              </a:rPr>
              <a:t>. Ich würde ihr gerne eine Glückwunschkarte schicken, da sie, wie ich gehört habe, vor Kurzem zum ersten Mal Mami geworden ist.</a:t>
            </a:r>
          </a:p>
          <a:p>
            <a:pPr marL="0" indent="0" hangingPunct="0">
              <a:buNone/>
            </a:pPr>
            <a:endParaRPr lang="de-DE" sz="1500" dirty="0">
              <a:solidFill>
                <a:srgbClr val="0082CA"/>
              </a:solidFill>
            </a:endParaRPr>
          </a:p>
          <a:p>
            <a:pPr marL="0" indent="0" hangingPunct="0">
              <a:buNone/>
            </a:pPr>
            <a:r>
              <a:rPr lang="de-DE" sz="1500" dirty="0">
                <a:solidFill>
                  <a:srgbClr val="0082CA"/>
                </a:solidFill>
              </a:rPr>
              <a:t>Freundliche </a:t>
            </a:r>
            <a:r>
              <a:rPr lang="de-DE" sz="1500" dirty="0" err="1">
                <a:solidFill>
                  <a:srgbClr val="0082CA"/>
                </a:solidFill>
              </a:rPr>
              <a:t>Grüsse</a:t>
            </a:r>
            <a:endParaRPr lang="de-DE" sz="1500" dirty="0">
              <a:solidFill>
                <a:srgbClr val="0082CA"/>
              </a:solidFill>
            </a:endParaRPr>
          </a:p>
          <a:p>
            <a:pPr marL="0" indent="0" hangingPunct="0">
              <a:buNone/>
            </a:pPr>
            <a:r>
              <a:rPr lang="de-DE" sz="1500" dirty="0">
                <a:solidFill>
                  <a:srgbClr val="0082CA"/>
                </a:solidFill>
              </a:rPr>
              <a:t>Daniela Monti</a:t>
            </a:r>
          </a:p>
          <a:p>
            <a:pPr marL="0" indent="0" hangingPunct="0">
              <a:buNone/>
            </a:pPr>
            <a:r>
              <a:rPr lang="de-DE" sz="1500" dirty="0">
                <a:solidFill>
                  <a:srgbClr val="0082CA"/>
                </a:solidFill>
              </a:rPr>
              <a:t>Projektleiterin Wirtschaftsförderung</a:t>
            </a:r>
          </a:p>
          <a:p>
            <a:pPr marL="0" indent="0" hangingPunct="0">
              <a:buNone/>
            </a:pPr>
            <a:r>
              <a:rPr lang="de-DE" sz="1500" dirty="0">
                <a:solidFill>
                  <a:srgbClr val="0082CA"/>
                </a:solidFill>
              </a:rPr>
              <a:t>Volkswirtschaftsdepartement</a:t>
            </a:r>
            <a:endParaRPr lang="de-CH" sz="1500" dirty="0">
              <a:solidFill>
                <a:srgbClr val="0082CA"/>
              </a:solidFill>
            </a:endParaRPr>
          </a:p>
          <a:p>
            <a:pPr marL="0" indent="0" hangingPunct="0">
              <a:buNone/>
            </a:pPr>
            <a:endParaRPr lang="de-DE" sz="1500" dirty="0"/>
          </a:p>
          <a:p>
            <a:pPr marL="0" indent="0" hangingPunct="0">
              <a:buNone/>
            </a:pPr>
            <a:r>
              <a:rPr lang="de-CH" sz="1500" b="1" dirty="0"/>
              <a:t>Aufgabenstellung:</a:t>
            </a:r>
          </a:p>
          <a:p>
            <a:pPr marL="0" indent="0" hangingPunct="0">
              <a:buNone/>
            </a:pPr>
            <a:r>
              <a:rPr lang="de-CH" sz="1500" b="1" dirty="0"/>
              <a:t>Schritt 1:</a:t>
            </a:r>
            <a:r>
              <a:rPr lang="de-CH" sz="1500" dirty="0"/>
              <a:t> Formulieren Sie auf dem Werkstattblatt eine möglichst realitätstreue Antwortmail an Frau Monti.</a:t>
            </a:r>
          </a:p>
          <a:p>
            <a:pPr marL="0" indent="0" hangingPunct="0">
              <a:buNone/>
            </a:pPr>
            <a:r>
              <a:rPr lang="de-CH" sz="1500" b="1" dirty="0"/>
              <a:t>Schritt 2:</a:t>
            </a:r>
            <a:r>
              <a:rPr lang="de-CH" sz="1500" dirty="0"/>
              <a:t> Halten Sie nebst Ihrer Antwort fest, auf welche rechtlichen Grundlagen Sie sich abstützen und welche Verwaltungsgrundsätze zur Anwendung kommen.</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r>
              <a:rPr lang="de-CH" sz="1500" dirty="0"/>
              <a:t> </a:t>
            </a:r>
          </a:p>
          <a:p>
            <a:pPr marL="0" indent="0" hangingPunct="0">
              <a:buNone/>
            </a:pPr>
            <a:r>
              <a:rPr lang="de-CH" sz="1500" b="1" dirty="0"/>
              <a:t>Erwartungen</a:t>
            </a:r>
            <a:r>
              <a:rPr lang="de-CH" sz="1500" dirty="0"/>
              <a:t>: Sie nehmen bei der Beantwortung von Frau Monti eine dienstleistungsorientierte Haltung ein.</a:t>
            </a:r>
          </a:p>
          <a:p>
            <a:pPr marL="0" lvl="0" indent="0" hangingPunct="0">
              <a:buNone/>
            </a:pPr>
            <a:r>
              <a:rPr lang="de-CH" sz="1500" dirty="0"/>
              <a:t>Sie halten sämtliche rechtlichen Grundlagen und die Verwaltungsgrundsätze ausnahmslos ein.</a:t>
            </a:r>
          </a:p>
          <a:p>
            <a:pPr marL="0" indent="0" hangingPunct="0">
              <a:buNone/>
            </a:pPr>
            <a:r>
              <a:rPr lang="de-CH" sz="1500" dirty="0"/>
              <a:t> </a:t>
            </a:r>
          </a:p>
          <a:p>
            <a:pPr marL="0" indent="0" hangingPunct="0">
              <a:buNone/>
            </a:pPr>
            <a:endParaRPr lang="de-CH" dirty="0"/>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36</a:t>
            </a:fld>
            <a:endParaRPr lang="de-CH" dirty="0"/>
          </a:p>
        </p:txBody>
      </p:sp>
    </p:spTree>
    <p:extLst>
      <p:ext uri="{BB962C8B-B14F-4D97-AF65-F5344CB8AC3E}">
        <p14:creationId xmlns:p14="http://schemas.microsoft.com/office/powerpoint/2010/main" val="2060083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Steuererklärung – Posten 3 –  „Handlungssimulation“</a:t>
            </a:r>
            <a:endParaRPr lang="de-CH" dirty="0"/>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Sie arbeiten beim kantonalen Steueramt und nehmen heute die eingehenden Anrufe entgegen. Heute ist der 21. Juni und die </a:t>
            </a:r>
            <a:r>
              <a:rPr lang="de-CH" sz="1500" dirty="0" err="1"/>
              <a:t>Einreichefrist</a:t>
            </a:r>
            <a:r>
              <a:rPr lang="de-CH" sz="1500" dirty="0"/>
              <a:t> für die Steuererklärung ist bereits verstrichen. Diese wäre für nichtselbstständig Erwerbende am 31. März gewesen. </a:t>
            </a:r>
          </a:p>
          <a:p>
            <a:pPr marL="0" indent="0" hangingPunct="0">
              <a:buNone/>
            </a:pPr>
            <a:endParaRPr lang="de-CH" sz="1500" dirty="0"/>
          </a:p>
          <a:p>
            <a:pPr marL="0" indent="0" hangingPunct="0">
              <a:buNone/>
            </a:pPr>
            <a:r>
              <a:rPr lang="de-CH" sz="1500" dirty="0"/>
              <a:t>Frau Magdalena Rudolf ruft an und ist verärgert. Sie hat heute Morgen ein Schreiben des Steueramts erhalten, auf der sie zu einer Ordnungsbusse von 500 CHF verpflichtet wird, da sie die Steuererklärung nicht eingereicht hat. Frau Rudolf beschwert sich und möchte wissen, warum sie überhaupt etwas zahlen muss und wie es nun weitergeht. Schliesslich hatte sie die feste Absicht, die Steuererklärung bis Ende Juni einzureichen. </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dirty="0"/>
              <a:t>Beschreiben Sie auf dem Werkstattblatt möglichst genau, was Sie Frau Rudolf am Telefon sagen würden. Recherchieren Sie allfällige Informationen zur Handhabung von Ordnungsbussen bei Nichteinreichen der Steuererklärung in Ihrem Kanton.</a:t>
            </a:r>
          </a:p>
          <a:p>
            <a:pPr marL="0" indent="0" hangingPunct="0">
              <a:buNone/>
            </a:pPr>
            <a:r>
              <a:rPr lang="de-CH" sz="1500" b="1" dirty="0"/>
              <a:t>Für schnelle Lernende:</a:t>
            </a:r>
            <a:r>
              <a:rPr lang="de-CH" sz="1500" dirty="0"/>
              <a:t> Überlegen Sie sich einen ähnlichen Fall und geben Sie ihn einer Mitlernenden zum Lösen.</a:t>
            </a:r>
          </a:p>
          <a:p>
            <a:pPr marL="0" indent="0" hangingPunct="0">
              <a:buNone/>
            </a:pPr>
            <a:r>
              <a:rPr lang="de-CH" sz="1500" dirty="0"/>
              <a:t> </a:t>
            </a:r>
          </a:p>
          <a:p>
            <a:pPr marL="0" indent="0" hangingPunct="0">
              <a:buNone/>
            </a:pPr>
            <a:r>
              <a:rPr lang="de-CH" sz="1500" b="1" dirty="0"/>
              <a:t>Erwartungen:</a:t>
            </a:r>
          </a:p>
          <a:p>
            <a:pPr marL="0" lvl="0" indent="0" hangingPunct="0">
              <a:buNone/>
            </a:pPr>
            <a:r>
              <a:rPr lang="de-CH" sz="1500" dirty="0"/>
              <a:t>Nehmen Sie bei der Beantwortung der Anfrage eine dienstleistungsorientierte Haltung ein.</a:t>
            </a:r>
          </a:p>
          <a:p>
            <a:pPr marL="0" lvl="0" indent="0" hangingPunct="0">
              <a:buNone/>
            </a:pPr>
            <a:r>
              <a:rPr lang="de-CH" sz="1500" dirty="0"/>
              <a:t>Mit Ihrer Antwort sollten Sie sicherstellen, dass Frau Rudolf zu 100 % korrekt über die kommenden Schritte informiert ist.</a:t>
            </a:r>
          </a:p>
          <a:p>
            <a:pPr marL="0" indent="0" hangingPunct="0">
              <a:buNone/>
            </a:pPr>
            <a:endParaRPr lang="de-CH" sz="1500" dirty="0"/>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37</a:t>
            </a:fld>
            <a:endParaRPr lang="de-CH" dirty="0"/>
          </a:p>
        </p:txBody>
      </p:sp>
    </p:spTree>
    <p:extLst>
      <p:ext uri="{BB962C8B-B14F-4D97-AF65-F5344CB8AC3E}">
        <p14:creationId xmlns:p14="http://schemas.microsoft.com/office/powerpoint/2010/main" val="2191095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br>
              <a:rPr lang="de-CH" dirty="0">
                <a:highlight>
                  <a:srgbClr val="C0C0C0"/>
                </a:highlight>
              </a:rPr>
            </a:br>
            <a:r>
              <a:rPr lang="de-CH" dirty="0"/>
              <a:t>Schlussfigur</a:t>
            </a:r>
          </a:p>
        </p:txBody>
      </p:sp>
      <p:sp>
        <p:nvSpPr>
          <p:cNvPr id="6" name="Untertitel 5"/>
          <p:cNvSpPr>
            <a:spLocks noGrp="1"/>
          </p:cNvSpPr>
          <p:nvPr>
            <p:ph type="subTitle" idx="1"/>
          </p:nvPr>
        </p:nvSpPr>
        <p:spPr/>
        <p:txBody>
          <a:bodyPr>
            <a:normAutofit lnSpcReduction="10000"/>
          </a:bodyPr>
          <a:lstStyle/>
          <a:p>
            <a:r>
              <a:rPr lang="de-CH" sz="3000" dirty="0"/>
              <a:t>Präsenztag 9</a:t>
            </a:r>
            <a:br>
              <a:rPr lang="de-CH" sz="3000" dirty="0"/>
            </a:br>
            <a:r>
              <a:rPr lang="de-CH" sz="3000" dirty="0"/>
              <a:t>Überbetriebliche Kurse Block 4</a:t>
            </a:r>
          </a:p>
          <a:p>
            <a:r>
              <a:rPr lang="de-CH" sz="1100" dirty="0"/>
              <a:t>Kauffrau/Kaufmann EFZ BOG</a:t>
            </a:r>
          </a:p>
          <a:p>
            <a:r>
              <a:rPr lang="de-CH" sz="1100" dirty="0"/>
              <a:t>Branche «Öffentliche Verwaltung/Administration </a:t>
            </a:r>
            <a:r>
              <a:rPr lang="de-CH" sz="1100" dirty="0" err="1"/>
              <a:t>publique</a:t>
            </a:r>
            <a:r>
              <a:rPr lang="de-CH" sz="1100" dirty="0"/>
              <a:t>/</a:t>
            </a:r>
            <a:r>
              <a:rPr lang="de-CH" sz="1100" dirty="0" err="1"/>
              <a:t>Amministrazione</a:t>
            </a:r>
            <a:r>
              <a:rPr lang="de-CH" sz="1100" dirty="0"/>
              <a:t> </a:t>
            </a:r>
            <a:r>
              <a:rPr lang="de-CH" sz="1100" dirty="0" err="1"/>
              <a:t>pubblica</a:t>
            </a:r>
            <a:r>
              <a:rPr lang="de-CH" sz="1100" dirty="0"/>
              <a:t>»</a:t>
            </a:r>
          </a:p>
          <a:p>
            <a:r>
              <a:rPr lang="de-CH" sz="1100" dirty="0"/>
              <a:t>Arbeitssituation 13: «Dokumentationen, Berichte und Publikationen verfassen», Arbeitssituation 3: «Markt- und Branchenkenntnisse einsetzen» und Arbeitssituation 1: «Gekonnt in meinem Betrieb und meiner Funktion bewegen»</a:t>
            </a:r>
            <a:endParaRPr lang="de-CH" sz="1100" dirty="0">
              <a:highlight>
                <a:srgbClr val="C0C0C0"/>
              </a:highlight>
            </a:endParaRPr>
          </a:p>
          <a:p>
            <a:endParaRPr lang="de-CH" dirty="0">
              <a:highlight>
                <a:srgbClr val="C0C0C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 folgende Ziele erarbeitet:</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sind in der Lage, Ihren Arbeitsstand zum üK-Kompetenznachweis 2 kritisch zu reflektieren.</a:t>
            </a:r>
          </a:p>
          <a:p>
            <a:r>
              <a:rPr lang="de-CH" dirty="0"/>
              <a:t>Sie können Dokumentationen, Berichte und Publikationen unterscheiden.</a:t>
            </a:r>
          </a:p>
          <a:p>
            <a:r>
              <a:rPr lang="de-CH" dirty="0"/>
              <a:t>Sie sind in der Lage, selbstständig Texte für verschiedene Zwecke zu verfassen.</a:t>
            </a:r>
          </a:p>
          <a:p>
            <a:r>
              <a:rPr lang="de-CH" dirty="0"/>
              <a:t>Sie wenden die bisherigen üK-Inhalte nochmals konkret an.</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39</a:t>
            </a:fld>
            <a:endParaRPr lang="de-CH"/>
          </a:p>
        </p:txBody>
      </p:sp>
    </p:spTree>
    <p:extLst>
      <p:ext uri="{BB962C8B-B14F-4D97-AF65-F5344CB8AC3E}">
        <p14:creationId xmlns:p14="http://schemas.microsoft.com/office/powerpoint/2010/main" val="90693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dirty="0"/>
              <a:t>Ziele</a:t>
            </a:r>
          </a:p>
        </p:txBody>
      </p:sp>
      <p:sp>
        <p:nvSpPr>
          <p:cNvPr id="6" name="Inhaltsplatzhalter 5"/>
          <p:cNvSpPr>
            <a:spLocks noGrp="1"/>
          </p:cNvSpPr>
          <p:nvPr>
            <p:ph idx="1"/>
          </p:nvPr>
        </p:nvSpPr>
        <p:spPr/>
        <p:txBody>
          <a:bodyPr/>
          <a:lstStyle/>
          <a:p>
            <a:r>
              <a:rPr lang="de-CH" dirty="0"/>
              <a:t>Sie sind in der Lage, Ihren Arbeitsstand zum üK-Kompetenznachweis 2 kritisch zu reflektieren.</a:t>
            </a:r>
          </a:p>
          <a:p>
            <a:r>
              <a:rPr lang="de-CH" dirty="0"/>
              <a:t>Sie können Dokumentationen, Berichte und Publikationen unterscheiden.</a:t>
            </a:r>
          </a:p>
          <a:p>
            <a:r>
              <a:rPr lang="de-CH" dirty="0"/>
              <a:t>Sie sind in der Lage, selbstständig Texte für verschiedene Zwecke zu verfassen.</a:t>
            </a:r>
          </a:p>
          <a:p>
            <a:r>
              <a:rPr lang="de-CH" dirty="0"/>
              <a:t>Sie wenden die bisherigen üK-Inhalte nochmals konkret an.</a:t>
            </a:r>
            <a:endParaRPr lang="de-CH" dirty="0">
              <a:highlight>
                <a:srgbClr val="FFFF00"/>
              </a:highlight>
            </a:endParaRP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spTree>
    <p:extLst>
      <p:ext uri="{BB962C8B-B14F-4D97-AF65-F5344CB8AC3E}">
        <p14:creationId xmlns:p14="http://schemas.microsoft.com/office/powerpoint/2010/main" val="347767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EC78B35-4C8E-4794-32B5-43320A52EDAE}"/>
              </a:ext>
            </a:extLst>
          </p:cNvPr>
          <p:cNvSpPr>
            <a:spLocks noGrp="1"/>
          </p:cNvSpPr>
          <p:nvPr>
            <p:ph type="title"/>
          </p:nvPr>
        </p:nvSpPr>
        <p:spPr>
          <a:xfrm>
            <a:off x="609600" y="3102533"/>
            <a:ext cx="10972800" cy="652934"/>
          </a:xfrm>
        </p:spPr>
        <p:txBody>
          <a:bodyPr/>
          <a:lstStyle/>
          <a:p>
            <a:r>
              <a:rPr lang="de-CH" sz="7200" dirty="0"/>
              <a:t>Schlussfigur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40</a:t>
            </a:fld>
            <a:endParaRPr lang="de-CH"/>
          </a:p>
        </p:txBody>
      </p:sp>
    </p:spTree>
    <p:extLst>
      <p:ext uri="{BB962C8B-B14F-4D97-AF65-F5344CB8AC3E}">
        <p14:creationId xmlns:p14="http://schemas.microsoft.com/office/powerpoint/2010/main" val="4068480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üK-Kompetenznachweis 2</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Lösen Sie den E-Test bis zum vorgegebenen Datum.</a:t>
            </a:r>
          </a:p>
          <a:p>
            <a:r>
              <a:rPr lang="de-CH" dirty="0"/>
              <a:t>Reichen Sie die Dokumentation des Transferauftrags 2 ein.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41</a:t>
            </a:fld>
            <a:endParaRPr lang="de-CH"/>
          </a:p>
        </p:txBody>
      </p:sp>
    </p:spTree>
    <p:extLst>
      <p:ext uri="{BB962C8B-B14F-4D97-AF65-F5344CB8AC3E}">
        <p14:creationId xmlns:p14="http://schemas.microsoft.com/office/powerpoint/2010/main" val="2375123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E0097-9B92-9232-A88B-9ADE119343EC}"/>
              </a:ext>
            </a:extLst>
          </p:cNvPr>
          <p:cNvSpPr>
            <a:spLocks noGrp="1"/>
          </p:cNvSpPr>
          <p:nvPr>
            <p:ph type="title"/>
          </p:nvPr>
        </p:nvSpPr>
        <p:spPr/>
        <p:txBody>
          <a:bodyPr/>
          <a:lstStyle/>
          <a:p>
            <a:r>
              <a:rPr lang="de-CH" dirty="0"/>
              <a:t>Ausblick</a:t>
            </a:r>
          </a:p>
        </p:txBody>
      </p:sp>
      <p:sp>
        <p:nvSpPr>
          <p:cNvPr id="3" name="Inhaltsplatzhalter 2">
            <a:extLst>
              <a:ext uri="{FF2B5EF4-FFF2-40B4-BE49-F238E27FC236}">
                <a16:creationId xmlns:a16="http://schemas.microsoft.com/office/drawing/2014/main" id="{15D81702-EA7D-EBB5-4C40-E5F6B6964F0D}"/>
              </a:ext>
            </a:extLst>
          </p:cNvPr>
          <p:cNvSpPr>
            <a:spLocks noGrp="1"/>
          </p:cNvSpPr>
          <p:nvPr>
            <p:ph idx="1"/>
          </p:nvPr>
        </p:nvSpPr>
        <p:spPr/>
        <p:txBody>
          <a:bodyPr/>
          <a:lstStyle/>
          <a:p>
            <a:r>
              <a:rPr lang="de-CH" dirty="0"/>
              <a:t>Am kommenden üK-Tag setzen Sie sich damit auseinander, wie Sie </a:t>
            </a:r>
          </a:p>
          <a:p>
            <a:pPr lvl="1"/>
            <a:r>
              <a:rPr lang="de-CH" dirty="0"/>
              <a:t>Ihre Markt- und Branchenkenntnisse einsetzen und </a:t>
            </a:r>
          </a:p>
          <a:p>
            <a:pPr lvl="1"/>
            <a:r>
              <a:rPr lang="de-CH" dirty="0"/>
              <a:t>sich gekonnt in Ihrem Betrieb und Ihrer Funktion bewegen. 	</a:t>
            </a:r>
          </a:p>
          <a:p>
            <a:endParaRPr lang="de-CH" dirty="0"/>
          </a:p>
          <a:p>
            <a:r>
              <a:rPr lang="de-CH" dirty="0"/>
              <a:t>Lösen Sie den dazugehörigen Vorbereitungsauftrag frühzeitig. </a:t>
            </a:r>
          </a:p>
          <a:p>
            <a:endParaRPr lang="de-CH" dirty="0"/>
          </a:p>
        </p:txBody>
      </p:sp>
      <p:sp>
        <p:nvSpPr>
          <p:cNvPr id="4" name="Foliennummernplatzhalter 3">
            <a:extLst>
              <a:ext uri="{FF2B5EF4-FFF2-40B4-BE49-F238E27FC236}">
                <a16:creationId xmlns:a16="http://schemas.microsoft.com/office/drawing/2014/main" id="{B7DCDB4A-BDC4-4771-80CB-11FE052428F5}"/>
              </a:ext>
            </a:extLst>
          </p:cNvPr>
          <p:cNvSpPr>
            <a:spLocks noGrp="1"/>
          </p:cNvSpPr>
          <p:nvPr>
            <p:ph type="sldNum" sz="quarter" idx="12"/>
          </p:nvPr>
        </p:nvSpPr>
        <p:spPr/>
        <p:txBody>
          <a:bodyPr/>
          <a:lstStyle/>
          <a:p>
            <a:fld id="{87674F0A-37BA-4CE3-B1FD-DE57A7E2F2C6}" type="slidenum">
              <a:rPr lang="de-CH" smtClean="0"/>
              <a:pPr/>
              <a:t>42</a:t>
            </a:fld>
            <a:endParaRPr lang="de-CH" dirty="0"/>
          </a:p>
        </p:txBody>
      </p:sp>
    </p:spTree>
    <p:extLst>
      <p:ext uri="{BB962C8B-B14F-4D97-AF65-F5344CB8AC3E}">
        <p14:creationId xmlns:p14="http://schemas.microsoft.com/office/powerpoint/2010/main" val="1419369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r>
              <a:rPr lang="de-CH" dirty="0"/>
              <a:t>Interne Dokumente (z.B. Nachschlagewerke) unterstützen Sie und Ihre Arbeitskolleginnen bei der Arbeit und können betriebliche Abläufe verbessern.</a:t>
            </a:r>
          </a:p>
          <a:p>
            <a:r>
              <a:rPr lang="de-CH" dirty="0"/>
              <a:t>Mit (öffentlichen) Publikationen und Berichten machen Sie Ihre oder die Arbeit Ihres Amtes transparent. Damit kann nachvollzogen werden, warum z.B. bestimmte Entscheidungen getroffen werden. Das steigert das Vertrauen in die öffentliche Verwaltung.</a:t>
            </a:r>
          </a:p>
          <a:p>
            <a:endParaRPr lang="de-CH" dirty="0">
              <a:highlight>
                <a:srgbClr val="FFFF00"/>
              </a:highlight>
            </a:endParaRPr>
          </a:p>
          <a:p>
            <a:endParaRPr lang="de-CH" dirty="0">
              <a:highlight>
                <a:srgbClr val="FFFF00"/>
              </a:highlight>
            </a:endParaRPr>
          </a:p>
          <a:p>
            <a:endParaRPr lang="de-CH" dirty="0">
              <a:highlight>
                <a:srgbClr val="FFFF00"/>
              </a:highlight>
            </a:endParaRPr>
          </a:p>
          <a:p>
            <a:endParaRPr lang="de-CH" dirty="0">
              <a:highlight>
                <a:srgbClr val="FFFF00"/>
              </a:highlight>
            </a:endParaRPr>
          </a:p>
          <a:p>
            <a:endParaRPr lang="de-CH" dirty="0">
              <a:highlight>
                <a:srgbClr val="FFFF0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283326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2452478497"/>
              </p:ext>
            </p:extLst>
          </p:nvPr>
        </p:nvGraphicFramePr>
        <p:xfrm>
          <a:off x="609600" y="1600200"/>
          <a:ext cx="10972800" cy="41148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üK-Transferauftrag 2 besprechen</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10.15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Dokumentationen, Berichte und Publikationen verfassen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Fortsetzung Block 2</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90066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14.40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299392">
                <a:tc>
                  <a:txBody>
                    <a:bodyPr/>
                    <a:lstStyle/>
                    <a:p>
                      <a:r>
                        <a:rPr lang="de-CH" sz="2400" dirty="0">
                          <a:solidFill>
                            <a:schemeClr val="tx1"/>
                          </a:solidFill>
                          <a:latin typeface="Calibri" panose="020F0502020204030204" pitchFamily="34" charset="0"/>
                          <a:cs typeface="Calibri" panose="020F0502020204030204" pitchFamily="34" charset="0"/>
                        </a:rPr>
                        <a:t>Block 3: Rückblick auf vergangene üK-Blöcke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a:p>
        </p:txBody>
      </p:sp>
    </p:spTree>
    <p:extLst>
      <p:ext uri="{BB962C8B-B14F-4D97-AF65-F5344CB8AC3E}">
        <p14:creationId xmlns:p14="http://schemas.microsoft.com/office/powerpoint/2010/main" val="246302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Stand der Dinge</a:t>
            </a:r>
            <a:br>
              <a:rPr lang="de-CH" dirty="0"/>
            </a:br>
            <a:r>
              <a:rPr lang="de-CH" dirty="0"/>
              <a:t>Mein Weg</a:t>
            </a:r>
          </a:p>
        </p:txBody>
      </p:sp>
      <p:sp>
        <p:nvSpPr>
          <p:cNvPr id="6" name="Untertitel 5"/>
          <p:cNvSpPr>
            <a:spLocks noGrp="1"/>
          </p:cNvSpPr>
          <p:nvPr>
            <p:ph type="subTitle" idx="1"/>
          </p:nvPr>
        </p:nvSpPr>
        <p:spPr/>
        <p:txBody>
          <a:bodyPr>
            <a:normAutofit/>
          </a:bodyPr>
          <a:lstStyle/>
          <a:p>
            <a:r>
              <a:rPr lang="de-CH" sz="3000" dirty="0"/>
              <a:t>Präsenztag 9</a:t>
            </a:r>
            <a:br>
              <a:rPr lang="de-CH" sz="3000" dirty="0"/>
            </a:br>
            <a:r>
              <a:rPr lang="de-CH" sz="3000" dirty="0"/>
              <a:t>Überbetriebliche Kurse Block 2</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endParaRPr lang="de-CH" dirty="0">
              <a:highlight>
                <a:srgbClr val="C0C0C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B95AA-0DE1-4699-9A65-3EA025BBF593}"/>
              </a:ext>
            </a:extLst>
          </p:cNvPr>
          <p:cNvSpPr>
            <a:spLocks noGrp="1"/>
          </p:cNvSpPr>
          <p:nvPr>
            <p:ph type="title"/>
          </p:nvPr>
        </p:nvSpPr>
        <p:spPr/>
        <p:txBody>
          <a:bodyPr vert="horz" lIns="91440" tIns="45720" rIns="91440" bIns="45720" rtlCol="0" anchor="ctr">
            <a:normAutofit/>
          </a:bodyPr>
          <a:lstStyle/>
          <a:p>
            <a:r>
              <a:rPr lang="de-CH" dirty="0"/>
              <a:t>Mein Weg</a:t>
            </a:r>
          </a:p>
        </p:txBody>
      </p:sp>
      <p:sp>
        <p:nvSpPr>
          <p:cNvPr id="4" name="Foliennummernplatzhalter 3">
            <a:extLst>
              <a:ext uri="{FF2B5EF4-FFF2-40B4-BE49-F238E27FC236}">
                <a16:creationId xmlns:a16="http://schemas.microsoft.com/office/drawing/2014/main" id="{12A38A80-4087-4B68-9EFA-1E4A67B35605}"/>
              </a:ext>
            </a:extLst>
          </p:cNvPr>
          <p:cNvSpPr>
            <a:spLocks noGrp="1"/>
          </p:cNvSpPr>
          <p:nvPr>
            <p:ph type="sldNum" sz="quarter" idx="12"/>
          </p:nvPr>
        </p:nvSpPr>
        <p:spPr/>
        <p:txBody>
          <a:bodyPr vert="horz" lIns="91440" tIns="45720" rIns="91440" bIns="45720" rtlCol="0" anchor="ctr">
            <a:normAutofit/>
          </a:bodyPr>
          <a:lstStyle/>
          <a:p>
            <a:pPr>
              <a:spcAft>
                <a:spcPts val="600"/>
              </a:spcAft>
            </a:pPr>
            <a:fld id="{87674F0A-37BA-4CE3-B1FD-DE57A7E2F2C6}" type="slidenum">
              <a:rPr lang="de-CH" smtClean="0"/>
              <a:pPr>
                <a:spcAft>
                  <a:spcPts val="600"/>
                </a:spcAft>
              </a:pPr>
              <a:t>8</a:t>
            </a:fld>
            <a:endParaRPr lang="de-CH"/>
          </a:p>
        </p:txBody>
      </p:sp>
      <p:sp>
        <p:nvSpPr>
          <p:cNvPr id="7" name="Titel 4">
            <a:extLst>
              <a:ext uri="{FF2B5EF4-FFF2-40B4-BE49-F238E27FC236}">
                <a16:creationId xmlns:a16="http://schemas.microsoft.com/office/drawing/2014/main" id="{5DBD916C-7E25-47CF-A2E5-96E21CB93431}"/>
              </a:ext>
            </a:extLst>
          </p:cNvPr>
          <p:cNvSpPr txBox="1">
            <a:spLocks/>
          </p:cNvSpPr>
          <p:nvPr/>
        </p:nvSpPr>
        <p:spPr>
          <a:xfrm>
            <a:off x="609600" y="1600201"/>
            <a:ext cx="10972800" cy="3484983"/>
          </a:xfrm>
          <a:prstGeom prst="rect">
            <a:avLst/>
          </a:prstGeom>
        </p:spPr>
        <p:txBody>
          <a:bodyPr vert="horz" lIns="91440" tIns="45720" rIns="91440" bIns="45720" rtlCol="0">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endParaRPr lang="en-US" sz="2800" dirty="0">
              <a:solidFill>
                <a:srgbClr val="0082CA"/>
              </a:solidFill>
            </a:endParaRPr>
          </a:p>
          <a:p>
            <a:endParaRPr lang="de-DE" sz="2800" dirty="0">
              <a:solidFill>
                <a:srgbClr val="0082CA"/>
              </a:solidFill>
            </a:endParaRPr>
          </a:p>
          <a:p>
            <a:r>
              <a:rPr lang="de-DE" sz="2800" dirty="0">
                <a:solidFill>
                  <a:srgbClr val="0082CA"/>
                </a:solidFill>
              </a:rPr>
              <a:t>Schätzen Sie sich auf der Abbildung selber ein:</a:t>
            </a:r>
          </a:p>
          <a:p>
            <a:endParaRPr lang="de-DE" sz="2800" dirty="0">
              <a:solidFill>
                <a:srgbClr val="0082CA"/>
              </a:solidFill>
            </a:endParaRPr>
          </a:p>
          <a:p>
            <a:r>
              <a:rPr lang="de-DE" sz="2800" dirty="0">
                <a:solidFill>
                  <a:srgbClr val="0082CA"/>
                </a:solidFill>
              </a:rPr>
              <a:t>Wo auf dem Weg stehen Sie mit der Arbeit </a:t>
            </a:r>
          </a:p>
          <a:p>
            <a:r>
              <a:rPr lang="de-DE" sz="2800" dirty="0">
                <a:solidFill>
                  <a:srgbClr val="0082CA"/>
                </a:solidFill>
              </a:rPr>
              <a:t>an Ihrem </a:t>
            </a:r>
            <a:r>
              <a:rPr lang="de-DE" sz="2800" dirty="0" err="1">
                <a:solidFill>
                  <a:srgbClr val="0082CA"/>
                </a:solidFill>
              </a:rPr>
              <a:t>üK</a:t>
            </a:r>
            <a:r>
              <a:rPr lang="de-DE" sz="2800" dirty="0">
                <a:solidFill>
                  <a:srgbClr val="0082CA"/>
                </a:solidFill>
              </a:rPr>
              <a:t>-Transferauftrag 2?</a:t>
            </a:r>
          </a:p>
          <a:p>
            <a:pPr algn="l"/>
            <a:endParaRPr lang="en-US" sz="2800" dirty="0">
              <a:solidFill>
                <a:srgbClr val="0082CA"/>
              </a:solidFill>
            </a:endParaRPr>
          </a:p>
        </p:txBody>
      </p:sp>
    </p:spTree>
    <p:extLst>
      <p:ext uri="{BB962C8B-B14F-4D97-AF65-F5344CB8AC3E}">
        <p14:creationId xmlns:p14="http://schemas.microsoft.com/office/powerpoint/2010/main" val="162819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Reflexionsaufgabe</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Schätzen Sie sich auf der Abbildung selber ein: Wo auf dem Weg stehen Sie mit der Arbeit an Ihrem üK-Transferauftrag 2?</a:t>
            </a:r>
          </a:p>
          <a:p>
            <a:pPr lvl="1"/>
            <a:r>
              <a:rPr lang="de-CH" dirty="0"/>
              <a:t>Zielfahne = «Ich bin fertig mit dem Auftrag»</a:t>
            </a:r>
          </a:p>
          <a:p>
            <a:pPr lvl="1"/>
            <a:r>
              <a:rPr lang="de-CH" dirty="0"/>
              <a:t>Zu Beginn des Weges = «Ich stehe noch am Anfang»</a:t>
            </a:r>
          </a:p>
          <a:p>
            <a:pPr marL="0" indent="0">
              <a:buNone/>
            </a:pPr>
            <a:endParaRPr lang="de-CH" dirty="0"/>
          </a:p>
          <a:p>
            <a:pPr marL="0" indent="0">
              <a:buNone/>
            </a:pPr>
            <a:r>
              <a:rPr lang="de-CH" b="1" dirty="0"/>
              <a:t>Organisation:</a:t>
            </a:r>
          </a:p>
          <a:p>
            <a:r>
              <a:rPr lang="de-CH" dirty="0"/>
              <a:t>Zeit: 10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9</a:t>
            </a:fld>
            <a:endParaRPr lang="de-CH"/>
          </a:p>
        </p:txBody>
      </p:sp>
    </p:spTree>
    <p:extLst>
      <p:ext uri="{BB962C8B-B14F-4D97-AF65-F5344CB8AC3E}">
        <p14:creationId xmlns:p14="http://schemas.microsoft.com/office/powerpoint/2010/main" val="33994888"/>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783c5de-3cd7-4ee5-82d8-d0836e3d87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AEB03F66570C44881E15BF2E381BC8" ma:contentTypeVersion="8" ma:contentTypeDescription="Create a new document." ma:contentTypeScope="" ma:versionID="5ecc6248821c28b23932776f3843526b">
  <xsd:schema xmlns:xsd="http://www.w3.org/2001/XMLSchema" xmlns:xs="http://www.w3.org/2001/XMLSchema" xmlns:p="http://schemas.microsoft.com/office/2006/metadata/properties" xmlns:ns3="3783c5de-3cd7-4ee5-82d8-d0836e3d8744" xmlns:ns4="7b0bce5f-c7ce-483c-8efc-03138047c20e" targetNamespace="http://schemas.microsoft.com/office/2006/metadata/properties" ma:root="true" ma:fieldsID="3681045a957c2acb10c6505127bb1cc4" ns3:_="" ns4:_="">
    <xsd:import namespace="3783c5de-3cd7-4ee5-82d8-d0836e3d8744"/>
    <xsd:import namespace="7b0bce5f-c7ce-483c-8efc-03138047c2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3c5de-3cd7-4ee5-82d8-d0836e3d87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0bce5f-c7ce-483c-8efc-03138047c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6AD42-6AE2-41E1-96EC-47EBC16AA516}">
  <ds:schemaRefs>
    <ds:schemaRef ds:uri="3783c5de-3cd7-4ee5-82d8-d0836e3d8744"/>
    <ds:schemaRef ds:uri="http://purl.org/dc/elements/1.1/"/>
    <ds:schemaRef ds:uri="http://schemas.microsoft.com/office/2006/documentManagement/types"/>
    <ds:schemaRef ds:uri="http://schemas.microsoft.com/office/2006/metadata/properties"/>
    <ds:schemaRef ds:uri="http://purl.org/dc/terms/"/>
    <ds:schemaRef ds:uri="7b0bce5f-c7ce-483c-8efc-03138047c20e"/>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2716DA-9245-4E67-855B-B5BF5015A5F3}">
  <ds:schemaRefs>
    <ds:schemaRef ds:uri="http://schemas.microsoft.com/sharepoint/v3/contenttype/forms"/>
  </ds:schemaRefs>
</ds:datastoreItem>
</file>

<file path=customXml/itemProps3.xml><?xml version="1.0" encoding="utf-8"?>
<ds:datastoreItem xmlns:ds="http://schemas.openxmlformats.org/officeDocument/2006/customXml" ds:itemID="{E8839CC0-AC6D-4026-866B-FDF9AE23A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3c5de-3cd7-4ee5-82d8-d0836e3d8744"/>
    <ds:schemaRef ds:uri="7b0bce5f-c7ce-483c-8efc-03138047c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VL_Einstieg_OVAP_211012</Template>
  <TotalTime>0</TotalTime>
  <Words>4272</Words>
  <Application>Microsoft Office PowerPoint</Application>
  <PresentationFormat>Breitbild</PresentationFormat>
  <Paragraphs>428</Paragraphs>
  <Slides>42</Slides>
  <Notes>12</Notes>
  <HiddenSlides>3</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42</vt:i4>
      </vt:variant>
    </vt:vector>
  </HeadingPairs>
  <TitlesOfParts>
    <vt:vector size="48" baseType="lpstr">
      <vt:lpstr>Arial</vt:lpstr>
      <vt:lpstr>Calibri</vt:lpstr>
      <vt:lpstr>Segoe UI</vt:lpstr>
      <vt:lpstr>Vorlage Präsentation</vt:lpstr>
      <vt:lpstr>1_Benutzerdefiniertes Design</vt:lpstr>
      <vt:lpstr>Benutzerdefiniertes Design</vt:lpstr>
      <vt:lpstr>Dokumentationen, Berichte und Publikationen</vt:lpstr>
      <vt:lpstr>Offene Fragen zum üK-Block 3?</vt:lpstr>
      <vt:lpstr>Themen heute</vt:lpstr>
      <vt:lpstr>Ziele</vt:lpstr>
      <vt:lpstr>Warum ist das wichtig?</vt:lpstr>
      <vt:lpstr>Ablauf</vt:lpstr>
      <vt:lpstr>Stand der Dinge Mein Weg</vt:lpstr>
      <vt:lpstr>Mein Weg</vt:lpstr>
      <vt:lpstr>Reflexionsaufgabe</vt:lpstr>
      <vt:lpstr>PowerPoint-Präsentation</vt:lpstr>
      <vt:lpstr>Einen Schritt weiter - Arbeitsanleitung «Peer-Coaching»</vt:lpstr>
      <vt:lpstr>Datensicherheit im Berufsalltag Input</vt:lpstr>
      <vt:lpstr>Zielsetzungen und Aufbau des Inputs</vt:lpstr>
      <vt:lpstr>Das Wichtigste in Kürze</vt:lpstr>
      <vt:lpstr>Was ist was? - Arbeitsanleitung «Contradictio»</vt:lpstr>
      <vt:lpstr>Verbesserungsvorschläge anbringen - Arbeitsanleitung «Textarbeit»</vt:lpstr>
      <vt:lpstr>Datenschutz und Amtsgeheimnis </vt:lpstr>
      <vt:lpstr>Amtsgeheimnis </vt:lpstr>
      <vt:lpstr>Datenschutz </vt:lpstr>
      <vt:lpstr>Amtsgeheimnis und Datenschutz – Übung 1</vt:lpstr>
      <vt:lpstr>Amtsgeheimnis und Datenschutz – Übung 2</vt:lpstr>
      <vt:lpstr>Tipps</vt:lpstr>
      <vt:lpstr>Exkurs: Cyberkriminalität</vt:lpstr>
      <vt:lpstr>Cyberkriminalität</vt:lpstr>
      <vt:lpstr>Cyberkriminalität – Beispiel</vt:lpstr>
      <vt:lpstr>Tipps</vt:lpstr>
      <vt:lpstr>Zusammenfassung</vt:lpstr>
      <vt:lpstr>Medienmitteilung verfassen - Arbeitsanleitung «Handlungssimulation»</vt:lpstr>
      <vt:lpstr>Eine Checkliste erstellen - Arbeitsanleitung «Kochrezept»</vt:lpstr>
      <vt:lpstr>#ÜberbetrieblicherKurs - Arbeitsanleitung «Social-Media-Post»</vt:lpstr>
      <vt:lpstr>Vergangene üK-Inhalte „Werkstatt“</vt:lpstr>
      <vt:lpstr>Die Personenauskunft – Posten 1 „Handlungssimulation“</vt:lpstr>
      <vt:lpstr>Die Aufenthaltsbewilligung – Posten 1 „Handlungssimulation“</vt:lpstr>
      <vt:lpstr>Der Spendenlauf – Posten 2 –  „Handlungssimulation“</vt:lpstr>
      <vt:lpstr>Am neuen Wohnort – Posten 2 –  „Handlungssimulation“</vt:lpstr>
      <vt:lpstr>Die Glückwunschkarte – Posten 3 –  „Handlungssimulation“</vt:lpstr>
      <vt:lpstr>Die Steuererklärung – Posten 3 –  „Handlungssimulation“</vt:lpstr>
      <vt:lpstr>Tagesabschluss Schlussfigur</vt:lpstr>
      <vt:lpstr>Am heutigen Präsenztag haben Sie folgende Ziele erarbeitet:</vt:lpstr>
      <vt:lpstr>Schlussfigur</vt:lpstr>
      <vt:lpstr>üK-Kompetenznachweis 2</vt:lpstr>
      <vt:lpstr>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Verfügungen und Entscheide Rechtsmittel Aktennotizen und Protokolle</dc:title>
  <dc:creator>Carmen Ferri</dc:creator>
  <cp:lastModifiedBy>Jasmin Spuler | IPM</cp:lastModifiedBy>
  <cp:revision>42</cp:revision>
  <dcterms:created xsi:type="dcterms:W3CDTF">2022-11-14T12:53:21Z</dcterms:created>
  <dcterms:modified xsi:type="dcterms:W3CDTF">2025-03-20T10:03:45Z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0x010100E2AEB03F66570C44881E15BF2E381BC8</vt:lpwstr>
  </property>
</Properties>
</file>