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 id="2147483672" r:id="rId2"/>
    <p:sldMasterId id="2147483660" r:id="rId3"/>
  </p:sldMasterIdLst>
  <p:notesMasterIdLst>
    <p:notesMasterId r:id="rId54"/>
  </p:notesMasterIdLst>
  <p:sldIdLst>
    <p:sldId id="256" r:id="rId4"/>
    <p:sldId id="263" r:id="rId5"/>
    <p:sldId id="265" r:id="rId6"/>
    <p:sldId id="264" r:id="rId7"/>
    <p:sldId id="266" r:id="rId8"/>
    <p:sldId id="267" r:id="rId9"/>
    <p:sldId id="268" r:id="rId10"/>
    <p:sldId id="270" r:id="rId11"/>
    <p:sldId id="271" r:id="rId12"/>
    <p:sldId id="272" r:id="rId13"/>
    <p:sldId id="273" r:id="rId14"/>
    <p:sldId id="274" r:id="rId15"/>
    <p:sldId id="275" r:id="rId16"/>
    <p:sldId id="269" r:id="rId17"/>
    <p:sldId id="276" r:id="rId18"/>
    <p:sldId id="304" r:id="rId19"/>
    <p:sldId id="277" r:id="rId20"/>
    <p:sldId id="278" r:id="rId21"/>
    <p:sldId id="279" r:id="rId22"/>
    <p:sldId id="280" r:id="rId23"/>
    <p:sldId id="281" r:id="rId24"/>
    <p:sldId id="282" r:id="rId25"/>
    <p:sldId id="283" r:id="rId26"/>
    <p:sldId id="284" r:id="rId27"/>
    <p:sldId id="306" r:id="rId28"/>
    <p:sldId id="308" r:id="rId29"/>
    <p:sldId id="285" r:id="rId30"/>
    <p:sldId id="286" r:id="rId31"/>
    <p:sldId id="287" r:id="rId32"/>
    <p:sldId id="288" r:id="rId33"/>
    <p:sldId id="289" r:id="rId34"/>
    <p:sldId id="290" r:id="rId35"/>
    <p:sldId id="291" r:id="rId36"/>
    <p:sldId id="292" r:id="rId37"/>
    <p:sldId id="310" r:id="rId38"/>
    <p:sldId id="293" r:id="rId39"/>
    <p:sldId id="294" r:id="rId40"/>
    <p:sldId id="295" r:id="rId41"/>
    <p:sldId id="296" r:id="rId42"/>
    <p:sldId id="312" r:id="rId43"/>
    <p:sldId id="297" r:id="rId44"/>
    <p:sldId id="298" r:id="rId45"/>
    <p:sldId id="299" r:id="rId46"/>
    <p:sldId id="314" r:id="rId47"/>
    <p:sldId id="316" r:id="rId48"/>
    <p:sldId id="319" r:id="rId49"/>
    <p:sldId id="300" r:id="rId50"/>
    <p:sldId id="301" r:id="rId51"/>
    <p:sldId id="302" r:id="rId52"/>
    <p:sldId id="303" r:id="rId5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333193C-DCF9-47D4-EB44-253954196A3F}" name="Nina Meier" initials="NM" userId="S::nina.meier@ectaveo.ch::471711f2-8cdc-42b6-bb8b-3066291705bd" providerId="AD"/>
  <p188:author id="{71EE7EDB-79DE-A50C-E22B-1EE5AE60FC11}" name="Carmen Ferri" initials="CF" userId="S::carmen.ferri@ectaveo.ch::d3a96a1a-5c55-4c2b-815c-caab095d9aa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BEB"/>
    <a:srgbClr val="0082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EECBDF-EA14-4A05-A857-7F1409760F86}" v="6" dt="2025-03-20T13:51:31.171"/>
  </p1510:revLst>
</p1510:revInfo>
</file>

<file path=ppt/tableStyles.xml><?xml version="1.0" encoding="utf-8"?>
<a:tblStyleLst xmlns:a="http://schemas.openxmlformats.org/drawingml/2006/main" def="{69012ECD-51FC-41F1-AA8D-1B2483CD663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7290" autoAdjust="0"/>
  </p:normalViewPr>
  <p:slideViewPr>
    <p:cSldViewPr>
      <p:cViewPr varScale="1">
        <p:scale>
          <a:sx n="139" d="100"/>
          <a:sy n="139" d="100"/>
        </p:scale>
        <p:origin x="1146" y="11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presProps" Target="pres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tableStyles" Target="tableStyles.xml"/><Relationship Id="rId5" Type="http://schemas.openxmlformats.org/officeDocument/2006/relationships/slide" Target="slides/slide2.xml"/><Relationship Id="rId61" Type="http://schemas.microsoft.com/office/2018/10/relationships/authors" Target="authors.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microsoft.com/office/2016/11/relationships/changesInfo" Target="changesInfos/changesInfo1.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theme" Target="theme/theme1.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microsoft.com/office/2015/10/relationships/revisionInfo" Target="revisionInfo.xml"/><Relationship Id="rId4" Type="http://schemas.openxmlformats.org/officeDocument/2006/relationships/slide" Target="slides/slide1.xml"/><Relationship Id="rId9"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smin Spuler | IPM" userId="17e02e29-0b88-4982-b904-be5bef771182" providerId="ADAL" clId="{82EECBDF-EA14-4A05-A857-7F1409760F86}"/>
    <pc:docChg chg="custSel modSld">
      <pc:chgData name="Jasmin Spuler | IPM" userId="17e02e29-0b88-4982-b904-be5bef771182" providerId="ADAL" clId="{82EECBDF-EA14-4A05-A857-7F1409760F86}" dt="2025-03-20T13:51:31.171" v="4"/>
      <pc:docMkLst>
        <pc:docMk/>
      </pc:docMkLst>
      <pc:sldChg chg="modSp mod">
        <pc:chgData name="Jasmin Spuler | IPM" userId="17e02e29-0b88-4982-b904-be5bef771182" providerId="ADAL" clId="{82EECBDF-EA14-4A05-A857-7F1409760F86}" dt="2025-03-20T13:39:25.225" v="2"/>
        <pc:sldMkLst>
          <pc:docMk/>
          <pc:sldMk cId="1868804874" sldId="306"/>
        </pc:sldMkLst>
        <pc:spChg chg="mod">
          <ac:chgData name="Jasmin Spuler | IPM" userId="17e02e29-0b88-4982-b904-be5bef771182" providerId="ADAL" clId="{82EECBDF-EA14-4A05-A857-7F1409760F86}" dt="2025-03-20T13:39:25.225" v="2"/>
          <ac:spMkLst>
            <pc:docMk/>
            <pc:sldMk cId="1868804874" sldId="306"/>
            <ac:spMk id="6" creationId="{00000000-0000-0000-0000-000000000000}"/>
          </ac:spMkLst>
        </pc:spChg>
      </pc:sldChg>
      <pc:sldChg chg="modSp mod">
        <pc:chgData name="Jasmin Spuler | IPM" userId="17e02e29-0b88-4982-b904-be5bef771182" providerId="ADAL" clId="{82EECBDF-EA14-4A05-A857-7F1409760F86}" dt="2025-03-20T13:51:31.171" v="4"/>
        <pc:sldMkLst>
          <pc:docMk/>
          <pc:sldMk cId="3509876036" sldId="310"/>
        </pc:sldMkLst>
        <pc:spChg chg="mod">
          <ac:chgData name="Jasmin Spuler | IPM" userId="17e02e29-0b88-4982-b904-be5bef771182" providerId="ADAL" clId="{82EECBDF-EA14-4A05-A857-7F1409760F86}" dt="2025-03-20T13:51:31.171" v="4"/>
          <ac:spMkLst>
            <pc:docMk/>
            <pc:sldMk cId="3509876036" sldId="310"/>
            <ac:spMk id="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16823F-8271-4E40-8173-30F60AD3F097}" type="datetimeFigureOut">
              <a:rPr lang="de-DE" smtClean="0"/>
              <a:pPr/>
              <a:t>20.03.2025</a:t>
            </a:fld>
            <a:endParaRPr lang="de-CH"/>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A389DC-B868-4A76-93F1-E20505CB5D10}" type="slidenum">
              <a:rPr lang="de-CH" smtClean="0"/>
              <a:pPr/>
              <a:t>‹Nr.›</a:t>
            </a:fld>
            <a:endParaRPr lang="de-CH"/>
          </a:p>
        </p:txBody>
      </p:sp>
    </p:spTree>
    <p:extLst>
      <p:ext uri="{BB962C8B-B14F-4D97-AF65-F5344CB8AC3E}">
        <p14:creationId xmlns:p14="http://schemas.microsoft.com/office/powerpoint/2010/main" val="1137586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2</a:t>
            </a:fld>
            <a:endParaRPr lang="de-CH"/>
          </a:p>
        </p:txBody>
      </p:sp>
    </p:spTree>
    <p:extLst>
      <p:ext uri="{BB962C8B-B14F-4D97-AF65-F5344CB8AC3E}">
        <p14:creationId xmlns:p14="http://schemas.microsoft.com/office/powerpoint/2010/main" val="9695337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t>
            </a:r>
            <a:r>
              <a:rPr lang="de-CH" b="1" dirty="0" err="1"/>
              <a:t>üK</a:t>
            </a:r>
            <a:r>
              <a:rPr lang="de-CH" b="1" dirty="0"/>
              <a:t>-Leitung:</a:t>
            </a:r>
          </a:p>
          <a:p>
            <a:endParaRPr lang="de-CH" dirty="0"/>
          </a:p>
          <a:p>
            <a:r>
              <a:rPr lang="de-CH" dirty="0"/>
              <a:t>Zeigen Sie den Zweck von Registern auf.</a:t>
            </a:r>
          </a:p>
          <a:p>
            <a:r>
              <a:rPr lang="de-CH" dirty="0"/>
              <a:t>Aus dem Grundlagenstudium: </a:t>
            </a:r>
            <a:r>
              <a:rPr lang="de-CH" sz="1200" dirty="0">
                <a:effectLst/>
                <a:latin typeface="Calibri" panose="020F0502020204030204" pitchFamily="34" charset="0"/>
                <a:ea typeface="Calibri" panose="020F0502020204030204" pitchFamily="34" charset="0"/>
                <a:cs typeface="Times New Roman" panose="02020603050405020304" pitchFamily="18" charset="0"/>
              </a:rPr>
              <a:t>Register sind Datenbanken und dienen zur systematischen Ablage, Speicherung und Verwaltung von Informationen und Unterlagen zu natürlichen oder juristischen Personen. Die in den Registern enthaltenen Informationen bilden die Grundlage von unterschiedlichen Arbeitsprozessen in der öffentlichen Verwaltung. </a:t>
            </a:r>
          </a:p>
          <a:p>
            <a:endParaRPr lang="de-CH" dirty="0"/>
          </a:p>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22</a:t>
            </a:fld>
            <a:endParaRPr lang="de-CH"/>
          </a:p>
        </p:txBody>
      </p:sp>
    </p:spTree>
    <p:extLst>
      <p:ext uri="{BB962C8B-B14F-4D97-AF65-F5344CB8AC3E}">
        <p14:creationId xmlns:p14="http://schemas.microsoft.com/office/powerpoint/2010/main" val="18039379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b="1" dirty="0"/>
              <a:t>Hinweis </a:t>
            </a:r>
            <a:r>
              <a:rPr lang="de-CH" b="1" dirty="0" err="1"/>
              <a:t>üK</a:t>
            </a:r>
            <a:r>
              <a:rPr lang="de-CH" b="1" dirty="0"/>
              <a:t>-Leitung:</a:t>
            </a:r>
          </a:p>
          <a:p>
            <a:endParaRPr lang="de-CH" dirty="0"/>
          </a:p>
          <a:p>
            <a:r>
              <a:rPr lang="de-CH" dirty="0"/>
              <a:t>Stellen Sie die Arbeitsprozesse innerhalb eines Registers vor.</a:t>
            </a:r>
          </a:p>
          <a:p>
            <a:endParaRPr lang="de-CH" dirty="0"/>
          </a:p>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23</a:t>
            </a:fld>
            <a:endParaRPr lang="de-CH"/>
          </a:p>
        </p:txBody>
      </p:sp>
    </p:spTree>
    <p:extLst>
      <p:ext uri="{BB962C8B-B14F-4D97-AF65-F5344CB8AC3E}">
        <p14:creationId xmlns:p14="http://schemas.microsoft.com/office/powerpoint/2010/main" val="29542065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t>
            </a:r>
            <a:r>
              <a:rPr lang="de-CH" b="1" dirty="0" err="1"/>
              <a:t>üK</a:t>
            </a:r>
            <a:r>
              <a:rPr lang="de-CH" b="1" dirty="0"/>
              <a:t>-Leitung:</a:t>
            </a:r>
          </a:p>
          <a:p>
            <a:endParaRPr lang="de-CH" b="1" dirty="0"/>
          </a:p>
          <a:p>
            <a:r>
              <a:rPr lang="de-CH" dirty="0"/>
              <a:t>Alle aufgeführten Daten sind für das Einwohnerregister irrelevant.</a:t>
            </a:r>
          </a:p>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29</a:t>
            </a:fld>
            <a:endParaRPr lang="de-CH"/>
          </a:p>
        </p:txBody>
      </p:sp>
    </p:spTree>
    <p:extLst>
      <p:ext uri="{BB962C8B-B14F-4D97-AF65-F5344CB8AC3E}">
        <p14:creationId xmlns:p14="http://schemas.microsoft.com/office/powerpoint/2010/main" val="32641599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t>
            </a:r>
            <a:r>
              <a:rPr lang="de-CH" b="1" dirty="0" err="1"/>
              <a:t>üK</a:t>
            </a:r>
            <a:r>
              <a:rPr lang="de-CH" b="1" dirty="0"/>
              <a:t>-Leitung:</a:t>
            </a:r>
          </a:p>
          <a:p>
            <a:endParaRPr lang="de-CH" b="1" dirty="0"/>
          </a:p>
          <a:p>
            <a:r>
              <a:rPr lang="de-CH" dirty="0"/>
              <a:t>Die Geschäftszahlen sind für das Handelsregisteramt irrelevant.</a:t>
            </a:r>
          </a:p>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30</a:t>
            </a:fld>
            <a:endParaRPr lang="de-CH"/>
          </a:p>
        </p:txBody>
      </p:sp>
    </p:spTree>
    <p:extLst>
      <p:ext uri="{BB962C8B-B14F-4D97-AF65-F5344CB8AC3E}">
        <p14:creationId xmlns:p14="http://schemas.microsoft.com/office/powerpoint/2010/main" val="37563661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t>
            </a:r>
            <a:r>
              <a:rPr lang="de-CH" b="1" dirty="0" err="1"/>
              <a:t>üK</a:t>
            </a:r>
            <a:r>
              <a:rPr lang="de-CH" b="1" dirty="0"/>
              <a:t>-Leitung:</a:t>
            </a:r>
          </a:p>
          <a:p>
            <a:endParaRPr lang="de-CH" dirty="0"/>
          </a:p>
          <a:p>
            <a:r>
              <a:rPr lang="de-CH" dirty="0"/>
              <a:t>Die Angabe der geerbten Liegenschaft wäre fürs Steuerregister relevant.</a:t>
            </a:r>
          </a:p>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31</a:t>
            </a:fld>
            <a:endParaRPr lang="de-CH"/>
          </a:p>
        </p:txBody>
      </p:sp>
    </p:spTree>
    <p:extLst>
      <p:ext uri="{BB962C8B-B14F-4D97-AF65-F5344CB8AC3E}">
        <p14:creationId xmlns:p14="http://schemas.microsoft.com/office/powerpoint/2010/main" val="1360504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t>
            </a:r>
            <a:r>
              <a:rPr lang="de-CH" b="1" dirty="0" err="1"/>
              <a:t>üK</a:t>
            </a:r>
            <a:r>
              <a:rPr lang="de-CH" b="1" dirty="0"/>
              <a:t>-Leitung:</a:t>
            </a:r>
          </a:p>
          <a:p>
            <a:endParaRPr lang="de-CH" dirty="0"/>
          </a:p>
          <a:p>
            <a:r>
              <a:rPr lang="de-CH" dirty="0"/>
              <a:t>Die Höhe oder Ansprüche des Erbes von Herrn Danieli sind irrelevant, solange kein Erbschaftsvertrag besteht.</a:t>
            </a:r>
          </a:p>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32</a:t>
            </a:fld>
            <a:endParaRPr lang="de-CH"/>
          </a:p>
        </p:txBody>
      </p:sp>
    </p:spTree>
    <p:extLst>
      <p:ext uri="{BB962C8B-B14F-4D97-AF65-F5344CB8AC3E}">
        <p14:creationId xmlns:p14="http://schemas.microsoft.com/office/powerpoint/2010/main" val="39648195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t>
            </a:r>
            <a:r>
              <a:rPr lang="de-CH" b="1" dirty="0" err="1"/>
              <a:t>üK</a:t>
            </a:r>
            <a:r>
              <a:rPr lang="de-CH" b="1" dirty="0"/>
              <a:t>-Leitung:</a:t>
            </a:r>
          </a:p>
          <a:p>
            <a:endParaRPr lang="de-CH" dirty="0"/>
          </a:p>
          <a:p>
            <a:r>
              <a:rPr lang="de-CH" dirty="0"/>
              <a:t>Der Besitzwechsel eines Autos ist relevant fürs Strassenverkehrsamt.</a:t>
            </a:r>
          </a:p>
        </p:txBody>
      </p:sp>
      <p:sp>
        <p:nvSpPr>
          <p:cNvPr id="4" name="Foliennummernplatzhalter 3"/>
          <p:cNvSpPr>
            <a:spLocks noGrp="1"/>
          </p:cNvSpPr>
          <p:nvPr>
            <p:ph type="sldNum" sz="quarter" idx="5"/>
          </p:nvPr>
        </p:nvSpPr>
        <p:spPr/>
        <p:txBody>
          <a:bodyPr/>
          <a:lstStyle/>
          <a:p>
            <a:fld id="{B4A389DC-B868-4A76-93F1-E20505CB5D10}" type="slidenum">
              <a:rPr lang="de-CH" smtClean="0"/>
              <a:pPr/>
              <a:t>33</a:t>
            </a:fld>
            <a:endParaRPr lang="de-CH"/>
          </a:p>
        </p:txBody>
      </p:sp>
    </p:spTree>
    <p:extLst>
      <p:ext uri="{BB962C8B-B14F-4D97-AF65-F5344CB8AC3E}">
        <p14:creationId xmlns:p14="http://schemas.microsoft.com/office/powerpoint/2010/main" val="8066061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t>
            </a:r>
            <a:r>
              <a:rPr lang="de-CH" b="1" dirty="0" err="1"/>
              <a:t>üK</a:t>
            </a:r>
            <a:r>
              <a:rPr lang="de-CH" b="1" dirty="0"/>
              <a:t>-Leitung:</a:t>
            </a:r>
          </a:p>
          <a:p>
            <a:endParaRPr lang="de-CH" dirty="0"/>
          </a:p>
          <a:p>
            <a:r>
              <a:rPr lang="de-CH" dirty="0"/>
              <a:t>Der Tod des Hundes wird im Hunderegister nachgeführt. Der Grund für den Tod allerdings nicht.</a:t>
            </a:r>
          </a:p>
        </p:txBody>
      </p:sp>
      <p:sp>
        <p:nvSpPr>
          <p:cNvPr id="4" name="Foliennummernplatzhalter 3"/>
          <p:cNvSpPr>
            <a:spLocks noGrp="1"/>
          </p:cNvSpPr>
          <p:nvPr>
            <p:ph type="sldNum" sz="quarter" idx="5"/>
          </p:nvPr>
        </p:nvSpPr>
        <p:spPr/>
        <p:txBody>
          <a:bodyPr/>
          <a:lstStyle/>
          <a:p>
            <a:fld id="{B4A389DC-B868-4A76-93F1-E20505CB5D10}" type="slidenum">
              <a:rPr lang="de-CH" smtClean="0"/>
              <a:pPr/>
              <a:t>34</a:t>
            </a:fld>
            <a:endParaRPr lang="de-CH"/>
          </a:p>
        </p:txBody>
      </p:sp>
    </p:spTree>
    <p:extLst>
      <p:ext uri="{BB962C8B-B14F-4D97-AF65-F5344CB8AC3E}">
        <p14:creationId xmlns:p14="http://schemas.microsoft.com/office/powerpoint/2010/main" val="16924060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36</a:t>
            </a:fld>
            <a:endParaRPr lang="de-CH"/>
          </a:p>
        </p:txBody>
      </p:sp>
    </p:spTree>
    <p:extLst>
      <p:ext uri="{BB962C8B-B14F-4D97-AF65-F5344CB8AC3E}">
        <p14:creationId xmlns:p14="http://schemas.microsoft.com/office/powerpoint/2010/main" val="1598972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t>
            </a:r>
            <a:r>
              <a:rPr lang="de-CH" b="1" dirty="0" err="1"/>
              <a:t>üK</a:t>
            </a:r>
            <a:r>
              <a:rPr lang="de-CH" b="1" dirty="0"/>
              <a:t>-Leitung:</a:t>
            </a:r>
          </a:p>
          <a:p>
            <a:br>
              <a:rPr lang="de-CH" dirty="0"/>
            </a:br>
            <a:r>
              <a:rPr lang="de-CH" dirty="0"/>
              <a:t>Ergänzen Sie die Ausführung mit anschaulichen Beispielen aus dem Berufsalltag der Lernenden.</a:t>
            </a:r>
          </a:p>
        </p:txBody>
      </p:sp>
      <p:sp>
        <p:nvSpPr>
          <p:cNvPr id="4" name="Foliennummernplatzhalter 3"/>
          <p:cNvSpPr>
            <a:spLocks noGrp="1"/>
          </p:cNvSpPr>
          <p:nvPr>
            <p:ph type="sldNum" sz="quarter" idx="5"/>
          </p:nvPr>
        </p:nvSpPr>
        <p:spPr/>
        <p:txBody>
          <a:bodyPr/>
          <a:lstStyle/>
          <a:p>
            <a:fld id="{B4A389DC-B868-4A76-93F1-E20505CB5D10}" type="slidenum">
              <a:rPr lang="de-CH" smtClean="0"/>
              <a:pPr/>
              <a:t>38</a:t>
            </a:fld>
            <a:endParaRPr lang="de-CH"/>
          </a:p>
        </p:txBody>
      </p:sp>
    </p:spTree>
    <p:extLst>
      <p:ext uri="{BB962C8B-B14F-4D97-AF65-F5344CB8AC3E}">
        <p14:creationId xmlns:p14="http://schemas.microsoft.com/office/powerpoint/2010/main" val="1219413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b="1" dirty="0"/>
              <a:t>Hinweis üK-Leitung: </a:t>
            </a:r>
          </a:p>
          <a:p>
            <a:endParaRPr lang="de-CH" dirty="0"/>
          </a:p>
          <a:p>
            <a:r>
              <a:rPr lang="de-CH" dirty="0"/>
              <a:t>Führen Sie etwa 3-4 Durchläufe durch.</a:t>
            </a:r>
          </a:p>
        </p:txBody>
      </p:sp>
      <p:sp>
        <p:nvSpPr>
          <p:cNvPr id="4" name="Foliennummernplatzhalter 3"/>
          <p:cNvSpPr>
            <a:spLocks noGrp="1"/>
          </p:cNvSpPr>
          <p:nvPr>
            <p:ph type="sldNum" sz="quarter" idx="5"/>
          </p:nvPr>
        </p:nvSpPr>
        <p:spPr/>
        <p:txBody>
          <a:bodyPr/>
          <a:lstStyle/>
          <a:p>
            <a:fld id="{B4A389DC-B868-4A76-93F1-E20505CB5D10}" type="slidenum">
              <a:rPr lang="de-CH" smtClean="0"/>
              <a:pPr/>
              <a:t>5</a:t>
            </a:fld>
            <a:endParaRPr lang="de-CH"/>
          </a:p>
        </p:txBody>
      </p:sp>
    </p:spTree>
    <p:extLst>
      <p:ext uri="{BB962C8B-B14F-4D97-AF65-F5344CB8AC3E}">
        <p14:creationId xmlns:p14="http://schemas.microsoft.com/office/powerpoint/2010/main" val="866589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t>
            </a:r>
            <a:r>
              <a:rPr lang="de-CH" b="1" dirty="0" err="1"/>
              <a:t>üK</a:t>
            </a:r>
            <a:r>
              <a:rPr lang="de-CH" b="1" dirty="0"/>
              <a:t>-Leitung: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CH" b="1" dirty="0"/>
          </a:p>
          <a:p>
            <a:r>
              <a:rPr lang="de-CH" dirty="0"/>
              <a:t>Ergänzen Sie die Ausführung mit anschaulichen Beispielen aus dem Berufsalltag der Lernenden, z.B. Konfession wird falsch eingetragen, das hat Folgen für die Steuerrechnung.</a:t>
            </a:r>
          </a:p>
          <a:p>
            <a:endParaRPr lang="de-CH" dirty="0"/>
          </a:p>
          <a:p>
            <a:r>
              <a:rPr lang="de-CH" dirty="0"/>
              <a:t>Zeigen Sie mit dem letzten Aufzählungspunkt auf, dass dieser Rattenschwanz sogenannte Schnittstellen betrifft, um die es im kommenden Block geht.</a:t>
            </a:r>
          </a:p>
        </p:txBody>
      </p:sp>
      <p:sp>
        <p:nvSpPr>
          <p:cNvPr id="4" name="Foliennummernplatzhalter 3"/>
          <p:cNvSpPr>
            <a:spLocks noGrp="1"/>
          </p:cNvSpPr>
          <p:nvPr>
            <p:ph type="sldNum" sz="quarter" idx="5"/>
          </p:nvPr>
        </p:nvSpPr>
        <p:spPr/>
        <p:txBody>
          <a:bodyPr/>
          <a:lstStyle/>
          <a:p>
            <a:fld id="{B4A389DC-B868-4A76-93F1-E20505CB5D10}" type="slidenum">
              <a:rPr lang="de-CH" smtClean="0"/>
              <a:pPr/>
              <a:t>39</a:t>
            </a:fld>
            <a:endParaRPr lang="de-CH"/>
          </a:p>
        </p:txBody>
      </p:sp>
    </p:spTree>
    <p:extLst>
      <p:ext uri="{BB962C8B-B14F-4D97-AF65-F5344CB8AC3E}">
        <p14:creationId xmlns:p14="http://schemas.microsoft.com/office/powerpoint/2010/main" val="7579222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t>
            </a:r>
            <a:r>
              <a:rPr lang="de-CH" b="1" dirty="0" err="1"/>
              <a:t>üK</a:t>
            </a:r>
            <a:r>
              <a:rPr lang="de-CH" b="1" dirty="0"/>
              <a:t>-Leitung:</a:t>
            </a:r>
          </a:p>
          <a:p>
            <a:endParaRPr lang="de-CH" dirty="0"/>
          </a:p>
          <a:p>
            <a:r>
              <a:rPr lang="de-CH" dirty="0"/>
              <a:t>Ergänzen Sie den letzten Punkt mit Beispielen:</a:t>
            </a:r>
          </a:p>
          <a:p>
            <a:pPr marL="0" marR="0" lvl="0" indent="0" algn="l" defTabSz="914400" rtl="0" eaLnBrk="1" fontAlgn="auto" latinLnBrk="0" hangingPunct="1">
              <a:lnSpc>
                <a:spcPct val="100000"/>
              </a:lnSpc>
              <a:spcBef>
                <a:spcPts val="0"/>
              </a:spcBef>
              <a:spcAft>
                <a:spcPts val="0"/>
              </a:spcAft>
              <a:buClrTx/>
              <a:buSzTx/>
              <a:buFontTx/>
              <a:buNone/>
              <a:tabLst/>
              <a:defRPr/>
            </a:pPr>
            <a:r>
              <a:rPr lang="de-CH" noProof="0" dirty="0"/>
              <a:t>Die Daten eines Zuzügers müssen z.B. nicht neu erfasst werden, sondern können von der Wegzugsgemeinde einfach übernommen werden. Oder der Steuerpflichtige kann zu jeder Tageszeit eine Fristverlängerung für die Einreichung seiner Steuererklärung erfassen.</a:t>
            </a:r>
          </a:p>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42</a:t>
            </a:fld>
            <a:endParaRPr lang="de-CH"/>
          </a:p>
        </p:txBody>
      </p:sp>
    </p:spTree>
    <p:extLst>
      <p:ext uri="{BB962C8B-B14F-4D97-AF65-F5344CB8AC3E}">
        <p14:creationId xmlns:p14="http://schemas.microsoft.com/office/powerpoint/2010/main" val="38302830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47</a:t>
            </a:fld>
            <a:endParaRPr lang="de-CH"/>
          </a:p>
        </p:txBody>
      </p:sp>
    </p:spTree>
    <p:extLst>
      <p:ext uri="{BB962C8B-B14F-4D97-AF65-F5344CB8AC3E}">
        <p14:creationId xmlns:p14="http://schemas.microsoft.com/office/powerpoint/2010/main" val="31283359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üK-Leitung:</a:t>
            </a:r>
          </a:p>
          <a:p>
            <a:endParaRPr lang="de-CH" b="1" dirty="0"/>
          </a:p>
          <a:p>
            <a:r>
              <a:rPr lang="de-CH" b="0" dirty="0"/>
              <a:t>Teasern Sie das Thema des nächsten üK inhaltlich an. Teilen Sie den</a:t>
            </a:r>
            <a:r>
              <a:rPr lang="de-CH" dirty="0"/>
              <a:t> Vorbereitungsauftrag aus.</a:t>
            </a:r>
          </a:p>
        </p:txBody>
      </p:sp>
      <p:sp>
        <p:nvSpPr>
          <p:cNvPr id="4" name="Foliennummernplatzhalter 3"/>
          <p:cNvSpPr>
            <a:spLocks noGrp="1"/>
          </p:cNvSpPr>
          <p:nvPr>
            <p:ph type="sldNum" sz="quarter" idx="5"/>
          </p:nvPr>
        </p:nvSpPr>
        <p:spPr/>
        <p:txBody>
          <a:bodyPr/>
          <a:lstStyle/>
          <a:p>
            <a:fld id="{B4A389DC-B868-4A76-93F1-E20505CB5D10}" type="slidenum">
              <a:rPr lang="de-CH" smtClean="0"/>
              <a:pPr/>
              <a:t>50</a:t>
            </a:fld>
            <a:endParaRPr lang="de-CH"/>
          </a:p>
        </p:txBody>
      </p:sp>
    </p:spTree>
    <p:extLst>
      <p:ext uri="{BB962C8B-B14F-4D97-AF65-F5344CB8AC3E}">
        <p14:creationId xmlns:p14="http://schemas.microsoft.com/office/powerpoint/2010/main" val="1971428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t>
            </a:r>
            <a:r>
              <a:rPr lang="de-CH" b="1" dirty="0" err="1"/>
              <a:t>üK</a:t>
            </a:r>
            <a:r>
              <a:rPr lang="de-CH" b="1" dirty="0"/>
              <a:t>-Leitung:</a:t>
            </a:r>
          </a:p>
          <a:p>
            <a:endParaRPr lang="de-CH" dirty="0"/>
          </a:p>
          <a:p>
            <a:r>
              <a:rPr lang="de-CH" dirty="0"/>
              <a:t>Zählen Sie alle Schritte auf, die vorbereitend auf den Registereintrag zu erledigen sind. Das heisst, bevor die Daten definitiv hinterlegt werden,</a:t>
            </a:r>
          </a:p>
          <a:p>
            <a:pPr marL="171450" indent="-171450">
              <a:buFont typeface="Symbol" panose="05050102010706020507" pitchFamily="18" charset="2"/>
              <a:buChar char="-"/>
            </a:pPr>
            <a:r>
              <a:rPr lang="de-CH" dirty="0"/>
              <a:t>lege ich alle notwendigen Dokumente zurecht: alle Fallunterlagen zusammentragen,</a:t>
            </a:r>
          </a:p>
          <a:p>
            <a:pPr marL="171450" indent="-171450">
              <a:buFont typeface="Symbol" panose="05050102010706020507" pitchFamily="18" charset="2"/>
              <a:buChar char="-"/>
            </a:pPr>
            <a:r>
              <a:rPr lang="de-CH" dirty="0"/>
              <a:t>vergewissere ich mich, ob ich alle Dokumente habe: allenfalls Checklisten nutzen.</a:t>
            </a:r>
          </a:p>
        </p:txBody>
      </p:sp>
      <p:sp>
        <p:nvSpPr>
          <p:cNvPr id="4" name="Foliennummernplatzhalter 3"/>
          <p:cNvSpPr>
            <a:spLocks noGrp="1"/>
          </p:cNvSpPr>
          <p:nvPr>
            <p:ph type="sldNum" sz="quarter" idx="5"/>
          </p:nvPr>
        </p:nvSpPr>
        <p:spPr/>
        <p:txBody>
          <a:bodyPr/>
          <a:lstStyle/>
          <a:p>
            <a:fld id="{B4A389DC-B868-4A76-93F1-E20505CB5D10}" type="slidenum">
              <a:rPr lang="de-CH" smtClean="0"/>
              <a:pPr/>
              <a:t>11</a:t>
            </a:fld>
            <a:endParaRPr lang="de-CH"/>
          </a:p>
        </p:txBody>
      </p:sp>
    </p:spTree>
    <p:extLst>
      <p:ext uri="{BB962C8B-B14F-4D97-AF65-F5344CB8AC3E}">
        <p14:creationId xmlns:p14="http://schemas.microsoft.com/office/powerpoint/2010/main" val="3486356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b="1" dirty="0"/>
              <a:t>Hinweis </a:t>
            </a:r>
            <a:r>
              <a:rPr lang="de-CH" b="1" dirty="0" err="1"/>
              <a:t>üK</a:t>
            </a:r>
            <a:r>
              <a:rPr lang="de-CH" b="1" dirty="0"/>
              <a:t>-Leitung:</a:t>
            </a:r>
          </a:p>
          <a:p>
            <a:endParaRPr lang="de-CH" dirty="0"/>
          </a:p>
          <a:p>
            <a:pPr marL="0" marR="0" lvl="0" indent="0" algn="l" defTabSz="914400" rtl="0" eaLnBrk="1" fontAlgn="auto" latinLnBrk="0" hangingPunct="1">
              <a:lnSpc>
                <a:spcPct val="100000"/>
              </a:lnSpc>
              <a:spcBef>
                <a:spcPts val="0"/>
              </a:spcBef>
              <a:spcAft>
                <a:spcPts val="0"/>
              </a:spcAft>
              <a:buClrTx/>
              <a:buSzTx/>
              <a:buFontTx/>
              <a:buNone/>
              <a:tabLst/>
              <a:defRPr/>
            </a:pPr>
            <a:r>
              <a:rPr lang="de-CH" dirty="0"/>
              <a:t>Ich überprüfe die Vollständigkeit der eingereichten Unterlagen: z.B. ID, ausgefülltes Formular, «Kreuzchen» richtig gesetzt </a:t>
            </a:r>
            <a:r>
              <a:rPr lang="de-CH" dirty="0">
                <a:sym typeface="Wingdings" panose="05000000000000000000" pitchFamily="2" charset="2"/>
              </a:rPr>
              <a:t> Dadurch weiss ich, was die Person genau möchte und dass alle notwendigen Dokumente für den Registereintrag vorhanden sind.</a:t>
            </a:r>
            <a:endParaRPr lang="de-CH" dirty="0"/>
          </a:p>
          <a:p>
            <a:pPr marL="0" marR="0" lvl="0" indent="0" algn="l" defTabSz="914400" rtl="0" eaLnBrk="1" fontAlgn="auto" latinLnBrk="0" hangingPunct="1">
              <a:lnSpc>
                <a:spcPct val="100000"/>
              </a:lnSpc>
              <a:spcBef>
                <a:spcPts val="0"/>
              </a:spcBef>
              <a:spcAft>
                <a:spcPts val="0"/>
              </a:spcAft>
              <a:buClrTx/>
              <a:buSzTx/>
              <a:buFontTx/>
              <a:buNone/>
              <a:tabLst/>
              <a:defRPr/>
            </a:pPr>
            <a:r>
              <a:rPr lang="de-CH" dirty="0"/>
              <a:t>Ich überprüfe die Echtheit der eingereichten Unterlagen: z.B. ID-Kopie, Unterschrift auf Formular </a:t>
            </a:r>
            <a:r>
              <a:rPr lang="de-CH" dirty="0">
                <a:sym typeface="Wingdings" panose="05000000000000000000" pitchFamily="2" charset="2"/>
              </a:rPr>
              <a:t> Dadurch weiss ich, dass die Unterlagen nicht gefälscht sind.</a:t>
            </a:r>
            <a:endParaRPr lang="de-CH" dirty="0"/>
          </a:p>
          <a:p>
            <a:pPr marL="0" marR="0" lvl="0" indent="0" algn="l" defTabSz="914400" rtl="0" eaLnBrk="1" fontAlgn="auto" latinLnBrk="0" hangingPunct="1">
              <a:lnSpc>
                <a:spcPct val="100000"/>
              </a:lnSpc>
              <a:spcBef>
                <a:spcPts val="0"/>
              </a:spcBef>
              <a:spcAft>
                <a:spcPts val="0"/>
              </a:spcAft>
              <a:buClrTx/>
              <a:buSzTx/>
              <a:buFontTx/>
              <a:buNone/>
              <a:tabLst/>
              <a:defRPr/>
            </a:pPr>
            <a:r>
              <a:rPr lang="de-CH" dirty="0"/>
              <a:t>Ich überprüfe die zentralen Angaben auf den Dokumenten: z.B. Name, Adresse, Geburtsdatum </a:t>
            </a:r>
            <a:r>
              <a:rPr lang="de-CH" dirty="0">
                <a:sym typeface="Wingdings" panose="05000000000000000000" pitchFamily="2" charset="2"/>
              </a:rPr>
              <a:t> Dadurch erhalte ich die zentralen Informationen über die Person und kann sie so z.B. im Register suchen.</a:t>
            </a:r>
            <a:endParaRPr lang="de-CH" dirty="0"/>
          </a:p>
          <a:p>
            <a:pPr marL="0" marR="0" lvl="0" indent="0" algn="l" defTabSz="914400" rtl="0" eaLnBrk="1" fontAlgn="auto" latinLnBrk="0" hangingPunct="1">
              <a:lnSpc>
                <a:spcPct val="100000"/>
              </a:lnSpc>
              <a:spcBef>
                <a:spcPts val="0"/>
              </a:spcBef>
              <a:spcAft>
                <a:spcPts val="0"/>
              </a:spcAft>
              <a:buClrTx/>
              <a:buSzTx/>
              <a:buFontTx/>
              <a:buNone/>
              <a:tabLst/>
              <a:defRPr/>
            </a:pPr>
            <a:r>
              <a:rPr lang="de-CH" dirty="0"/>
              <a:t>Ich stelle einen Vergleich zwischen den zentralen Angaben her: zwischen den Dokumenten, aber auch mit allenfalls bereits im Register vorhandenen Informationen </a:t>
            </a:r>
            <a:r>
              <a:rPr lang="de-CH" dirty="0">
                <a:sym typeface="Wingdings" panose="05000000000000000000" pitchFamily="2" charset="2"/>
              </a:rPr>
              <a:t> Dadurch kann ich von der Richtigkeit der eingegangenen Informationen ausgehen.</a:t>
            </a:r>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12</a:t>
            </a:fld>
            <a:endParaRPr lang="de-CH"/>
          </a:p>
        </p:txBody>
      </p:sp>
    </p:spTree>
    <p:extLst>
      <p:ext uri="{BB962C8B-B14F-4D97-AF65-F5344CB8AC3E}">
        <p14:creationId xmlns:p14="http://schemas.microsoft.com/office/powerpoint/2010/main" val="24271253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b="1" dirty="0"/>
              <a:t>Hinweis </a:t>
            </a:r>
            <a:r>
              <a:rPr lang="de-CH" b="1" dirty="0" err="1"/>
              <a:t>üK</a:t>
            </a:r>
            <a:r>
              <a:rPr lang="de-CH" b="1" dirty="0"/>
              <a:t>-Leitung:</a:t>
            </a:r>
          </a:p>
          <a:p>
            <a:endParaRPr lang="de-CH" dirty="0"/>
          </a:p>
          <a:p>
            <a:r>
              <a:rPr lang="de-CH" dirty="0"/>
              <a:t>Ich hole die fehlenden Informationen ein: z.B. bei der betreffenden Person oder einer involvierten Amtsstelle </a:t>
            </a:r>
            <a:r>
              <a:rPr lang="de-CH" dirty="0">
                <a:sym typeface="Wingdings" panose="05000000000000000000" pitchFamily="2" charset="2"/>
              </a:rPr>
              <a:t> Die Informationen einzuholen liegt in diesem Schritt noch in der Verantwortung der Fachperson.</a:t>
            </a:r>
            <a:endParaRPr lang="de-CH" dirty="0"/>
          </a:p>
          <a:p>
            <a:r>
              <a:rPr lang="de-CH" dirty="0"/>
              <a:t>Ich wähle dafür den geeigneten Kommunikationskanal: z.B. per Post oder telefonisch, je nach betrieblichen Standards </a:t>
            </a:r>
            <a:r>
              <a:rPr lang="de-CH" dirty="0">
                <a:sym typeface="Wingdings" panose="05000000000000000000" pitchFamily="2" charset="2"/>
              </a:rPr>
              <a:t> Dadurch stelle ich sicher, dass die eingetroffenen Informationen für den angedachten Zweck einsetzbar sind.</a:t>
            </a:r>
            <a:endParaRPr lang="de-CH" dirty="0"/>
          </a:p>
          <a:p>
            <a:r>
              <a:rPr lang="de-CH" dirty="0"/>
              <a:t>Ich setze allenfalls eine Einreichfrist für die fehlenden Informationen, und zwar gemäss betrieblichen Standards </a:t>
            </a:r>
            <a:r>
              <a:rPr lang="de-CH" dirty="0">
                <a:sym typeface="Wingdings" panose="05000000000000000000" pitchFamily="2" charset="2"/>
              </a:rPr>
              <a:t> Dadurch wird sichergestellt, dass der Registereintrag unter den gesetzlichen Fristen erfolgt.</a:t>
            </a:r>
            <a:endParaRPr lang="de-CH" dirty="0"/>
          </a:p>
          <a:p>
            <a:r>
              <a:rPr lang="de-CH" dirty="0"/>
              <a:t>Ich lege die eingereichten fehlenden Informationen zu den bereits vorhandenen Unterlagen </a:t>
            </a:r>
            <a:r>
              <a:rPr lang="de-CH" dirty="0">
                <a:sym typeface="Wingdings" panose="05000000000000000000" pitchFamily="2" charset="2"/>
              </a:rPr>
              <a:t> Dadurch garantiere ich Vollständigkeit und Nachvollziehbarkeit.</a:t>
            </a:r>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13</a:t>
            </a:fld>
            <a:endParaRPr lang="de-CH"/>
          </a:p>
        </p:txBody>
      </p:sp>
    </p:spTree>
    <p:extLst>
      <p:ext uri="{BB962C8B-B14F-4D97-AF65-F5344CB8AC3E}">
        <p14:creationId xmlns:p14="http://schemas.microsoft.com/office/powerpoint/2010/main" val="29215878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t>
            </a:r>
            <a:r>
              <a:rPr lang="de-CH" b="1" dirty="0" err="1"/>
              <a:t>üK</a:t>
            </a:r>
            <a:r>
              <a:rPr lang="de-CH" b="1" dirty="0"/>
              <a:t>-Leitung:</a:t>
            </a:r>
          </a:p>
          <a:p>
            <a:endParaRPr lang="de-CH" b="1" dirty="0"/>
          </a:p>
          <a:p>
            <a:r>
              <a:rPr lang="de-CH" dirty="0"/>
              <a:t>Ich halte alle notwendigen Angaben im Register fest: z.B. durch einen Neueintrag oder eine Mutation eines bestehenden Registereintrags </a:t>
            </a:r>
            <a:r>
              <a:rPr lang="de-CH" dirty="0">
                <a:sym typeface="Wingdings" panose="05000000000000000000" pitchFamily="2" charset="2"/>
              </a:rPr>
              <a:t> Dadurch sind die Informationen auf dem aktuellen Stand.</a:t>
            </a:r>
            <a:endParaRPr lang="de-CH" dirty="0"/>
          </a:p>
          <a:p>
            <a:r>
              <a:rPr lang="de-CH" dirty="0"/>
              <a:t>Ich verknüpfe die eingereichten Unterlagen mit dem entsprechenden Registereintrag: z.B. ID </a:t>
            </a:r>
            <a:r>
              <a:rPr lang="de-CH" dirty="0">
                <a:sym typeface="Wingdings" panose="05000000000000000000" pitchFamily="2" charset="2"/>
              </a:rPr>
              <a:t> Dadurch garantiere ich Transparenz des Verwaltungshandelns.</a:t>
            </a:r>
            <a:endParaRPr lang="de-CH" dirty="0"/>
          </a:p>
          <a:p>
            <a:r>
              <a:rPr lang="de-CH" dirty="0"/>
              <a:t>Ich kontrolliere den Registereintrag abschliessend: z.B. lese ich meinen Eintrag nochmals durch und stelle nochmals ein bis zwei Stichproben-Quervergleiche an oder bitte eine Zweitperson um eine Fremdkontrolle </a:t>
            </a:r>
            <a:r>
              <a:rPr lang="de-CH" dirty="0">
                <a:sym typeface="Wingdings" panose="05000000000000000000" pitchFamily="2" charset="2"/>
              </a:rPr>
              <a:t> Dadurch stelle ich sicher, dass die eingetragenen Informationen korrekt sind.</a:t>
            </a:r>
            <a:endParaRPr lang="de-CH" dirty="0"/>
          </a:p>
          <a:p>
            <a:r>
              <a:rPr lang="de-CH" dirty="0"/>
              <a:t>Ich setze allenfalls mein Kürzel für notwendige Nachfragen </a:t>
            </a:r>
            <a:r>
              <a:rPr lang="de-CH" dirty="0">
                <a:sym typeface="Wingdings" panose="05000000000000000000" pitchFamily="2" charset="2"/>
              </a:rPr>
              <a:t> Dadurch ist eindeutig, wer den Registereintrag erfasst hat.</a:t>
            </a:r>
            <a:endParaRPr lang="de-CH" dirty="0"/>
          </a:p>
          <a:p>
            <a:r>
              <a:rPr lang="de-CH" dirty="0"/>
              <a:t>Ich leite gegebenenfalls weitere Prozesse ein, die aus dem Registereintrag erfolgen: z.B. Ausstellung einer Wohnbestätigung</a:t>
            </a:r>
          </a:p>
        </p:txBody>
      </p:sp>
      <p:sp>
        <p:nvSpPr>
          <p:cNvPr id="4" name="Foliennummernplatzhalter 3"/>
          <p:cNvSpPr>
            <a:spLocks noGrp="1"/>
          </p:cNvSpPr>
          <p:nvPr>
            <p:ph type="sldNum" sz="quarter" idx="5"/>
          </p:nvPr>
        </p:nvSpPr>
        <p:spPr/>
        <p:txBody>
          <a:bodyPr/>
          <a:lstStyle/>
          <a:p>
            <a:fld id="{B4A389DC-B868-4A76-93F1-E20505CB5D10}" type="slidenum">
              <a:rPr lang="de-CH" smtClean="0"/>
              <a:pPr/>
              <a:t>14</a:t>
            </a:fld>
            <a:endParaRPr lang="de-CH"/>
          </a:p>
        </p:txBody>
      </p:sp>
    </p:spTree>
    <p:extLst>
      <p:ext uri="{BB962C8B-B14F-4D97-AF65-F5344CB8AC3E}">
        <p14:creationId xmlns:p14="http://schemas.microsoft.com/office/powerpoint/2010/main" val="22709426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b="1" dirty="0"/>
              <a:t>Hinweis </a:t>
            </a:r>
            <a:r>
              <a:rPr lang="de-CH" b="1" dirty="0" err="1"/>
              <a:t>üK</a:t>
            </a:r>
            <a:r>
              <a:rPr lang="de-CH" b="1" dirty="0"/>
              <a:t>-Leitung:</a:t>
            </a:r>
          </a:p>
          <a:p>
            <a:endParaRPr lang="de-CH" dirty="0"/>
          </a:p>
          <a:p>
            <a:r>
              <a:rPr lang="de-CH" dirty="0"/>
              <a:t>Fassen Sie nochmals die wichtigsten Punkte pro Schritt zusammen.</a:t>
            </a:r>
          </a:p>
        </p:txBody>
      </p:sp>
      <p:sp>
        <p:nvSpPr>
          <p:cNvPr id="4" name="Foliennummernplatzhalter 3"/>
          <p:cNvSpPr>
            <a:spLocks noGrp="1"/>
          </p:cNvSpPr>
          <p:nvPr>
            <p:ph type="sldNum" sz="quarter" idx="5"/>
          </p:nvPr>
        </p:nvSpPr>
        <p:spPr/>
        <p:txBody>
          <a:bodyPr/>
          <a:lstStyle/>
          <a:p>
            <a:fld id="{B4A389DC-B868-4A76-93F1-E20505CB5D10}" type="slidenum">
              <a:rPr lang="de-CH" smtClean="0"/>
              <a:pPr/>
              <a:t>15</a:t>
            </a:fld>
            <a:endParaRPr lang="de-CH"/>
          </a:p>
        </p:txBody>
      </p:sp>
    </p:spTree>
    <p:extLst>
      <p:ext uri="{BB962C8B-B14F-4D97-AF65-F5344CB8AC3E}">
        <p14:creationId xmlns:p14="http://schemas.microsoft.com/office/powerpoint/2010/main" val="42407328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hangingPunct="0">
              <a:buNone/>
            </a:pPr>
            <a:r>
              <a:rPr lang="de-CH" sz="1200" b="1" dirty="0"/>
              <a:t>Organisation</a:t>
            </a:r>
          </a:p>
          <a:p>
            <a:pPr hangingPunct="0"/>
            <a:r>
              <a:rPr lang="de-CH" sz="1200" dirty="0"/>
              <a:t>Zeit: 20 Minuten</a:t>
            </a:r>
          </a:p>
          <a:p>
            <a:pPr hangingPunct="0"/>
            <a:r>
              <a:rPr lang="de-CH" sz="1200" dirty="0"/>
              <a:t>Arbeitsweise: Dreiergruppe</a:t>
            </a:r>
          </a:p>
          <a:p>
            <a:pPr hangingPunct="0"/>
            <a:r>
              <a:rPr lang="de-CH" sz="1200" dirty="0"/>
              <a:t>Hilfsmittel: Mitgebrachte Unterlagen, Papier, Stifte</a:t>
            </a:r>
          </a:p>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16</a:t>
            </a:fld>
            <a:endParaRPr lang="de-CH"/>
          </a:p>
        </p:txBody>
      </p:sp>
    </p:spTree>
    <p:extLst>
      <p:ext uri="{BB962C8B-B14F-4D97-AF65-F5344CB8AC3E}">
        <p14:creationId xmlns:p14="http://schemas.microsoft.com/office/powerpoint/2010/main" val="35026108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t>
            </a:r>
            <a:r>
              <a:rPr lang="de-CH" b="1" dirty="0" err="1"/>
              <a:t>üK</a:t>
            </a:r>
            <a:r>
              <a:rPr lang="de-CH" b="1" dirty="0"/>
              <a:t>-Leitung:</a:t>
            </a:r>
          </a:p>
          <a:p>
            <a:endParaRPr lang="de-CH" dirty="0"/>
          </a:p>
          <a:p>
            <a:r>
              <a:rPr lang="de-CH" dirty="0"/>
              <a:t>Holen Sie noch weitere Wortmeldungen der Lernenden zu den Begrifflichkeiten eines Registers ab.</a:t>
            </a:r>
          </a:p>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21</a:t>
            </a:fld>
            <a:endParaRPr lang="de-CH"/>
          </a:p>
        </p:txBody>
      </p:sp>
    </p:spTree>
    <p:extLst>
      <p:ext uri="{BB962C8B-B14F-4D97-AF65-F5344CB8AC3E}">
        <p14:creationId xmlns:p14="http://schemas.microsoft.com/office/powerpoint/2010/main" val="14173484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12" name="Rechteck 11"/>
          <p:cNvSpPr/>
          <p:nvPr userDrawn="1"/>
        </p:nvSpPr>
        <p:spPr>
          <a:xfrm>
            <a:off x="0" y="2204864"/>
            <a:ext cx="12192000" cy="1368152"/>
          </a:xfrm>
          <a:prstGeom prst="rect">
            <a:avLst/>
          </a:prstGeom>
          <a:solidFill>
            <a:srgbClr val="EB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1800"/>
          </a:p>
        </p:txBody>
      </p:sp>
      <p:sp>
        <p:nvSpPr>
          <p:cNvPr id="11" name="Rechteck 10"/>
          <p:cNvSpPr/>
          <p:nvPr userDrawn="1"/>
        </p:nvSpPr>
        <p:spPr>
          <a:xfrm>
            <a:off x="0" y="3618000"/>
            <a:ext cx="12192000" cy="3240000"/>
          </a:xfrm>
          <a:prstGeom prst="rect">
            <a:avLst/>
          </a:prstGeom>
          <a:solidFill>
            <a:srgbClr val="008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1800"/>
          </a:p>
        </p:txBody>
      </p:sp>
      <p:sp>
        <p:nvSpPr>
          <p:cNvPr id="2" name="Titel 1"/>
          <p:cNvSpPr>
            <a:spLocks noGrp="1"/>
          </p:cNvSpPr>
          <p:nvPr>
            <p:ph type="ctrTitle"/>
          </p:nvPr>
        </p:nvSpPr>
        <p:spPr>
          <a:xfrm>
            <a:off x="914400" y="2204864"/>
            <a:ext cx="10363200" cy="1395586"/>
          </a:xfrm>
        </p:spPr>
        <p:txBody>
          <a:bodyPr/>
          <a:lstStyle>
            <a:lvl1pPr>
              <a:defRPr b="1">
                <a:latin typeface="Calibri" panose="020F0502020204030204" pitchFamily="34" charset="0"/>
              </a:defRPr>
            </a:lvl1pPr>
          </a:lstStyle>
          <a:p>
            <a:r>
              <a:rPr lang="de-DE"/>
              <a:t>Mastertitelformat bearbeiten</a:t>
            </a:r>
            <a:endParaRPr lang="de-CH" dirty="0"/>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bg1"/>
                </a:solidFill>
                <a:latin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de-CH" dirty="0"/>
          </a:p>
        </p:txBody>
      </p:sp>
      <p:sp>
        <p:nvSpPr>
          <p:cNvPr id="6" name="Datumsplatzhalter 3"/>
          <p:cNvSpPr>
            <a:spLocks noGrp="1"/>
          </p:cNvSpPr>
          <p:nvPr>
            <p:ph type="dt" sz="half" idx="10"/>
          </p:nvPr>
        </p:nvSpPr>
        <p:spPr>
          <a:xfrm>
            <a:off x="274869" y="6356351"/>
            <a:ext cx="2844800" cy="365125"/>
          </a:xfrm>
        </p:spPr>
        <p:txBody>
          <a:bodyPr/>
          <a:lstStyle>
            <a:lvl1pPr>
              <a:defRPr>
                <a:latin typeface="Calibri" panose="020F0502020204030204" pitchFamily="34" charset="0"/>
              </a:defRPr>
            </a:lvl1pPr>
          </a:lstStyle>
          <a:p>
            <a:endParaRPr lang="de-CH" dirty="0"/>
          </a:p>
        </p:txBody>
      </p:sp>
      <p:sp>
        <p:nvSpPr>
          <p:cNvPr id="9" name="Fußzeilenplatzhalter 4"/>
          <p:cNvSpPr>
            <a:spLocks noGrp="1"/>
          </p:cNvSpPr>
          <p:nvPr>
            <p:ph type="ftr" sz="quarter" idx="11"/>
          </p:nvPr>
        </p:nvSpPr>
        <p:spPr>
          <a:xfrm>
            <a:off x="4165600" y="6356351"/>
            <a:ext cx="3860800" cy="365125"/>
          </a:xfrm>
        </p:spPr>
        <p:txBody>
          <a:bodyPr/>
          <a:lstStyle>
            <a:lvl1pPr>
              <a:defRPr>
                <a:latin typeface="Calibri" panose="020F0502020204030204" pitchFamily="34" charset="0"/>
              </a:defRPr>
            </a:lvl1pPr>
          </a:lstStyle>
          <a:p>
            <a:endParaRPr lang="de-CH" dirty="0"/>
          </a:p>
        </p:txBody>
      </p:sp>
      <p:sp>
        <p:nvSpPr>
          <p:cNvPr id="10" name="Foliennummernplatzhalter 5"/>
          <p:cNvSpPr>
            <a:spLocks noGrp="1"/>
          </p:cNvSpPr>
          <p:nvPr>
            <p:ph type="sldNum" sz="quarter" idx="12"/>
          </p:nvPr>
        </p:nvSpPr>
        <p:spPr>
          <a:xfrm>
            <a:off x="8737600" y="6356351"/>
            <a:ext cx="2844800" cy="365125"/>
          </a:xfrm>
        </p:spPr>
        <p:txBody>
          <a:bodyPr/>
          <a:lstStyle/>
          <a:p>
            <a:fld id="{87674F0A-37BA-4CE3-B1FD-DE57A7E2F2C6}" type="slidenum">
              <a:rPr lang="de-CH" smtClean="0"/>
              <a:pPr/>
              <a:t>‹Nr.›</a:t>
            </a:fld>
            <a:endParaRPr lang="de-CH" dirty="0"/>
          </a:p>
        </p:txBody>
      </p:sp>
      <p:sp>
        <p:nvSpPr>
          <p:cNvPr id="13" name="Textfeld 12"/>
          <p:cNvSpPr txBox="1"/>
          <p:nvPr userDrawn="1"/>
        </p:nvSpPr>
        <p:spPr>
          <a:xfrm>
            <a:off x="5135893" y="6381329"/>
            <a:ext cx="6720747" cy="246221"/>
          </a:xfrm>
          <a:prstGeom prst="rect">
            <a:avLst/>
          </a:prstGeom>
          <a:noFill/>
        </p:spPr>
        <p:txBody>
          <a:bodyPr wrap="square" rtlCol="0">
            <a:spAutoFit/>
          </a:bodyPr>
          <a:lstStyle/>
          <a:p>
            <a:pPr algn="r"/>
            <a:r>
              <a:rPr lang="de-CH" sz="1000" kern="1200" dirty="0">
                <a:solidFill>
                  <a:schemeClr val="bg1"/>
                </a:solidFill>
                <a:effectLst/>
                <a:latin typeface="Calibri" panose="020F0502020204030204" pitchFamily="34" charset="0"/>
                <a:ea typeface="+mn-ea"/>
                <a:cs typeface="+mn-cs"/>
              </a:rPr>
              <a:t>© Branche Öffentliche Verwaltung/Administration </a:t>
            </a:r>
            <a:r>
              <a:rPr lang="de-CH" sz="1000" kern="1200" dirty="0" err="1">
                <a:solidFill>
                  <a:schemeClr val="bg1"/>
                </a:solidFill>
                <a:effectLst/>
                <a:latin typeface="Calibri" panose="020F0502020204030204" pitchFamily="34" charset="0"/>
                <a:ea typeface="+mn-ea"/>
                <a:cs typeface="+mn-cs"/>
              </a:rPr>
              <a:t>publique</a:t>
            </a:r>
            <a:r>
              <a:rPr lang="de-CH" sz="1000" kern="1200" dirty="0">
                <a:solidFill>
                  <a:schemeClr val="bg1"/>
                </a:solidFill>
                <a:effectLst/>
                <a:latin typeface="Calibri" panose="020F0502020204030204" pitchFamily="34" charset="0"/>
                <a:ea typeface="+mn-ea"/>
                <a:cs typeface="+mn-cs"/>
              </a:rPr>
              <a:t>/</a:t>
            </a:r>
            <a:r>
              <a:rPr lang="de-CH" sz="1000" kern="1200" dirty="0" err="1">
                <a:solidFill>
                  <a:schemeClr val="bg1"/>
                </a:solidFill>
                <a:effectLst/>
                <a:latin typeface="Calibri" panose="020F0502020204030204" pitchFamily="34" charset="0"/>
                <a:ea typeface="+mn-ea"/>
                <a:cs typeface="+mn-cs"/>
              </a:rPr>
              <a:t>Amministrazione</a:t>
            </a:r>
            <a:r>
              <a:rPr lang="de-CH" sz="1000" kern="1200" dirty="0">
                <a:solidFill>
                  <a:schemeClr val="bg1"/>
                </a:solidFill>
                <a:effectLst/>
                <a:latin typeface="Calibri" panose="020F0502020204030204" pitchFamily="34" charset="0"/>
                <a:ea typeface="+mn-ea"/>
                <a:cs typeface="+mn-cs"/>
              </a:rPr>
              <a:t> </a:t>
            </a:r>
            <a:r>
              <a:rPr lang="de-CH" sz="1000" kern="1200" dirty="0" err="1">
                <a:solidFill>
                  <a:schemeClr val="bg1"/>
                </a:solidFill>
                <a:effectLst/>
                <a:latin typeface="Calibri" panose="020F0502020204030204" pitchFamily="34" charset="0"/>
                <a:ea typeface="+mn-ea"/>
                <a:cs typeface="+mn-cs"/>
              </a:rPr>
              <a:t>pubblica</a:t>
            </a:r>
            <a:endParaRPr lang="de-CH" sz="1000" kern="1200" dirty="0">
              <a:solidFill>
                <a:schemeClr val="bg1"/>
              </a:solidFill>
              <a:effectLst/>
              <a:latin typeface="Calibri" panose="020F0502020204030204" pitchFamily="34" charset="0"/>
              <a:ea typeface="+mn-ea"/>
              <a:cs typeface="+mn-cs"/>
            </a:endParaRPr>
          </a:p>
        </p:txBody>
      </p:sp>
      <p:sp>
        <p:nvSpPr>
          <p:cNvPr id="14" name="Textfeld 13"/>
          <p:cNvSpPr txBox="1"/>
          <p:nvPr userDrawn="1"/>
        </p:nvSpPr>
        <p:spPr>
          <a:xfrm>
            <a:off x="2447595" y="6390715"/>
            <a:ext cx="2208245" cy="246221"/>
          </a:xfrm>
          <a:prstGeom prst="rect">
            <a:avLst/>
          </a:prstGeom>
          <a:noFill/>
        </p:spPr>
        <p:txBody>
          <a:bodyPr wrap="square" rtlCol="0">
            <a:spAutoFit/>
          </a:bodyPr>
          <a:lstStyle/>
          <a:p>
            <a:pPr algn="l"/>
            <a:r>
              <a:rPr lang="de-CH" sz="1000" kern="1200" dirty="0">
                <a:solidFill>
                  <a:schemeClr val="bg1"/>
                </a:solidFill>
                <a:effectLst/>
                <a:latin typeface="Calibri" panose="020F0502020204030204" pitchFamily="34" charset="0"/>
                <a:ea typeface="+mn-ea"/>
                <a:cs typeface="+mn-cs"/>
              </a:rPr>
              <a:t>www.ov-ap.ch</a:t>
            </a:r>
          </a:p>
        </p:txBody>
      </p:sp>
      <p:pic>
        <p:nvPicPr>
          <p:cNvPr id="15" name="Grafik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4643160"/>
            <a:ext cx="2567609" cy="2204864"/>
          </a:xfrm>
          <a:prstGeom prst="rect">
            <a:avLst/>
          </a:prstGeom>
        </p:spPr>
      </p:pic>
      <p:pic>
        <p:nvPicPr>
          <p:cNvPr id="7" name="Grafik 6">
            <a:extLst>
              <a:ext uri="{FF2B5EF4-FFF2-40B4-BE49-F238E27FC236}">
                <a16:creationId xmlns:a16="http://schemas.microsoft.com/office/drawing/2014/main" id="{2F9A72B0-5429-4EE5-A60D-797BEB3552A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480376" y="213897"/>
            <a:ext cx="2484706" cy="720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CH"/>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Mastertitelformat bearbeiten</a:t>
            </a:r>
            <a:endParaRPr lang="de-CH"/>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p:spPr>
        <p:txBody>
          <a:bodyPr/>
          <a:lstStyle/>
          <a:p>
            <a:r>
              <a:rPr lang="de-DE"/>
              <a:t>Titelmasterformat durch Klicken bearbeiten</a:t>
            </a:r>
            <a:endParaRPr lang="de-CH"/>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a:t>Titelmasterformat durch Klicken bearbeiten</a:t>
            </a:r>
            <a:endParaRPr lang="de-CH"/>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rgbClr val="FF0000"/>
                </a:solidFill>
              </a:defRPr>
            </a:lvl1pPr>
          </a:lstStyle>
          <a:p>
            <a:r>
              <a:rPr lang="de-DE" dirty="0"/>
              <a:t>Titelmasterformat durch Klicken bearbeiten</a:t>
            </a:r>
            <a:endParaRPr lang="de-CH" dirty="0"/>
          </a:p>
        </p:txBody>
      </p:sp>
      <p:sp>
        <p:nvSpPr>
          <p:cNvPr id="3" name="Inhaltsplatzhalt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CH"/>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a:spLocks noGrp="1"/>
          </p:cNvSpPr>
          <p:nvPr>
            <p:ph type="dt" sz="half" idx="10"/>
          </p:nvPr>
        </p:nvSpPr>
        <p:spPr/>
        <p:txBody>
          <a:bodyPr/>
          <a:lstStyle/>
          <a:p>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Datumsplatzhalter 2"/>
          <p:cNvSpPr>
            <a:spLocks noGrp="1"/>
          </p:cNvSpPr>
          <p:nvPr>
            <p:ph type="dt" sz="half" idx="10"/>
          </p:nvPr>
        </p:nvSpPr>
        <p:spPr/>
        <p:txBody>
          <a:bodyPr/>
          <a:lstStyle/>
          <a:p>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Titelmasterformat durch Klicken bearbeiten</a:t>
            </a:r>
            <a:endParaRPr lang="de-CH"/>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09600" y="764704"/>
            <a:ext cx="10972800" cy="652934"/>
          </a:xfrm>
        </p:spPr>
        <p:txBody>
          <a:bodyPr>
            <a:noAutofit/>
          </a:bodyPr>
          <a:lstStyle>
            <a:lvl1pPr>
              <a:defRPr sz="3200">
                <a:latin typeface="Calibri" panose="020F0502020204030204" pitchFamily="34" charset="0"/>
              </a:defRPr>
            </a:lvl1pPr>
          </a:lstStyle>
          <a:p>
            <a:r>
              <a:rPr lang="de-DE"/>
              <a:t>Mastertitelformat bearbeiten</a:t>
            </a:r>
            <a:endParaRPr lang="de-CH" dirty="0"/>
          </a:p>
        </p:txBody>
      </p:sp>
      <p:sp>
        <p:nvSpPr>
          <p:cNvPr id="3" name="Inhaltsplatzhalter 2"/>
          <p:cNvSpPr>
            <a:spLocks noGrp="1"/>
          </p:cNvSpPr>
          <p:nvPr>
            <p:ph idx="1"/>
          </p:nvPr>
        </p:nvSpPr>
        <p:spPr/>
        <p:txBody>
          <a:bodyPr>
            <a:noAutofit/>
          </a:bodyPr>
          <a:lstStyle>
            <a:lvl1pPr>
              <a:defRPr sz="2400">
                <a:latin typeface="Calibri" panose="020F0502020204030204" pitchFamily="34" charset="0"/>
              </a:defRPr>
            </a:lvl1pPr>
            <a:lvl2pPr>
              <a:defRPr sz="2400">
                <a:latin typeface="Calibri" panose="020F0502020204030204" pitchFamily="34" charset="0"/>
              </a:defRPr>
            </a:lvl2pPr>
            <a:lvl3pPr>
              <a:defRPr sz="2400">
                <a:latin typeface="Calibri" panose="020F0502020204030204" pitchFamily="34" charset="0"/>
              </a:defRPr>
            </a:lvl3pPr>
            <a:lvl4pPr>
              <a:defRPr sz="2400">
                <a:latin typeface="Calibri" panose="020F0502020204030204" pitchFamily="34" charset="0"/>
              </a:defRPr>
            </a:lvl4pPr>
            <a:lvl5pPr>
              <a:defRPr sz="2400">
                <a:latin typeface="Calibri" panose="020F0502020204030204" pitchFamily="34" charset="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Datumsplatzhalter 3"/>
          <p:cNvSpPr>
            <a:spLocks noGrp="1"/>
          </p:cNvSpPr>
          <p:nvPr>
            <p:ph type="dt" sz="half" idx="10"/>
          </p:nvPr>
        </p:nvSpPr>
        <p:spPr>
          <a:xfrm>
            <a:off x="609600" y="6356351"/>
            <a:ext cx="2844800" cy="365125"/>
          </a:xfrm>
        </p:spPr>
        <p:txBody>
          <a:bodyPr/>
          <a:lstStyle>
            <a:lvl1pPr>
              <a:defRPr>
                <a:latin typeface="Calibri" panose="020F0502020204030204" pitchFamily="34" charset="0"/>
              </a:defRPr>
            </a:lvl1pPr>
          </a:lstStyle>
          <a:p>
            <a:endParaRPr lang="de-CH" dirty="0"/>
          </a:p>
        </p:txBody>
      </p:sp>
      <p:sp>
        <p:nvSpPr>
          <p:cNvPr id="6" name="Fußzeilenplatzhalter 4"/>
          <p:cNvSpPr>
            <a:spLocks noGrp="1"/>
          </p:cNvSpPr>
          <p:nvPr>
            <p:ph type="ftr" sz="quarter" idx="11"/>
          </p:nvPr>
        </p:nvSpPr>
        <p:spPr>
          <a:xfrm>
            <a:off x="4165600" y="6356351"/>
            <a:ext cx="3860800" cy="365125"/>
          </a:xfrm>
        </p:spPr>
        <p:txBody>
          <a:bodyPr/>
          <a:lstStyle>
            <a:lvl1pPr>
              <a:defRPr>
                <a:latin typeface="Calibri" panose="020F0502020204030204" pitchFamily="34" charset="0"/>
              </a:defRPr>
            </a:lvl1pPr>
          </a:lstStyle>
          <a:p>
            <a:endParaRPr lang="de-CH" dirty="0"/>
          </a:p>
        </p:txBody>
      </p:sp>
      <p:sp>
        <p:nvSpPr>
          <p:cNvPr id="8" name="Foliennummernplatzhalter 5"/>
          <p:cNvSpPr>
            <a:spLocks noGrp="1"/>
          </p:cNvSpPr>
          <p:nvPr>
            <p:ph type="sldNum" sz="quarter" idx="12"/>
          </p:nvPr>
        </p:nvSpPr>
        <p:spPr>
          <a:xfrm>
            <a:off x="8737600" y="6356351"/>
            <a:ext cx="2844800" cy="365125"/>
          </a:xfrm>
        </p:spPr>
        <p:txBody>
          <a:bodyPr/>
          <a:lstStyle>
            <a:lvl1pPr>
              <a:defRPr>
                <a:latin typeface="Calibri" panose="020F0502020204030204" pitchFamily="34" charset="0"/>
              </a:defRPr>
            </a:lvl1pPr>
          </a:lstStyle>
          <a:p>
            <a:fld id="{87674F0A-37BA-4CE3-B1FD-DE57A7E2F2C6}" type="slidenum">
              <a:rPr lang="de-CH" smtClean="0"/>
              <a:pPr/>
              <a:t>‹Nr.›</a:t>
            </a:fld>
            <a:endParaRPr lang="de-CH" dirty="0"/>
          </a:p>
        </p:txBody>
      </p:sp>
      <p:pic>
        <p:nvPicPr>
          <p:cNvPr id="9" name="Grafik 8">
            <a:extLst>
              <a:ext uri="{FF2B5EF4-FFF2-40B4-BE49-F238E27FC236}">
                <a16:creationId xmlns:a16="http://schemas.microsoft.com/office/drawing/2014/main" id="{1AF17A30-67A6-4918-9835-728C1798BF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52384" y="174517"/>
            <a:ext cx="2484706" cy="720000"/>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Titelmasterformat durch Klicken bearbeiten</a:t>
            </a:r>
            <a:endParaRPr lang="de-CH"/>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Titelmasterformat durch Klicken bearbeiten</a:t>
            </a:r>
            <a:endParaRPr lang="de-CH"/>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p:spPr>
        <p:txBody>
          <a:bodyPr/>
          <a:lstStyle/>
          <a:p>
            <a:r>
              <a:rPr lang="de-DE"/>
              <a:t>Titelmasterformat durch Klicken bearbeiten</a:t>
            </a:r>
            <a:endParaRPr lang="de-CH"/>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a:t>Titelmasterformat durch Klicken bearbeiten</a:t>
            </a:r>
            <a:endParaRPr lang="de-CH"/>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CH"/>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a:spLocks noGrp="1"/>
          </p:cNvSpPr>
          <p:nvPr>
            <p:ph type="dt" sz="half" idx="10"/>
          </p:nvPr>
        </p:nvSpPr>
        <p:spPr/>
        <p:txBody>
          <a:bodyPr/>
          <a:lstStyle/>
          <a:p>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Datumsplatzhalter 2"/>
          <p:cNvSpPr>
            <a:spLocks noGrp="1"/>
          </p:cNvSpPr>
          <p:nvPr>
            <p:ph type="dt" sz="half" idx="10"/>
          </p:nvPr>
        </p:nvSpPr>
        <p:spPr/>
        <p:txBody>
          <a:bodyPr/>
          <a:lstStyle/>
          <a:p>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a:t>Mastertitelformat bearbeiten</a:t>
            </a:r>
            <a:endParaRPr lang="de-CH"/>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Titelmasterformat durch Klicken bearbeiten</a:t>
            </a:r>
            <a:endParaRPr lang="de-CH"/>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Titelmasterformat durch Klicken bearbeiten</a:t>
            </a:r>
            <a:endParaRPr lang="de-CH"/>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Titelmasterformat durch Klicken bearbeiten</a:t>
            </a:r>
            <a:endParaRPr lang="de-CH"/>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Inhaltsplatzhalter 2"/>
          <p:cNvSpPr>
            <a:spLocks noGrp="1"/>
          </p:cNvSpPr>
          <p:nvPr>
            <p:ph sz="half" idx="1"/>
          </p:nvPr>
        </p:nvSpPr>
        <p:spPr>
          <a:xfrm>
            <a:off x="609600" y="1600201"/>
            <a:ext cx="5384800" cy="4525963"/>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4" name="Inhaltsplatzhalter 3"/>
          <p:cNvSpPr>
            <a:spLocks noGrp="1"/>
          </p:cNvSpPr>
          <p:nvPr>
            <p:ph sz="half" idx="2"/>
          </p:nvPr>
        </p:nvSpPr>
        <p:spPr>
          <a:xfrm>
            <a:off x="6197600" y="1600201"/>
            <a:ext cx="53848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7" name="Datumsplatzhalter 6"/>
          <p:cNvSpPr>
            <a:spLocks noGrp="1"/>
          </p:cNvSpPr>
          <p:nvPr>
            <p:ph type="dt" sz="half" idx="10"/>
          </p:nvPr>
        </p:nvSpPr>
        <p:spPr/>
        <p:txBody>
          <a:bodyPr/>
          <a:lstStyle/>
          <a:p>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Datumsplatzhalter 2"/>
          <p:cNvSpPr>
            <a:spLocks noGrp="1"/>
          </p:cNvSpPr>
          <p:nvPr>
            <p:ph type="dt" sz="half" idx="10"/>
          </p:nvPr>
        </p:nvSpPr>
        <p:spPr/>
        <p:txBody>
          <a:bodyPr/>
          <a:lstStyle/>
          <a:p>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Mastertitelformat bearbeiten</a:t>
            </a:r>
            <a:endParaRPr lang="de-CH"/>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Mastertitelformat bearbeiten</a:t>
            </a:r>
            <a:endParaRPr lang="de-CH"/>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de-CH"/>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dirty="0"/>
              <a:t>Titelmasterformat durch Klicken bearbeiten</a:t>
            </a:r>
            <a:endParaRPr lang="de-CH" dirty="0"/>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endParaRPr lang="de-CH" dirty="0"/>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Calibri" panose="020F0502020204030204" pitchFamily="34" charset="0"/>
              </a:defRPr>
            </a:lvl1pPr>
          </a:lstStyle>
          <a:p>
            <a:endParaRPr lang="de-CH" dirty="0"/>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Calibri" panose="020F0502020204030204" pitchFamily="34" charset="0"/>
              </a:defRPr>
            </a:lvl1pPr>
          </a:lstStyle>
          <a:p>
            <a:endParaRPr lang="de-CH" dirty="0"/>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pitchFamily="34" charset="0"/>
              </a:defRPr>
            </a:lvl1pPr>
          </a:lstStyle>
          <a:p>
            <a:fld id="{87674F0A-37BA-4CE3-B1FD-DE57A7E2F2C6}" type="slidenum">
              <a:rPr lang="de-CH" smtClean="0"/>
              <a:pPr/>
              <a:t>‹Nr.›</a:t>
            </a:fld>
            <a:endParaRPr lang="de-CH"/>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b="1" kern="1200">
          <a:solidFill>
            <a:schemeClr val="tx1"/>
          </a:solidFill>
          <a:latin typeface="Calibri" panose="020F0502020204030204"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Calibri" panose="020F0502020204030204"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alibri" panose="020F0502020204030204"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alibri" panose="020F0502020204030204"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alibri" panose="020F0502020204030204"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Titelmasterformat durch Klicken bearbeiten</a:t>
            </a:r>
            <a:endParaRPr lang="de-CH"/>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de-CH"/>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883DD5-C3DA-4CA9-B8E4-0EE8BDD3D8BD}" type="slidenum">
              <a:rPr lang="de-CH" smtClean="0"/>
              <a:pPr/>
              <a:t>‹Nr.›</a:t>
            </a:fld>
            <a:endParaRPr lang="de-CH"/>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Titelmasterformat durch Klicken bearbeiten</a:t>
            </a:r>
            <a:endParaRPr lang="de-CH"/>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de-CH"/>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7EB997-77BE-4D3A-A955-1FC2A3076634}" type="slidenum">
              <a:rPr lang="de-CH" smtClean="0"/>
              <a:pPr/>
              <a:t>‹Nr.›</a:t>
            </a:fld>
            <a:endParaRPr lang="de-CH"/>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hyperlink" Target="https://www.gemeinden-ag.ch/public/upload/assets/21341/u%CC%88K1%20Tag%203%20Weitere%20Reg.%20kennen_Beiblatt.Formular.pdf?fp=1742477851103"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hyperlink" Target="https://www.gemeinden-ag.ch/public/upload/assets/21343/%C3%BCK1%20Tag%203%20MiniCase_Formular.pdf?fp=1742478640630" TargetMode="Externa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hyperlink" Target="https://www.gemeinden-ag.ch/public/upload/assets/19161/%C3%BCK1%20Tag%203%20Rollenspiel%20zusammengef%C3%BCgt_Formular.pdf?fp=1696888520062" TargetMode="External"/></Relationships>
</file>

<file path=ppt/slides/_rels/slide4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hyperlink" Target="https://www.gemeinden-ag.ch/public/upload/assets/19164/%C3%BCK1%20Tag%203%20Praxisf%C3%A4lle%20Formular.pdf?fp=1696888520412" TargetMode="Externa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Autofit/>
          </a:bodyPr>
          <a:lstStyle/>
          <a:p>
            <a:r>
              <a:rPr lang="de-CH" sz="4000" dirty="0"/>
              <a:t>Registeranmeldungen, Register- und </a:t>
            </a:r>
            <a:r>
              <a:rPr lang="de-CH" sz="4000" dirty="0" err="1"/>
              <a:t>Klientenstamm</a:t>
            </a:r>
            <a:r>
              <a:rPr lang="de-CH" sz="4000" dirty="0"/>
              <a:t> führen - </a:t>
            </a:r>
            <a:r>
              <a:rPr lang="de-CH" sz="4000" b="0" dirty="0"/>
              <a:t>Einstieg</a:t>
            </a:r>
          </a:p>
        </p:txBody>
      </p:sp>
      <p:sp>
        <p:nvSpPr>
          <p:cNvPr id="6" name="Untertitel 5"/>
          <p:cNvSpPr>
            <a:spLocks noGrp="1"/>
          </p:cNvSpPr>
          <p:nvPr>
            <p:ph type="subTitle" idx="1"/>
          </p:nvPr>
        </p:nvSpPr>
        <p:spPr/>
        <p:txBody>
          <a:bodyPr>
            <a:normAutofit/>
          </a:bodyPr>
          <a:lstStyle/>
          <a:p>
            <a:r>
              <a:rPr lang="de-CH" dirty="0"/>
              <a:t>Präsenztag 3</a:t>
            </a:r>
            <a:br>
              <a:rPr lang="de-CH" dirty="0"/>
            </a:br>
            <a:r>
              <a:rPr lang="de-CH" dirty="0"/>
              <a:t>Überbetriebliche Kurse Block 1</a:t>
            </a:r>
          </a:p>
          <a:p>
            <a:r>
              <a:rPr lang="de-CH" sz="1200" dirty="0"/>
              <a:t>Kauffrau/Kaufmann EFZ BOG</a:t>
            </a:r>
          </a:p>
          <a:p>
            <a:r>
              <a:rPr lang="de-CH" sz="1200" dirty="0"/>
              <a:t>Branche «Öffentliche Verwaltung/Administration </a:t>
            </a:r>
            <a:r>
              <a:rPr lang="de-CH" sz="1200" dirty="0" err="1"/>
              <a:t>publique</a:t>
            </a:r>
            <a:r>
              <a:rPr lang="de-CH" sz="1200" dirty="0"/>
              <a:t>/</a:t>
            </a:r>
            <a:r>
              <a:rPr lang="de-CH" sz="1200" dirty="0" err="1"/>
              <a:t>Amministrazione</a:t>
            </a:r>
            <a:r>
              <a:rPr lang="de-CH" sz="1200" dirty="0"/>
              <a:t> </a:t>
            </a:r>
            <a:r>
              <a:rPr lang="de-CH" sz="1200" dirty="0" err="1"/>
              <a:t>pubblica</a:t>
            </a:r>
            <a:r>
              <a:rPr lang="de-CH" sz="1200" dirty="0"/>
              <a:t>»</a:t>
            </a:r>
          </a:p>
          <a:p>
            <a:r>
              <a:rPr lang="de-CH" sz="1200" dirty="0"/>
              <a:t>Arbeitssituation 5: «Registeranmeldungen, Register- und </a:t>
            </a:r>
            <a:r>
              <a:rPr lang="de-CH" sz="1200" dirty="0" err="1"/>
              <a:t>Klientenstamm</a:t>
            </a:r>
            <a:r>
              <a:rPr lang="de-CH" sz="1200" dirty="0"/>
              <a:t> führen» </a:t>
            </a:r>
          </a:p>
          <a:p>
            <a:endParaRPr lang="de-CH" dirty="0">
              <a:highlight>
                <a:srgbClr val="C0C0C0"/>
              </a:highlight>
            </a:endParaRPr>
          </a:p>
          <a:p>
            <a:endParaRPr lang="de-CH" dirty="0">
              <a:highlight>
                <a:srgbClr val="C0C0C0"/>
              </a:highligh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Ziele</a:t>
            </a:r>
          </a:p>
        </p:txBody>
      </p:sp>
      <p:sp>
        <p:nvSpPr>
          <p:cNvPr id="6" name="Inhaltsplatzhalter 5"/>
          <p:cNvSpPr>
            <a:spLocks noGrp="1"/>
          </p:cNvSpPr>
          <p:nvPr>
            <p:ph idx="1"/>
          </p:nvPr>
        </p:nvSpPr>
        <p:spPr/>
        <p:txBody>
          <a:bodyPr/>
          <a:lstStyle/>
          <a:p>
            <a:r>
              <a:rPr lang="de-CH" dirty="0"/>
              <a:t>Sie zählen auf, welche Schritte bei einer Registeranmeldung notwendig sind.</a:t>
            </a:r>
          </a:p>
          <a:p>
            <a:r>
              <a:rPr lang="de-CH" dirty="0"/>
              <a:t>Sie erklären vollständig, wie eine Registeranmeldung abläuft.</a:t>
            </a:r>
          </a:p>
          <a:p>
            <a:r>
              <a:rPr lang="de-CH" dirty="0"/>
              <a:t>Sie identifizieren, an welchen Stellen der Registeranmeldung eine Selbstkontrolle und wann eine Fremdkontrolle notwendig ist.</a:t>
            </a:r>
          </a:p>
        </p:txBody>
      </p:sp>
      <p:sp>
        <p:nvSpPr>
          <p:cNvPr id="2" name="Foliennummernplatzhalter 1"/>
          <p:cNvSpPr>
            <a:spLocks noGrp="1"/>
          </p:cNvSpPr>
          <p:nvPr>
            <p:ph type="sldNum" sz="quarter" idx="12"/>
          </p:nvPr>
        </p:nvSpPr>
        <p:spPr/>
        <p:txBody>
          <a:bodyPr/>
          <a:lstStyle/>
          <a:p>
            <a:fld id="{87674F0A-37BA-4CE3-B1FD-DE57A7E2F2C6}" type="slidenum">
              <a:rPr lang="de-CH" smtClean="0"/>
              <a:pPr/>
              <a:t>10</a:t>
            </a:fld>
            <a:endParaRPr lang="de-CH"/>
          </a:p>
        </p:txBody>
      </p:sp>
    </p:spTree>
    <p:extLst>
      <p:ext uri="{BB962C8B-B14F-4D97-AF65-F5344CB8AC3E}">
        <p14:creationId xmlns:p14="http://schemas.microsoft.com/office/powerpoint/2010/main" val="624357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Bevor ich mich an die Arbeit mache, …</a:t>
            </a:r>
          </a:p>
        </p:txBody>
      </p:sp>
      <p:sp>
        <p:nvSpPr>
          <p:cNvPr id="6" name="Inhaltsplatzhalter 5"/>
          <p:cNvSpPr>
            <a:spLocks noGrp="1"/>
          </p:cNvSpPr>
          <p:nvPr>
            <p:ph idx="1"/>
          </p:nvPr>
        </p:nvSpPr>
        <p:spPr/>
        <p:txBody>
          <a:bodyPr/>
          <a:lstStyle/>
          <a:p>
            <a:r>
              <a:rPr lang="de-CH" dirty="0"/>
              <a:t>lege ich alle notwendigen Dokumente zurecht,</a:t>
            </a:r>
          </a:p>
          <a:p>
            <a:r>
              <a:rPr lang="de-CH" dirty="0"/>
              <a:t>vergewissere ich mich, ob ich alle Dokumente habe.</a:t>
            </a:r>
          </a:p>
        </p:txBody>
      </p:sp>
      <p:sp>
        <p:nvSpPr>
          <p:cNvPr id="2" name="Foliennummernplatzhalter 1"/>
          <p:cNvSpPr>
            <a:spLocks noGrp="1"/>
          </p:cNvSpPr>
          <p:nvPr>
            <p:ph type="sldNum" sz="quarter" idx="12"/>
          </p:nvPr>
        </p:nvSpPr>
        <p:spPr/>
        <p:txBody>
          <a:bodyPr/>
          <a:lstStyle/>
          <a:p>
            <a:fld id="{87674F0A-37BA-4CE3-B1FD-DE57A7E2F2C6}" type="slidenum">
              <a:rPr lang="de-CH" smtClean="0"/>
              <a:pPr/>
              <a:t>11</a:t>
            </a:fld>
            <a:endParaRPr lang="de-CH"/>
          </a:p>
        </p:txBody>
      </p:sp>
    </p:spTree>
    <p:extLst>
      <p:ext uri="{BB962C8B-B14F-4D97-AF65-F5344CB8AC3E}">
        <p14:creationId xmlns:p14="http://schemas.microsoft.com/office/powerpoint/2010/main" val="677191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Schritt 1: Dokumente sichten</a:t>
            </a:r>
          </a:p>
        </p:txBody>
      </p:sp>
      <p:sp>
        <p:nvSpPr>
          <p:cNvPr id="6" name="Inhaltsplatzhalter 5"/>
          <p:cNvSpPr>
            <a:spLocks noGrp="1"/>
          </p:cNvSpPr>
          <p:nvPr>
            <p:ph idx="1"/>
          </p:nvPr>
        </p:nvSpPr>
        <p:spPr/>
        <p:txBody>
          <a:bodyPr/>
          <a:lstStyle/>
          <a:p>
            <a:r>
              <a:rPr lang="de-CH" dirty="0"/>
              <a:t>Ich überprüfe die Vollständigkeit der eingereichten Unterlagen.</a:t>
            </a:r>
          </a:p>
          <a:p>
            <a:r>
              <a:rPr lang="de-CH" dirty="0"/>
              <a:t>Ich überprüfe die Echtheit der eingereichten Unterlagen.</a:t>
            </a:r>
          </a:p>
          <a:p>
            <a:r>
              <a:rPr lang="de-CH" dirty="0"/>
              <a:t>Ich überprüfe die zentralen Angaben auf den Dokumenten.</a:t>
            </a:r>
          </a:p>
          <a:p>
            <a:r>
              <a:rPr lang="de-CH" dirty="0"/>
              <a:t>Ich stelle einen Vergleich zwischen den zentralen Angaben her.</a:t>
            </a:r>
          </a:p>
        </p:txBody>
      </p:sp>
      <p:sp>
        <p:nvSpPr>
          <p:cNvPr id="2" name="Foliennummernplatzhalter 1"/>
          <p:cNvSpPr>
            <a:spLocks noGrp="1"/>
          </p:cNvSpPr>
          <p:nvPr>
            <p:ph type="sldNum" sz="quarter" idx="12"/>
          </p:nvPr>
        </p:nvSpPr>
        <p:spPr/>
        <p:txBody>
          <a:bodyPr/>
          <a:lstStyle/>
          <a:p>
            <a:fld id="{87674F0A-37BA-4CE3-B1FD-DE57A7E2F2C6}" type="slidenum">
              <a:rPr lang="de-CH" smtClean="0"/>
              <a:pPr/>
              <a:t>12</a:t>
            </a:fld>
            <a:endParaRPr lang="de-CH"/>
          </a:p>
        </p:txBody>
      </p:sp>
    </p:spTree>
    <p:extLst>
      <p:ext uri="{BB962C8B-B14F-4D97-AF65-F5344CB8AC3E}">
        <p14:creationId xmlns:p14="http://schemas.microsoft.com/office/powerpoint/2010/main" val="1707281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Schritt 2: Fehlende Informationen einholen</a:t>
            </a:r>
          </a:p>
        </p:txBody>
      </p:sp>
      <p:sp>
        <p:nvSpPr>
          <p:cNvPr id="6" name="Inhaltsplatzhalter 5"/>
          <p:cNvSpPr>
            <a:spLocks noGrp="1"/>
          </p:cNvSpPr>
          <p:nvPr>
            <p:ph idx="1"/>
          </p:nvPr>
        </p:nvSpPr>
        <p:spPr/>
        <p:txBody>
          <a:bodyPr/>
          <a:lstStyle/>
          <a:p>
            <a:r>
              <a:rPr lang="de-CH" dirty="0"/>
              <a:t>Ich hole die fehlenden Informationen ein.</a:t>
            </a:r>
          </a:p>
          <a:p>
            <a:r>
              <a:rPr lang="de-CH" dirty="0"/>
              <a:t>Ich wähle dafür den geeigneten Kommunikationskanal.</a:t>
            </a:r>
          </a:p>
          <a:p>
            <a:r>
              <a:rPr lang="de-CH" dirty="0"/>
              <a:t>Ich setze allenfalls eine Einreichfrist für die fehlenden Informationen.  </a:t>
            </a:r>
          </a:p>
          <a:p>
            <a:r>
              <a:rPr lang="de-CH" dirty="0"/>
              <a:t>Ich lege die eingereichten fehlenden Informationen zu den bereits vorhandenen Unterlagen.</a:t>
            </a:r>
          </a:p>
        </p:txBody>
      </p:sp>
      <p:sp>
        <p:nvSpPr>
          <p:cNvPr id="2" name="Foliennummernplatzhalter 1"/>
          <p:cNvSpPr>
            <a:spLocks noGrp="1"/>
          </p:cNvSpPr>
          <p:nvPr>
            <p:ph type="sldNum" sz="quarter" idx="12"/>
          </p:nvPr>
        </p:nvSpPr>
        <p:spPr/>
        <p:txBody>
          <a:bodyPr/>
          <a:lstStyle/>
          <a:p>
            <a:fld id="{87674F0A-37BA-4CE3-B1FD-DE57A7E2F2C6}" type="slidenum">
              <a:rPr lang="de-CH" smtClean="0"/>
              <a:pPr/>
              <a:t>13</a:t>
            </a:fld>
            <a:endParaRPr lang="de-CH"/>
          </a:p>
        </p:txBody>
      </p:sp>
    </p:spTree>
    <p:extLst>
      <p:ext uri="{BB962C8B-B14F-4D97-AF65-F5344CB8AC3E}">
        <p14:creationId xmlns:p14="http://schemas.microsoft.com/office/powerpoint/2010/main" val="870086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Schritt 3: Registereintrag machen</a:t>
            </a:r>
          </a:p>
        </p:txBody>
      </p:sp>
      <p:sp>
        <p:nvSpPr>
          <p:cNvPr id="6" name="Inhaltsplatzhalter 5"/>
          <p:cNvSpPr>
            <a:spLocks noGrp="1"/>
          </p:cNvSpPr>
          <p:nvPr>
            <p:ph idx="1"/>
          </p:nvPr>
        </p:nvSpPr>
        <p:spPr/>
        <p:txBody>
          <a:bodyPr/>
          <a:lstStyle/>
          <a:p>
            <a:r>
              <a:rPr lang="de-CH" dirty="0"/>
              <a:t>Ich halte alle notwendigen Angaben im Register fest.</a:t>
            </a:r>
          </a:p>
          <a:p>
            <a:r>
              <a:rPr lang="de-CH" dirty="0"/>
              <a:t>Ich verknüpfe die eingereichten Unterlagen mit dem entsprechenden Registereintrag.</a:t>
            </a:r>
          </a:p>
          <a:p>
            <a:r>
              <a:rPr lang="de-CH" dirty="0"/>
              <a:t>Ich kontrolliere den Registereintrag abschliessend.</a:t>
            </a:r>
          </a:p>
          <a:p>
            <a:r>
              <a:rPr lang="de-CH" dirty="0"/>
              <a:t>Ich setze allenfalls mein Kürzel für notwendige Nachfragen.</a:t>
            </a:r>
          </a:p>
          <a:p>
            <a:r>
              <a:rPr lang="de-CH" dirty="0"/>
              <a:t>Ich leite gegebenenfalls weitere Prozesse ein, die aus dem Registereintrag erfolgen.</a:t>
            </a:r>
          </a:p>
        </p:txBody>
      </p:sp>
      <p:sp>
        <p:nvSpPr>
          <p:cNvPr id="2" name="Foliennummernplatzhalter 1"/>
          <p:cNvSpPr>
            <a:spLocks noGrp="1"/>
          </p:cNvSpPr>
          <p:nvPr>
            <p:ph type="sldNum" sz="quarter" idx="12"/>
          </p:nvPr>
        </p:nvSpPr>
        <p:spPr/>
        <p:txBody>
          <a:bodyPr/>
          <a:lstStyle/>
          <a:p>
            <a:fld id="{87674F0A-37BA-4CE3-B1FD-DE57A7E2F2C6}" type="slidenum">
              <a:rPr lang="de-CH" smtClean="0"/>
              <a:pPr/>
              <a:t>14</a:t>
            </a:fld>
            <a:endParaRPr lang="de-CH"/>
          </a:p>
        </p:txBody>
      </p:sp>
    </p:spTree>
    <p:extLst>
      <p:ext uri="{BB962C8B-B14F-4D97-AF65-F5344CB8AC3E}">
        <p14:creationId xmlns:p14="http://schemas.microsoft.com/office/powerpoint/2010/main" val="2199552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CH" dirty="0"/>
              <a:t>Zusammenfassung: Das Wichtigste im Überblick</a:t>
            </a:r>
          </a:p>
        </p:txBody>
      </p:sp>
      <p:sp>
        <p:nvSpPr>
          <p:cNvPr id="6" name="Inhaltsplatzhalter 5"/>
          <p:cNvSpPr>
            <a:spLocks noGrp="1"/>
          </p:cNvSpPr>
          <p:nvPr>
            <p:ph idx="1"/>
          </p:nvPr>
        </p:nvSpPr>
        <p:spPr/>
        <p:txBody>
          <a:bodyPr/>
          <a:lstStyle/>
          <a:p>
            <a:pPr marL="0" indent="0">
              <a:buNone/>
            </a:pPr>
            <a:r>
              <a:rPr lang="de-CH" b="1" dirty="0"/>
              <a:t>Schritt 1: Dokumente sichten</a:t>
            </a:r>
          </a:p>
          <a:p>
            <a:r>
              <a:rPr lang="de-CH" dirty="0"/>
              <a:t>Vollständigkeit</a:t>
            </a:r>
          </a:p>
          <a:p>
            <a:r>
              <a:rPr lang="de-CH" dirty="0"/>
              <a:t>Korrektheit</a:t>
            </a:r>
          </a:p>
          <a:p>
            <a:r>
              <a:rPr lang="de-CH" dirty="0"/>
              <a:t>Echtheit</a:t>
            </a:r>
          </a:p>
          <a:p>
            <a:pPr marL="0" indent="0">
              <a:buNone/>
            </a:pPr>
            <a:r>
              <a:rPr lang="de-CH" b="1" dirty="0"/>
              <a:t>Schritt 2: Fehlende </a:t>
            </a:r>
            <a:r>
              <a:rPr lang="de-CH" b="1"/>
              <a:t>Informationen einholen</a:t>
            </a:r>
            <a:endParaRPr lang="de-CH" b="1" strike="sngStrike" dirty="0">
              <a:highlight>
                <a:srgbClr val="FFFF00"/>
              </a:highlight>
            </a:endParaRPr>
          </a:p>
          <a:p>
            <a:r>
              <a:rPr lang="de-CH" dirty="0"/>
              <a:t>Betriebliche Standards beachten</a:t>
            </a:r>
          </a:p>
          <a:p>
            <a:r>
              <a:rPr lang="de-CH" dirty="0"/>
              <a:t>Frist setzen</a:t>
            </a:r>
          </a:p>
          <a:p>
            <a:pPr marL="0" indent="0">
              <a:buNone/>
            </a:pPr>
            <a:r>
              <a:rPr lang="de-CH" b="1" dirty="0"/>
              <a:t>Schritt 3: Registereintrag machen</a:t>
            </a:r>
            <a:endParaRPr lang="de-CH" b="1" strike="sngStrike" dirty="0">
              <a:highlight>
                <a:srgbClr val="FFFF00"/>
              </a:highlight>
            </a:endParaRPr>
          </a:p>
          <a:p>
            <a:r>
              <a:rPr lang="de-CH" dirty="0"/>
              <a:t>Notwendige Informationen eintragen</a:t>
            </a:r>
          </a:p>
          <a:p>
            <a:r>
              <a:rPr lang="de-CH" dirty="0"/>
              <a:t>Selbst- und/oder Fremdkontrolle</a:t>
            </a:r>
          </a:p>
        </p:txBody>
      </p:sp>
      <p:sp>
        <p:nvSpPr>
          <p:cNvPr id="2" name="Foliennummernplatzhalter 1"/>
          <p:cNvSpPr>
            <a:spLocks noGrp="1"/>
          </p:cNvSpPr>
          <p:nvPr>
            <p:ph type="sldNum" sz="quarter" idx="12"/>
          </p:nvPr>
        </p:nvSpPr>
        <p:spPr/>
        <p:txBody>
          <a:bodyPr/>
          <a:lstStyle/>
          <a:p>
            <a:fld id="{87674F0A-37BA-4CE3-B1FD-DE57A7E2F2C6}" type="slidenum">
              <a:rPr lang="de-CH" smtClean="0"/>
              <a:pPr/>
              <a:t>15</a:t>
            </a:fld>
            <a:endParaRPr lang="de-CH"/>
          </a:p>
        </p:txBody>
      </p:sp>
    </p:spTree>
    <p:extLst>
      <p:ext uri="{BB962C8B-B14F-4D97-AF65-F5344CB8AC3E}">
        <p14:creationId xmlns:p14="http://schemas.microsoft.com/office/powerpoint/2010/main" val="3817631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000" dirty="0"/>
              <a:t>Registeranmeldung in Ihrem Lehrbetrieb –  </a:t>
            </a:r>
            <a:br>
              <a:rPr lang="de-DE" sz="3000" dirty="0"/>
            </a:br>
            <a:r>
              <a:rPr lang="de-DE" sz="3000" dirty="0"/>
              <a:t>„Gemeinsamkeiten und Unterschiede“</a:t>
            </a:r>
            <a:endParaRPr lang="de-CH" sz="3000" dirty="0"/>
          </a:p>
        </p:txBody>
      </p:sp>
      <p:sp>
        <p:nvSpPr>
          <p:cNvPr id="3" name="Inhaltsplatzhalter 2"/>
          <p:cNvSpPr>
            <a:spLocks noGrp="1"/>
          </p:cNvSpPr>
          <p:nvPr>
            <p:ph idx="1"/>
          </p:nvPr>
        </p:nvSpPr>
        <p:spPr>
          <a:xfrm>
            <a:off x="609600" y="1600201"/>
            <a:ext cx="10972800" cy="4637111"/>
          </a:xfrm>
        </p:spPr>
        <p:txBody>
          <a:bodyPr/>
          <a:lstStyle/>
          <a:p>
            <a:pPr marL="0" indent="0" hangingPunct="0">
              <a:buNone/>
            </a:pPr>
            <a:r>
              <a:rPr lang="de-CH" sz="1600" b="1" dirty="0"/>
              <a:t>Ausgangslage: </a:t>
            </a:r>
            <a:r>
              <a:rPr lang="de-CH" sz="1600" dirty="0"/>
              <a:t>Als Vorbereitung auf den heutigen üK-Tag haben Sie sich dazu informiert, wie eine Registeranmeldung in Ihrem Betrieb abläuft. Wie sieht es wohl in den Betrieben Ihrer Mitlernenden aus? </a:t>
            </a:r>
          </a:p>
          <a:p>
            <a:pPr marL="0" indent="0" hangingPunct="0">
              <a:buNone/>
            </a:pPr>
            <a:r>
              <a:rPr lang="de-CH" sz="1600" b="1" dirty="0">
                <a:solidFill>
                  <a:srgbClr val="0070C0"/>
                </a:solidFill>
              </a:rPr>
              <a:t>Aufgabenstellung</a:t>
            </a:r>
          </a:p>
          <a:p>
            <a:pPr marL="0" indent="0" hangingPunct="0">
              <a:buNone/>
            </a:pPr>
            <a:r>
              <a:rPr lang="de-CH" sz="1600" b="1" dirty="0"/>
              <a:t>Schritt 1:</a:t>
            </a:r>
            <a:r>
              <a:rPr lang="de-CH" sz="1600" dirty="0"/>
              <a:t> Bilden Sie Dreiergruppen.</a:t>
            </a:r>
          </a:p>
          <a:p>
            <a:pPr marL="0" indent="0" hangingPunct="0">
              <a:buNone/>
            </a:pPr>
            <a:r>
              <a:rPr lang="de-CH" sz="1600" b="1" dirty="0"/>
              <a:t>Schritt 2:</a:t>
            </a:r>
            <a:r>
              <a:rPr lang="de-CH" sz="1600" dirty="0"/>
              <a:t> Zeichnen Sie ein Dreieck auf das Papier. Schreiben Sie an die Ecke jeweils den Namen einer Person Ihrer Gruppe. </a:t>
            </a:r>
          </a:p>
          <a:p>
            <a:pPr marL="0" indent="0" hangingPunct="0">
              <a:buNone/>
            </a:pPr>
            <a:r>
              <a:rPr lang="de-CH" sz="1600" b="1" dirty="0"/>
              <a:t>Schritt 3:</a:t>
            </a:r>
            <a:r>
              <a:rPr lang="de-CH" sz="1600" dirty="0"/>
              <a:t> Besprechen Sie, wie in Ihrem Betrieb die Registeranmeldung abläuft. Suchen Sie gezielt nach Gemeinsamkeiten und Unterschieden, z.B.: Um welche Art von Registereintrag handelt es sich? Welche Daten werden eingetragen? Welche Formulare werden benötigt? Bringen Sie weitere Themen ein.</a:t>
            </a:r>
          </a:p>
          <a:p>
            <a:pPr marL="0" indent="0" hangingPunct="0">
              <a:buNone/>
            </a:pPr>
            <a:r>
              <a:rPr lang="de-CH" sz="1600" b="1" dirty="0"/>
              <a:t>Schritt 4:</a:t>
            </a:r>
            <a:r>
              <a:rPr lang="de-CH" sz="1600" dirty="0"/>
              <a:t> Halten Sie die Gemeinsamkeiten aller drei Personen im Dreieck fest. Gemeinsamkeiten zwischen zwei Personen halten Sie auf der entsprechenden Kante des Dreiecks fest. Sachverhalte, die nur eine Person betreffen, schreiben Sie in die Ecken.</a:t>
            </a:r>
          </a:p>
          <a:p>
            <a:pPr marL="0" indent="0" hangingPunct="0">
              <a:buNone/>
            </a:pPr>
            <a:r>
              <a:rPr lang="de-CH" sz="1600" b="1" dirty="0"/>
              <a:t>Erwartungen</a:t>
            </a:r>
          </a:p>
          <a:p>
            <a:pPr hangingPunct="0"/>
            <a:r>
              <a:rPr lang="de-CH" sz="1600" dirty="0"/>
              <a:t>Sie erklären einer anderen Person, wie eine Registeranmeldung in Ihrem Lehrbetrieb erfolgt.</a:t>
            </a:r>
          </a:p>
          <a:p>
            <a:pPr hangingPunct="0"/>
            <a:r>
              <a:rPr lang="de-CH" sz="1600" dirty="0"/>
              <a:t>Sie schildern, welche rechtlichen und betrieblichen Vorgaben (z.B. Datenschutz) in Ihrem Betrieb gelten.</a:t>
            </a:r>
          </a:p>
          <a:p>
            <a:pPr hangingPunct="0"/>
            <a:r>
              <a:rPr lang="de-CH" sz="1600" dirty="0"/>
              <a:t>Sie halten die Gemeinsamkeiten und Unterschiede auf dem Dreieck fest.</a:t>
            </a:r>
          </a:p>
          <a:p>
            <a:pPr marL="0" indent="0" hangingPunct="0">
              <a:buNone/>
            </a:pPr>
            <a:r>
              <a:rPr lang="de-CH" sz="1600" dirty="0"/>
              <a:t> </a:t>
            </a:r>
            <a:r>
              <a:rPr lang="de-CH" sz="1600" b="1" dirty="0"/>
              <a:t>Organisation:  </a:t>
            </a:r>
            <a:r>
              <a:rPr lang="de-CH" sz="1600" dirty="0"/>
              <a:t>Zeit: 20 Minuten / Arbeitsweise: Dreiergruppe / Hilfsmittel: Mitgebrachte Unterlagen, Papier, Stifte</a:t>
            </a:r>
          </a:p>
        </p:txBody>
      </p:sp>
      <p:sp>
        <p:nvSpPr>
          <p:cNvPr id="4" name="Foliennummernplatzhalter 3"/>
          <p:cNvSpPr>
            <a:spLocks noGrp="1"/>
          </p:cNvSpPr>
          <p:nvPr>
            <p:ph type="sldNum" sz="quarter" idx="12"/>
          </p:nvPr>
        </p:nvSpPr>
        <p:spPr/>
        <p:txBody>
          <a:bodyPr/>
          <a:lstStyle/>
          <a:p>
            <a:fld id="{87674F0A-37BA-4CE3-B1FD-DE57A7E2F2C6}" type="slidenum">
              <a:rPr lang="de-CH" smtClean="0"/>
              <a:pPr/>
              <a:t>16</a:t>
            </a:fld>
            <a:endParaRPr lang="de-CH" dirty="0"/>
          </a:p>
        </p:txBody>
      </p:sp>
    </p:spTree>
    <p:extLst>
      <p:ext uri="{BB962C8B-B14F-4D97-AF65-F5344CB8AC3E}">
        <p14:creationId xmlns:p14="http://schemas.microsoft.com/office/powerpoint/2010/main" val="28600381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rmAutofit fontScale="90000"/>
          </a:bodyPr>
          <a:lstStyle/>
          <a:p>
            <a:r>
              <a:rPr lang="de-CH" dirty="0"/>
              <a:t>Das Wichtigste rund um Register</a:t>
            </a:r>
            <a:br>
              <a:rPr lang="de-CH" dirty="0"/>
            </a:br>
            <a:r>
              <a:rPr lang="de-CH" dirty="0"/>
              <a:t>Input</a:t>
            </a:r>
          </a:p>
        </p:txBody>
      </p:sp>
      <p:sp>
        <p:nvSpPr>
          <p:cNvPr id="6" name="Untertitel 5"/>
          <p:cNvSpPr>
            <a:spLocks noGrp="1"/>
          </p:cNvSpPr>
          <p:nvPr>
            <p:ph type="subTitle" idx="1"/>
          </p:nvPr>
        </p:nvSpPr>
        <p:spPr/>
        <p:txBody>
          <a:bodyPr>
            <a:normAutofit/>
          </a:bodyPr>
          <a:lstStyle/>
          <a:p>
            <a:r>
              <a:rPr lang="de-CH" dirty="0"/>
              <a:t>Präsenztag 3</a:t>
            </a:r>
            <a:br>
              <a:rPr lang="de-CH" dirty="0"/>
            </a:br>
            <a:r>
              <a:rPr lang="de-CH" dirty="0"/>
              <a:t>Überbetriebliche Kurse Block 1</a:t>
            </a:r>
            <a:endParaRPr lang="de-CH" dirty="0">
              <a:highlight>
                <a:srgbClr val="C0C0C0"/>
              </a:highlight>
            </a:endParaRPr>
          </a:p>
          <a:p>
            <a:r>
              <a:rPr lang="de-CH" sz="1200" dirty="0"/>
              <a:t>Kauffrau/Kaufmann EFZ BOG</a:t>
            </a:r>
          </a:p>
          <a:p>
            <a:r>
              <a:rPr lang="de-CH" sz="1200" dirty="0"/>
              <a:t>Branche «Öffentliche Verwaltung/Administration </a:t>
            </a:r>
            <a:r>
              <a:rPr lang="de-CH" sz="1200" dirty="0" err="1"/>
              <a:t>publique</a:t>
            </a:r>
            <a:r>
              <a:rPr lang="de-CH" sz="1200" dirty="0"/>
              <a:t>/</a:t>
            </a:r>
            <a:r>
              <a:rPr lang="de-CH" sz="1200" dirty="0" err="1"/>
              <a:t>Amministrazione</a:t>
            </a:r>
            <a:r>
              <a:rPr lang="de-CH" sz="1200" dirty="0"/>
              <a:t> </a:t>
            </a:r>
            <a:r>
              <a:rPr lang="de-CH" sz="1200" dirty="0" err="1"/>
              <a:t>pubblica</a:t>
            </a:r>
            <a:r>
              <a:rPr lang="de-CH" sz="1200" dirty="0"/>
              <a:t>»</a:t>
            </a:r>
          </a:p>
          <a:p>
            <a:r>
              <a:rPr lang="de-CH" sz="1200" dirty="0"/>
              <a:t>Arbeitssituation 5: «Registeranmeldungen, Register- und </a:t>
            </a:r>
            <a:r>
              <a:rPr lang="de-CH" sz="1200" dirty="0" err="1"/>
              <a:t>Klientenstamm</a:t>
            </a:r>
            <a:r>
              <a:rPr lang="de-CH" sz="1200" dirty="0"/>
              <a:t> führen»</a:t>
            </a:r>
            <a:endParaRPr lang="de-CH" dirty="0">
              <a:highlight>
                <a:srgbClr val="C0C0C0"/>
              </a:highligh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Zielsetzungen und Aufbau des Inputs</a:t>
            </a:r>
            <a:endParaRPr lang="de-CH" sz="1200" b="0" dirty="0">
              <a:solidFill>
                <a:srgbClr val="FF0000"/>
              </a:solidFill>
            </a:endParaRPr>
          </a:p>
        </p:txBody>
      </p:sp>
      <p:sp>
        <p:nvSpPr>
          <p:cNvPr id="6" name="Inhaltsplatzhalter 5"/>
          <p:cNvSpPr>
            <a:spLocks noGrp="1"/>
          </p:cNvSpPr>
          <p:nvPr>
            <p:ph idx="1"/>
          </p:nvPr>
        </p:nvSpPr>
        <p:spPr/>
        <p:txBody>
          <a:bodyPr/>
          <a:lstStyle/>
          <a:p>
            <a:r>
              <a:rPr lang="de-CH" dirty="0"/>
              <a:t>Sie nennen mindestens zwei konkrete Zwecke von Registern.</a:t>
            </a:r>
          </a:p>
          <a:p>
            <a:r>
              <a:rPr lang="de-CH" dirty="0"/>
              <a:t>Sie zeigen anhand von drei Beispielen auf, wie Register in bestimmte Arbeitsprozesse eingebunden sind.</a:t>
            </a:r>
          </a:p>
        </p:txBody>
      </p:sp>
      <p:sp>
        <p:nvSpPr>
          <p:cNvPr id="2" name="Foliennummernplatzhalter 1"/>
          <p:cNvSpPr>
            <a:spLocks noGrp="1"/>
          </p:cNvSpPr>
          <p:nvPr>
            <p:ph type="sldNum" sz="quarter" idx="12"/>
          </p:nvPr>
        </p:nvSpPr>
        <p:spPr/>
        <p:txBody>
          <a:bodyPr/>
          <a:lstStyle/>
          <a:p>
            <a:fld id="{87674F0A-37BA-4CE3-B1FD-DE57A7E2F2C6}" type="slidenum">
              <a:rPr lang="de-CH" smtClean="0"/>
              <a:pPr/>
              <a:t>18</a:t>
            </a:fld>
            <a:endParaRPr lang="de-CH"/>
          </a:p>
        </p:txBody>
      </p:sp>
    </p:spTree>
    <p:extLst>
      <p:ext uri="{BB962C8B-B14F-4D97-AF65-F5344CB8AC3E}">
        <p14:creationId xmlns:p14="http://schemas.microsoft.com/office/powerpoint/2010/main" val="4767610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a:t>Das Wichtigste in Kürze</a:t>
            </a:r>
            <a:endParaRPr lang="de-CH" dirty="0"/>
          </a:p>
        </p:txBody>
      </p:sp>
      <p:sp>
        <p:nvSpPr>
          <p:cNvPr id="6" name="Inhaltsplatzhalter 5"/>
          <p:cNvSpPr>
            <a:spLocks noGrp="1"/>
          </p:cNvSpPr>
          <p:nvPr>
            <p:ph idx="1"/>
          </p:nvPr>
        </p:nvSpPr>
        <p:spPr/>
        <p:txBody>
          <a:bodyPr/>
          <a:lstStyle/>
          <a:p>
            <a:r>
              <a:rPr lang="de-CH" dirty="0"/>
              <a:t>Es gibt verschiedene Register, die unterschiedliche Zwecke erfüllen.</a:t>
            </a:r>
          </a:p>
          <a:p>
            <a:r>
              <a:rPr lang="de-CH" dirty="0"/>
              <a:t>Aus Registereinträgen entstehen z.B. Rechte und Pflichten für bestimmte Personen.</a:t>
            </a:r>
          </a:p>
          <a:p>
            <a:r>
              <a:rPr lang="de-CH" dirty="0"/>
              <a:t>Diese Personen können natürliche oder juristische Personen sein.</a:t>
            </a:r>
          </a:p>
          <a:p>
            <a:r>
              <a:rPr lang="de-CH" dirty="0"/>
              <a:t>Die in den Registern abgelegten Informationen sind oftmals sensibel. Darum ist ein sorgfältiger Umgang mit diesen Daten gefragt.</a:t>
            </a:r>
          </a:p>
        </p:txBody>
      </p:sp>
      <p:sp>
        <p:nvSpPr>
          <p:cNvPr id="2" name="Foliennummernplatzhalter 1"/>
          <p:cNvSpPr>
            <a:spLocks noGrp="1"/>
          </p:cNvSpPr>
          <p:nvPr>
            <p:ph type="sldNum" sz="quarter" idx="12"/>
          </p:nvPr>
        </p:nvSpPr>
        <p:spPr/>
        <p:txBody>
          <a:bodyPr/>
          <a:lstStyle/>
          <a:p>
            <a:fld id="{87674F0A-37BA-4CE3-B1FD-DE57A7E2F2C6}" type="slidenum">
              <a:rPr lang="de-CH" smtClean="0"/>
              <a:pPr/>
              <a:t>19</a:t>
            </a:fld>
            <a:endParaRPr lang="de-CH"/>
          </a:p>
        </p:txBody>
      </p:sp>
    </p:spTree>
    <p:extLst>
      <p:ext uri="{BB962C8B-B14F-4D97-AF65-F5344CB8AC3E}">
        <p14:creationId xmlns:p14="http://schemas.microsoft.com/office/powerpoint/2010/main" val="2555594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nhaltsplatzhalter 3">
            <a:extLst>
              <a:ext uri="{FF2B5EF4-FFF2-40B4-BE49-F238E27FC236}">
                <a16:creationId xmlns:a16="http://schemas.microsoft.com/office/drawing/2014/main" id="{BC5467D7-4EB8-4121-9B1D-B2F65033AB59}"/>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800000">
            <a:off x="119336" y="4383989"/>
            <a:ext cx="1725300" cy="2300400"/>
          </a:xfrm>
          <a:prstGeom prst="rect">
            <a:avLst/>
          </a:prstGeom>
        </p:spPr>
      </p:pic>
      <p:sp>
        <p:nvSpPr>
          <p:cNvPr id="5" name="Titel 4"/>
          <p:cNvSpPr>
            <a:spLocks noGrp="1"/>
          </p:cNvSpPr>
          <p:nvPr>
            <p:ph type="title"/>
          </p:nvPr>
        </p:nvSpPr>
        <p:spPr/>
        <p:txBody>
          <a:bodyPr>
            <a:normAutofit/>
          </a:bodyPr>
          <a:lstStyle/>
          <a:p>
            <a:r>
              <a:rPr lang="de-CH"/>
              <a:t>Themen heute</a:t>
            </a:r>
            <a:endParaRPr lang="de-CH" dirty="0"/>
          </a:p>
        </p:txBody>
      </p:sp>
      <p:sp>
        <p:nvSpPr>
          <p:cNvPr id="6" name="Inhaltsplatzhalter 5"/>
          <p:cNvSpPr>
            <a:spLocks noGrp="1"/>
          </p:cNvSpPr>
          <p:nvPr>
            <p:ph idx="1"/>
          </p:nvPr>
        </p:nvSpPr>
        <p:spPr/>
        <p:txBody>
          <a:bodyPr/>
          <a:lstStyle/>
          <a:p>
            <a:r>
              <a:rPr lang="de-CH" sz="2400" dirty="0"/>
              <a:t>Arbeitssituation 5: </a:t>
            </a:r>
            <a:r>
              <a:rPr lang="de-CH" dirty="0"/>
              <a:t>«Registeranmeldungen, Register- und </a:t>
            </a:r>
            <a:r>
              <a:rPr lang="de-CH" dirty="0" err="1"/>
              <a:t>Klientenstamm</a:t>
            </a:r>
            <a:r>
              <a:rPr lang="de-CH" dirty="0"/>
              <a:t> führen» </a:t>
            </a:r>
            <a:endParaRPr lang="de-CH" sz="2400" dirty="0"/>
          </a:p>
          <a:p>
            <a:r>
              <a:rPr lang="de-CH" dirty="0"/>
              <a:t>Die Kaufleute führen die Register oder einen Klienten- und Kundenstamm gemäss rechtlichen Vorgaben. Sie führen das Anmeldeverfahren durch. Sie führen Mutationen, Änderungen und Abmeldungen durch und gewähren die Schnittstellen zu anderen Amtsstellen für die Weiterbearbeitung der Daten. </a:t>
            </a:r>
          </a:p>
        </p:txBody>
      </p:sp>
      <p:sp>
        <p:nvSpPr>
          <p:cNvPr id="2" name="Foliennummernplatzhalter 1"/>
          <p:cNvSpPr>
            <a:spLocks noGrp="1"/>
          </p:cNvSpPr>
          <p:nvPr>
            <p:ph type="sldNum" sz="quarter" idx="12"/>
          </p:nvPr>
        </p:nvSpPr>
        <p:spPr/>
        <p:txBody>
          <a:bodyPr/>
          <a:lstStyle/>
          <a:p>
            <a:fld id="{87674F0A-37BA-4CE3-B1FD-DE57A7E2F2C6}" type="slidenum">
              <a:rPr lang="de-CH" smtClean="0"/>
              <a:pPr/>
              <a:t>2</a:t>
            </a:fld>
            <a:endParaRPr lang="de-CH"/>
          </a:p>
        </p:txBody>
      </p:sp>
    </p:spTree>
    <p:extLst>
      <p:ext uri="{BB962C8B-B14F-4D97-AF65-F5344CB8AC3E}">
        <p14:creationId xmlns:p14="http://schemas.microsoft.com/office/powerpoint/2010/main" val="39544908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BEDD6B-44EE-4B50-9172-E171D90C1B70}"/>
              </a:ext>
            </a:extLst>
          </p:cNvPr>
          <p:cNvSpPr>
            <a:spLocks noGrp="1"/>
          </p:cNvSpPr>
          <p:nvPr>
            <p:ph type="title"/>
          </p:nvPr>
        </p:nvSpPr>
        <p:spPr/>
        <p:txBody>
          <a:bodyPr/>
          <a:lstStyle/>
          <a:p>
            <a:r>
              <a:rPr lang="de-CH" dirty="0"/>
              <a:t>Wozu dient ein Register?</a:t>
            </a:r>
          </a:p>
        </p:txBody>
      </p:sp>
      <p:sp>
        <p:nvSpPr>
          <p:cNvPr id="3" name="Textplatzhalter 2">
            <a:extLst>
              <a:ext uri="{FF2B5EF4-FFF2-40B4-BE49-F238E27FC236}">
                <a16:creationId xmlns:a16="http://schemas.microsoft.com/office/drawing/2014/main" id="{DE921FBE-396B-4527-9BD1-61261493C70B}"/>
              </a:ext>
            </a:extLst>
          </p:cNvPr>
          <p:cNvSpPr>
            <a:spLocks noGrp="1"/>
          </p:cNvSpPr>
          <p:nvPr>
            <p:ph type="body" idx="1"/>
          </p:nvPr>
        </p:nvSpPr>
        <p:spPr/>
        <p:txBody>
          <a:bodyPr/>
          <a:lstStyle/>
          <a:p>
            <a:endParaRPr lang="de-CH"/>
          </a:p>
        </p:txBody>
      </p:sp>
      <p:sp>
        <p:nvSpPr>
          <p:cNvPr id="4" name="Foliennummernplatzhalter 3">
            <a:extLst>
              <a:ext uri="{FF2B5EF4-FFF2-40B4-BE49-F238E27FC236}">
                <a16:creationId xmlns:a16="http://schemas.microsoft.com/office/drawing/2014/main" id="{CCDE47FA-1359-46DB-B379-F35B18622A50}"/>
              </a:ext>
            </a:extLst>
          </p:cNvPr>
          <p:cNvSpPr>
            <a:spLocks noGrp="1"/>
          </p:cNvSpPr>
          <p:nvPr>
            <p:ph type="sldNum" sz="quarter" idx="12"/>
          </p:nvPr>
        </p:nvSpPr>
        <p:spPr/>
        <p:txBody>
          <a:bodyPr/>
          <a:lstStyle/>
          <a:p>
            <a:fld id="{87674F0A-37BA-4CE3-B1FD-DE57A7E2F2C6}" type="slidenum">
              <a:rPr lang="de-CH" smtClean="0"/>
              <a:pPr/>
              <a:t>20</a:t>
            </a:fld>
            <a:endParaRPr lang="de-CH"/>
          </a:p>
        </p:txBody>
      </p:sp>
    </p:spTree>
    <p:extLst>
      <p:ext uri="{BB962C8B-B14F-4D97-AF65-F5344CB8AC3E}">
        <p14:creationId xmlns:p14="http://schemas.microsoft.com/office/powerpoint/2010/main" val="25069373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Es gibt unterschiedliche Bezeichnungen</a:t>
            </a:r>
            <a:endParaRPr lang="de-CH" dirty="0">
              <a:highlight>
                <a:srgbClr val="C0C0C0"/>
              </a:highlight>
            </a:endParaRPr>
          </a:p>
        </p:txBody>
      </p:sp>
      <p:sp>
        <p:nvSpPr>
          <p:cNvPr id="6" name="Inhaltsplatzhalter 5"/>
          <p:cNvSpPr>
            <a:spLocks noGrp="1"/>
          </p:cNvSpPr>
          <p:nvPr>
            <p:ph idx="1"/>
          </p:nvPr>
        </p:nvSpPr>
        <p:spPr/>
        <p:txBody>
          <a:bodyPr/>
          <a:lstStyle/>
          <a:p>
            <a:r>
              <a:rPr lang="de-CH" dirty="0"/>
              <a:t>Klientenstamm</a:t>
            </a:r>
          </a:p>
          <a:p>
            <a:r>
              <a:rPr lang="de-CH" dirty="0" err="1"/>
              <a:t>Klientenregister</a:t>
            </a:r>
            <a:endParaRPr lang="de-CH" dirty="0"/>
          </a:p>
          <a:p>
            <a:r>
              <a:rPr lang="de-CH" dirty="0"/>
              <a:t>Kundendatenbank</a:t>
            </a:r>
          </a:p>
          <a:p>
            <a:r>
              <a:rPr lang="de-CH" dirty="0"/>
              <a:t>…</a:t>
            </a:r>
          </a:p>
          <a:p>
            <a:endParaRPr lang="de-CH" dirty="0"/>
          </a:p>
          <a:p>
            <a:r>
              <a:rPr lang="de-CH" b="1" dirty="0"/>
              <a:t>Kennen Sie noch weitere?</a:t>
            </a:r>
          </a:p>
        </p:txBody>
      </p:sp>
      <p:sp>
        <p:nvSpPr>
          <p:cNvPr id="2" name="Foliennummernplatzhalter 1"/>
          <p:cNvSpPr>
            <a:spLocks noGrp="1"/>
          </p:cNvSpPr>
          <p:nvPr>
            <p:ph type="sldNum" sz="quarter" idx="12"/>
          </p:nvPr>
        </p:nvSpPr>
        <p:spPr/>
        <p:txBody>
          <a:bodyPr/>
          <a:lstStyle/>
          <a:p>
            <a:fld id="{87674F0A-37BA-4CE3-B1FD-DE57A7E2F2C6}" type="slidenum">
              <a:rPr lang="de-CH" smtClean="0"/>
              <a:pPr/>
              <a:t>21</a:t>
            </a:fld>
            <a:endParaRPr lang="de-CH"/>
          </a:p>
        </p:txBody>
      </p:sp>
    </p:spTree>
    <p:extLst>
      <p:ext uri="{BB962C8B-B14F-4D97-AF65-F5344CB8AC3E}">
        <p14:creationId xmlns:p14="http://schemas.microsoft.com/office/powerpoint/2010/main" val="16637229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Zweck</a:t>
            </a:r>
            <a:endParaRPr lang="de-CH" dirty="0">
              <a:highlight>
                <a:srgbClr val="C0C0C0"/>
              </a:highlight>
            </a:endParaRPr>
          </a:p>
        </p:txBody>
      </p:sp>
      <p:sp>
        <p:nvSpPr>
          <p:cNvPr id="2" name="Foliennummernplatzhalter 1"/>
          <p:cNvSpPr>
            <a:spLocks noGrp="1"/>
          </p:cNvSpPr>
          <p:nvPr>
            <p:ph type="sldNum" sz="quarter" idx="12"/>
          </p:nvPr>
        </p:nvSpPr>
        <p:spPr/>
        <p:txBody>
          <a:bodyPr/>
          <a:lstStyle/>
          <a:p>
            <a:fld id="{87674F0A-37BA-4CE3-B1FD-DE57A7E2F2C6}" type="slidenum">
              <a:rPr lang="de-CH" smtClean="0"/>
              <a:pPr/>
              <a:t>22</a:t>
            </a:fld>
            <a:endParaRPr lang="de-CH"/>
          </a:p>
        </p:txBody>
      </p:sp>
      <p:sp>
        <p:nvSpPr>
          <p:cNvPr id="7" name="Textfeld 6">
            <a:extLst>
              <a:ext uri="{FF2B5EF4-FFF2-40B4-BE49-F238E27FC236}">
                <a16:creationId xmlns:a16="http://schemas.microsoft.com/office/drawing/2014/main" id="{1BB6F688-71B3-4571-8238-56E234415973}"/>
              </a:ext>
            </a:extLst>
          </p:cNvPr>
          <p:cNvSpPr txBox="1"/>
          <p:nvPr/>
        </p:nvSpPr>
        <p:spPr>
          <a:xfrm>
            <a:off x="695400" y="3933602"/>
            <a:ext cx="3456384" cy="800219"/>
          </a:xfrm>
          <a:prstGeom prst="rect">
            <a:avLst/>
          </a:prstGeom>
          <a:noFill/>
        </p:spPr>
        <p:txBody>
          <a:bodyPr wrap="square" rtlCol="0">
            <a:spAutoFit/>
          </a:bodyPr>
          <a:lstStyle/>
          <a:p>
            <a:r>
              <a:rPr lang="de-CH" sz="1400" dirty="0">
                <a:latin typeface="Calibri" panose="020F0502020204030204" pitchFamily="34" charset="0"/>
              </a:rPr>
              <a:t>Abbildung: Chaos</a:t>
            </a:r>
          </a:p>
          <a:p>
            <a:r>
              <a:rPr lang="de-CH" sz="1400" dirty="0">
                <a:latin typeface="Calibri" panose="020F0502020204030204" pitchFamily="34" charset="0"/>
              </a:rPr>
              <a:t>Quelle: Adobe Stock</a:t>
            </a:r>
          </a:p>
          <a:p>
            <a:endParaRPr lang="de-CH" dirty="0"/>
          </a:p>
        </p:txBody>
      </p:sp>
      <p:pic>
        <p:nvPicPr>
          <p:cNvPr id="10" name="Grafik 9" descr="Ein Bild, das Text, Person, drinnen, Tisch enthält.&#10;&#10;Automatisch generierte Beschreibung">
            <a:extLst>
              <a:ext uri="{FF2B5EF4-FFF2-40B4-BE49-F238E27FC236}">
                <a16:creationId xmlns:a16="http://schemas.microsoft.com/office/drawing/2014/main" id="{BA803901-FA3F-0640-6A34-703F7A43918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78873" y="1557338"/>
            <a:ext cx="3489240" cy="2327080"/>
          </a:xfrm>
          <a:prstGeom prst="rect">
            <a:avLst/>
          </a:prstGeom>
        </p:spPr>
      </p:pic>
      <p:pic>
        <p:nvPicPr>
          <p:cNvPr id="12" name="Grafik 11" descr="Ein Bild, das Text enthält.&#10;&#10;Automatisch generierte Beschreibung">
            <a:extLst>
              <a:ext uri="{FF2B5EF4-FFF2-40B4-BE49-F238E27FC236}">
                <a16:creationId xmlns:a16="http://schemas.microsoft.com/office/drawing/2014/main" id="{EDFAC39B-FCB5-47F1-D04C-CDA58609570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3888" y="1557338"/>
            <a:ext cx="3489240" cy="2327080"/>
          </a:xfrm>
          <a:prstGeom prst="rect">
            <a:avLst/>
          </a:prstGeom>
        </p:spPr>
      </p:pic>
      <p:pic>
        <p:nvPicPr>
          <p:cNvPr id="14" name="Grafik 13" descr="Ein Bild, das Text, drinnen, Elektronik, Computer enthält.&#10;&#10;Automatisch generierte Beschreibung">
            <a:extLst>
              <a:ext uri="{FF2B5EF4-FFF2-40B4-BE49-F238E27FC236}">
                <a16:creationId xmlns:a16="http://schemas.microsoft.com/office/drawing/2014/main" id="{4ED2DB1F-EDBB-5C78-1180-C35A20AE549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351381" y="1557338"/>
            <a:ext cx="3489240" cy="2327080"/>
          </a:xfrm>
          <a:prstGeom prst="rect">
            <a:avLst/>
          </a:prstGeom>
        </p:spPr>
      </p:pic>
      <p:sp>
        <p:nvSpPr>
          <p:cNvPr id="15" name="Textfeld 14">
            <a:extLst>
              <a:ext uri="{FF2B5EF4-FFF2-40B4-BE49-F238E27FC236}">
                <a16:creationId xmlns:a16="http://schemas.microsoft.com/office/drawing/2014/main" id="{B439718A-8EED-A57D-D47C-D0D9639FD722}"/>
              </a:ext>
            </a:extLst>
          </p:cNvPr>
          <p:cNvSpPr txBox="1"/>
          <p:nvPr/>
        </p:nvSpPr>
        <p:spPr>
          <a:xfrm>
            <a:off x="4367808" y="3933602"/>
            <a:ext cx="3456384" cy="800219"/>
          </a:xfrm>
          <a:prstGeom prst="rect">
            <a:avLst/>
          </a:prstGeom>
          <a:noFill/>
        </p:spPr>
        <p:txBody>
          <a:bodyPr wrap="square" rtlCol="0">
            <a:spAutoFit/>
          </a:bodyPr>
          <a:lstStyle/>
          <a:p>
            <a:r>
              <a:rPr lang="de-CH" sz="1400" dirty="0">
                <a:latin typeface="Calibri" panose="020F0502020204030204" pitchFamily="34" charset="0"/>
              </a:rPr>
              <a:t>Abbildung: Ordnung</a:t>
            </a:r>
          </a:p>
          <a:p>
            <a:r>
              <a:rPr lang="de-CH" sz="1400" dirty="0">
                <a:latin typeface="Calibri" panose="020F0502020204030204" pitchFamily="34" charset="0"/>
              </a:rPr>
              <a:t>Quelle: Adobe Stock</a:t>
            </a:r>
          </a:p>
          <a:p>
            <a:endParaRPr lang="de-CH" dirty="0"/>
          </a:p>
        </p:txBody>
      </p:sp>
      <p:sp>
        <p:nvSpPr>
          <p:cNvPr id="16" name="Textfeld 15">
            <a:extLst>
              <a:ext uri="{FF2B5EF4-FFF2-40B4-BE49-F238E27FC236}">
                <a16:creationId xmlns:a16="http://schemas.microsoft.com/office/drawing/2014/main" id="{5E47EDB0-0371-920B-33EA-E6E9E06F3DA3}"/>
              </a:ext>
            </a:extLst>
          </p:cNvPr>
          <p:cNvSpPr txBox="1"/>
          <p:nvPr/>
        </p:nvSpPr>
        <p:spPr>
          <a:xfrm>
            <a:off x="8111729" y="3933602"/>
            <a:ext cx="3456384" cy="800219"/>
          </a:xfrm>
          <a:prstGeom prst="rect">
            <a:avLst/>
          </a:prstGeom>
          <a:noFill/>
        </p:spPr>
        <p:txBody>
          <a:bodyPr wrap="square" rtlCol="0">
            <a:spAutoFit/>
          </a:bodyPr>
          <a:lstStyle/>
          <a:p>
            <a:r>
              <a:rPr lang="de-CH" sz="1400" dirty="0">
                <a:latin typeface="Calibri" panose="020F0502020204030204" pitchFamily="34" charset="0"/>
              </a:rPr>
              <a:t>Abbildung: Kundengespräch</a:t>
            </a:r>
          </a:p>
          <a:p>
            <a:r>
              <a:rPr lang="de-CH" sz="1400" dirty="0">
                <a:latin typeface="Calibri" panose="020F0502020204030204" pitchFamily="34" charset="0"/>
              </a:rPr>
              <a:t>Quelle: Adobe Stock</a:t>
            </a:r>
          </a:p>
          <a:p>
            <a:endParaRPr lang="de-CH" dirty="0"/>
          </a:p>
        </p:txBody>
      </p:sp>
      <p:sp>
        <p:nvSpPr>
          <p:cNvPr id="17" name="Rechteck 16">
            <a:extLst>
              <a:ext uri="{FF2B5EF4-FFF2-40B4-BE49-F238E27FC236}">
                <a16:creationId xmlns:a16="http://schemas.microsoft.com/office/drawing/2014/main" id="{958A3382-25DC-656D-E896-127AA3DD7CB3}"/>
              </a:ext>
            </a:extLst>
          </p:cNvPr>
          <p:cNvSpPr/>
          <p:nvPr/>
        </p:nvSpPr>
        <p:spPr>
          <a:xfrm>
            <a:off x="623889" y="4797152"/>
            <a:ext cx="2974724" cy="1208519"/>
          </a:xfrm>
          <a:prstGeom prst="rect">
            <a:avLst/>
          </a:prstGeom>
          <a:solidFill>
            <a:srgbClr val="008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1776" dirty="0">
                <a:latin typeface="Calibri" panose="020F0502020204030204" pitchFamily="34" charset="0"/>
                <a:cs typeface="Calibri" panose="020F0502020204030204" pitchFamily="34" charset="0"/>
              </a:rPr>
              <a:t>Informationen bilden …</a:t>
            </a:r>
          </a:p>
        </p:txBody>
      </p:sp>
      <p:sp>
        <p:nvSpPr>
          <p:cNvPr id="18" name="Rechteck 17">
            <a:extLst>
              <a:ext uri="{FF2B5EF4-FFF2-40B4-BE49-F238E27FC236}">
                <a16:creationId xmlns:a16="http://schemas.microsoft.com/office/drawing/2014/main" id="{54629491-FDB2-1DC7-B269-5205659D27AB}"/>
              </a:ext>
            </a:extLst>
          </p:cNvPr>
          <p:cNvSpPr/>
          <p:nvPr/>
        </p:nvSpPr>
        <p:spPr>
          <a:xfrm>
            <a:off x="4608639" y="4797152"/>
            <a:ext cx="2974724" cy="1208519"/>
          </a:xfrm>
          <a:prstGeom prst="rect">
            <a:avLst/>
          </a:prstGeom>
          <a:solidFill>
            <a:srgbClr val="9BBB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1776" dirty="0">
                <a:latin typeface="Calibri" panose="020F0502020204030204" pitchFamily="34" charset="0"/>
                <a:cs typeface="Calibri" panose="020F0502020204030204" pitchFamily="34" charset="0"/>
              </a:rPr>
              <a:t>systematisch abgelegt …</a:t>
            </a:r>
          </a:p>
        </p:txBody>
      </p:sp>
      <p:sp>
        <p:nvSpPr>
          <p:cNvPr id="19" name="Rechteck 18">
            <a:extLst>
              <a:ext uri="{FF2B5EF4-FFF2-40B4-BE49-F238E27FC236}">
                <a16:creationId xmlns:a16="http://schemas.microsoft.com/office/drawing/2014/main" id="{FBA6F9F2-F6EF-1F4C-2274-D35980A7B928}"/>
              </a:ext>
            </a:extLst>
          </p:cNvPr>
          <p:cNvSpPr/>
          <p:nvPr/>
        </p:nvSpPr>
        <p:spPr>
          <a:xfrm>
            <a:off x="8593389" y="4797152"/>
            <a:ext cx="2974724" cy="1208519"/>
          </a:xfrm>
          <a:prstGeom prst="rect">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1776" dirty="0">
                <a:latin typeface="Calibri" panose="020F0502020204030204" pitchFamily="34" charset="0"/>
                <a:cs typeface="Calibri" panose="020F0502020204030204" pitchFamily="34" charset="0"/>
              </a:rPr>
              <a:t>die Grundlage für verschiedene Arbeitsprozesse.</a:t>
            </a:r>
          </a:p>
        </p:txBody>
      </p:sp>
      <p:grpSp>
        <p:nvGrpSpPr>
          <p:cNvPr id="20" name="Gruppieren 19">
            <a:extLst>
              <a:ext uri="{FF2B5EF4-FFF2-40B4-BE49-F238E27FC236}">
                <a16:creationId xmlns:a16="http://schemas.microsoft.com/office/drawing/2014/main" id="{00A5B813-49B7-0552-6869-972504828180}"/>
              </a:ext>
            </a:extLst>
          </p:cNvPr>
          <p:cNvGrpSpPr/>
          <p:nvPr/>
        </p:nvGrpSpPr>
        <p:grpSpPr>
          <a:xfrm>
            <a:off x="7896200" y="5229200"/>
            <a:ext cx="452659" cy="432048"/>
            <a:chOff x="5345112" y="2444570"/>
            <a:chExt cx="452659" cy="529526"/>
          </a:xfrm>
          <a:solidFill>
            <a:srgbClr val="9BBB59"/>
          </a:solidFill>
        </p:grpSpPr>
        <p:sp>
          <p:nvSpPr>
            <p:cNvPr id="21" name="Pfeil: nach rechts 20">
              <a:extLst>
                <a:ext uri="{FF2B5EF4-FFF2-40B4-BE49-F238E27FC236}">
                  <a16:creationId xmlns:a16="http://schemas.microsoft.com/office/drawing/2014/main" id="{DC760DEB-5C57-95CC-313E-D6BF49B4A383}"/>
                </a:ext>
              </a:extLst>
            </p:cNvPr>
            <p:cNvSpPr/>
            <p:nvPr/>
          </p:nvSpPr>
          <p:spPr>
            <a:xfrm>
              <a:off x="5345112" y="2444570"/>
              <a:ext cx="452659" cy="529526"/>
            </a:xfrm>
            <a:prstGeom prst="rightArrow">
              <a:avLst>
                <a:gd name="adj1" fmla="val 60000"/>
                <a:gd name="adj2" fmla="val 50000"/>
              </a:avLst>
            </a:prstGeom>
            <a:grpFill/>
          </p:spPr>
          <p:style>
            <a:lnRef idx="0">
              <a:schemeClr val="lt1">
                <a:hueOff val="0"/>
                <a:satOff val="0"/>
                <a:lumOff val="0"/>
                <a:alphaOff val="0"/>
              </a:schemeClr>
            </a:lnRef>
            <a:fillRef idx="1">
              <a:schemeClr val="accent2">
                <a:hueOff val="4681519"/>
                <a:satOff val="-5839"/>
                <a:lumOff val="1373"/>
                <a:alphaOff val="0"/>
              </a:schemeClr>
            </a:fillRef>
            <a:effectRef idx="0">
              <a:schemeClr val="accent2">
                <a:hueOff val="4681519"/>
                <a:satOff val="-5839"/>
                <a:lumOff val="1373"/>
                <a:alphaOff val="0"/>
              </a:schemeClr>
            </a:effectRef>
            <a:fontRef idx="minor">
              <a:schemeClr val="lt1"/>
            </a:fontRef>
          </p:style>
          <p:txBody>
            <a:bodyPr/>
            <a:lstStyle/>
            <a:p>
              <a:endParaRPr lang="de-CH"/>
            </a:p>
          </p:txBody>
        </p:sp>
        <p:sp>
          <p:nvSpPr>
            <p:cNvPr id="22" name="Pfeil: nach rechts 4">
              <a:extLst>
                <a:ext uri="{FF2B5EF4-FFF2-40B4-BE49-F238E27FC236}">
                  <a16:creationId xmlns:a16="http://schemas.microsoft.com/office/drawing/2014/main" id="{BE1DBDF9-8BDC-544B-CA7B-C9F8CB5F462C}"/>
                </a:ext>
              </a:extLst>
            </p:cNvPr>
            <p:cNvSpPr txBox="1"/>
            <p:nvPr/>
          </p:nvSpPr>
          <p:spPr>
            <a:xfrm>
              <a:off x="5345112" y="2550475"/>
              <a:ext cx="316861" cy="317716"/>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de-CH" sz="1600" kern="1200"/>
            </a:p>
          </p:txBody>
        </p:sp>
      </p:grpSp>
      <p:grpSp>
        <p:nvGrpSpPr>
          <p:cNvPr id="23" name="Gruppieren 22">
            <a:extLst>
              <a:ext uri="{FF2B5EF4-FFF2-40B4-BE49-F238E27FC236}">
                <a16:creationId xmlns:a16="http://schemas.microsoft.com/office/drawing/2014/main" id="{DF879415-4E45-0E7D-7A3B-D5ACB6EE12D2}"/>
              </a:ext>
            </a:extLst>
          </p:cNvPr>
          <p:cNvGrpSpPr/>
          <p:nvPr/>
        </p:nvGrpSpPr>
        <p:grpSpPr>
          <a:xfrm>
            <a:off x="3935760" y="5229200"/>
            <a:ext cx="452659" cy="432048"/>
            <a:chOff x="5345112" y="2444570"/>
            <a:chExt cx="452659" cy="529526"/>
          </a:xfrm>
          <a:solidFill>
            <a:srgbClr val="0082CA"/>
          </a:solidFill>
        </p:grpSpPr>
        <p:sp>
          <p:nvSpPr>
            <p:cNvPr id="24" name="Pfeil: nach rechts 23">
              <a:extLst>
                <a:ext uri="{FF2B5EF4-FFF2-40B4-BE49-F238E27FC236}">
                  <a16:creationId xmlns:a16="http://schemas.microsoft.com/office/drawing/2014/main" id="{B49B62B5-DAF4-5F83-F43C-40FF4FB88A1A}"/>
                </a:ext>
              </a:extLst>
            </p:cNvPr>
            <p:cNvSpPr/>
            <p:nvPr/>
          </p:nvSpPr>
          <p:spPr>
            <a:xfrm>
              <a:off x="5345112" y="2444570"/>
              <a:ext cx="452659" cy="529526"/>
            </a:xfrm>
            <a:prstGeom prst="rightArrow">
              <a:avLst>
                <a:gd name="adj1" fmla="val 60000"/>
                <a:gd name="adj2" fmla="val 50000"/>
              </a:avLst>
            </a:prstGeom>
            <a:grpFill/>
          </p:spPr>
          <p:style>
            <a:lnRef idx="0">
              <a:schemeClr val="lt1">
                <a:hueOff val="0"/>
                <a:satOff val="0"/>
                <a:lumOff val="0"/>
                <a:alphaOff val="0"/>
              </a:schemeClr>
            </a:lnRef>
            <a:fillRef idx="1">
              <a:schemeClr val="accent2">
                <a:hueOff val="4681519"/>
                <a:satOff val="-5839"/>
                <a:lumOff val="1373"/>
                <a:alphaOff val="0"/>
              </a:schemeClr>
            </a:fillRef>
            <a:effectRef idx="0">
              <a:schemeClr val="accent2">
                <a:hueOff val="4681519"/>
                <a:satOff val="-5839"/>
                <a:lumOff val="1373"/>
                <a:alphaOff val="0"/>
              </a:schemeClr>
            </a:effectRef>
            <a:fontRef idx="minor">
              <a:schemeClr val="lt1"/>
            </a:fontRef>
          </p:style>
          <p:txBody>
            <a:bodyPr/>
            <a:lstStyle/>
            <a:p>
              <a:endParaRPr lang="de-CH"/>
            </a:p>
          </p:txBody>
        </p:sp>
        <p:sp>
          <p:nvSpPr>
            <p:cNvPr id="25" name="Pfeil: nach rechts 4">
              <a:extLst>
                <a:ext uri="{FF2B5EF4-FFF2-40B4-BE49-F238E27FC236}">
                  <a16:creationId xmlns:a16="http://schemas.microsoft.com/office/drawing/2014/main" id="{E72F1DB9-6D6E-2AE0-04DD-FD6A7407E946}"/>
                </a:ext>
              </a:extLst>
            </p:cNvPr>
            <p:cNvSpPr txBox="1"/>
            <p:nvPr/>
          </p:nvSpPr>
          <p:spPr>
            <a:xfrm>
              <a:off x="5345112" y="2550475"/>
              <a:ext cx="316861" cy="317716"/>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de-CH" sz="1600" kern="1200"/>
            </a:p>
          </p:txBody>
        </p:sp>
      </p:grpSp>
    </p:spTree>
    <p:extLst>
      <p:ext uri="{BB962C8B-B14F-4D97-AF65-F5344CB8AC3E}">
        <p14:creationId xmlns:p14="http://schemas.microsoft.com/office/powerpoint/2010/main" val="39550324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e 5">
            <a:extLst>
              <a:ext uri="{FF2B5EF4-FFF2-40B4-BE49-F238E27FC236}">
                <a16:creationId xmlns:a16="http://schemas.microsoft.com/office/drawing/2014/main" id="{692908EF-6155-412E-BAC4-A17AA73E16D7}"/>
              </a:ext>
            </a:extLst>
          </p:cNvPr>
          <p:cNvGraphicFramePr>
            <a:graphicFrameLocks noGrp="1"/>
          </p:cNvGraphicFramePr>
          <p:nvPr/>
        </p:nvGraphicFramePr>
        <p:xfrm>
          <a:off x="609599" y="1600201"/>
          <a:ext cx="10958514" cy="2231072"/>
        </p:xfrm>
        <a:graphic>
          <a:graphicData uri="http://schemas.openxmlformats.org/drawingml/2006/table">
            <a:tbl>
              <a:tblPr firstRow="1" bandRow="1">
                <a:tableStyleId>{69012ECD-51FC-41F1-AA8D-1B2483CD663E}</a:tableStyleId>
              </a:tblPr>
              <a:tblGrid>
                <a:gridCol w="3652838">
                  <a:extLst>
                    <a:ext uri="{9D8B030D-6E8A-4147-A177-3AD203B41FA5}">
                      <a16:colId xmlns:a16="http://schemas.microsoft.com/office/drawing/2014/main" val="798523047"/>
                    </a:ext>
                  </a:extLst>
                </a:gridCol>
                <a:gridCol w="3652838">
                  <a:extLst>
                    <a:ext uri="{9D8B030D-6E8A-4147-A177-3AD203B41FA5}">
                      <a16:colId xmlns:a16="http://schemas.microsoft.com/office/drawing/2014/main" val="1667377898"/>
                    </a:ext>
                  </a:extLst>
                </a:gridCol>
                <a:gridCol w="3652838">
                  <a:extLst>
                    <a:ext uri="{9D8B030D-6E8A-4147-A177-3AD203B41FA5}">
                      <a16:colId xmlns:a16="http://schemas.microsoft.com/office/drawing/2014/main" val="844083206"/>
                    </a:ext>
                  </a:extLst>
                </a:gridCol>
              </a:tblGrid>
              <a:tr h="402272">
                <a:tc>
                  <a:txBody>
                    <a:bodyPr/>
                    <a:lstStyle/>
                    <a:p>
                      <a:r>
                        <a:rPr lang="de-CH" dirty="0">
                          <a:latin typeface="Calibri" panose="020F0502020204030204" pitchFamily="34" charset="0"/>
                          <a:cs typeface="Calibri" panose="020F0502020204030204" pitchFamily="34" charset="0"/>
                        </a:rPr>
                        <a:t>Anmeldung</a:t>
                      </a:r>
                    </a:p>
                  </a:txBody>
                  <a:tcPr>
                    <a:lnL w="9525" cap="flat" cmpd="sng" algn="ctr">
                      <a:noFill/>
                      <a:prstDash val="solid"/>
                    </a:lnL>
                    <a:lnR w="12700" cap="flat" cmpd="sng" algn="ctr">
                      <a:solidFill>
                        <a:schemeClr val="bg1"/>
                      </a:solidFill>
                      <a:prstDash val="solid"/>
                      <a:round/>
                      <a:headEnd type="none" w="med" len="med"/>
                      <a:tailEnd type="none" w="med" len="med"/>
                    </a:lnR>
                    <a:lnT w="9525" cap="flat" cmpd="sng" algn="ctr">
                      <a:noFill/>
                      <a:prstDash val="soli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solidFill>
                      <a:srgbClr val="0082CA"/>
                    </a:solidFill>
                  </a:tcPr>
                </a:tc>
                <a:tc>
                  <a:txBody>
                    <a:bodyPr/>
                    <a:lstStyle/>
                    <a:p>
                      <a:r>
                        <a:rPr lang="de-CH" dirty="0">
                          <a:latin typeface="Calibri" panose="020F0502020204030204" pitchFamily="34" charset="0"/>
                          <a:cs typeface="Calibri" panose="020F0502020204030204" pitchFamily="34" charset="0"/>
                        </a:rPr>
                        <a:t>Mutation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noFill/>
                      <a:prstDash val="soli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solidFill>
                      <a:srgbClr val="0082CA"/>
                    </a:solidFill>
                  </a:tcPr>
                </a:tc>
                <a:tc>
                  <a:txBody>
                    <a:bodyPr/>
                    <a:lstStyle/>
                    <a:p>
                      <a:r>
                        <a:rPr lang="de-CH" dirty="0">
                          <a:latin typeface="Calibri" panose="020F0502020204030204" pitchFamily="34" charset="0"/>
                          <a:cs typeface="Calibri" panose="020F0502020204030204" pitchFamily="34" charset="0"/>
                        </a:rPr>
                        <a:t>Abmeldung</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noFill/>
                      <a:prstDash val="soli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solidFill>
                      <a:srgbClr val="0082CA"/>
                    </a:solidFill>
                  </a:tcPr>
                </a:tc>
                <a:extLst>
                  <a:ext uri="{0D108BD9-81ED-4DB2-BD59-A6C34878D82A}">
                    <a16:rowId xmlns:a16="http://schemas.microsoft.com/office/drawing/2014/main" val="826692775"/>
                  </a:ext>
                </a:extLst>
              </a:tr>
              <a:tr h="402272">
                <a:tc>
                  <a:txBody>
                    <a:bodyPr/>
                    <a:lstStyle/>
                    <a:p>
                      <a:r>
                        <a:rPr lang="de-CH" dirty="0">
                          <a:latin typeface="Calibri" panose="020F0502020204030204" pitchFamily="34" charset="0"/>
                          <a:cs typeface="Calibri" panose="020F0502020204030204" pitchFamily="34" charset="0"/>
                        </a:rPr>
                        <a:t>Neuzuzügerin meldet sich an (Einwohnerregister)</a:t>
                      </a:r>
                    </a:p>
                  </a:txBody>
                  <a:tcPr>
                    <a:lnL w="9525" cap="flat" cmpd="sng" algn="ctr">
                      <a:noFill/>
                      <a:prstDash val="solid"/>
                    </a:lnL>
                    <a:lnR>
                      <a:noFill/>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de-CH" dirty="0">
                          <a:latin typeface="Calibri" panose="020F0502020204030204" pitchFamily="34" charset="0"/>
                          <a:cs typeface="Calibri" panose="020F0502020204030204" pitchFamily="34" charset="0"/>
                        </a:rPr>
                        <a:t>Anpassen der Wohnadresse eines Mitarbeiters (SAP)</a:t>
                      </a:r>
                    </a:p>
                  </a:txBody>
                  <a:tcPr>
                    <a:lnL>
                      <a:noFill/>
                    </a:lnL>
                    <a:lnR>
                      <a:noFill/>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dirty="0">
                          <a:latin typeface="Calibri" panose="020F0502020204030204" pitchFamily="34" charset="0"/>
                          <a:cs typeface="Calibri" panose="020F0502020204030204" pitchFamily="34" charset="0"/>
                        </a:rPr>
                        <a:t>Abmeldung einer Schülerin vom Mittagstisch (Schülerdatenbank Scolaris)</a:t>
                      </a:r>
                    </a:p>
                  </a:txBody>
                  <a:tcPr>
                    <a:lnL>
                      <a:noFill/>
                    </a:lnL>
                    <a:lnR>
                      <a:noFill/>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53562757"/>
                  </a:ext>
                </a:extLst>
              </a:tr>
              <a:tr h="402272">
                <a:tc>
                  <a:txBody>
                    <a:bodyPr/>
                    <a:lstStyle/>
                    <a:p>
                      <a:r>
                        <a:rPr lang="de-CH" dirty="0">
                          <a:latin typeface="Calibri" panose="020F0502020204030204" pitchFamily="34" charset="0"/>
                          <a:cs typeface="Calibri" panose="020F0502020204030204" pitchFamily="34" charset="0"/>
                        </a:rPr>
                        <a:t>Erfassen eines Teilnehmenden für ein Arbeitsintegrationsprojekt (</a:t>
                      </a:r>
                      <a:r>
                        <a:rPr lang="de-CH" dirty="0" err="1">
                          <a:latin typeface="Calibri" panose="020F0502020204030204" pitchFamily="34" charset="0"/>
                          <a:cs typeface="Calibri" panose="020F0502020204030204" pitchFamily="34" charset="0"/>
                        </a:rPr>
                        <a:t>Teilnehmendenverwaltung</a:t>
                      </a:r>
                      <a:r>
                        <a:rPr lang="de-CH" dirty="0">
                          <a:latin typeface="Calibri" panose="020F0502020204030204" pitchFamily="34" charset="0"/>
                          <a:cs typeface="Calibri" panose="020F0502020204030204" pitchFamily="34" charset="0"/>
                        </a:rPr>
                        <a:t>)</a:t>
                      </a:r>
                    </a:p>
                  </a:txBody>
                  <a:tcPr>
                    <a:lnL w="9525" cap="flat" cmpd="sng" algn="ctr">
                      <a:noFill/>
                      <a:prstDash val="solid"/>
                    </a:lnL>
                    <a:lnR>
                      <a:noFill/>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dirty="0">
                          <a:latin typeface="Calibri" panose="020F0502020204030204" pitchFamily="34" charset="0"/>
                          <a:cs typeface="Calibri" panose="020F0502020204030204" pitchFamily="34" charset="0"/>
                        </a:rPr>
                        <a:t>Wegzug einer Einwohnerin (Einwohnerregister)</a:t>
                      </a:r>
                    </a:p>
                  </a:txBody>
                  <a:tcPr>
                    <a:lnL>
                      <a:noFill/>
                    </a:lnL>
                    <a:lnR>
                      <a:noFill/>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de-CH" dirty="0">
                          <a:latin typeface="Calibri" panose="020F0502020204030204" pitchFamily="34" charset="0"/>
                          <a:cs typeface="Calibri" panose="020F0502020204030204" pitchFamily="34" charset="0"/>
                        </a:rPr>
                        <a:t>Eine Bewilligung für einen Flohmarktstand wird zurückgezogen (Bewilligungsprogramm ELICET)</a:t>
                      </a:r>
                    </a:p>
                  </a:txBody>
                  <a:tcPr>
                    <a:lnL>
                      <a:noFill/>
                    </a:lnL>
                    <a:lnR>
                      <a:noFill/>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65974208"/>
                  </a:ext>
                </a:extLst>
              </a:tr>
            </a:tbl>
          </a:graphicData>
        </a:graphic>
      </p:graphicFrame>
      <p:sp>
        <p:nvSpPr>
          <p:cNvPr id="5" name="Titel 4"/>
          <p:cNvSpPr>
            <a:spLocks noGrp="1"/>
          </p:cNvSpPr>
          <p:nvPr>
            <p:ph type="title"/>
          </p:nvPr>
        </p:nvSpPr>
        <p:spPr/>
        <p:txBody>
          <a:bodyPr>
            <a:normAutofit/>
          </a:bodyPr>
          <a:lstStyle/>
          <a:p>
            <a:r>
              <a:rPr lang="de-CH" dirty="0"/>
              <a:t>Arbeitsprozesse</a:t>
            </a:r>
            <a:endParaRPr lang="de-CH" sz="1200" b="0" i="1" dirty="0">
              <a:solidFill>
                <a:srgbClr val="FF0000"/>
              </a:solidFill>
              <a:highlight>
                <a:srgbClr val="C0C0C0"/>
              </a:highlight>
            </a:endParaRPr>
          </a:p>
        </p:txBody>
      </p:sp>
      <p:sp>
        <p:nvSpPr>
          <p:cNvPr id="2" name="Foliennummernplatzhalter 1"/>
          <p:cNvSpPr>
            <a:spLocks noGrp="1"/>
          </p:cNvSpPr>
          <p:nvPr>
            <p:ph type="sldNum" sz="quarter" idx="12"/>
          </p:nvPr>
        </p:nvSpPr>
        <p:spPr/>
        <p:txBody>
          <a:bodyPr/>
          <a:lstStyle/>
          <a:p>
            <a:fld id="{87674F0A-37BA-4CE3-B1FD-DE57A7E2F2C6}" type="slidenum">
              <a:rPr lang="de-CH" smtClean="0"/>
              <a:pPr/>
              <a:t>23</a:t>
            </a:fld>
            <a:endParaRPr lang="de-CH"/>
          </a:p>
        </p:txBody>
      </p:sp>
    </p:spTree>
    <p:extLst>
      <p:ext uri="{BB962C8B-B14F-4D97-AF65-F5344CB8AC3E}">
        <p14:creationId xmlns:p14="http://schemas.microsoft.com/office/powerpoint/2010/main" val="3610016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Zusammenfassung</a:t>
            </a:r>
          </a:p>
        </p:txBody>
      </p:sp>
      <p:sp>
        <p:nvSpPr>
          <p:cNvPr id="2" name="Foliennummernplatzhalter 1"/>
          <p:cNvSpPr>
            <a:spLocks noGrp="1"/>
          </p:cNvSpPr>
          <p:nvPr>
            <p:ph type="sldNum" sz="quarter" idx="12"/>
          </p:nvPr>
        </p:nvSpPr>
        <p:spPr/>
        <p:txBody>
          <a:bodyPr/>
          <a:lstStyle/>
          <a:p>
            <a:fld id="{87674F0A-37BA-4CE3-B1FD-DE57A7E2F2C6}" type="slidenum">
              <a:rPr lang="de-CH" smtClean="0"/>
              <a:pPr/>
              <a:t>24</a:t>
            </a:fld>
            <a:endParaRPr lang="de-CH"/>
          </a:p>
        </p:txBody>
      </p:sp>
      <p:sp>
        <p:nvSpPr>
          <p:cNvPr id="7" name="Rechteck 6">
            <a:extLst>
              <a:ext uri="{FF2B5EF4-FFF2-40B4-BE49-F238E27FC236}">
                <a16:creationId xmlns:a16="http://schemas.microsoft.com/office/drawing/2014/main" id="{3E1B0580-363F-4E8F-858D-F4161CC3878C}"/>
              </a:ext>
            </a:extLst>
          </p:cNvPr>
          <p:cNvSpPr/>
          <p:nvPr/>
        </p:nvSpPr>
        <p:spPr>
          <a:xfrm>
            <a:off x="6874061" y="4568401"/>
            <a:ext cx="3349644" cy="1596903"/>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de-CH" sz="2000" b="1" dirty="0">
                <a:solidFill>
                  <a:schemeClr val="tx1"/>
                </a:solidFill>
                <a:latin typeface="Calibri" panose="020F0502020204030204" pitchFamily="34" charset="0"/>
                <a:cs typeface="Calibri" panose="020F0502020204030204" pitchFamily="34" charset="0"/>
              </a:rPr>
              <a:t>Arbeitsprozesse</a:t>
            </a:r>
          </a:p>
          <a:p>
            <a:pPr marL="171450" indent="-171450">
              <a:buFont typeface="Arial" panose="020B0604020202020204" pitchFamily="34" charset="0"/>
              <a:buChar char="•"/>
            </a:pPr>
            <a:r>
              <a:rPr lang="de-CH" sz="2000" dirty="0">
                <a:solidFill>
                  <a:schemeClr val="tx1"/>
                </a:solidFill>
                <a:latin typeface="Calibri" panose="020F0502020204030204" pitchFamily="34" charset="0"/>
                <a:cs typeface="Calibri" panose="020F0502020204030204" pitchFamily="34" charset="0"/>
              </a:rPr>
              <a:t>Anmeldung</a:t>
            </a:r>
          </a:p>
          <a:p>
            <a:pPr marL="171450" indent="-171450">
              <a:buFont typeface="Arial" panose="020B0604020202020204" pitchFamily="34" charset="0"/>
              <a:buChar char="•"/>
            </a:pPr>
            <a:r>
              <a:rPr lang="de-CH" sz="2000" dirty="0">
                <a:solidFill>
                  <a:schemeClr val="tx1"/>
                </a:solidFill>
                <a:latin typeface="Calibri" panose="020F0502020204030204" pitchFamily="34" charset="0"/>
                <a:cs typeface="Calibri" panose="020F0502020204030204" pitchFamily="34" charset="0"/>
              </a:rPr>
              <a:t>Mutation</a:t>
            </a:r>
          </a:p>
          <a:p>
            <a:pPr marL="171450" indent="-171450">
              <a:buFont typeface="Arial" panose="020B0604020202020204" pitchFamily="34" charset="0"/>
              <a:buChar char="•"/>
            </a:pPr>
            <a:r>
              <a:rPr lang="de-CH" sz="2000" dirty="0">
                <a:solidFill>
                  <a:schemeClr val="tx1"/>
                </a:solidFill>
                <a:latin typeface="Calibri" panose="020F0502020204030204" pitchFamily="34" charset="0"/>
                <a:cs typeface="Calibri" panose="020F0502020204030204" pitchFamily="34" charset="0"/>
              </a:rPr>
              <a:t>Abmeldung</a:t>
            </a:r>
          </a:p>
        </p:txBody>
      </p:sp>
      <p:sp>
        <p:nvSpPr>
          <p:cNvPr id="8" name="Rechteck 7">
            <a:extLst>
              <a:ext uri="{FF2B5EF4-FFF2-40B4-BE49-F238E27FC236}">
                <a16:creationId xmlns:a16="http://schemas.microsoft.com/office/drawing/2014/main" id="{1B982E83-B1F9-46A8-A5E1-28EAA72C974B}"/>
              </a:ext>
            </a:extLst>
          </p:cNvPr>
          <p:cNvSpPr/>
          <p:nvPr/>
        </p:nvSpPr>
        <p:spPr>
          <a:xfrm>
            <a:off x="7645149" y="1756764"/>
            <a:ext cx="3039485" cy="2320308"/>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de-CH" sz="2000" b="1" dirty="0">
                <a:solidFill>
                  <a:schemeClr val="tx1"/>
                </a:solidFill>
                <a:latin typeface="Calibri" panose="020F0502020204030204" pitchFamily="34" charset="0"/>
                <a:cs typeface="Calibri" panose="020F0502020204030204" pitchFamily="34" charset="0"/>
              </a:rPr>
              <a:t>Zweck</a:t>
            </a:r>
          </a:p>
          <a:p>
            <a:pPr marL="171450" indent="-171450">
              <a:buFont typeface="Arial" panose="020B0604020202020204" pitchFamily="34" charset="0"/>
              <a:buChar char="•"/>
            </a:pPr>
            <a:r>
              <a:rPr lang="de-CH" sz="2000" dirty="0">
                <a:solidFill>
                  <a:schemeClr val="tx1"/>
                </a:solidFill>
                <a:latin typeface="Calibri" panose="020F0502020204030204" pitchFamily="34" charset="0"/>
                <a:cs typeface="Calibri" panose="020F0502020204030204" pitchFamily="34" charset="0"/>
              </a:rPr>
              <a:t>Informationen systematisch ablegen</a:t>
            </a:r>
          </a:p>
          <a:p>
            <a:pPr marL="171450" indent="-171450">
              <a:buFont typeface="Arial" panose="020B0604020202020204" pitchFamily="34" charset="0"/>
              <a:buChar char="•"/>
            </a:pPr>
            <a:r>
              <a:rPr lang="de-CH" sz="2000" dirty="0">
                <a:solidFill>
                  <a:schemeClr val="tx1"/>
                </a:solidFill>
                <a:latin typeface="Calibri" panose="020F0502020204030204" pitchFamily="34" charset="0"/>
                <a:cs typeface="Calibri" panose="020F0502020204030204" pitchFamily="34" charset="0"/>
              </a:rPr>
              <a:t>Informationen speichern</a:t>
            </a:r>
          </a:p>
          <a:p>
            <a:pPr marL="171450" indent="-171450">
              <a:buFont typeface="Arial" panose="020B0604020202020204" pitchFamily="34" charset="0"/>
              <a:buChar char="•"/>
            </a:pPr>
            <a:r>
              <a:rPr lang="de-CH" sz="2000" dirty="0">
                <a:solidFill>
                  <a:schemeClr val="tx1"/>
                </a:solidFill>
                <a:latin typeface="Calibri" panose="020F0502020204030204" pitchFamily="34" charset="0"/>
                <a:cs typeface="Calibri" panose="020F0502020204030204" pitchFamily="34" charset="0"/>
              </a:rPr>
              <a:t>Informationen verwalten</a:t>
            </a:r>
          </a:p>
        </p:txBody>
      </p:sp>
      <p:sp>
        <p:nvSpPr>
          <p:cNvPr id="10" name="Rechteck 9">
            <a:extLst>
              <a:ext uri="{FF2B5EF4-FFF2-40B4-BE49-F238E27FC236}">
                <a16:creationId xmlns:a16="http://schemas.microsoft.com/office/drawing/2014/main" id="{1B88C7DF-D490-47AF-860B-51E7416A83F9}"/>
              </a:ext>
            </a:extLst>
          </p:cNvPr>
          <p:cNvSpPr/>
          <p:nvPr/>
        </p:nvSpPr>
        <p:spPr>
          <a:xfrm>
            <a:off x="1142236" y="3442571"/>
            <a:ext cx="3715587" cy="2520280"/>
          </a:xfrm>
          <a:prstGeom prst="rect">
            <a:avLst/>
          </a:prstGeom>
          <a:solidFill>
            <a:schemeClr val="bg1"/>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de-CH" sz="2000" b="1">
                <a:solidFill>
                  <a:schemeClr val="tx1"/>
                </a:solidFill>
                <a:latin typeface="Calibri" panose="020F0502020204030204" pitchFamily="34" charset="0"/>
                <a:cs typeface="Calibri" panose="020F0502020204030204" pitchFamily="34" charset="0"/>
              </a:rPr>
              <a:t>Unterschiedliche Bezeichnungen</a:t>
            </a:r>
            <a:endParaRPr lang="de-CH" sz="2000" b="1" dirty="0">
              <a:solidFill>
                <a:schemeClr val="tx1"/>
              </a:solidFill>
              <a:latin typeface="Calibri" panose="020F0502020204030204" pitchFamily="34" charset="0"/>
              <a:cs typeface="Calibri" panose="020F0502020204030204" pitchFamily="34" charset="0"/>
            </a:endParaRPr>
          </a:p>
          <a:p>
            <a:pPr marL="171450" indent="-171450">
              <a:buFont typeface="Arial" panose="020B0604020202020204" pitchFamily="34" charset="0"/>
              <a:buChar char="•"/>
            </a:pPr>
            <a:r>
              <a:rPr lang="de-CH" sz="2000" dirty="0">
                <a:solidFill>
                  <a:schemeClr val="tx1"/>
                </a:solidFill>
                <a:latin typeface="Calibri" panose="020F0502020204030204" pitchFamily="34" charset="0"/>
                <a:cs typeface="Calibri" panose="020F0502020204030204" pitchFamily="34" charset="0"/>
              </a:rPr>
              <a:t>Klientenstamm</a:t>
            </a:r>
          </a:p>
          <a:p>
            <a:pPr marL="171450" indent="-171450">
              <a:buFont typeface="Arial" panose="020B0604020202020204" pitchFamily="34" charset="0"/>
              <a:buChar char="•"/>
            </a:pPr>
            <a:r>
              <a:rPr lang="de-CH" sz="2000" dirty="0" err="1">
                <a:solidFill>
                  <a:schemeClr val="tx1"/>
                </a:solidFill>
                <a:latin typeface="Calibri" panose="020F0502020204030204" pitchFamily="34" charset="0"/>
                <a:cs typeface="Calibri" panose="020F0502020204030204" pitchFamily="34" charset="0"/>
              </a:rPr>
              <a:t>Klientenregister</a:t>
            </a:r>
            <a:endParaRPr lang="de-CH" sz="2000" dirty="0">
              <a:solidFill>
                <a:schemeClr val="tx1"/>
              </a:solidFill>
              <a:latin typeface="Calibri" panose="020F0502020204030204" pitchFamily="34" charset="0"/>
              <a:cs typeface="Calibri" panose="020F0502020204030204" pitchFamily="34" charset="0"/>
            </a:endParaRPr>
          </a:p>
          <a:p>
            <a:pPr marL="171450" indent="-171450">
              <a:buFont typeface="Arial" panose="020B0604020202020204" pitchFamily="34" charset="0"/>
              <a:buChar char="•"/>
            </a:pPr>
            <a:r>
              <a:rPr lang="de-CH" sz="2000" dirty="0">
                <a:solidFill>
                  <a:schemeClr val="tx1"/>
                </a:solidFill>
                <a:latin typeface="Calibri" panose="020F0502020204030204" pitchFamily="34" charset="0"/>
                <a:cs typeface="Calibri" panose="020F0502020204030204" pitchFamily="34" charset="0"/>
              </a:rPr>
              <a:t>Kundendatenbank</a:t>
            </a:r>
          </a:p>
        </p:txBody>
      </p:sp>
      <p:cxnSp>
        <p:nvCxnSpPr>
          <p:cNvPr id="11" name="Gerader Verbinder 10">
            <a:extLst>
              <a:ext uri="{FF2B5EF4-FFF2-40B4-BE49-F238E27FC236}">
                <a16:creationId xmlns:a16="http://schemas.microsoft.com/office/drawing/2014/main" id="{0BC422BA-145D-41E9-B19F-6F3DBE0684F6}"/>
              </a:ext>
            </a:extLst>
          </p:cNvPr>
          <p:cNvCxnSpPr/>
          <p:nvPr/>
        </p:nvCxnSpPr>
        <p:spPr>
          <a:xfrm>
            <a:off x="1201363" y="3370563"/>
            <a:ext cx="3924000" cy="0"/>
          </a:xfrm>
          <a:prstGeom prst="line">
            <a:avLst/>
          </a:prstGeom>
          <a:ln w="34925">
            <a:solidFill>
              <a:srgbClr val="0082CA"/>
            </a:solidFill>
          </a:ln>
        </p:spPr>
        <p:style>
          <a:lnRef idx="1">
            <a:schemeClr val="accent1"/>
          </a:lnRef>
          <a:fillRef idx="0">
            <a:schemeClr val="accent1"/>
          </a:fillRef>
          <a:effectRef idx="0">
            <a:schemeClr val="accent1"/>
          </a:effectRef>
          <a:fontRef idx="minor">
            <a:schemeClr val="tx1"/>
          </a:fontRef>
        </p:style>
      </p:cxnSp>
      <p:cxnSp>
        <p:nvCxnSpPr>
          <p:cNvPr id="12" name="Gerader Verbinder 11">
            <a:extLst>
              <a:ext uri="{FF2B5EF4-FFF2-40B4-BE49-F238E27FC236}">
                <a16:creationId xmlns:a16="http://schemas.microsoft.com/office/drawing/2014/main" id="{FFD45CB7-A6B5-41AD-98AF-207C3B067C7D}"/>
              </a:ext>
            </a:extLst>
          </p:cNvPr>
          <p:cNvCxnSpPr>
            <a:cxnSpLocks/>
          </p:cNvCxnSpPr>
          <p:nvPr/>
        </p:nvCxnSpPr>
        <p:spPr>
          <a:xfrm>
            <a:off x="6730032" y="4522691"/>
            <a:ext cx="3493673" cy="0"/>
          </a:xfrm>
          <a:prstGeom prst="line">
            <a:avLst/>
          </a:prstGeom>
          <a:ln w="34925">
            <a:solidFill>
              <a:srgbClr val="0082CA"/>
            </a:solidFill>
          </a:ln>
        </p:spPr>
        <p:style>
          <a:lnRef idx="1">
            <a:schemeClr val="accent1"/>
          </a:lnRef>
          <a:fillRef idx="0">
            <a:schemeClr val="accent1"/>
          </a:fillRef>
          <a:effectRef idx="0">
            <a:schemeClr val="accent1"/>
          </a:effectRef>
          <a:fontRef idx="minor">
            <a:schemeClr val="tx1"/>
          </a:fontRef>
        </p:style>
      </p:cxnSp>
      <p:cxnSp>
        <p:nvCxnSpPr>
          <p:cNvPr id="13" name="Verbinder: gewinkelt 12">
            <a:extLst>
              <a:ext uri="{FF2B5EF4-FFF2-40B4-BE49-F238E27FC236}">
                <a16:creationId xmlns:a16="http://schemas.microsoft.com/office/drawing/2014/main" id="{8AC604C0-C10F-4E96-90A4-19ACC2A4C8D4}"/>
              </a:ext>
            </a:extLst>
          </p:cNvPr>
          <p:cNvCxnSpPr>
            <a:cxnSpLocks/>
          </p:cNvCxnSpPr>
          <p:nvPr/>
        </p:nvCxnSpPr>
        <p:spPr>
          <a:xfrm rot="10800000" flipV="1">
            <a:off x="6273570" y="1687081"/>
            <a:ext cx="2629617" cy="857767"/>
          </a:xfrm>
          <a:prstGeom prst="bentConnector3">
            <a:avLst>
              <a:gd name="adj1" fmla="val 50000"/>
            </a:avLst>
          </a:prstGeom>
          <a:ln w="34925">
            <a:solidFill>
              <a:srgbClr val="0082CA"/>
            </a:solidFill>
          </a:ln>
        </p:spPr>
        <p:style>
          <a:lnRef idx="1">
            <a:schemeClr val="accent1"/>
          </a:lnRef>
          <a:fillRef idx="0">
            <a:schemeClr val="accent1"/>
          </a:fillRef>
          <a:effectRef idx="0">
            <a:schemeClr val="accent1"/>
          </a:effectRef>
          <a:fontRef idx="minor">
            <a:schemeClr val="tx1"/>
          </a:fontRef>
        </p:style>
      </p:cxnSp>
      <p:sp>
        <p:nvSpPr>
          <p:cNvPr id="14" name="Ellipse 13">
            <a:extLst>
              <a:ext uri="{FF2B5EF4-FFF2-40B4-BE49-F238E27FC236}">
                <a16:creationId xmlns:a16="http://schemas.microsoft.com/office/drawing/2014/main" id="{15C5E1E2-AB9B-44F1-B01F-C94506B0DBB8}"/>
              </a:ext>
            </a:extLst>
          </p:cNvPr>
          <p:cNvSpPr/>
          <p:nvPr/>
        </p:nvSpPr>
        <p:spPr>
          <a:xfrm>
            <a:off x="4840250" y="2289367"/>
            <a:ext cx="2520280" cy="2520280"/>
          </a:xfrm>
          <a:prstGeom prst="ellipse">
            <a:avLst/>
          </a:prstGeom>
          <a:solidFill>
            <a:srgbClr val="0082CA"/>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spcBef>
                <a:spcPct val="20000"/>
              </a:spcBef>
            </a:pPr>
            <a:r>
              <a:rPr lang="de-CH" sz="2400" dirty="0">
                <a:solidFill>
                  <a:schemeClr val="bg1"/>
                </a:solidFill>
                <a:latin typeface="Calibri" panose="020F0502020204030204" pitchFamily="34" charset="0"/>
                <a:cs typeface="Calibri" panose="020F0502020204030204" pitchFamily="34" charset="0"/>
              </a:rPr>
              <a:t>Register in der öffentlichen Verwaltung</a:t>
            </a:r>
          </a:p>
        </p:txBody>
      </p:sp>
      <p:cxnSp>
        <p:nvCxnSpPr>
          <p:cNvPr id="15" name="Gerader Verbinder 14">
            <a:extLst>
              <a:ext uri="{FF2B5EF4-FFF2-40B4-BE49-F238E27FC236}">
                <a16:creationId xmlns:a16="http://schemas.microsoft.com/office/drawing/2014/main" id="{39D27071-8D74-40AF-B7AE-76049A522610}"/>
              </a:ext>
            </a:extLst>
          </p:cNvPr>
          <p:cNvCxnSpPr>
            <a:cxnSpLocks/>
          </p:cNvCxnSpPr>
          <p:nvPr/>
        </p:nvCxnSpPr>
        <p:spPr>
          <a:xfrm>
            <a:off x="7988887" y="1687080"/>
            <a:ext cx="2557569" cy="0"/>
          </a:xfrm>
          <a:prstGeom prst="line">
            <a:avLst/>
          </a:prstGeom>
          <a:ln w="34925">
            <a:solidFill>
              <a:srgbClr val="0082C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95040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Weitere Register kennenlernen – „Anwendungsübung“</a:t>
            </a:r>
            <a:endParaRPr lang="de-CH" dirty="0"/>
          </a:p>
        </p:txBody>
      </p:sp>
      <p:sp>
        <p:nvSpPr>
          <p:cNvPr id="3" name="Inhaltsplatzhalter 2"/>
          <p:cNvSpPr>
            <a:spLocks noGrp="1"/>
          </p:cNvSpPr>
          <p:nvPr>
            <p:ph idx="1"/>
          </p:nvPr>
        </p:nvSpPr>
        <p:spPr/>
        <p:txBody>
          <a:bodyPr/>
          <a:lstStyle/>
          <a:p>
            <a:pPr marL="0" indent="0" hangingPunct="0">
              <a:buNone/>
            </a:pPr>
            <a:r>
              <a:rPr lang="de-CH" sz="1800" b="1" dirty="0"/>
              <a:t>Ausgangslage</a:t>
            </a:r>
          </a:p>
          <a:p>
            <a:pPr marL="0" indent="0" hangingPunct="0">
              <a:buNone/>
            </a:pPr>
            <a:r>
              <a:rPr lang="de-CH" sz="1800" dirty="0"/>
              <a:t>In Ihrem Arbeitsalltag sind Sie bereits mit dem ein oder anderen Register in Kontakt gekommen. Nun vertiefen Sie Ihr Wissen rund ums Thema, indem Sie weitere Register kennenlernen. Damit bauen Sie ein fundiertes Verständnis darüber auf, was Register sind und wozu sie dienen.</a:t>
            </a:r>
          </a:p>
          <a:p>
            <a:pPr marL="0" indent="0" hangingPunct="0">
              <a:buNone/>
            </a:pPr>
            <a:r>
              <a:rPr lang="de-CH" sz="1800" b="1" dirty="0">
                <a:solidFill>
                  <a:srgbClr val="0070C0"/>
                </a:solidFill>
              </a:rPr>
              <a:t>Aufgabenstellung</a:t>
            </a:r>
          </a:p>
          <a:p>
            <a:pPr marL="0" indent="0" hangingPunct="0">
              <a:buNone/>
            </a:pPr>
            <a:r>
              <a:rPr lang="de-CH" sz="1800" b="1" dirty="0"/>
              <a:t>Schritt 1:</a:t>
            </a:r>
            <a:r>
              <a:rPr lang="de-CH" sz="1800" dirty="0"/>
              <a:t> Bilden Sie Vierergruppen.</a:t>
            </a:r>
          </a:p>
          <a:p>
            <a:pPr marL="0" indent="0" hangingPunct="0">
              <a:buNone/>
            </a:pPr>
            <a:r>
              <a:rPr lang="de-CH" sz="1800" b="1" dirty="0"/>
              <a:t>Schritt 2:</a:t>
            </a:r>
            <a:r>
              <a:rPr lang="de-CH" sz="1800" dirty="0"/>
              <a:t> Recherchieren Sie einen Eintrag im Register 1 und Register 2 wie auf dem Beiblatt angegeben. Speichern Sie die Registereinträge ab oder machen Sie einen Screenshot.</a:t>
            </a:r>
          </a:p>
          <a:p>
            <a:pPr marL="0" indent="0" hangingPunct="0">
              <a:buNone/>
            </a:pPr>
            <a:r>
              <a:rPr lang="de-CH" sz="1800" b="1" dirty="0"/>
              <a:t>Schritt 3:</a:t>
            </a:r>
            <a:r>
              <a:rPr lang="de-CH" sz="1800" dirty="0"/>
              <a:t> Beantworten Sie gemeinsam die dazugehörigen Fragen auf dem Beiblatt.</a:t>
            </a:r>
          </a:p>
          <a:p>
            <a:pPr marL="0" indent="0" hangingPunct="0">
              <a:buNone/>
            </a:pPr>
            <a:r>
              <a:rPr lang="de-CH" sz="1800" dirty="0"/>
              <a:t>Für schnelle Lernende: Führen Sie die Aufgabe mit dem Register 3 durch.</a:t>
            </a:r>
          </a:p>
          <a:p>
            <a:pPr marL="0" indent="0" hangingPunct="0">
              <a:buNone/>
            </a:pPr>
            <a:r>
              <a:rPr lang="de-CH" sz="1800" b="1" dirty="0"/>
              <a:t>Erwartungen</a:t>
            </a:r>
          </a:p>
          <a:p>
            <a:pPr hangingPunct="0"/>
            <a:r>
              <a:rPr lang="de-CH" sz="1800" dirty="0"/>
              <a:t>Sie analysieren mindestens einen Eintrag pro Register.</a:t>
            </a:r>
          </a:p>
          <a:p>
            <a:pPr hangingPunct="0"/>
            <a:r>
              <a:rPr lang="de-CH" sz="1800" dirty="0"/>
              <a:t>Sie beantworten die Fragen auf dem Beiblatt vollständig.</a:t>
            </a:r>
          </a:p>
          <a:p>
            <a:pPr marL="0" indent="0" hangingPunct="0">
              <a:buNone/>
            </a:pPr>
            <a:r>
              <a:rPr lang="de-CH" sz="1800" b="1" dirty="0"/>
              <a:t>Organisation</a:t>
            </a:r>
          </a:p>
          <a:p>
            <a:pPr hangingPunct="0"/>
            <a:r>
              <a:rPr lang="de-CH" sz="1800" dirty="0"/>
              <a:t>Zeit: 30 Minuten / Arbeitsweise: Vierergruppe / Hilfsmittel: Grundlagenwissen, Laptop</a:t>
            </a:r>
          </a:p>
          <a:p>
            <a:endParaRPr lang="de-CH" sz="1800" dirty="0"/>
          </a:p>
          <a:p>
            <a:endParaRPr lang="de-CH" sz="1800" dirty="0"/>
          </a:p>
          <a:p>
            <a:pPr marL="0" indent="0" hangingPunct="0">
              <a:buNone/>
            </a:pPr>
            <a:endParaRPr lang="de-CH" sz="1800" dirty="0"/>
          </a:p>
          <a:p>
            <a:pPr marL="0" indent="0" hangingPunct="0">
              <a:buNone/>
            </a:pPr>
            <a:r>
              <a:rPr lang="de-CH" sz="1800" dirty="0"/>
              <a:t> </a:t>
            </a:r>
          </a:p>
        </p:txBody>
      </p:sp>
      <p:sp>
        <p:nvSpPr>
          <p:cNvPr id="4" name="Foliennummernplatzhalter 3"/>
          <p:cNvSpPr>
            <a:spLocks noGrp="1"/>
          </p:cNvSpPr>
          <p:nvPr>
            <p:ph type="sldNum" sz="quarter" idx="12"/>
          </p:nvPr>
        </p:nvSpPr>
        <p:spPr/>
        <p:txBody>
          <a:bodyPr/>
          <a:lstStyle/>
          <a:p>
            <a:fld id="{87674F0A-37BA-4CE3-B1FD-DE57A7E2F2C6}" type="slidenum">
              <a:rPr lang="de-CH" smtClean="0"/>
              <a:pPr/>
              <a:t>25</a:t>
            </a:fld>
            <a:endParaRPr lang="de-CH" dirty="0"/>
          </a:p>
        </p:txBody>
      </p:sp>
      <p:pic>
        <p:nvPicPr>
          <p:cNvPr id="5" name="Grafik 4"/>
          <p:cNvPicPr>
            <a:picLocks noChangeAspect="1"/>
          </p:cNvPicPr>
          <p:nvPr/>
        </p:nvPicPr>
        <p:blipFill>
          <a:blip r:embed="rId2" cstate="print">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val="0"/>
              </a:ext>
            </a:extLst>
          </a:blip>
          <a:stretch>
            <a:fillRect/>
          </a:stretch>
        </p:blipFill>
        <p:spPr>
          <a:xfrm>
            <a:off x="10325696" y="4117704"/>
            <a:ext cx="1221600" cy="1558734"/>
          </a:xfrm>
          <a:prstGeom prst="rect">
            <a:avLst/>
          </a:prstGeom>
          <a:ln>
            <a:noFill/>
          </a:ln>
          <a:effectLst>
            <a:outerShdw blurRad="292100" dist="139700" dir="2700000" algn="tl" rotWithShape="0">
              <a:srgbClr val="333333">
                <a:alpha val="65000"/>
              </a:srgbClr>
            </a:outerShdw>
          </a:effectLst>
        </p:spPr>
      </p:pic>
      <p:sp>
        <p:nvSpPr>
          <p:cNvPr id="6" name="Rechteck 5">
            <a:hlinkClick r:id="rId4"/>
          </p:cNvPr>
          <p:cNvSpPr/>
          <p:nvPr/>
        </p:nvSpPr>
        <p:spPr>
          <a:xfrm>
            <a:off x="8580100" y="5275317"/>
            <a:ext cx="2016224" cy="6892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hlinkClick r:id="rId4"/>
              </a:rPr>
              <a:t>Zum</a:t>
            </a:r>
            <a:br>
              <a:rPr lang="de-CH" dirty="0">
                <a:hlinkClick r:id="rId4"/>
              </a:rPr>
            </a:br>
            <a:r>
              <a:rPr lang="de-CH" b="1" dirty="0">
                <a:hlinkClick r:id="rId4"/>
              </a:rPr>
              <a:t>Dokument</a:t>
            </a:r>
            <a:endParaRPr lang="de-CH" b="1" dirty="0"/>
          </a:p>
        </p:txBody>
      </p:sp>
      <p:pic>
        <p:nvPicPr>
          <p:cNvPr id="7" name="Grafik 6" descr="Mouse PNG, Mouse Cursor, Computer Mouse Clipart Download - Free Transparent  PNG Logos"/>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418648" y="5604401"/>
            <a:ext cx="517848" cy="709630"/>
          </a:xfrm>
          <a:prstGeom prst="rect">
            <a:avLst/>
          </a:prstGeom>
          <a:noFill/>
          <a:ln>
            <a:noFill/>
          </a:ln>
        </p:spPr>
      </p:pic>
    </p:spTree>
    <p:extLst>
      <p:ext uri="{BB962C8B-B14F-4D97-AF65-F5344CB8AC3E}">
        <p14:creationId xmlns:p14="http://schemas.microsoft.com/office/powerpoint/2010/main" val="18688048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Wissen Sie …? - „Prüfungsfragen entwickeln“</a:t>
            </a:r>
            <a:endParaRPr lang="de-CH" dirty="0"/>
          </a:p>
        </p:txBody>
      </p:sp>
      <p:sp>
        <p:nvSpPr>
          <p:cNvPr id="3" name="Inhaltsplatzhalter 2"/>
          <p:cNvSpPr>
            <a:spLocks noGrp="1"/>
          </p:cNvSpPr>
          <p:nvPr>
            <p:ph idx="1"/>
          </p:nvPr>
        </p:nvSpPr>
        <p:spPr/>
        <p:txBody>
          <a:bodyPr/>
          <a:lstStyle/>
          <a:p>
            <a:pPr marL="0" indent="0" hangingPunct="0">
              <a:buNone/>
            </a:pPr>
            <a:r>
              <a:rPr lang="de-CH" sz="1600" b="1" dirty="0"/>
              <a:t>Ausgangslage: </a:t>
            </a:r>
            <a:r>
              <a:rPr lang="de-CH" sz="1600" dirty="0"/>
              <a:t>Sie haben sich intensiv mit den Grundlagen der Registerführung beschäftigt. Testen Sie Ihr eigenes Können und das Ihrer Mitlernenden, indem Sie mögliche Prüfungsfragen entwickeln.</a:t>
            </a:r>
          </a:p>
          <a:p>
            <a:pPr marL="0" indent="0" hangingPunct="0">
              <a:buNone/>
            </a:pPr>
            <a:endParaRPr lang="de-CH" sz="1600" b="1" dirty="0">
              <a:solidFill>
                <a:srgbClr val="0070C0"/>
              </a:solidFill>
            </a:endParaRPr>
          </a:p>
          <a:p>
            <a:pPr marL="0" indent="0" hangingPunct="0">
              <a:buNone/>
            </a:pPr>
            <a:r>
              <a:rPr lang="de-CH" sz="1600" b="1" dirty="0">
                <a:solidFill>
                  <a:srgbClr val="0070C0"/>
                </a:solidFill>
              </a:rPr>
              <a:t>Aufgabenstellung</a:t>
            </a:r>
          </a:p>
          <a:p>
            <a:pPr marL="0" indent="0" hangingPunct="0">
              <a:buNone/>
            </a:pPr>
            <a:r>
              <a:rPr lang="de-CH" sz="1600" b="1" dirty="0"/>
              <a:t>Schritt 1:</a:t>
            </a:r>
            <a:r>
              <a:rPr lang="de-CH" sz="1600" dirty="0"/>
              <a:t> Lassen Sie sich die Inhalte des heutigen Morgens nochmals durch den Kopf gehen. Überlegen Sie sich, welches die Themen, Kernbotschaften und Schlüsselbegriffe waren.</a:t>
            </a:r>
          </a:p>
          <a:p>
            <a:pPr marL="0" indent="0" hangingPunct="0">
              <a:buNone/>
            </a:pPr>
            <a:r>
              <a:rPr lang="de-CH" sz="1600" b="1" dirty="0"/>
              <a:t>Schritt 2:</a:t>
            </a:r>
            <a:r>
              <a:rPr lang="de-CH" sz="1600" dirty="0"/>
              <a:t> Entwerfen Sie mindestens zwei mögliche Prüfungsfragen. Die Fragen sollten anspruchsvoll, aber auf jeden Fall lösbar sein. </a:t>
            </a:r>
          </a:p>
          <a:p>
            <a:pPr marL="0" indent="0" hangingPunct="0">
              <a:buNone/>
            </a:pPr>
            <a:r>
              <a:rPr lang="de-CH" sz="1600" b="1" dirty="0"/>
              <a:t>Schritt 3:</a:t>
            </a:r>
            <a:r>
              <a:rPr lang="de-CH" sz="1600" dirty="0"/>
              <a:t> Schreiben Sie die Frage auf die Vorderseite, die Antwort auf die Rückseite. </a:t>
            </a:r>
          </a:p>
          <a:p>
            <a:pPr marL="0" indent="0" hangingPunct="0">
              <a:buNone/>
            </a:pPr>
            <a:r>
              <a:rPr lang="de-CH" sz="1600" b="1" dirty="0"/>
              <a:t>Schritt 4:</a:t>
            </a:r>
            <a:r>
              <a:rPr lang="de-CH" sz="1600" dirty="0"/>
              <a:t> Tauschen Sie Ihre Kärtchen mit einer anderen Person. Beantworten Sie die Fragen der anderen Person. Bei Fragen oder Unsicherheiten wenden Sie sich an Ihre </a:t>
            </a:r>
            <a:r>
              <a:rPr lang="de-CH" sz="1600" dirty="0" err="1"/>
              <a:t>üK</a:t>
            </a:r>
            <a:r>
              <a:rPr lang="de-CH" sz="1600" dirty="0"/>
              <a:t>-Leitung.</a:t>
            </a:r>
          </a:p>
          <a:p>
            <a:pPr marL="0" indent="0" hangingPunct="0">
              <a:buNone/>
              <a:tabLst>
                <a:tab pos="1970088" algn="l"/>
              </a:tabLst>
            </a:pPr>
            <a:r>
              <a:rPr lang="de-CH" sz="1600" b="1" dirty="0"/>
              <a:t>Erwartungen</a:t>
            </a:r>
          </a:p>
          <a:p>
            <a:pPr hangingPunct="0">
              <a:tabLst>
                <a:tab pos="1970088" algn="l"/>
              </a:tabLst>
            </a:pPr>
            <a:r>
              <a:rPr lang="de-CH" sz="1600" dirty="0"/>
              <a:t>Entwickeln Sie Prüfungsfragen, die das bisher Besprochene inhaltlich abdecken.</a:t>
            </a:r>
          </a:p>
          <a:p>
            <a:pPr hangingPunct="0">
              <a:tabLst>
                <a:tab pos="1970088" algn="l"/>
              </a:tabLst>
            </a:pPr>
            <a:r>
              <a:rPr lang="de-CH" sz="1600" dirty="0"/>
              <a:t>Beantworten Sie die Prüfungsfragen Ihrer Mitlernenden korrekt.</a:t>
            </a:r>
          </a:p>
          <a:p>
            <a:pPr marL="0" indent="0" hangingPunct="0">
              <a:buNone/>
              <a:tabLst>
                <a:tab pos="1970088" algn="l"/>
              </a:tabLst>
            </a:pPr>
            <a:r>
              <a:rPr lang="de-CH" sz="1600" b="1" dirty="0"/>
              <a:t>Organisation: </a:t>
            </a:r>
            <a:r>
              <a:rPr lang="de-CH" sz="1600" dirty="0"/>
              <a:t>Zeit: 15 Minuten / Arbeitsweise: Einzelarbeit, Tandem / Hilfsmittel: Grundlagenwissen, Kärtchen, Stifte</a:t>
            </a:r>
          </a:p>
          <a:p>
            <a:pPr marL="0" indent="0" hangingPunct="0">
              <a:buNone/>
            </a:pPr>
            <a:endParaRPr lang="de-CH" sz="1400" dirty="0"/>
          </a:p>
          <a:p>
            <a:pPr marL="0" indent="0" hangingPunct="0">
              <a:buNone/>
            </a:pPr>
            <a:endParaRPr lang="de-CH" sz="1800"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26</a:t>
            </a:fld>
            <a:endParaRPr lang="de-CH" dirty="0"/>
          </a:p>
        </p:txBody>
      </p:sp>
    </p:spTree>
    <p:extLst>
      <p:ext uri="{BB962C8B-B14F-4D97-AF65-F5344CB8AC3E}">
        <p14:creationId xmlns:p14="http://schemas.microsoft.com/office/powerpoint/2010/main" val="41948550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rmAutofit fontScale="90000"/>
          </a:bodyPr>
          <a:lstStyle/>
          <a:p>
            <a:r>
              <a:rPr lang="de-CH" dirty="0"/>
              <a:t>Relevante von irrelevanten Daten unterscheiden</a:t>
            </a:r>
            <a:br>
              <a:rPr lang="de-CH" dirty="0"/>
            </a:br>
            <a:r>
              <a:rPr lang="de-CH" dirty="0"/>
              <a:t>Abstimmung</a:t>
            </a:r>
          </a:p>
        </p:txBody>
      </p:sp>
      <p:sp>
        <p:nvSpPr>
          <p:cNvPr id="6" name="Untertitel 5"/>
          <p:cNvSpPr>
            <a:spLocks noGrp="1"/>
          </p:cNvSpPr>
          <p:nvPr>
            <p:ph type="subTitle" idx="1"/>
          </p:nvPr>
        </p:nvSpPr>
        <p:spPr/>
        <p:txBody>
          <a:bodyPr>
            <a:normAutofit/>
          </a:bodyPr>
          <a:lstStyle/>
          <a:p>
            <a:r>
              <a:rPr lang="de-CH" dirty="0"/>
              <a:t>Präsenztag 3</a:t>
            </a:r>
            <a:br>
              <a:rPr lang="de-CH" dirty="0"/>
            </a:br>
            <a:r>
              <a:rPr lang="de-CH" dirty="0"/>
              <a:t>Überbetriebliche Kurse Block 1</a:t>
            </a:r>
          </a:p>
          <a:p>
            <a:r>
              <a:rPr lang="de-CH" sz="1200" dirty="0"/>
              <a:t>Kauffrau/Kaufmann EFZ BOG</a:t>
            </a:r>
          </a:p>
          <a:p>
            <a:r>
              <a:rPr lang="de-CH" sz="1200" dirty="0"/>
              <a:t>Branche «Öffentliche Verwaltung/Administration </a:t>
            </a:r>
            <a:r>
              <a:rPr lang="de-CH" sz="1200" dirty="0" err="1"/>
              <a:t>publique</a:t>
            </a:r>
            <a:r>
              <a:rPr lang="de-CH" sz="1200" dirty="0"/>
              <a:t>/</a:t>
            </a:r>
            <a:r>
              <a:rPr lang="de-CH" sz="1200" dirty="0" err="1"/>
              <a:t>Amministrazione</a:t>
            </a:r>
            <a:r>
              <a:rPr lang="de-CH" sz="1200" dirty="0"/>
              <a:t> </a:t>
            </a:r>
            <a:r>
              <a:rPr lang="de-CH" sz="1200" dirty="0" err="1"/>
              <a:t>pubblica</a:t>
            </a:r>
            <a:r>
              <a:rPr lang="de-CH" sz="1200" dirty="0"/>
              <a:t>»</a:t>
            </a:r>
          </a:p>
          <a:p>
            <a:r>
              <a:rPr lang="de-CH" sz="1200" dirty="0"/>
              <a:t>Arbeitssituation 5: «Registeranmeldungen, Register- und </a:t>
            </a:r>
            <a:r>
              <a:rPr lang="de-CH" sz="1200" dirty="0" err="1"/>
              <a:t>Klientenstamm</a:t>
            </a:r>
            <a:r>
              <a:rPr lang="de-CH" sz="1200" dirty="0"/>
              <a:t> führen»</a:t>
            </a:r>
            <a:endParaRPr lang="de-CH" dirty="0"/>
          </a:p>
          <a:p>
            <a:endParaRPr lang="de-CH" dirty="0">
              <a:highlight>
                <a:srgbClr val="C0C0C0"/>
              </a:highligh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Auftrag</a:t>
            </a:r>
            <a:endParaRPr lang="de-CH" sz="1200" b="0" i="1" dirty="0">
              <a:solidFill>
                <a:srgbClr val="FF0000"/>
              </a:solidFill>
              <a:highlight>
                <a:srgbClr val="C0C0C0"/>
              </a:highlight>
            </a:endParaRPr>
          </a:p>
        </p:txBody>
      </p:sp>
      <p:sp>
        <p:nvSpPr>
          <p:cNvPr id="3" name="Inhaltsplatzhalter 2">
            <a:extLst>
              <a:ext uri="{FF2B5EF4-FFF2-40B4-BE49-F238E27FC236}">
                <a16:creationId xmlns:a16="http://schemas.microsoft.com/office/drawing/2014/main" id="{BB05432F-B982-444F-88EC-DB6E819FC4D5}"/>
              </a:ext>
            </a:extLst>
          </p:cNvPr>
          <p:cNvSpPr>
            <a:spLocks noGrp="1"/>
          </p:cNvSpPr>
          <p:nvPr>
            <p:ph idx="1"/>
          </p:nvPr>
        </p:nvSpPr>
        <p:spPr/>
        <p:txBody>
          <a:bodyPr/>
          <a:lstStyle/>
          <a:p>
            <a:pPr marL="0" indent="0">
              <a:buNone/>
            </a:pPr>
            <a:endParaRPr lang="de-CH" dirty="0"/>
          </a:p>
          <a:p>
            <a:pPr marL="0" indent="0">
              <a:buNone/>
            </a:pPr>
            <a:endParaRPr lang="de-CH" dirty="0"/>
          </a:p>
          <a:p>
            <a:pPr marL="0" indent="0">
              <a:buNone/>
            </a:pPr>
            <a:r>
              <a:rPr lang="de-CH" dirty="0"/>
              <a:t>Welche Daten in einem Register erfasst werden, ist davon abhängig, um welches Register es sich handelt.</a:t>
            </a:r>
          </a:p>
          <a:p>
            <a:pPr marL="0" indent="0">
              <a:buNone/>
            </a:pPr>
            <a:r>
              <a:rPr lang="de-CH" dirty="0"/>
              <a:t>Erraten Sie für die folgenden sechs Szenarien, </a:t>
            </a:r>
            <a:r>
              <a:rPr lang="de-CH" b="1" dirty="0"/>
              <a:t>welche Daten fürs entsprechende Register relevant und welche irrelevant </a:t>
            </a:r>
            <a:r>
              <a:rPr lang="de-CH" dirty="0"/>
              <a:t>sind.</a:t>
            </a:r>
          </a:p>
          <a:p>
            <a:pPr marL="0" indent="0">
              <a:buNone/>
            </a:pPr>
            <a:endParaRPr lang="de-CH" dirty="0"/>
          </a:p>
        </p:txBody>
      </p:sp>
      <p:sp>
        <p:nvSpPr>
          <p:cNvPr id="2" name="Foliennummernplatzhalter 1"/>
          <p:cNvSpPr>
            <a:spLocks noGrp="1"/>
          </p:cNvSpPr>
          <p:nvPr>
            <p:ph type="sldNum" sz="quarter" idx="12"/>
          </p:nvPr>
        </p:nvSpPr>
        <p:spPr/>
        <p:txBody>
          <a:bodyPr/>
          <a:lstStyle/>
          <a:p>
            <a:fld id="{87674F0A-37BA-4CE3-B1FD-DE57A7E2F2C6}" type="slidenum">
              <a:rPr lang="de-CH" smtClean="0"/>
              <a:pPr/>
              <a:t>28</a:t>
            </a:fld>
            <a:endParaRPr lang="de-CH"/>
          </a:p>
        </p:txBody>
      </p:sp>
    </p:spTree>
    <p:extLst>
      <p:ext uri="{BB962C8B-B14F-4D97-AF65-F5344CB8AC3E}">
        <p14:creationId xmlns:p14="http://schemas.microsoft.com/office/powerpoint/2010/main" val="3008445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339D6A-FC11-418B-A1D8-AE101A55101A}"/>
              </a:ext>
            </a:extLst>
          </p:cNvPr>
          <p:cNvSpPr>
            <a:spLocks noGrp="1"/>
          </p:cNvSpPr>
          <p:nvPr>
            <p:ph type="title"/>
          </p:nvPr>
        </p:nvSpPr>
        <p:spPr/>
        <p:txBody>
          <a:bodyPr/>
          <a:lstStyle/>
          <a:p>
            <a:r>
              <a:rPr lang="de-CH" dirty="0"/>
              <a:t>Szenario 1</a:t>
            </a:r>
          </a:p>
        </p:txBody>
      </p:sp>
      <p:sp>
        <p:nvSpPr>
          <p:cNvPr id="3" name="Inhaltsplatzhalter 2">
            <a:extLst>
              <a:ext uri="{FF2B5EF4-FFF2-40B4-BE49-F238E27FC236}">
                <a16:creationId xmlns:a16="http://schemas.microsoft.com/office/drawing/2014/main" id="{41D89D4A-3D98-4E96-910B-FC36B0187497}"/>
              </a:ext>
            </a:extLst>
          </p:cNvPr>
          <p:cNvSpPr>
            <a:spLocks noGrp="1"/>
          </p:cNvSpPr>
          <p:nvPr>
            <p:ph idx="1"/>
          </p:nvPr>
        </p:nvSpPr>
        <p:spPr/>
        <p:txBody>
          <a:bodyPr/>
          <a:lstStyle/>
          <a:p>
            <a:pPr marL="0" indent="0">
              <a:buNone/>
            </a:pPr>
            <a:r>
              <a:rPr lang="de-CH" dirty="0"/>
              <a:t>Frau </a:t>
            </a:r>
            <a:r>
              <a:rPr lang="de-CH" dirty="0" err="1"/>
              <a:t>Rossous</a:t>
            </a:r>
            <a:r>
              <a:rPr lang="de-CH" dirty="0"/>
              <a:t> möchte sich beim Einwohneramt anmelden. Bei der Anmeldung gibt sie folgende Daten an: </a:t>
            </a:r>
          </a:p>
          <a:p>
            <a:r>
              <a:rPr lang="de-CH" dirty="0"/>
              <a:t>Name der Katze</a:t>
            </a:r>
          </a:p>
          <a:p>
            <a:r>
              <a:rPr lang="de-CH" dirty="0"/>
              <a:t>Welchem Verein sie angehört</a:t>
            </a:r>
          </a:p>
          <a:p>
            <a:r>
              <a:rPr lang="de-CH" dirty="0"/>
              <a:t>Welches Auto sie fährt</a:t>
            </a:r>
          </a:p>
          <a:p>
            <a:r>
              <a:rPr lang="de-CH" dirty="0"/>
              <a:t>In welcher politischen Partei sie ist</a:t>
            </a:r>
          </a:p>
          <a:p>
            <a:r>
              <a:rPr lang="de-CH" dirty="0"/>
              <a:t>Ihre Körpergrösse</a:t>
            </a:r>
          </a:p>
        </p:txBody>
      </p:sp>
      <p:sp>
        <p:nvSpPr>
          <p:cNvPr id="4" name="Foliennummernplatzhalter 3">
            <a:extLst>
              <a:ext uri="{FF2B5EF4-FFF2-40B4-BE49-F238E27FC236}">
                <a16:creationId xmlns:a16="http://schemas.microsoft.com/office/drawing/2014/main" id="{1847AAB2-8760-489A-AA3B-A47CB8AB0B89}"/>
              </a:ext>
            </a:extLst>
          </p:cNvPr>
          <p:cNvSpPr>
            <a:spLocks noGrp="1"/>
          </p:cNvSpPr>
          <p:nvPr>
            <p:ph type="sldNum" sz="quarter" idx="12"/>
          </p:nvPr>
        </p:nvSpPr>
        <p:spPr/>
        <p:txBody>
          <a:bodyPr/>
          <a:lstStyle/>
          <a:p>
            <a:fld id="{87674F0A-37BA-4CE3-B1FD-DE57A7E2F2C6}" type="slidenum">
              <a:rPr lang="de-CH" smtClean="0"/>
              <a:pPr/>
              <a:t>29</a:t>
            </a:fld>
            <a:endParaRPr lang="de-CH" dirty="0"/>
          </a:p>
        </p:txBody>
      </p:sp>
    </p:spTree>
    <p:extLst>
      <p:ext uri="{BB962C8B-B14F-4D97-AF65-F5344CB8AC3E}">
        <p14:creationId xmlns:p14="http://schemas.microsoft.com/office/powerpoint/2010/main" val="3804016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nhaltsplatzhalter 3">
            <a:extLst>
              <a:ext uri="{FF2B5EF4-FFF2-40B4-BE49-F238E27FC236}">
                <a16:creationId xmlns:a16="http://schemas.microsoft.com/office/drawing/2014/main" id="{149DF3A9-9DCD-4B59-AAF3-83F9A6581F3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rot="1800000">
            <a:off x="-168214" y="4383988"/>
            <a:ext cx="2300400" cy="2300400"/>
          </a:xfrm>
          <a:prstGeom prst="rect">
            <a:avLst/>
          </a:prstGeom>
        </p:spPr>
      </p:pic>
      <p:sp>
        <p:nvSpPr>
          <p:cNvPr id="5" name="Titel 4"/>
          <p:cNvSpPr>
            <a:spLocks noGrp="1"/>
          </p:cNvSpPr>
          <p:nvPr>
            <p:ph type="title"/>
          </p:nvPr>
        </p:nvSpPr>
        <p:spPr/>
        <p:txBody>
          <a:bodyPr>
            <a:normAutofit/>
          </a:bodyPr>
          <a:lstStyle/>
          <a:p>
            <a:r>
              <a:rPr lang="de-CH"/>
              <a:t>Ziele</a:t>
            </a:r>
            <a:endParaRPr lang="de-CH" dirty="0"/>
          </a:p>
        </p:txBody>
      </p:sp>
      <p:sp>
        <p:nvSpPr>
          <p:cNvPr id="6" name="Inhaltsplatzhalter 5"/>
          <p:cNvSpPr>
            <a:spLocks noGrp="1"/>
          </p:cNvSpPr>
          <p:nvPr>
            <p:ph idx="1"/>
          </p:nvPr>
        </p:nvSpPr>
        <p:spPr/>
        <p:txBody>
          <a:bodyPr/>
          <a:lstStyle/>
          <a:p>
            <a:r>
              <a:rPr lang="de-CH" dirty="0"/>
              <a:t>Sie erklären in eigenen Worten den Sinn und Zweck von Registern.</a:t>
            </a:r>
          </a:p>
          <a:p>
            <a:r>
              <a:rPr lang="de-CH" dirty="0"/>
              <a:t>Sie beschreiben den Ablauf einer Registeranmeldung in eigenen Worten.</a:t>
            </a:r>
          </a:p>
          <a:p>
            <a:r>
              <a:rPr lang="de-CH" dirty="0"/>
              <a:t>Sie halten den Datenschutz und betriebliche Vorgaben bei der Arbeit mit Registern ausnahmslos ein.</a:t>
            </a:r>
          </a:p>
          <a:p>
            <a:r>
              <a:rPr lang="de-CH" dirty="0"/>
              <a:t>Sie identifizieren Schnittstellen bei der Registerführung.</a:t>
            </a:r>
          </a:p>
          <a:p>
            <a:r>
              <a:rPr lang="de-CH" dirty="0"/>
              <a:t>Sie recherchieren gängige Fristen der Registerführung. </a:t>
            </a:r>
          </a:p>
          <a:p>
            <a:endParaRPr lang="de-CH" dirty="0"/>
          </a:p>
          <a:p>
            <a:endParaRPr lang="de-CH" dirty="0"/>
          </a:p>
          <a:p>
            <a:endParaRPr lang="de-CH" dirty="0"/>
          </a:p>
          <a:p>
            <a:endParaRPr lang="de-CH" dirty="0"/>
          </a:p>
          <a:p>
            <a:endParaRPr lang="de-CH" dirty="0"/>
          </a:p>
          <a:p>
            <a:endParaRPr lang="de-CH" dirty="0"/>
          </a:p>
        </p:txBody>
      </p:sp>
      <p:sp>
        <p:nvSpPr>
          <p:cNvPr id="2" name="Foliennummernplatzhalter 1"/>
          <p:cNvSpPr>
            <a:spLocks noGrp="1"/>
          </p:cNvSpPr>
          <p:nvPr>
            <p:ph type="sldNum" sz="quarter" idx="12"/>
          </p:nvPr>
        </p:nvSpPr>
        <p:spPr/>
        <p:txBody>
          <a:bodyPr/>
          <a:lstStyle/>
          <a:p>
            <a:fld id="{87674F0A-37BA-4CE3-B1FD-DE57A7E2F2C6}" type="slidenum">
              <a:rPr lang="de-CH" smtClean="0"/>
              <a:pPr/>
              <a:t>3</a:t>
            </a:fld>
            <a:endParaRPr lang="de-CH"/>
          </a:p>
        </p:txBody>
      </p:sp>
    </p:spTree>
    <p:extLst>
      <p:ext uri="{BB962C8B-B14F-4D97-AF65-F5344CB8AC3E}">
        <p14:creationId xmlns:p14="http://schemas.microsoft.com/office/powerpoint/2010/main" val="34776799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339D6A-FC11-418B-A1D8-AE101A55101A}"/>
              </a:ext>
            </a:extLst>
          </p:cNvPr>
          <p:cNvSpPr>
            <a:spLocks noGrp="1"/>
          </p:cNvSpPr>
          <p:nvPr>
            <p:ph type="title"/>
          </p:nvPr>
        </p:nvSpPr>
        <p:spPr/>
        <p:txBody>
          <a:bodyPr/>
          <a:lstStyle/>
          <a:p>
            <a:r>
              <a:rPr lang="de-CH" dirty="0"/>
              <a:t>Szenario 2</a:t>
            </a:r>
          </a:p>
        </p:txBody>
      </p:sp>
      <p:sp>
        <p:nvSpPr>
          <p:cNvPr id="3" name="Inhaltsplatzhalter 2">
            <a:extLst>
              <a:ext uri="{FF2B5EF4-FFF2-40B4-BE49-F238E27FC236}">
                <a16:creationId xmlns:a16="http://schemas.microsoft.com/office/drawing/2014/main" id="{41D89D4A-3D98-4E96-910B-FC36B0187497}"/>
              </a:ext>
            </a:extLst>
          </p:cNvPr>
          <p:cNvSpPr>
            <a:spLocks noGrp="1"/>
          </p:cNvSpPr>
          <p:nvPr>
            <p:ph idx="1"/>
          </p:nvPr>
        </p:nvSpPr>
        <p:spPr/>
        <p:txBody>
          <a:bodyPr/>
          <a:lstStyle/>
          <a:p>
            <a:pPr marL="0" indent="0">
              <a:buNone/>
            </a:pPr>
            <a:r>
              <a:rPr lang="de-CH" dirty="0"/>
              <a:t>Die Firma «Guardian Angel» macht eine Meldung ans Handelsregisteramt: Im Geschäftsabschluss wurden dieses Jahr rote Zahlen geschrieben.</a:t>
            </a:r>
          </a:p>
        </p:txBody>
      </p:sp>
      <p:sp>
        <p:nvSpPr>
          <p:cNvPr id="4" name="Foliennummernplatzhalter 3">
            <a:extLst>
              <a:ext uri="{FF2B5EF4-FFF2-40B4-BE49-F238E27FC236}">
                <a16:creationId xmlns:a16="http://schemas.microsoft.com/office/drawing/2014/main" id="{1847AAB2-8760-489A-AA3B-A47CB8AB0B89}"/>
              </a:ext>
            </a:extLst>
          </p:cNvPr>
          <p:cNvSpPr>
            <a:spLocks noGrp="1"/>
          </p:cNvSpPr>
          <p:nvPr>
            <p:ph type="sldNum" sz="quarter" idx="12"/>
          </p:nvPr>
        </p:nvSpPr>
        <p:spPr/>
        <p:txBody>
          <a:bodyPr/>
          <a:lstStyle/>
          <a:p>
            <a:fld id="{87674F0A-37BA-4CE3-B1FD-DE57A7E2F2C6}" type="slidenum">
              <a:rPr lang="de-CH" smtClean="0"/>
              <a:pPr/>
              <a:t>30</a:t>
            </a:fld>
            <a:endParaRPr lang="de-CH" dirty="0"/>
          </a:p>
        </p:txBody>
      </p:sp>
    </p:spTree>
    <p:extLst>
      <p:ext uri="{BB962C8B-B14F-4D97-AF65-F5344CB8AC3E}">
        <p14:creationId xmlns:p14="http://schemas.microsoft.com/office/powerpoint/2010/main" val="14947641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339D6A-FC11-418B-A1D8-AE101A55101A}"/>
              </a:ext>
            </a:extLst>
          </p:cNvPr>
          <p:cNvSpPr>
            <a:spLocks noGrp="1"/>
          </p:cNvSpPr>
          <p:nvPr>
            <p:ph type="title"/>
          </p:nvPr>
        </p:nvSpPr>
        <p:spPr/>
        <p:txBody>
          <a:bodyPr/>
          <a:lstStyle/>
          <a:p>
            <a:r>
              <a:rPr lang="de-CH" dirty="0"/>
              <a:t>Szenario 3</a:t>
            </a:r>
          </a:p>
        </p:txBody>
      </p:sp>
      <p:sp>
        <p:nvSpPr>
          <p:cNvPr id="3" name="Inhaltsplatzhalter 2">
            <a:extLst>
              <a:ext uri="{FF2B5EF4-FFF2-40B4-BE49-F238E27FC236}">
                <a16:creationId xmlns:a16="http://schemas.microsoft.com/office/drawing/2014/main" id="{41D89D4A-3D98-4E96-910B-FC36B0187497}"/>
              </a:ext>
            </a:extLst>
          </p:cNvPr>
          <p:cNvSpPr>
            <a:spLocks noGrp="1"/>
          </p:cNvSpPr>
          <p:nvPr>
            <p:ph idx="1"/>
          </p:nvPr>
        </p:nvSpPr>
        <p:spPr/>
        <p:txBody>
          <a:bodyPr/>
          <a:lstStyle/>
          <a:p>
            <a:pPr marL="0" indent="0">
              <a:buNone/>
            </a:pPr>
            <a:r>
              <a:rPr lang="de-CH" dirty="0"/>
              <a:t>Herr Durand vergisst in der Steuererklärung anzugeben, dass er in Sizilien eine Liegenschaft geerbt hat. </a:t>
            </a:r>
          </a:p>
        </p:txBody>
      </p:sp>
      <p:sp>
        <p:nvSpPr>
          <p:cNvPr id="4" name="Foliennummernplatzhalter 3">
            <a:extLst>
              <a:ext uri="{FF2B5EF4-FFF2-40B4-BE49-F238E27FC236}">
                <a16:creationId xmlns:a16="http://schemas.microsoft.com/office/drawing/2014/main" id="{1847AAB2-8760-489A-AA3B-A47CB8AB0B89}"/>
              </a:ext>
            </a:extLst>
          </p:cNvPr>
          <p:cNvSpPr>
            <a:spLocks noGrp="1"/>
          </p:cNvSpPr>
          <p:nvPr>
            <p:ph type="sldNum" sz="quarter" idx="12"/>
          </p:nvPr>
        </p:nvSpPr>
        <p:spPr/>
        <p:txBody>
          <a:bodyPr/>
          <a:lstStyle/>
          <a:p>
            <a:fld id="{87674F0A-37BA-4CE3-B1FD-DE57A7E2F2C6}" type="slidenum">
              <a:rPr lang="de-CH" smtClean="0"/>
              <a:pPr/>
              <a:t>31</a:t>
            </a:fld>
            <a:endParaRPr lang="de-CH" dirty="0"/>
          </a:p>
        </p:txBody>
      </p:sp>
    </p:spTree>
    <p:extLst>
      <p:ext uri="{BB962C8B-B14F-4D97-AF65-F5344CB8AC3E}">
        <p14:creationId xmlns:p14="http://schemas.microsoft.com/office/powerpoint/2010/main" val="35441300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339D6A-FC11-418B-A1D8-AE101A55101A}"/>
              </a:ext>
            </a:extLst>
          </p:cNvPr>
          <p:cNvSpPr>
            <a:spLocks noGrp="1"/>
          </p:cNvSpPr>
          <p:nvPr>
            <p:ph type="title"/>
          </p:nvPr>
        </p:nvSpPr>
        <p:spPr/>
        <p:txBody>
          <a:bodyPr/>
          <a:lstStyle/>
          <a:p>
            <a:r>
              <a:rPr lang="de-CH" dirty="0"/>
              <a:t>Szenario 4</a:t>
            </a:r>
          </a:p>
        </p:txBody>
      </p:sp>
      <p:sp>
        <p:nvSpPr>
          <p:cNvPr id="3" name="Inhaltsplatzhalter 2">
            <a:extLst>
              <a:ext uri="{FF2B5EF4-FFF2-40B4-BE49-F238E27FC236}">
                <a16:creationId xmlns:a16="http://schemas.microsoft.com/office/drawing/2014/main" id="{41D89D4A-3D98-4E96-910B-FC36B0187497}"/>
              </a:ext>
            </a:extLst>
          </p:cNvPr>
          <p:cNvSpPr>
            <a:spLocks noGrp="1"/>
          </p:cNvSpPr>
          <p:nvPr>
            <p:ph idx="1"/>
          </p:nvPr>
        </p:nvSpPr>
        <p:spPr/>
        <p:txBody>
          <a:bodyPr/>
          <a:lstStyle/>
          <a:p>
            <a:pPr marL="0" indent="0">
              <a:buNone/>
            </a:pPr>
            <a:r>
              <a:rPr lang="de-CH" dirty="0"/>
              <a:t>Auf dem Bestattungsamt meldet Herr Danieli den Tod von seiner guten Freundin Frau Jade, die bis zuletzt alleinstehend war. Er gibt beim Bestattungsamt direkt an, wie viel er erben möchte.</a:t>
            </a:r>
          </a:p>
        </p:txBody>
      </p:sp>
      <p:sp>
        <p:nvSpPr>
          <p:cNvPr id="4" name="Foliennummernplatzhalter 3">
            <a:extLst>
              <a:ext uri="{FF2B5EF4-FFF2-40B4-BE49-F238E27FC236}">
                <a16:creationId xmlns:a16="http://schemas.microsoft.com/office/drawing/2014/main" id="{1847AAB2-8760-489A-AA3B-A47CB8AB0B89}"/>
              </a:ext>
            </a:extLst>
          </p:cNvPr>
          <p:cNvSpPr>
            <a:spLocks noGrp="1"/>
          </p:cNvSpPr>
          <p:nvPr>
            <p:ph type="sldNum" sz="quarter" idx="12"/>
          </p:nvPr>
        </p:nvSpPr>
        <p:spPr/>
        <p:txBody>
          <a:bodyPr/>
          <a:lstStyle/>
          <a:p>
            <a:fld id="{87674F0A-37BA-4CE3-B1FD-DE57A7E2F2C6}" type="slidenum">
              <a:rPr lang="de-CH" smtClean="0"/>
              <a:pPr/>
              <a:t>32</a:t>
            </a:fld>
            <a:endParaRPr lang="de-CH" dirty="0"/>
          </a:p>
        </p:txBody>
      </p:sp>
    </p:spTree>
    <p:extLst>
      <p:ext uri="{BB962C8B-B14F-4D97-AF65-F5344CB8AC3E}">
        <p14:creationId xmlns:p14="http://schemas.microsoft.com/office/powerpoint/2010/main" val="25441220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339D6A-FC11-418B-A1D8-AE101A55101A}"/>
              </a:ext>
            </a:extLst>
          </p:cNvPr>
          <p:cNvSpPr>
            <a:spLocks noGrp="1"/>
          </p:cNvSpPr>
          <p:nvPr>
            <p:ph type="title"/>
          </p:nvPr>
        </p:nvSpPr>
        <p:spPr/>
        <p:txBody>
          <a:bodyPr/>
          <a:lstStyle/>
          <a:p>
            <a:r>
              <a:rPr lang="de-CH" dirty="0"/>
              <a:t>Szenario 5</a:t>
            </a:r>
          </a:p>
        </p:txBody>
      </p:sp>
      <p:sp>
        <p:nvSpPr>
          <p:cNvPr id="3" name="Inhaltsplatzhalter 2">
            <a:extLst>
              <a:ext uri="{FF2B5EF4-FFF2-40B4-BE49-F238E27FC236}">
                <a16:creationId xmlns:a16="http://schemas.microsoft.com/office/drawing/2014/main" id="{41D89D4A-3D98-4E96-910B-FC36B0187497}"/>
              </a:ext>
            </a:extLst>
          </p:cNvPr>
          <p:cNvSpPr>
            <a:spLocks noGrp="1"/>
          </p:cNvSpPr>
          <p:nvPr>
            <p:ph idx="1"/>
          </p:nvPr>
        </p:nvSpPr>
        <p:spPr/>
        <p:txBody>
          <a:bodyPr/>
          <a:lstStyle/>
          <a:p>
            <a:pPr marL="0" indent="0">
              <a:buNone/>
            </a:pPr>
            <a:r>
              <a:rPr lang="de-CH" dirty="0"/>
              <a:t>Frau Baudisch meldet beim Strassenverkehrsamt an, dass sie das Auto ihrem Sohn übergeben hat.</a:t>
            </a:r>
          </a:p>
        </p:txBody>
      </p:sp>
      <p:sp>
        <p:nvSpPr>
          <p:cNvPr id="4" name="Foliennummernplatzhalter 3">
            <a:extLst>
              <a:ext uri="{FF2B5EF4-FFF2-40B4-BE49-F238E27FC236}">
                <a16:creationId xmlns:a16="http://schemas.microsoft.com/office/drawing/2014/main" id="{1847AAB2-8760-489A-AA3B-A47CB8AB0B89}"/>
              </a:ext>
            </a:extLst>
          </p:cNvPr>
          <p:cNvSpPr>
            <a:spLocks noGrp="1"/>
          </p:cNvSpPr>
          <p:nvPr>
            <p:ph type="sldNum" sz="quarter" idx="12"/>
          </p:nvPr>
        </p:nvSpPr>
        <p:spPr/>
        <p:txBody>
          <a:bodyPr/>
          <a:lstStyle/>
          <a:p>
            <a:fld id="{87674F0A-37BA-4CE3-B1FD-DE57A7E2F2C6}" type="slidenum">
              <a:rPr lang="de-CH" smtClean="0"/>
              <a:pPr/>
              <a:t>33</a:t>
            </a:fld>
            <a:endParaRPr lang="de-CH" dirty="0"/>
          </a:p>
        </p:txBody>
      </p:sp>
    </p:spTree>
    <p:extLst>
      <p:ext uri="{BB962C8B-B14F-4D97-AF65-F5344CB8AC3E}">
        <p14:creationId xmlns:p14="http://schemas.microsoft.com/office/powerpoint/2010/main" val="3265510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339D6A-FC11-418B-A1D8-AE101A55101A}"/>
              </a:ext>
            </a:extLst>
          </p:cNvPr>
          <p:cNvSpPr>
            <a:spLocks noGrp="1"/>
          </p:cNvSpPr>
          <p:nvPr>
            <p:ph type="title"/>
          </p:nvPr>
        </p:nvSpPr>
        <p:spPr/>
        <p:txBody>
          <a:bodyPr/>
          <a:lstStyle/>
          <a:p>
            <a:r>
              <a:rPr lang="de-CH" dirty="0"/>
              <a:t>Szenario 6</a:t>
            </a:r>
          </a:p>
        </p:txBody>
      </p:sp>
      <p:sp>
        <p:nvSpPr>
          <p:cNvPr id="3" name="Inhaltsplatzhalter 2">
            <a:extLst>
              <a:ext uri="{FF2B5EF4-FFF2-40B4-BE49-F238E27FC236}">
                <a16:creationId xmlns:a16="http://schemas.microsoft.com/office/drawing/2014/main" id="{41D89D4A-3D98-4E96-910B-FC36B0187497}"/>
              </a:ext>
            </a:extLst>
          </p:cNvPr>
          <p:cNvSpPr>
            <a:spLocks noGrp="1"/>
          </p:cNvSpPr>
          <p:nvPr>
            <p:ph idx="1"/>
          </p:nvPr>
        </p:nvSpPr>
        <p:spPr/>
        <p:txBody>
          <a:bodyPr/>
          <a:lstStyle/>
          <a:p>
            <a:pPr marL="0" indent="0">
              <a:buNone/>
            </a:pPr>
            <a:r>
              <a:rPr lang="de-CH" dirty="0"/>
              <a:t>Herr </a:t>
            </a:r>
            <a:r>
              <a:rPr lang="de-CH" dirty="0" err="1"/>
              <a:t>Mbwa</a:t>
            </a:r>
            <a:r>
              <a:rPr lang="de-CH" dirty="0"/>
              <a:t> meldet beim Schalter der Einwohnerdienste, dass sein Hund an einer Infektion verstorben ist.</a:t>
            </a:r>
          </a:p>
        </p:txBody>
      </p:sp>
      <p:sp>
        <p:nvSpPr>
          <p:cNvPr id="4" name="Foliennummernplatzhalter 3">
            <a:extLst>
              <a:ext uri="{FF2B5EF4-FFF2-40B4-BE49-F238E27FC236}">
                <a16:creationId xmlns:a16="http://schemas.microsoft.com/office/drawing/2014/main" id="{1847AAB2-8760-489A-AA3B-A47CB8AB0B89}"/>
              </a:ext>
            </a:extLst>
          </p:cNvPr>
          <p:cNvSpPr>
            <a:spLocks noGrp="1"/>
          </p:cNvSpPr>
          <p:nvPr>
            <p:ph type="sldNum" sz="quarter" idx="12"/>
          </p:nvPr>
        </p:nvSpPr>
        <p:spPr/>
        <p:txBody>
          <a:bodyPr/>
          <a:lstStyle/>
          <a:p>
            <a:fld id="{87674F0A-37BA-4CE3-B1FD-DE57A7E2F2C6}" type="slidenum">
              <a:rPr lang="de-CH" smtClean="0"/>
              <a:pPr/>
              <a:t>34</a:t>
            </a:fld>
            <a:endParaRPr lang="de-CH" dirty="0"/>
          </a:p>
        </p:txBody>
      </p:sp>
    </p:spTree>
    <p:extLst>
      <p:ext uri="{BB962C8B-B14F-4D97-AF65-F5344CB8AC3E}">
        <p14:creationId xmlns:p14="http://schemas.microsoft.com/office/powerpoint/2010/main" val="29673407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Daten falsch erfasst – „Mini Cases“</a:t>
            </a:r>
            <a:endParaRPr lang="de-CH" dirty="0"/>
          </a:p>
        </p:txBody>
      </p:sp>
      <p:sp>
        <p:nvSpPr>
          <p:cNvPr id="3" name="Inhaltsplatzhalter 2"/>
          <p:cNvSpPr>
            <a:spLocks noGrp="1"/>
          </p:cNvSpPr>
          <p:nvPr>
            <p:ph idx="1"/>
          </p:nvPr>
        </p:nvSpPr>
        <p:spPr/>
        <p:txBody>
          <a:bodyPr/>
          <a:lstStyle/>
          <a:p>
            <a:pPr marL="0" indent="0" hangingPunct="0">
              <a:buNone/>
            </a:pPr>
            <a:r>
              <a:rPr lang="de-CH" sz="1800" b="1" dirty="0"/>
              <a:t>Ausgangslage</a:t>
            </a:r>
          </a:p>
          <a:p>
            <a:pPr marL="0" indent="0" hangingPunct="0">
              <a:buNone/>
            </a:pPr>
            <a:r>
              <a:rPr lang="de-CH" sz="1800" dirty="0"/>
              <a:t>Sie haben nun einen Registereintrag verfasst. Wenn Sie alles richtig erfassen, verlaufen die Arbeitsprozesse reibungslos. Wenn Sie aber Daten falsch erfassen, kann das gravierende Folgen für die betroffene(n) Person(en) haben. Mit diesen Mini Cases üben Sie, kritische Situationen in Bezug auf die Datenerfassung zu analysieren.</a:t>
            </a:r>
          </a:p>
          <a:p>
            <a:pPr marL="0" indent="0" hangingPunct="0">
              <a:buNone/>
            </a:pPr>
            <a:r>
              <a:rPr lang="de-CH" sz="1800" b="1" dirty="0">
                <a:solidFill>
                  <a:srgbClr val="0070C0"/>
                </a:solidFill>
              </a:rPr>
              <a:t>Aufgabenstellung</a:t>
            </a:r>
          </a:p>
          <a:p>
            <a:pPr hangingPunct="0"/>
            <a:r>
              <a:rPr lang="de-CH" sz="1800" b="1" dirty="0"/>
              <a:t>Schritt 1:</a:t>
            </a:r>
            <a:r>
              <a:rPr lang="de-CH" sz="1800" dirty="0"/>
              <a:t> Bilden Sie Tandems.</a:t>
            </a:r>
          </a:p>
          <a:p>
            <a:pPr hangingPunct="0"/>
            <a:r>
              <a:rPr lang="de-CH" sz="1800" b="1" dirty="0"/>
              <a:t>Schritt 2:</a:t>
            </a:r>
            <a:r>
              <a:rPr lang="de-CH" sz="1800" dirty="0"/>
              <a:t> Lesen Sie die erste Fallbeschreibung durch. Lösen Sie den Fall gemeinsam.</a:t>
            </a:r>
          </a:p>
          <a:p>
            <a:pPr hangingPunct="0"/>
            <a:r>
              <a:rPr lang="de-CH" sz="1800" b="1" dirty="0"/>
              <a:t>Schritt 3:</a:t>
            </a:r>
            <a:r>
              <a:rPr lang="de-CH" sz="1800" dirty="0"/>
              <a:t> Lösen Sie gemeinsam den zweiten Fall.</a:t>
            </a:r>
          </a:p>
          <a:p>
            <a:pPr marL="0" indent="0" hangingPunct="0">
              <a:buNone/>
            </a:pPr>
            <a:r>
              <a:rPr lang="de-CH" sz="1800" dirty="0"/>
              <a:t>Für schnelle Lernende: Lösen Sie den dritten Fall.</a:t>
            </a:r>
          </a:p>
          <a:p>
            <a:pPr marL="0" indent="0" hangingPunct="0">
              <a:buNone/>
            </a:pPr>
            <a:r>
              <a:rPr lang="de-CH" sz="1800" b="1" dirty="0"/>
              <a:t>Erwartungen</a:t>
            </a:r>
          </a:p>
          <a:p>
            <a:pPr hangingPunct="0"/>
            <a:r>
              <a:rPr lang="de-CH" sz="1800" dirty="0"/>
              <a:t>Sie schätzen realistisch ab, was die Konsequenzen falscher Datenerfassungen sind.</a:t>
            </a:r>
          </a:p>
          <a:p>
            <a:pPr hangingPunct="0"/>
            <a:r>
              <a:rPr lang="de-CH" sz="1800" dirty="0"/>
              <a:t>Sie leiten vorbeugende Massnahmen ab, um falsche Datenerfassungen zu verhindern.</a:t>
            </a:r>
          </a:p>
          <a:p>
            <a:pPr marL="0" indent="0" hangingPunct="0">
              <a:buNone/>
            </a:pPr>
            <a:r>
              <a:rPr lang="de-CH" sz="1800" b="1" dirty="0"/>
              <a:t>Organisation: </a:t>
            </a:r>
            <a:r>
              <a:rPr lang="de-CH" sz="1800" dirty="0"/>
              <a:t>Zeit: 20 Minuten / Arbeitsweise: Tandem</a:t>
            </a:r>
          </a:p>
          <a:p>
            <a:pPr marL="0" indent="0">
              <a:buNone/>
            </a:pPr>
            <a:endParaRPr lang="de-CH" sz="1800" dirty="0"/>
          </a:p>
          <a:p>
            <a:endParaRPr lang="de-CH" sz="1800" dirty="0"/>
          </a:p>
          <a:p>
            <a:pPr marL="0" indent="0" hangingPunct="0">
              <a:buNone/>
            </a:pPr>
            <a:endParaRPr lang="de-CH" sz="1800" dirty="0"/>
          </a:p>
          <a:p>
            <a:pPr marL="0" indent="0" hangingPunct="0">
              <a:buNone/>
            </a:pPr>
            <a:endParaRPr lang="de-CH" sz="1800"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35</a:t>
            </a:fld>
            <a:endParaRPr lang="de-CH" dirty="0"/>
          </a:p>
        </p:txBody>
      </p:sp>
      <p:pic>
        <p:nvPicPr>
          <p:cNvPr id="5" name="Grafik 4"/>
          <p:cNvPicPr>
            <a:picLocks noChangeAspect="1"/>
          </p:cNvPicPr>
          <p:nvPr/>
        </p:nvPicPr>
        <p:blipFill>
          <a:blip r:embed="rId2" cstate="print">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val="0"/>
              </a:ext>
            </a:extLst>
          </a:blip>
          <a:stretch>
            <a:fillRect/>
          </a:stretch>
        </p:blipFill>
        <p:spPr>
          <a:xfrm>
            <a:off x="10337496" y="4527413"/>
            <a:ext cx="1221600" cy="1558734"/>
          </a:xfrm>
          <a:prstGeom prst="rect">
            <a:avLst/>
          </a:prstGeom>
          <a:ln>
            <a:noFill/>
          </a:ln>
          <a:effectLst>
            <a:outerShdw blurRad="292100" dist="139700" dir="2700000" algn="tl" rotWithShape="0">
              <a:srgbClr val="333333">
                <a:alpha val="65000"/>
              </a:srgbClr>
            </a:outerShdw>
          </a:effectLst>
        </p:spPr>
      </p:pic>
      <p:sp>
        <p:nvSpPr>
          <p:cNvPr id="6" name="Rechteck 5">
            <a:hlinkClick r:id="rId4"/>
          </p:cNvPr>
          <p:cNvSpPr/>
          <p:nvPr/>
        </p:nvSpPr>
        <p:spPr>
          <a:xfrm>
            <a:off x="8591900" y="5685026"/>
            <a:ext cx="2016224" cy="6892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Zum</a:t>
            </a:r>
            <a:br>
              <a:rPr lang="de-CH" dirty="0"/>
            </a:br>
            <a:r>
              <a:rPr lang="de-CH" b="1" dirty="0"/>
              <a:t>Dokument</a:t>
            </a:r>
          </a:p>
        </p:txBody>
      </p:sp>
      <p:pic>
        <p:nvPicPr>
          <p:cNvPr id="7" name="Grafik 6" descr="Mouse PNG, Mouse Cursor, Computer Mouse Clipart Download - Free Transparent  PNG Logos"/>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430448" y="6014110"/>
            <a:ext cx="517848" cy="709630"/>
          </a:xfrm>
          <a:prstGeom prst="rect">
            <a:avLst/>
          </a:prstGeom>
          <a:noFill/>
          <a:ln>
            <a:noFill/>
          </a:ln>
        </p:spPr>
      </p:pic>
    </p:spTree>
    <p:extLst>
      <p:ext uri="{BB962C8B-B14F-4D97-AF65-F5344CB8AC3E}">
        <p14:creationId xmlns:p14="http://schemas.microsoft.com/office/powerpoint/2010/main" val="35098760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rmAutofit fontScale="90000"/>
          </a:bodyPr>
          <a:lstStyle/>
          <a:p>
            <a:r>
              <a:rPr lang="de-CH" dirty="0"/>
              <a:t>Folgen fehlerhafter Datenerfassung </a:t>
            </a:r>
            <a:br>
              <a:rPr lang="de-CH" dirty="0"/>
            </a:br>
            <a:r>
              <a:rPr lang="de-CH" dirty="0"/>
              <a:t>Input</a:t>
            </a:r>
          </a:p>
        </p:txBody>
      </p:sp>
      <p:sp>
        <p:nvSpPr>
          <p:cNvPr id="6" name="Untertitel 5"/>
          <p:cNvSpPr>
            <a:spLocks noGrp="1"/>
          </p:cNvSpPr>
          <p:nvPr>
            <p:ph type="subTitle" idx="1"/>
          </p:nvPr>
        </p:nvSpPr>
        <p:spPr/>
        <p:txBody>
          <a:bodyPr>
            <a:normAutofit/>
          </a:bodyPr>
          <a:lstStyle/>
          <a:p>
            <a:r>
              <a:rPr lang="de-CH" dirty="0"/>
              <a:t>Präsenztag 3</a:t>
            </a:r>
            <a:br>
              <a:rPr lang="de-CH" dirty="0"/>
            </a:br>
            <a:r>
              <a:rPr lang="de-CH" dirty="0"/>
              <a:t>Überbetriebliche Kurse Block 1</a:t>
            </a:r>
          </a:p>
          <a:p>
            <a:r>
              <a:rPr lang="de-CH" sz="1200" dirty="0"/>
              <a:t>Kauffrau/Kaufmann EFZ BOG</a:t>
            </a:r>
          </a:p>
          <a:p>
            <a:r>
              <a:rPr lang="de-CH" sz="1200" dirty="0"/>
              <a:t>Branche «Öffentliche Verwaltung/Administration </a:t>
            </a:r>
            <a:r>
              <a:rPr lang="de-CH" sz="1200" dirty="0" err="1"/>
              <a:t>publique</a:t>
            </a:r>
            <a:r>
              <a:rPr lang="de-CH" sz="1200" dirty="0"/>
              <a:t>/</a:t>
            </a:r>
            <a:r>
              <a:rPr lang="de-CH" sz="1200" dirty="0" err="1"/>
              <a:t>Amministrazione</a:t>
            </a:r>
            <a:r>
              <a:rPr lang="de-CH" sz="1200" dirty="0"/>
              <a:t> </a:t>
            </a:r>
            <a:r>
              <a:rPr lang="de-CH" sz="1200" dirty="0" err="1"/>
              <a:t>pubblica</a:t>
            </a:r>
            <a:r>
              <a:rPr lang="de-CH" sz="1200" dirty="0"/>
              <a:t>»</a:t>
            </a:r>
          </a:p>
          <a:p>
            <a:r>
              <a:rPr lang="de-CH" sz="1200" dirty="0"/>
              <a:t>Arbeitssituation 5: «Registeranmeldungen, Register- und </a:t>
            </a:r>
            <a:r>
              <a:rPr lang="de-CH" sz="1200" dirty="0" err="1"/>
              <a:t>Klientenstamm</a:t>
            </a:r>
            <a:r>
              <a:rPr lang="de-CH" sz="1200" dirty="0"/>
              <a:t> führen» </a:t>
            </a:r>
          </a:p>
          <a:p>
            <a:endParaRPr lang="de-CH" dirty="0">
              <a:highlight>
                <a:srgbClr val="C0C0C0"/>
              </a:highlight>
            </a:endParaRPr>
          </a:p>
          <a:p>
            <a:endParaRPr lang="de-CH" dirty="0">
              <a:highlight>
                <a:srgbClr val="C0C0C0"/>
              </a:highlight>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Zielsetzungen und Aufbau des Inputs</a:t>
            </a:r>
            <a:endParaRPr lang="de-CH" sz="1200" b="0" dirty="0">
              <a:solidFill>
                <a:srgbClr val="FF0000"/>
              </a:solidFill>
            </a:endParaRPr>
          </a:p>
        </p:txBody>
      </p:sp>
      <p:sp>
        <p:nvSpPr>
          <p:cNvPr id="6" name="Inhaltsplatzhalter 5"/>
          <p:cNvSpPr>
            <a:spLocks noGrp="1"/>
          </p:cNvSpPr>
          <p:nvPr>
            <p:ph idx="1"/>
          </p:nvPr>
        </p:nvSpPr>
        <p:spPr/>
        <p:txBody>
          <a:bodyPr/>
          <a:lstStyle/>
          <a:p>
            <a:r>
              <a:rPr lang="de-CH" dirty="0"/>
              <a:t>Sie nennen mindestens drei Gründe, warum die korrekte Datenerfassung zentral für die Registerführung ist.</a:t>
            </a:r>
          </a:p>
          <a:p>
            <a:endParaRPr lang="de-CH" dirty="0"/>
          </a:p>
          <a:p>
            <a:r>
              <a:rPr lang="de-CH" dirty="0"/>
              <a:t>Sie leiten ab, welche Konsequenzen aus fehlerhaften Datenerfassungen entstehen. </a:t>
            </a:r>
          </a:p>
          <a:p>
            <a:pPr marL="0" indent="0">
              <a:buNone/>
            </a:pPr>
            <a:endParaRPr lang="de-CH" dirty="0"/>
          </a:p>
        </p:txBody>
      </p:sp>
      <p:sp>
        <p:nvSpPr>
          <p:cNvPr id="2" name="Foliennummernplatzhalter 1"/>
          <p:cNvSpPr>
            <a:spLocks noGrp="1"/>
          </p:cNvSpPr>
          <p:nvPr>
            <p:ph type="sldNum" sz="quarter" idx="12"/>
          </p:nvPr>
        </p:nvSpPr>
        <p:spPr/>
        <p:txBody>
          <a:bodyPr/>
          <a:lstStyle/>
          <a:p>
            <a:fld id="{87674F0A-37BA-4CE3-B1FD-DE57A7E2F2C6}" type="slidenum">
              <a:rPr lang="de-CH" smtClean="0"/>
              <a:pPr/>
              <a:t>37</a:t>
            </a:fld>
            <a:endParaRPr lang="de-CH"/>
          </a:p>
        </p:txBody>
      </p:sp>
    </p:spTree>
    <p:extLst>
      <p:ext uri="{BB962C8B-B14F-4D97-AF65-F5344CB8AC3E}">
        <p14:creationId xmlns:p14="http://schemas.microsoft.com/office/powerpoint/2010/main" val="39738380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4DAD4A-6CE1-4EA7-AC07-B46E176ABF19}"/>
              </a:ext>
            </a:extLst>
          </p:cNvPr>
          <p:cNvSpPr>
            <a:spLocks noGrp="1"/>
          </p:cNvSpPr>
          <p:nvPr>
            <p:ph type="title"/>
          </p:nvPr>
        </p:nvSpPr>
        <p:spPr/>
        <p:txBody>
          <a:bodyPr/>
          <a:lstStyle/>
          <a:p>
            <a:r>
              <a:rPr lang="de-CH" dirty="0"/>
              <a:t>Werden Daten falsch erfasst, führt das zu …</a:t>
            </a:r>
          </a:p>
        </p:txBody>
      </p:sp>
      <p:sp>
        <p:nvSpPr>
          <p:cNvPr id="3" name="Inhaltsplatzhalter 2">
            <a:extLst>
              <a:ext uri="{FF2B5EF4-FFF2-40B4-BE49-F238E27FC236}">
                <a16:creationId xmlns:a16="http://schemas.microsoft.com/office/drawing/2014/main" id="{E1875AB2-33DC-45E1-805E-01531CF3A5B7}"/>
              </a:ext>
            </a:extLst>
          </p:cNvPr>
          <p:cNvSpPr>
            <a:spLocks noGrp="1"/>
          </p:cNvSpPr>
          <p:nvPr>
            <p:ph idx="1"/>
          </p:nvPr>
        </p:nvSpPr>
        <p:spPr/>
        <p:txBody>
          <a:bodyPr/>
          <a:lstStyle/>
          <a:p>
            <a:r>
              <a:rPr lang="de-CH" b="1" dirty="0"/>
              <a:t>Ärger: </a:t>
            </a:r>
            <a:r>
              <a:rPr lang="de-CH" dirty="0"/>
              <a:t>Zum Beispiel wenn sich eine Einwohnerin nochmals melden oder vorbeikommen muss. Unter Umständen kann sogar eine (rechtlich) heikle Situation entstehen, wenn z.B. Ausweisdokumente falsch ausgestellt wurden.</a:t>
            </a:r>
          </a:p>
          <a:p>
            <a:endParaRPr lang="de-CH" dirty="0"/>
          </a:p>
          <a:p>
            <a:r>
              <a:rPr lang="de-CH" b="1" dirty="0"/>
              <a:t>Misstrauen: </a:t>
            </a:r>
            <a:r>
              <a:rPr lang="de-CH" dirty="0"/>
              <a:t>Kunden möchten, dass ihre Daten vertrauenswürdig behandelt werden und bei uns sicher sind. Bei unsorgfältigem Umgang wird das Vertrauen in die öffentliche Verwaltung geschwächt.</a:t>
            </a:r>
          </a:p>
          <a:p>
            <a:endParaRPr lang="de-CH" dirty="0"/>
          </a:p>
        </p:txBody>
      </p:sp>
      <p:sp>
        <p:nvSpPr>
          <p:cNvPr id="4" name="Foliennummernplatzhalter 3">
            <a:extLst>
              <a:ext uri="{FF2B5EF4-FFF2-40B4-BE49-F238E27FC236}">
                <a16:creationId xmlns:a16="http://schemas.microsoft.com/office/drawing/2014/main" id="{FB91EC10-4D70-49EC-AE35-7CB2B25CA990}"/>
              </a:ext>
            </a:extLst>
          </p:cNvPr>
          <p:cNvSpPr>
            <a:spLocks noGrp="1"/>
          </p:cNvSpPr>
          <p:nvPr>
            <p:ph type="sldNum" sz="quarter" idx="12"/>
          </p:nvPr>
        </p:nvSpPr>
        <p:spPr/>
        <p:txBody>
          <a:bodyPr/>
          <a:lstStyle/>
          <a:p>
            <a:fld id="{87674F0A-37BA-4CE3-B1FD-DE57A7E2F2C6}" type="slidenum">
              <a:rPr lang="de-CH" smtClean="0"/>
              <a:pPr/>
              <a:t>38</a:t>
            </a:fld>
            <a:endParaRPr lang="de-CH" dirty="0"/>
          </a:p>
        </p:txBody>
      </p:sp>
    </p:spTree>
    <p:extLst>
      <p:ext uri="{BB962C8B-B14F-4D97-AF65-F5344CB8AC3E}">
        <p14:creationId xmlns:p14="http://schemas.microsoft.com/office/powerpoint/2010/main" val="41674672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856DB01E-3C3B-48D8-A6E2-EF6192F11189}"/>
              </a:ext>
            </a:extLst>
          </p:cNvPr>
          <p:cNvSpPr>
            <a:spLocks noGrp="1"/>
          </p:cNvSpPr>
          <p:nvPr>
            <p:ph type="title"/>
          </p:nvPr>
        </p:nvSpPr>
        <p:spPr>
          <a:xfrm>
            <a:off x="609600" y="274638"/>
            <a:ext cx="10972800" cy="1143000"/>
          </a:xfrm>
        </p:spPr>
        <p:txBody>
          <a:bodyPr anchor="ctr">
            <a:normAutofit/>
          </a:bodyPr>
          <a:lstStyle/>
          <a:p>
            <a:r>
              <a:rPr lang="de-CH" dirty="0"/>
              <a:t>Werden Daten falsch erfasst, führt das zu …</a:t>
            </a:r>
          </a:p>
        </p:txBody>
      </p:sp>
      <p:pic>
        <p:nvPicPr>
          <p:cNvPr id="2" name="Grafik 1">
            <a:extLst>
              <a:ext uri="{FF2B5EF4-FFF2-40B4-BE49-F238E27FC236}">
                <a16:creationId xmlns:a16="http://schemas.microsoft.com/office/drawing/2014/main" id="{1B13EBAB-9772-404C-BC79-9170630C93C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15637" y="1600201"/>
            <a:ext cx="5372726" cy="2396236"/>
          </a:xfrm>
          <a:prstGeom prst="rect">
            <a:avLst/>
          </a:prstGeom>
          <a:noFill/>
        </p:spPr>
      </p:pic>
      <p:sp>
        <p:nvSpPr>
          <p:cNvPr id="6" name="Inhaltsplatzhalter 5">
            <a:extLst>
              <a:ext uri="{FF2B5EF4-FFF2-40B4-BE49-F238E27FC236}">
                <a16:creationId xmlns:a16="http://schemas.microsoft.com/office/drawing/2014/main" id="{8AF56CEB-787C-4A79-B2DA-30B71F2C86CD}"/>
              </a:ext>
            </a:extLst>
          </p:cNvPr>
          <p:cNvSpPr>
            <a:spLocks noGrp="1"/>
          </p:cNvSpPr>
          <p:nvPr>
            <p:ph sz="half" idx="2"/>
          </p:nvPr>
        </p:nvSpPr>
        <p:spPr>
          <a:xfrm>
            <a:off x="6197600" y="1600201"/>
            <a:ext cx="5384800" cy="4525963"/>
          </a:xfrm>
        </p:spPr>
        <p:txBody>
          <a:bodyPr>
            <a:normAutofit/>
          </a:bodyPr>
          <a:lstStyle/>
          <a:p>
            <a:pPr>
              <a:lnSpc>
                <a:spcPct val="90000"/>
              </a:lnSpc>
            </a:pPr>
            <a:r>
              <a:rPr lang="de-CH" sz="1700" b="1" dirty="0"/>
              <a:t>Mehrkosten/Mehraufwand: </a:t>
            </a:r>
            <a:r>
              <a:rPr lang="de-CH" sz="1700" dirty="0"/>
              <a:t>Der Einwohner hat Zusatzaufwände, da er allenfalls auf die erneute Ausstellung der korrekten Unterlagen warten muss. Die zuständige Mitarbeiterin in der Verwaltung muss zudem im System nochmals Anpassungen vornehmen. Diese Korrekturmeldungen müssen allenfalls auch noch an andere Stellen weitergeleitet werden. </a:t>
            </a:r>
          </a:p>
          <a:p>
            <a:pPr>
              <a:lnSpc>
                <a:spcPct val="90000"/>
              </a:lnSpc>
            </a:pPr>
            <a:endParaRPr lang="de-CH" sz="1700" dirty="0"/>
          </a:p>
          <a:p>
            <a:pPr>
              <a:lnSpc>
                <a:spcPct val="90000"/>
              </a:lnSpc>
            </a:pPr>
            <a:r>
              <a:rPr lang="de-CH" sz="1700" b="1" dirty="0"/>
              <a:t>einem Rattenschwanz an Fehlern: </a:t>
            </a:r>
            <a:r>
              <a:rPr lang="de-CH" sz="1700" dirty="0"/>
              <a:t>Es werden falsche Prozesse ausgeführt, welche teilweise gar nicht mehr aufhaltbar sind und daher weitere Folgefehler auslösen. Solche Fehler sind systemtechnisch sehr aufwendig zu beheben. Wenn weitere beteiligte Amtsstellen betroffen sind, ist dies zudem doppelt ärgerlich, da die dortigen Mitarbeitenden nichts dafür können.</a:t>
            </a:r>
          </a:p>
          <a:p>
            <a:pPr>
              <a:lnSpc>
                <a:spcPct val="90000"/>
              </a:lnSpc>
            </a:pPr>
            <a:endParaRPr lang="de-CH" sz="1700" dirty="0"/>
          </a:p>
        </p:txBody>
      </p:sp>
      <p:sp>
        <p:nvSpPr>
          <p:cNvPr id="4" name="Foliennummernplatzhalter 3">
            <a:extLst>
              <a:ext uri="{FF2B5EF4-FFF2-40B4-BE49-F238E27FC236}">
                <a16:creationId xmlns:a16="http://schemas.microsoft.com/office/drawing/2014/main" id="{F41F9071-7065-4435-A242-62CD00E3CB78}"/>
              </a:ext>
            </a:extLst>
          </p:cNvPr>
          <p:cNvSpPr>
            <a:spLocks noGrp="1"/>
          </p:cNvSpPr>
          <p:nvPr>
            <p:ph type="sldNum" sz="quarter" idx="12"/>
          </p:nvPr>
        </p:nvSpPr>
        <p:spPr>
          <a:xfrm>
            <a:off x="8737600" y="6356351"/>
            <a:ext cx="2844800" cy="365125"/>
          </a:xfrm>
        </p:spPr>
        <p:txBody>
          <a:bodyPr anchor="ctr">
            <a:normAutofit/>
          </a:bodyPr>
          <a:lstStyle/>
          <a:p>
            <a:pPr>
              <a:spcAft>
                <a:spcPts val="600"/>
              </a:spcAft>
            </a:pPr>
            <a:fld id="{87674F0A-37BA-4CE3-B1FD-DE57A7E2F2C6}" type="slidenum">
              <a:rPr lang="de-CH" smtClean="0"/>
              <a:pPr>
                <a:spcAft>
                  <a:spcPts val="600"/>
                </a:spcAft>
              </a:pPr>
              <a:t>39</a:t>
            </a:fld>
            <a:endParaRPr lang="de-CH"/>
          </a:p>
        </p:txBody>
      </p:sp>
      <p:sp>
        <p:nvSpPr>
          <p:cNvPr id="7" name="Textfeld 6">
            <a:extLst>
              <a:ext uri="{FF2B5EF4-FFF2-40B4-BE49-F238E27FC236}">
                <a16:creationId xmlns:a16="http://schemas.microsoft.com/office/drawing/2014/main" id="{ADAEF443-68FB-DDBC-5C2A-5B24B93ED860}"/>
              </a:ext>
            </a:extLst>
          </p:cNvPr>
          <p:cNvSpPr txBox="1"/>
          <p:nvPr/>
        </p:nvSpPr>
        <p:spPr>
          <a:xfrm>
            <a:off x="609600" y="4092329"/>
            <a:ext cx="5508987" cy="523220"/>
          </a:xfrm>
          <a:prstGeom prst="rect">
            <a:avLst/>
          </a:prstGeom>
          <a:noFill/>
        </p:spPr>
        <p:txBody>
          <a:bodyPr wrap="square" rtlCol="0">
            <a:spAutoFit/>
          </a:bodyPr>
          <a:lstStyle/>
          <a:p>
            <a:r>
              <a:rPr lang="de-CH" sz="1400" dirty="0">
                <a:latin typeface="Calibri" panose="020F0502020204030204" pitchFamily="34" charset="0"/>
              </a:rPr>
              <a:t>Abbildung: Domino-Effekt</a:t>
            </a:r>
          </a:p>
          <a:p>
            <a:r>
              <a:rPr lang="de-CH" sz="1400" dirty="0">
                <a:latin typeface="Calibri" panose="020F0502020204030204" pitchFamily="34" charset="0"/>
              </a:rPr>
              <a:t>Quelle: Adobe Stock</a:t>
            </a:r>
          </a:p>
        </p:txBody>
      </p:sp>
    </p:spTree>
    <p:extLst>
      <p:ext uri="{BB962C8B-B14F-4D97-AF65-F5344CB8AC3E}">
        <p14:creationId xmlns:p14="http://schemas.microsoft.com/office/powerpoint/2010/main" val="4239837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a:t>Warum ist das wichtig?</a:t>
            </a:r>
            <a:endParaRPr lang="de-CH" dirty="0"/>
          </a:p>
        </p:txBody>
      </p:sp>
      <p:sp>
        <p:nvSpPr>
          <p:cNvPr id="6" name="Inhaltsplatzhalter 5"/>
          <p:cNvSpPr>
            <a:spLocks noGrp="1"/>
          </p:cNvSpPr>
          <p:nvPr>
            <p:ph idx="1"/>
          </p:nvPr>
        </p:nvSpPr>
        <p:spPr/>
        <p:txBody>
          <a:bodyPr/>
          <a:lstStyle/>
          <a:p>
            <a:r>
              <a:rPr lang="de-CH" dirty="0"/>
              <a:t>Die in Register enthaltenen Informationen sind die Basis für alle möglichen Prozesse in der öffentlichen Verwaltung.</a:t>
            </a:r>
          </a:p>
          <a:p>
            <a:r>
              <a:rPr lang="de-CH" dirty="0"/>
              <a:t>Im Berufsalltag legen Sie neue Informationen in einer Datenbank ab, mutieren bestehende Daten oder nehmen eine Abmeldung eines Registereintrags vor. </a:t>
            </a:r>
          </a:p>
          <a:p>
            <a:r>
              <a:rPr lang="de-CH" dirty="0"/>
              <a:t>Der Vorteil von solchen Datenbanken ist, dass Informationen systematisch abgelegt und gespeichert werden.</a:t>
            </a:r>
          </a:p>
          <a:p>
            <a:r>
              <a:rPr lang="de-CH" dirty="0"/>
              <a:t>Das setzt voraus, dass Sie erhaltene Informationen in den Registern korrekt erfassen und sorgfältig mit den Daten umgehen. </a:t>
            </a:r>
          </a:p>
        </p:txBody>
      </p:sp>
      <p:sp>
        <p:nvSpPr>
          <p:cNvPr id="2" name="Foliennummernplatzhalter 1"/>
          <p:cNvSpPr>
            <a:spLocks noGrp="1"/>
          </p:cNvSpPr>
          <p:nvPr>
            <p:ph type="sldNum" sz="quarter" idx="12"/>
          </p:nvPr>
        </p:nvSpPr>
        <p:spPr/>
        <p:txBody>
          <a:bodyPr/>
          <a:lstStyle/>
          <a:p>
            <a:fld id="{87674F0A-37BA-4CE3-B1FD-DE57A7E2F2C6}" type="slidenum">
              <a:rPr lang="de-CH" smtClean="0"/>
              <a:pPr/>
              <a:t>4</a:t>
            </a:fld>
            <a:endParaRPr lang="de-CH"/>
          </a:p>
        </p:txBody>
      </p:sp>
      <p:pic>
        <p:nvPicPr>
          <p:cNvPr id="9" name="Inhaltsplatzhalter 3">
            <a:extLst>
              <a:ext uri="{FF2B5EF4-FFF2-40B4-BE49-F238E27FC236}">
                <a16:creationId xmlns:a16="http://schemas.microsoft.com/office/drawing/2014/main" id="{7EB90F81-DECD-4C44-81D3-56C69A64B06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rot="1800000">
            <a:off x="47328" y="4390177"/>
            <a:ext cx="1724654" cy="2299539"/>
          </a:xfrm>
          <a:prstGeom prst="rect">
            <a:avLst/>
          </a:prstGeom>
        </p:spPr>
      </p:pic>
    </p:spTree>
    <p:extLst>
      <p:ext uri="{BB962C8B-B14F-4D97-AF65-F5344CB8AC3E}">
        <p14:creationId xmlns:p14="http://schemas.microsoft.com/office/powerpoint/2010/main" val="4579123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000" dirty="0"/>
              <a:t>Schnittstellen aufzeichnen – „Zeichnen statt Schreiben“</a:t>
            </a:r>
            <a:endParaRPr lang="de-CH" sz="3000" dirty="0"/>
          </a:p>
        </p:txBody>
      </p:sp>
      <p:sp>
        <p:nvSpPr>
          <p:cNvPr id="3" name="Inhaltsplatzhalter 2"/>
          <p:cNvSpPr>
            <a:spLocks noGrp="1"/>
          </p:cNvSpPr>
          <p:nvPr>
            <p:ph idx="1"/>
          </p:nvPr>
        </p:nvSpPr>
        <p:spPr>
          <a:xfrm>
            <a:off x="600973" y="1556792"/>
            <a:ext cx="10972800" cy="4896544"/>
          </a:xfrm>
        </p:spPr>
        <p:txBody>
          <a:bodyPr/>
          <a:lstStyle/>
          <a:p>
            <a:pPr marL="0" indent="0" hangingPunct="0">
              <a:buNone/>
            </a:pPr>
            <a:r>
              <a:rPr lang="de-CH" sz="1600" b="1" dirty="0"/>
              <a:t>Ausgangslage</a:t>
            </a:r>
          </a:p>
          <a:p>
            <a:pPr marL="0" indent="0" hangingPunct="0">
              <a:buNone/>
            </a:pPr>
            <a:r>
              <a:rPr lang="de-CH" sz="1600" dirty="0"/>
              <a:t>Sie haben bereits einige unterschiedliche Register kennengelernt. Nun geht es darum, dass Sie die Schnittstellen zwischen den Registern identifizieren. Somit erkennen Sie auf einen Blick, wo die Daten in den Registern überall hinfliessen.</a:t>
            </a:r>
          </a:p>
          <a:p>
            <a:pPr marL="0" indent="0" hangingPunct="0">
              <a:buNone/>
            </a:pPr>
            <a:r>
              <a:rPr lang="de-CH" sz="1600" b="1" dirty="0">
                <a:solidFill>
                  <a:srgbClr val="0070C0"/>
                </a:solidFill>
              </a:rPr>
              <a:t>Aufgabenstellung</a:t>
            </a:r>
          </a:p>
          <a:p>
            <a:pPr marL="0" indent="0" hangingPunct="0">
              <a:buNone/>
            </a:pPr>
            <a:r>
              <a:rPr lang="de-CH" sz="1600" b="1" dirty="0"/>
              <a:t>Schritt 1:</a:t>
            </a:r>
            <a:r>
              <a:rPr lang="de-CH" sz="1600" dirty="0"/>
              <a:t> Überlegen Sie sich, mit welchen internen oder externen Stellen Ihre Amtsstelle/Abteilung Daten austauscht. Welche Daten werden weitergeleitet? Welche Daten erhält Ihre Amtsstelle/Abteilung von anderen Stellen?</a:t>
            </a:r>
          </a:p>
          <a:p>
            <a:pPr marL="0" indent="0" hangingPunct="0">
              <a:buNone/>
            </a:pPr>
            <a:r>
              <a:rPr lang="de-CH" sz="1600" b="1" dirty="0"/>
              <a:t>Schritt 2:</a:t>
            </a:r>
            <a:r>
              <a:rPr lang="de-CH" sz="1600" dirty="0"/>
              <a:t> Gestalten Sie Ihr Blatt wie folgt: In der Mitte zeichnen Sie Ihre Amtsstelle/Abteilung auf. Rundherum schreiben Sie spinnennetzartig auf, mit welchen Stellen diese Daten austauscht. </a:t>
            </a:r>
          </a:p>
          <a:p>
            <a:pPr marL="0" indent="0" hangingPunct="0">
              <a:buNone/>
            </a:pPr>
            <a:r>
              <a:rPr lang="de-CH" sz="1600" u="sng" dirty="0"/>
              <a:t>Tipp</a:t>
            </a:r>
            <a:r>
              <a:rPr lang="de-CH" sz="1600" dirty="0"/>
              <a:t>: Denken Sie gross und berücksichtigen Sie wenn möglich auch die Register, die Sie heute kennengelernt haben.</a:t>
            </a:r>
          </a:p>
          <a:p>
            <a:pPr marL="0" indent="0" hangingPunct="0">
              <a:buNone/>
            </a:pPr>
            <a:r>
              <a:rPr lang="de-CH" sz="1600" b="1" dirty="0"/>
              <a:t>Schritt 3:</a:t>
            </a:r>
            <a:r>
              <a:rPr lang="de-CH" sz="1600" dirty="0"/>
              <a:t> Stellen Sie Ihre Zeichnung einer anderen Person im </a:t>
            </a:r>
            <a:r>
              <a:rPr lang="de-CH" sz="1600" dirty="0" err="1"/>
              <a:t>üK</a:t>
            </a:r>
            <a:r>
              <a:rPr lang="de-CH" sz="1600" dirty="0"/>
              <a:t> vor. Ergänzen Sie allenfalls Ihr Bild.</a:t>
            </a:r>
          </a:p>
          <a:p>
            <a:pPr marL="0" indent="0" hangingPunct="0">
              <a:buNone/>
            </a:pPr>
            <a:r>
              <a:rPr lang="de-CH" sz="1600" b="1" dirty="0"/>
              <a:t>Erwartungen</a:t>
            </a:r>
          </a:p>
          <a:p>
            <a:pPr hangingPunct="0"/>
            <a:r>
              <a:rPr lang="de-CH" sz="1600" dirty="0"/>
              <a:t>Sie halten mindestens zwei Schnittstellen Ihrer Amtsstelle/Abteilung fest.</a:t>
            </a:r>
          </a:p>
          <a:p>
            <a:pPr hangingPunct="0"/>
            <a:r>
              <a:rPr lang="de-CH" sz="1600" dirty="0"/>
              <a:t>Sie identifizieren, welche Registerdaten Ihr Lehrbetrieb weiterleitet und welche Ihre Amtsstelle/Abteilung von anderen Stellen erhält.</a:t>
            </a:r>
          </a:p>
          <a:p>
            <a:pPr hangingPunct="0"/>
            <a:r>
              <a:rPr lang="de-CH" sz="1600" dirty="0"/>
              <a:t>Sie sichten die Zeichnung einer/eines Mitlernenden.</a:t>
            </a:r>
          </a:p>
          <a:p>
            <a:pPr marL="0" indent="0" hangingPunct="0">
              <a:buNone/>
            </a:pPr>
            <a:r>
              <a:rPr lang="de-CH" sz="1600" b="1" dirty="0"/>
              <a:t>Organisation: </a:t>
            </a:r>
            <a:r>
              <a:rPr lang="de-CH" sz="1600" dirty="0"/>
              <a:t>Zeit: 20 Minuten / Arbeitsweise: Einzelarbeit, Tandem / Hilfsmittel: Blatt, Stifte</a:t>
            </a:r>
          </a:p>
        </p:txBody>
      </p:sp>
      <p:sp>
        <p:nvSpPr>
          <p:cNvPr id="4" name="Foliennummernplatzhalter 3"/>
          <p:cNvSpPr>
            <a:spLocks noGrp="1"/>
          </p:cNvSpPr>
          <p:nvPr>
            <p:ph type="sldNum" sz="quarter" idx="12"/>
          </p:nvPr>
        </p:nvSpPr>
        <p:spPr/>
        <p:txBody>
          <a:bodyPr/>
          <a:lstStyle/>
          <a:p>
            <a:fld id="{87674F0A-37BA-4CE3-B1FD-DE57A7E2F2C6}" type="slidenum">
              <a:rPr lang="de-CH" smtClean="0"/>
              <a:pPr/>
              <a:t>40</a:t>
            </a:fld>
            <a:endParaRPr lang="de-CH" dirty="0"/>
          </a:p>
        </p:txBody>
      </p:sp>
    </p:spTree>
    <p:extLst>
      <p:ext uri="{BB962C8B-B14F-4D97-AF65-F5344CB8AC3E}">
        <p14:creationId xmlns:p14="http://schemas.microsoft.com/office/powerpoint/2010/main" val="21188791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rmAutofit fontScale="90000"/>
          </a:bodyPr>
          <a:lstStyle/>
          <a:p>
            <a:r>
              <a:rPr lang="de-CH" dirty="0"/>
              <a:t>Register und Schnittstellen</a:t>
            </a:r>
            <a:br>
              <a:rPr lang="de-CH" dirty="0"/>
            </a:br>
            <a:r>
              <a:rPr lang="de-CH" dirty="0"/>
              <a:t>Input</a:t>
            </a:r>
          </a:p>
        </p:txBody>
      </p:sp>
      <p:sp>
        <p:nvSpPr>
          <p:cNvPr id="6" name="Untertitel 5"/>
          <p:cNvSpPr>
            <a:spLocks noGrp="1"/>
          </p:cNvSpPr>
          <p:nvPr>
            <p:ph type="subTitle" idx="1"/>
          </p:nvPr>
        </p:nvSpPr>
        <p:spPr/>
        <p:txBody>
          <a:bodyPr>
            <a:normAutofit/>
          </a:bodyPr>
          <a:lstStyle/>
          <a:p>
            <a:r>
              <a:rPr lang="de-CH" dirty="0"/>
              <a:t>Präsenztag 3</a:t>
            </a:r>
            <a:br>
              <a:rPr lang="de-CH" dirty="0"/>
            </a:br>
            <a:r>
              <a:rPr lang="de-CH" dirty="0"/>
              <a:t>Überbetriebliche Kurse Block 1</a:t>
            </a:r>
          </a:p>
          <a:p>
            <a:r>
              <a:rPr lang="de-CH" sz="1200" dirty="0"/>
              <a:t>Kauffrau/Kaufmann EFZ BOG</a:t>
            </a:r>
          </a:p>
          <a:p>
            <a:r>
              <a:rPr lang="de-CH" sz="1200" dirty="0"/>
              <a:t>Branche «Öffentliche Verwaltung/Administration </a:t>
            </a:r>
            <a:r>
              <a:rPr lang="de-CH" sz="1200" dirty="0" err="1"/>
              <a:t>publique</a:t>
            </a:r>
            <a:r>
              <a:rPr lang="de-CH" sz="1200" dirty="0"/>
              <a:t>/</a:t>
            </a:r>
            <a:r>
              <a:rPr lang="de-CH" sz="1200" dirty="0" err="1"/>
              <a:t>Amministrazione</a:t>
            </a:r>
            <a:r>
              <a:rPr lang="de-CH" sz="1200" dirty="0"/>
              <a:t> </a:t>
            </a:r>
            <a:r>
              <a:rPr lang="de-CH" sz="1200" dirty="0" err="1"/>
              <a:t>pubblica</a:t>
            </a:r>
            <a:r>
              <a:rPr lang="de-CH" sz="1200" dirty="0"/>
              <a:t>»</a:t>
            </a:r>
          </a:p>
          <a:p>
            <a:r>
              <a:rPr lang="de-CH" sz="1200" dirty="0"/>
              <a:t>Arbeitssituation 5: «Registeranmeldungen, Register- und </a:t>
            </a:r>
            <a:r>
              <a:rPr lang="de-CH" sz="1200" dirty="0" err="1"/>
              <a:t>Klientenstamm</a:t>
            </a:r>
            <a:r>
              <a:rPr lang="de-CH" sz="1200" dirty="0"/>
              <a:t> führen» </a:t>
            </a:r>
          </a:p>
          <a:p>
            <a:endParaRPr lang="de-CH" dirty="0">
              <a:highlight>
                <a:srgbClr val="C0C0C0"/>
              </a:highlight>
            </a:endParaRPr>
          </a:p>
          <a:p>
            <a:endParaRPr lang="de-CH" dirty="0">
              <a:highlight>
                <a:srgbClr val="C0C0C0"/>
              </a:highlight>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a:t>Das Wichtigste in Kürze</a:t>
            </a:r>
            <a:endParaRPr lang="de-CH" dirty="0"/>
          </a:p>
        </p:txBody>
      </p:sp>
      <p:sp>
        <p:nvSpPr>
          <p:cNvPr id="6" name="Inhaltsplatzhalter 5"/>
          <p:cNvSpPr>
            <a:spLocks noGrp="1"/>
          </p:cNvSpPr>
          <p:nvPr>
            <p:ph idx="1"/>
          </p:nvPr>
        </p:nvSpPr>
        <p:spPr/>
        <p:txBody>
          <a:bodyPr/>
          <a:lstStyle/>
          <a:p>
            <a:r>
              <a:rPr lang="de-CH" dirty="0"/>
              <a:t>Das Wort «Register» wird im Arbeitsalltag kaum mehr angetroffen. Es stammt aus einer Zeit, als die Ämter Daten von Hand in losen Blättern oder riesigen Einbänden führten.</a:t>
            </a:r>
          </a:p>
          <a:p>
            <a:endParaRPr lang="de-CH" dirty="0"/>
          </a:p>
          <a:p>
            <a:r>
              <a:rPr lang="de-CH" dirty="0"/>
              <a:t>Heute bewirtschaftet die öffentliche Verwaltung elektronische Datenbanken, die zentral auf einem Server gespeichert werden (kommunal, regional, kantonal oder sogar schweizweit).</a:t>
            </a:r>
          </a:p>
          <a:p>
            <a:endParaRPr lang="de-CH" dirty="0"/>
          </a:p>
          <a:p>
            <a:r>
              <a:rPr lang="en-GB" dirty="0"/>
              <a:t>Die </a:t>
            </a:r>
            <a:r>
              <a:rPr lang="de-CH" dirty="0"/>
              <a:t>Verwaltung kann digitale Daten intern und extern schneller austauschen. </a:t>
            </a:r>
            <a:r>
              <a:rPr lang="de-CH" b="1" dirty="0"/>
              <a:t>Dort entstehen die sogenannten Schnittstellen</a:t>
            </a:r>
            <a:r>
              <a:rPr lang="en-GB" b="1" dirty="0"/>
              <a:t>.</a:t>
            </a:r>
            <a:endParaRPr lang="de-CH" b="1" dirty="0"/>
          </a:p>
          <a:p>
            <a:endParaRPr lang="de-CH" dirty="0"/>
          </a:p>
        </p:txBody>
      </p:sp>
      <p:sp>
        <p:nvSpPr>
          <p:cNvPr id="2" name="Foliennummernplatzhalter 1"/>
          <p:cNvSpPr>
            <a:spLocks noGrp="1"/>
          </p:cNvSpPr>
          <p:nvPr>
            <p:ph type="sldNum" sz="quarter" idx="12"/>
          </p:nvPr>
        </p:nvSpPr>
        <p:spPr/>
        <p:txBody>
          <a:bodyPr/>
          <a:lstStyle/>
          <a:p>
            <a:fld id="{87674F0A-37BA-4CE3-B1FD-DE57A7E2F2C6}" type="slidenum">
              <a:rPr lang="de-CH" smtClean="0"/>
              <a:pPr/>
              <a:t>42</a:t>
            </a:fld>
            <a:endParaRPr lang="de-CH"/>
          </a:p>
        </p:txBody>
      </p:sp>
    </p:spTree>
    <p:extLst>
      <p:ext uri="{BB962C8B-B14F-4D97-AF65-F5344CB8AC3E}">
        <p14:creationId xmlns:p14="http://schemas.microsoft.com/office/powerpoint/2010/main" val="15219190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Ein Blick in die Zukunft</a:t>
            </a:r>
          </a:p>
        </p:txBody>
      </p:sp>
      <p:sp>
        <p:nvSpPr>
          <p:cNvPr id="6" name="Inhaltsplatzhalter 5"/>
          <p:cNvSpPr>
            <a:spLocks noGrp="1"/>
          </p:cNvSpPr>
          <p:nvPr>
            <p:ph idx="1"/>
          </p:nvPr>
        </p:nvSpPr>
        <p:spPr/>
        <p:txBody>
          <a:bodyPr/>
          <a:lstStyle/>
          <a:p>
            <a:r>
              <a:rPr lang="de-CH" dirty="0"/>
              <a:t>Stellen Sie sich ein E-Portal vor, das in Zukunft alle relevanten Daten und Dienstleistungen Ihres Kantons oder Ihrer Gemeinden zusammenfasst und online verfügbar macht – einfach, sicher und rund um die Uhr. </a:t>
            </a:r>
            <a:br>
              <a:rPr lang="de-CH" dirty="0"/>
            </a:br>
            <a:r>
              <a:rPr lang="de-CH" dirty="0"/>
              <a:t>Damit entfällt z.B. die Notwendigkeit des persönlichen Erscheinens. Man nennt diese Entwicklung auch «E-Government».</a:t>
            </a:r>
          </a:p>
          <a:p>
            <a:r>
              <a:rPr lang="de-CH" dirty="0"/>
              <a:t>Die Sicherheit ist ein zentraler Punkt. So wird man für den Log-in eine digitale Identität benötigen. Eine Lösung, die sich zusehends etabliert, ist «</a:t>
            </a:r>
            <a:r>
              <a:rPr lang="de-CH" dirty="0" err="1"/>
              <a:t>SwissID</a:t>
            </a:r>
            <a:r>
              <a:rPr lang="de-CH" dirty="0"/>
              <a:t>».</a:t>
            </a:r>
          </a:p>
          <a:p>
            <a:endParaRPr lang="en-GB" dirty="0"/>
          </a:p>
          <a:p>
            <a:endParaRPr lang="en-GB" dirty="0"/>
          </a:p>
          <a:p>
            <a:endParaRPr lang="de-CH" dirty="0"/>
          </a:p>
          <a:p>
            <a:endParaRPr lang="de-CH" dirty="0"/>
          </a:p>
        </p:txBody>
      </p:sp>
      <p:sp>
        <p:nvSpPr>
          <p:cNvPr id="2" name="Foliennummernplatzhalter 1"/>
          <p:cNvSpPr>
            <a:spLocks noGrp="1"/>
          </p:cNvSpPr>
          <p:nvPr>
            <p:ph type="sldNum" sz="quarter" idx="12"/>
          </p:nvPr>
        </p:nvSpPr>
        <p:spPr/>
        <p:txBody>
          <a:bodyPr/>
          <a:lstStyle/>
          <a:p>
            <a:fld id="{87674F0A-37BA-4CE3-B1FD-DE57A7E2F2C6}" type="slidenum">
              <a:rPr lang="de-CH" smtClean="0"/>
              <a:pPr/>
              <a:t>43</a:t>
            </a:fld>
            <a:endParaRPr lang="de-CH"/>
          </a:p>
        </p:txBody>
      </p:sp>
    </p:spTree>
    <p:extLst>
      <p:ext uri="{BB962C8B-B14F-4D97-AF65-F5344CB8AC3E}">
        <p14:creationId xmlns:p14="http://schemas.microsoft.com/office/powerpoint/2010/main" val="6582510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Fristen berücksichtigen – „Rechercheauftrag“</a:t>
            </a:r>
            <a:endParaRPr lang="de-CH" dirty="0"/>
          </a:p>
        </p:txBody>
      </p:sp>
      <p:sp>
        <p:nvSpPr>
          <p:cNvPr id="3" name="Inhaltsplatzhalter 2"/>
          <p:cNvSpPr>
            <a:spLocks noGrp="1"/>
          </p:cNvSpPr>
          <p:nvPr>
            <p:ph idx="1"/>
          </p:nvPr>
        </p:nvSpPr>
        <p:spPr>
          <a:xfrm>
            <a:off x="609600" y="1600201"/>
            <a:ext cx="10972800" cy="4756150"/>
          </a:xfrm>
        </p:spPr>
        <p:txBody>
          <a:bodyPr/>
          <a:lstStyle/>
          <a:p>
            <a:pPr marL="0" indent="0" hangingPunct="0">
              <a:buNone/>
            </a:pPr>
            <a:r>
              <a:rPr lang="de-CH" sz="1600" b="1" dirty="0"/>
              <a:t>Ausgangslage: </a:t>
            </a:r>
            <a:r>
              <a:rPr lang="de-CH" sz="1600" dirty="0"/>
              <a:t>Wenn Sie Register führen, arbeiten Sie oftmals mit Formularen, Gesuchen oder Dokumenten, die einer Frist unterliegen. Mit dieser Übung machen Sie sich mit unterschiedlichen Fristen in der öffentlichen Verwaltung vertraut. </a:t>
            </a:r>
          </a:p>
          <a:p>
            <a:pPr marL="0" indent="0" hangingPunct="0">
              <a:buNone/>
            </a:pPr>
            <a:endParaRPr lang="de-CH" sz="200" dirty="0"/>
          </a:p>
          <a:p>
            <a:pPr marL="0" indent="0" hangingPunct="0">
              <a:buNone/>
            </a:pPr>
            <a:r>
              <a:rPr lang="de-CH" sz="1600" b="1" dirty="0">
                <a:solidFill>
                  <a:srgbClr val="0070C0"/>
                </a:solidFill>
              </a:rPr>
              <a:t>Aufgabenstellung</a:t>
            </a:r>
          </a:p>
          <a:p>
            <a:pPr marL="0" indent="0" hangingPunct="0">
              <a:buNone/>
            </a:pPr>
            <a:r>
              <a:rPr lang="de-CH" sz="1600" b="1" dirty="0"/>
              <a:t>Schritt 1:</a:t>
            </a:r>
            <a:r>
              <a:rPr lang="de-CH" sz="1600" dirty="0"/>
              <a:t> Recherchieren Sie im Internet in Einzelarbeit:</a:t>
            </a:r>
          </a:p>
          <a:p>
            <a:pPr lvl="0" hangingPunct="0"/>
            <a:r>
              <a:rPr lang="de-CH" sz="1600" dirty="0"/>
              <a:t>Wie lange hat eine zuziehende Person Zeit, sich beim Einwohneramt anzumelden?</a:t>
            </a:r>
          </a:p>
          <a:p>
            <a:pPr lvl="0" hangingPunct="0"/>
            <a:r>
              <a:rPr lang="de-CH" sz="1600" dirty="0"/>
              <a:t>Wie lange hat man Zeit, um gegen ein Bauprojekt, das in Ihrer Gemeinde aufliegt, eine Einsprache zu erheben?</a:t>
            </a:r>
          </a:p>
          <a:p>
            <a:pPr lvl="0" hangingPunct="0"/>
            <a:r>
              <a:rPr lang="de-CH" sz="1600" dirty="0"/>
              <a:t>Bis wann muss eine Steuererklärung in Ihrem Wohnkanton eingereicht werden?</a:t>
            </a:r>
          </a:p>
          <a:p>
            <a:pPr lvl="0" hangingPunct="0"/>
            <a:r>
              <a:rPr lang="de-CH" sz="1600" dirty="0"/>
              <a:t>Kennen Sie weitere Fristen aus Ihrem Arbeitsumfeld?</a:t>
            </a:r>
          </a:p>
          <a:p>
            <a:pPr hangingPunct="0"/>
            <a:r>
              <a:rPr lang="de-CH" sz="1600" dirty="0"/>
              <a:t>Erstellen Sie eine Übersicht, um Ihre Antworten festzuhalten.</a:t>
            </a:r>
          </a:p>
          <a:p>
            <a:pPr marL="0" indent="0" hangingPunct="0">
              <a:buNone/>
            </a:pPr>
            <a:r>
              <a:rPr lang="de-CH" sz="1600" b="1" dirty="0"/>
              <a:t>Schritt 2:</a:t>
            </a:r>
            <a:r>
              <a:rPr lang="de-CH" sz="1600" dirty="0"/>
              <a:t> Vergleichen Sie Ihre Resultate mit einer anderen Person aus dem </a:t>
            </a:r>
            <a:r>
              <a:rPr lang="de-CH" sz="1600" dirty="0" err="1"/>
              <a:t>üK</a:t>
            </a:r>
            <a:r>
              <a:rPr lang="de-CH" sz="1600" dirty="0"/>
              <a:t>.</a:t>
            </a:r>
          </a:p>
          <a:p>
            <a:pPr marL="0" indent="0" hangingPunct="0">
              <a:buNone/>
            </a:pPr>
            <a:endParaRPr lang="de-CH" sz="200" b="1" dirty="0"/>
          </a:p>
          <a:p>
            <a:pPr marL="0" indent="0" hangingPunct="0">
              <a:buNone/>
            </a:pPr>
            <a:r>
              <a:rPr lang="de-CH" sz="1600" b="1" dirty="0"/>
              <a:t>Erwartungen</a:t>
            </a:r>
          </a:p>
          <a:p>
            <a:pPr hangingPunct="0"/>
            <a:r>
              <a:rPr lang="de-CH" sz="1600" dirty="0"/>
              <a:t>Sie recherchieren verschiedene Fristen, die in der öffentlichen Verwaltung gelten, korrekt.</a:t>
            </a:r>
          </a:p>
          <a:p>
            <a:pPr hangingPunct="0"/>
            <a:r>
              <a:rPr lang="de-CH" sz="1600" dirty="0"/>
              <a:t>Sie nennen weitere Fristen, denen Sie im Arbeitsalltag begegnen.</a:t>
            </a:r>
          </a:p>
          <a:p>
            <a:pPr marL="0" indent="0" hangingPunct="0">
              <a:buNone/>
            </a:pPr>
            <a:endParaRPr lang="de-CH" sz="200" dirty="0"/>
          </a:p>
          <a:p>
            <a:pPr marL="0" indent="0" hangingPunct="0">
              <a:buNone/>
            </a:pPr>
            <a:r>
              <a:rPr lang="de-CH" sz="1600" b="1" dirty="0"/>
              <a:t>Organisation: </a:t>
            </a:r>
            <a:r>
              <a:rPr lang="de-CH" sz="1600" dirty="0"/>
              <a:t>Zeit: 20 Minuten / Arbeitsweise: Einzelarbeit, Tandem / Hilfsmittel: Laptop, Internet</a:t>
            </a:r>
          </a:p>
        </p:txBody>
      </p:sp>
      <p:sp>
        <p:nvSpPr>
          <p:cNvPr id="4" name="Foliennummernplatzhalter 3"/>
          <p:cNvSpPr>
            <a:spLocks noGrp="1"/>
          </p:cNvSpPr>
          <p:nvPr>
            <p:ph type="sldNum" sz="quarter" idx="12"/>
          </p:nvPr>
        </p:nvSpPr>
        <p:spPr/>
        <p:txBody>
          <a:bodyPr/>
          <a:lstStyle/>
          <a:p>
            <a:fld id="{87674F0A-37BA-4CE3-B1FD-DE57A7E2F2C6}" type="slidenum">
              <a:rPr lang="de-CH" smtClean="0"/>
              <a:pPr/>
              <a:t>44</a:t>
            </a:fld>
            <a:endParaRPr lang="de-CH" dirty="0"/>
          </a:p>
        </p:txBody>
      </p:sp>
    </p:spTree>
    <p:extLst>
      <p:ext uri="{BB962C8B-B14F-4D97-AF65-F5344CB8AC3E}">
        <p14:creationId xmlns:p14="http://schemas.microsoft.com/office/powerpoint/2010/main" val="33506277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Können Sie mir sagen …? – „Rollenspiel“</a:t>
            </a:r>
            <a:endParaRPr lang="de-CH" dirty="0"/>
          </a:p>
        </p:txBody>
      </p:sp>
      <p:sp>
        <p:nvSpPr>
          <p:cNvPr id="3" name="Inhaltsplatzhalter 2"/>
          <p:cNvSpPr>
            <a:spLocks noGrp="1"/>
          </p:cNvSpPr>
          <p:nvPr>
            <p:ph idx="1"/>
          </p:nvPr>
        </p:nvSpPr>
        <p:spPr>
          <a:xfrm>
            <a:off x="609600" y="1600201"/>
            <a:ext cx="10972800" cy="4637111"/>
          </a:xfrm>
        </p:spPr>
        <p:txBody>
          <a:bodyPr/>
          <a:lstStyle/>
          <a:p>
            <a:pPr marL="0" indent="0" hangingPunct="0">
              <a:buNone/>
            </a:pPr>
            <a:r>
              <a:rPr lang="de-CH" sz="1600" b="1" dirty="0"/>
              <a:t>Ausgangslage: </a:t>
            </a:r>
            <a:r>
              <a:rPr lang="de-CH" sz="1600" dirty="0"/>
              <a:t>Im Berufsalltag erhalten Sie von verschiedenen internen und externen Personen Anfragen zu Registereinträgen. In solchen Fällen berücksichtigen Sie den Datenschutz und das Amtsgeheimnis ausnahmslos. </a:t>
            </a:r>
          </a:p>
          <a:p>
            <a:pPr marL="0" indent="0" hangingPunct="0">
              <a:buNone/>
            </a:pPr>
            <a:r>
              <a:rPr lang="de-CH" sz="1600" dirty="0"/>
              <a:t>Mit dem Rollenspiel üben Sie, kritische Situationen zu identifizieren und angemessen zu reagieren.</a:t>
            </a:r>
          </a:p>
          <a:p>
            <a:pPr marL="0" indent="0" hangingPunct="0">
              <a:buNone/>
            </a:pPr>
            <a:endParaRPr lang="de-CH" sz="300" b="1" dirty="0">
              <a:solidFill>
                <a:srgbClr val="0070C0"/>
              </a:solidFill>
            </a:endParaRPr>
          </a:p>
          <a:p>
            <a:pPr marL="0" indent="0" hangingPunct="0">
              <a:buNone/>
            </a:pPr>
            <a:r>
              <a:rPr lang="de-CH" sz="1600" b="1" dirty="0">
                <a:solidFill>
                  <a:srgbClr val="0070C0"/>
                </a:solidFill>
              </a:rPr>
              <a:t>Aufgabenstellung</a:t>
            </a:r>
          </a:p>
          <a:p>
            <a:pPr marL="0" indent="0" hangingPunct="0">
              <a:buNone/>
            </a:pPr>
            <a:r>
              <a:rPr lang="de-CH" sz="1600" b="1" dirty="0"/>
              <a:t>Schritt 1: </a:t>
            </a:r>
            <a:r>
              <a:rPr lang="de-CH" sz="1600" dirty="0"/>
              <a:t>Bilden Sie Dreiergruppen. </a:t>
            </a:r>
          </a:p>
          <a:p>
            <a:pPr marL="0" indent="0" hangingPunct="0">
              <a:buNone/>
            </a:pPr>
            <a:r>
              <a:rPr lang="de-CH" sz="1600" b="1" dirty="0"/>
              <a:t>Schritt 2:</a:t>
            </a:r>
            <a:r>
              <a:rPr lang="de-CH" sz="1600" dirty="0"/>
              <a:t> Lesen Sie die drei Szenarien auf dem Beiblatt durch. Überlegen Sie sich, welche Daten Sie in dem Szenario herausgeben dürften und welche nicht.</a:t>
            </a:r>
          </a:p>
          <a:p>
            <a:pPr marL="0" indent="0" hangingPunct="0">
              <a:buNone/>
            </a:pPr>
            <a:r>
              <a:rPr lang="de-CH" sz="1600" b="1" dirty="0"/>
              <a:t>Schritt 3:</a:t>
            </a:r>
            <a:r>
              <a:rPr lang="de-CH" sz="1600" dirty="0"/>
              <a:t> Verteilen Sie die Rollen für das erste Szenario. </a:t>
            </a:r>
            <a:endParaRPr lang="de-CH" sz="1600" b="1" dirty="0"/>
          </a:p>
          <a:p>
            <a:pPr marL="0" indent="0" hangingPunct="0">
              <a:buNone/>
            </a:pPr>
            <a:r>
              <a:rPr lang="de-CH" sz="1600" b="1" dirty="0"/>
              <a:t>Schritt 4:</a:t>
            </a:r>
            <a:r>
              <a:rPr lang="de-CH" sz="1600" dirty="0"/>
              <a:t> Spielen Sie das erste Szenario durch. Die Person, die beobachtet, hält ihre Beobachtungen auf dem Beobachtungsbogen fest.</a:t>
            </a:r>
          </a:p>
          <a:p>
            <a:pPr marL="0" indent="0" hangingPunct="0">
              <a:buNone/>
            </a:pPr>
            <a:r>
              <a:rPr lang="de-CH" sz="1600" b="1" dirty="0"/>
              <a:t>…Weitere Schritte finden Sie im Dokument</a:t>
            </a:r>
          </a:p>
          <a:p>
            <a:pPr marL="0" indent="0" hangingPunct="0">
              <a:buNone/>
            </a:pPr>
            <a:endParaRPr lang="de-CH" sz="1000" b="1" dirty="0"/>
          </a:p>
          <a:p>
            <a:pPr marL="0" indent="0" hangingPunct="0">
              <a:buNone/>
            </a:pPr>
            <a:r>
              <a:rPr lang="de-CH" sz="1600" b="1" dirty="0"/>
              <a:t>Erwartungen</a:t>
            </a:r>
          </a:p>
          <a:p>
            <a:pPr hangingPunct="0"/>
            <a:r>
              <a:rPr lang="de-CH" sz="1600" dirty="0"/>
              <a:t>Sie spielen mindestens zwei Szenarien durch.</a:t>
            </a:r>
          </a:p>
          <a:p>
            <a:pPr hangingPunct="0"/>
            <a:r>
              <a:rPr lang="de-CH" sz="1600" dirty="0"/>
              <a:t>Sie legen den Fokus im Rollenspiel auf den Umgang mit Daten. </a:t>
            </a:r>
          </a:p>
          <a:p>
            <a:pPr hangingPunct="0"/>
            <a:endParaRPr lang="de-CH" sz="1050" dirty="0"/>
          </a:p>
          <a:p>
            <a:pPr marL="0" indent="0" hangingPunct="0">
              <a:buNone/>
            </a:pPr>
            <a:r>
              <a:rPr lang="de-CH" sz="1600" b="1" dirty="0"/>
              <a:t>Organisation: </a:t>
            </a:r>
            <a:r>
              <a:rPr lang="de-CH" sz="1600" dirty="0"/>
              <a:t>Zeit: 25 Minuten / Arbeitsweise: Dreiergruppe</a:t>
            </a:r>
          </a:p>
          <a:p>
            <a:pPr marL="0" indent="0" hangingPunct="0">
              <a:buNone/>
            </a:pPr>
            <a:endParaRPr lang="de-CH" sz="1600"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45</a:t>
            </a:fld>
            <a:endParaRPr lang="de-CH" dirty="0"/>
          </a:p>
        </p:txBody>
      </p:sp>
      <p:pic>
        <p:nvPicPr>
          <p:cNvPr id="5" name="Grafik 4"/>
          <p:cNvPicPr>
            <a:picLocks noChangeAspect="1"/>
          </p:cNvPicPr>
          <p:nvPr/>
        </p:nvPicPr>
        <p:blipFill>
          <a:blip r:embed="rId2" cstate="print">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val="0"/>
              </a:ext>
            </a:extLst>
          </a:blip>
          <a:stretch>
            <a:fillRect/>
          </a:stretch>
        </p:blipFill>
        <p:spPr>
          <a:xfrm>
            <a:off x="9768408" y="4216660"/>
            <a:ext cx="1221600" cy="1558734"/>
          </a:xfrm>
          <a:prstGeom prst="rect">
            <a:avLst/>
          </a:prstGeom>
          <a:ln>
            <a:noFill/>
          </a:ln>
          <a:effectLst>
            <a:outerShdw blurRad="292100" dist="139700" dir="2700000" algn="tl" rotWithShape="0">
              <a:srgbClr val="333333">
                <a:alpha val="65000"/>
              </a:srgbClr>
            </a:outerShdw>
          </a:effectLst>
        </p:spPr>
      </p:pic>
      <p:sp>
        <p:nvSpPr>
          <p:cNvPr id="6" name="Rechteck 5">
            <a:hlinkClick r:id="rId4"/>
          </p:cNvPr>
          <p:cNvSpPr/>
          <p:nvPr/>
        </p:nvSpPr>
        <p:spPr>
          <a:xfrm>
            <a:off x="8022812" y="5374273"/>
            <a:ext cx="2016224" cy="6892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Zum</a:t>
            </a:r>
            <a:br>
              <a:rPr lang="de-CH" dirty="0"/>
            </a:br>
            <a:r>
              <a:rPr lang="de-CH" b="1" dirty="0"/>
              <a:t>Dokument</a:t>
            </a:r>
          </a:p>
        </p:txBody>
      </p:sp>
      <p:pic>
        <p:nvPicPr>
          <p:cNvPr id="7" name="Grafik 6" descr="Mouse PNG, Mouse Cursor, Computer Mouse Clipart Download - Free Transparent  PNG Logos"/>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861360" y="5703357"/>
            <a:ext cx="517848" cy="709630"/>
          </a:xfrm>
          <a:prstGeom prst="rect">
            <a:avLst/>
          </a:prstGeom>
          <a:noFill/>
          <a:ln>
            <a:noFill/>
          </a:ln>
        </p:spPr>
      </p:pic>
    </p:spTree>
    <p:extLst>
      <p:ext uri="{BB962C8B-B14F-4D97-AF65-F5344CB8AC3E}">
        <p14:creationId xmlns:p14="http://schemas.microsoft.com/office/powerpoint/2010/main" val="30666550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Register korrekt bearbeiten – „Praxisfälle“</a:t>
            </a:r>
            <a:endParaRPr lang="de-CH" dirty="0"/>
          </a:p>
        </p:txBody>
      </p:sp>
      <p:sp>
        <p:nvSpPr>
          <p:cNvPr id="3" name="Inhaltsplatzhalter 2"/>
          <p:cNvSpPr>
            <a:spLocks noGrp="1"/>
          </p:cNvSpPr>
          <p:nvPr>
            <p:ph idx="1"/>
          </p:nvPr>
        </p:nvSpPr>
        <p:spPr/>
        <p:txBody>
          <a:bodyPr/>
          <a:lstStyle/>
          <a:p>
            <a:pPr marL="0" indent="0" hangingPunct="0">
              <a:buNone/>
            </a:pPr>
            <a:r>
              <a:rPr lang="de-CH" sz="1800" b="1" dirty="0"/>
              <a:t>Ausgangslage</a:t>
            </a:r>
          </a:p>
          <a:p>
            <a:pPr marL="0" indent="0" hangingPunct="0">
              <a:buNone/>
            </a:pPr>
            <a:r>
              <a:rPr lang="de-CH" sz="1800" dirty="0"/>
              <a:t>Auch unsere </a:t>
            </a:r>
            <a:r>
              <a:rPr lang="de-CH" sz="1800" dirty="0" err="1"/>
              <a:t>üK</a:t>
            </a:r>
            <a:r>
              <a:rPr lang="de-CH" sz="1800" dirty="0"/>
              <a:t>-Familien sind auf verschiedene Weise mit der öffentlichen Verwaltung in Kontakt. Daraus ergibt sich, dass die Angaben der Familienmitglieder neu eingetragen oder angepasst werden müssen.</a:t>
            </a:r>
          </a:p>
          <a:p>
            <a:pPr marL="0" indent="0" hangingPunct="0">
              <a:buNone/>
            </a:pPr>
            <a:r>
              <a:rPr lang="de-CH" sz="1800" dirty="0"/>
              <a:t>Was die </a:t>
            </a:r>
            <a:r>
              <a:rPr lang="de-CH" sz="1800" dirty="0" err="1"/>
              <a:t>üK</a:t>
            </a:r>
            <a:r>
              <a:rPr lang="de-CH" sz="1800" dirty="0"/>
              <a:t>-Familien heute beschäftigt, erfahren Sie in dieser Übung!</a:t>
            </a:r>
          </a:p>
          <a:p>
            <a:pPr marL="0" indent="0" hangingPunct="0">
              <a:buNone/>
            </a:pPr>
            <a:r>
              <a:rPr lang="de-CH" sz="1800" b="1" dirty="0">
                <a:solidFill>
                  <a:srgbClr val="0070C0"/>
                </a:solidFill>
              </a:rPr>
              <a:t>Aufgabenstellung</a:t>
            </a:r>
          </a:p>
          <a:p>
            <a:pPr marL="0" indent="0" hangingPunct="0">
              <a:buNone/>
            </a:pPr>
            <a:r>
              <a:rPr lang="de-CH" sz="1800" b="1" dirty="0"/>
              <a:t>Schritt 1:</a:t>
            </a:r>
            <a:r>
              <a:rPr lang="de-CH" sz="1800" dirty="0"/>
              <a:t> Bilden Sie Tandems.</a:t>
            </a:r>
          </a:p>
          <a:p>
            <a:pPr marL="0" indent="0" hangingPunct="0">
              <a:buNone/>
            </a:pPr>
            <a:r>
              <a:rPr lang="de-CH" sz="1800" b="1" dirty="0"/>
              <a:t>Schritt 2:</a:t>
            </a:r>
            <a:r>
              <a:rPr lang="de-CH" sz="1800" dirty="0"/>
              <a:t> Lesen Sie die erste Fallbeschreibung der Familie Olsson durch. </a:t>
            </a:r>
          </a:p>
          <a:p>
            <a:pPr marL="0" indent="0" hangingPunct="0">
              <a:buNone/>
            </a:pPr>
            <a:r>
              <a:rPr lang="de-CH" sz="1800" b="1" dirty="0"/>
              <a:t>Schritt 3:</a:t>
            </a:r>
            <a:r>
              <a:rPr lang="de-CH" sz="1800" dirty="0"/>
              <a:t> Bearbeiten Sie alle Teilaufgaben. Halten Sie Ihre Ergebnisse im Antwortraster fest. </a:t>
            </a:r>
          </a:p>
          <a:p>
            <a:pPr marL="0" indent="0" hangingPunct="0">
              <a:buNone/>
            </a:pPr>
            <a:r>
              <a:rPr lang="de-CH" sz="1800" b="1" dirty="0"/>
              <a:t>Schritt 4:</a:t>
            </a:r>
            <a:r>
              <a:rPr lang="de-CH" sz="1800" dirty="0"/>
              <a:t> Lösen Sie den zweiten Praxisfall mit Familie Oberholzer.</a:t>
            </a:r>
          </a:p>
          <a:p>
            <a:pPr marL="0" indent="0" hangingPunct="0">
              <a:buNone/>
            </a:pPr>
            <a:r>
              <a:rPr lang="de-CH" sz="1800" b="1" dirty="0"/>
              <a:t>Erwartungen</a:t>
            </a:r>
          </a:p>
          <a:p>
            <a:pPr marL="0" indent="0" hangingPunct="0">
              <a:buNone/>
            </a:pPr>
            <a:r>
              <a:rPr lang="de-CH" sz="1800" dirty="0"/>
              <a:t>Begründen Sie Ihre Antworten und Lösungsschritte nachvollziehbar im Antwortraster.</a:t>
            </a:r>
          </a:p>
          <a:p>
            <a:pPr marL="0" indent="0" hangingPunct="0">
              <a:buNone/>
            </a:pPr>
            <a:r>
              <a:rPr lang="de-CH" sz="1800" b="1" dirty="0"/>
              <a:t>Organisation</a:t>
            </a:r>
          </a:p>
          <a:p>
            <a:pPr marL="0" indent="0" hangingPunct="0">
              <a:buNone/>
            </a:pPr>
            <a:r>
              <a:rPr lang="de-CH" sz="1800" dirty="0"/>
              <a:t>Zeit: 20 Minuten / Arbeitsweise: Tandem / Hilfsmittel: Stifte</a:t>
            </a:r>
          </a:p>
          <a:p>
            <a:pPr marL="0" indent="0">
              <a:buNone/>
            </a:pPr>
            <a:endParaRPr lang="de-CH" sz="1800" dirty="0"/>
          </a:p>
          <a:p>
            <a:pPr marL="0" indent="0">
              <a:buNone/>
            </a:pPr>
            <a:endParaRPr lang="de-CH" sz="1800" dirty="0"/>
          </a:p>
          <a:p>
            <a:pPr marL="0" indent="0" hangingPunct="0">
              <a:buNone/>
            </a:pPr>
            <a:endParaRPr lang="de-CH" sz="1800"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46</a:t>
            </a:fld>
            <a:endParaRPr lang="de-CH" dirty="0"/>
          </a:p>
        </p:txBody>
      </p:sp>
      <p:pic>
        <p:nvPicPr>
          <p:cNvPr id="5" name="Grafik 4"/>
          <p:cNvPicPr>
            <a:picLocks noChangeAspect="1"/>
          </p:cNvPicPr>
          <p:nvPr/>
        </p:nvPicPr>
        <p:blipFill>
          <a:blip r:embed="rId2" cstate="print">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val="0"/>
              </a:ext>
            </a:extLst>
          </a:blip>
          <a:stretch>
            <a:fillRect/>
          </a:stretch>
        </p:blipFill>
        <p:spPr>
          <a:xfrm>
            <a:off x="9768408" y="4216660"/>
            <a:ext cx="1221600" cy="1558734"/>
          </a:xfrm>
          <a:prstGeom prst="rect">
            <a:avLst/>
          </a:prstGeom>
          <a:ln>
            <a:noFill/>
          </a:ln>
          <a:effectLst>
            <a:outerShdw blurRad="292100" dist="139700" dir="2700000" algn="tl" rotWithShape="0">
              <a:srgbClr val="333333">
                <a:alpha val="65000"/>
              </a:srgbClr>
            </a:outerShdw>
          </a:effectLst>
        </p:spPr>
      </p:pic>
      <p:sp>
        <p:nvSpPr>
          <p:cNvPr id="6" name="Rechteck 5">
            <a:hlinkClick r:id="rId4"/>
          </p:cNvPr>
          <p:cNvSpPr/>
          <p:nvPr/>
        </p:nvSpPr>
        <p:spPr>
          <a:xfrm>
            <a:off x="8022812" y="5374273"/>
            <a:ext cx="2016224" cy="6892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Zum</a:t>
            </a:r>
            <a:br>
              <a:rPr lang="de-CH" dirty="0"/>
            </a:br>
            <a:r>
              <a:rPr lang="de-CH" b="1" dirty="0"/>
              <a:t>Dokument</a:t>
            </a:r>
          </a:p>
        </p:txBody>
      </p:sp>
      <p:pic>
        <p:nvPicPr>
          <p:cNvPr id="7" name="Grafik 6" descr="Mouse PNG, Mouse Cursor, Computer Mouse Clipart Download - Free Transparent  PNG Logos"/>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861360" y="5703357"/>
            <a:ext cx="517848" cy="709630"/>
          </a:xfrm>
          <a:prstGeom prst="rect">
            <a:avLst/>
          </a:prstGeom>
          <a:noFill/>
          <a:ln>
            <a:noFill/>
          </a:ln>
        </p:spPr>
      </p:pic>
    </p:spTree>
    <p:extLst>
      <p:ext uri="{BB962C8B-B14F-4D97-AF65-F5344CB8AC3E}">
        <p14:creationId xmlns:p14="http://schemas.microsoft.com/office/powerpoint/2010/main" val="6091041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rmAutofit fontScale="90000"/>
          </a:bodyPr>
          <a:lstStyle/>
          <a:p>
            <a:r>
              <a:rPr lang="de-CH" dirty="0"/>
              <a:t>Tagesabschluss</a:t>
            </a:r>
            <a:br>
              <a:rPr lang="de-CH" dirty="0">
                <a:highlight>
                  <a:srgbClr val="C0C0C0"/>
                </a:highlight>
              </a:rPr>
            </a:br>
            <a:r>
              <a:rPr lang="de-CH" dirty="0"/>
              <a:t>«Ab in den Rucksack damit»</a:t>
            </a:r>
          </a:p>
        </p:txBody>
      </p:sp>
      <p:sp>
        <p:nvSpPr>
          <p:cNvPr id="6" name="Untertitel 5"/>
          <p:cNvSpPr>
            <a:spLocks noGrp="1"/>
          </p:cNvSpPr>
          <p:nvPr>
            <p:ph type="subTitle" idx="1"/>
          </p:nvPr>
        </p:nvSpPr>
        <p:spPr/>
        <p:txBody>
          <a:bodyPr>
            <a:normAutofit/>
          </a:bodyPr>
          <a:lstStyle/>
          <a:p>
            <a:r>
              <a:rPr lang="de-CH" dirty="0"/>
              <a:t>Präsenztag 3</a:t>
            </a:r>
            <a:br>
              <a:rPr lang="de-CH" dirty="0"/>
            </a:br>
            <a:r>
              <a:rPr lang="de-CH" dirty="0"/>
              <a:t>Überbetriebliche Kurse Block 1</a:t>
            </a:r>
          </a:p>
          <a:p>
            <a:r>
              <a:rPr lang="de-CH" sz="1200" dirty="0"/>
              <a:t>Kauffrau/Kaufmann EFZ BOG</a:t>
            </a:r>
          </a:p>
          <a:p>
            <a:r>
              <a:rPr lang="de-CH" sz="1200" dirty="0"/>
              <a:t>Branche «Öffentliche Verwaltung/Administration </a:t>
            </a:r>
            <a:r>
              <a:rPr lang="de-CH" sz="1200" dirty="0" err="1"/>
              <a:t>publique</a:t>
            </a:r>
            <a:r>
              <a:rPr lang="de-CH" sz="1200" dirty="0"/>
              <a:t>/</a:t>
            </a:r>
            <a:r>
              <a:rPr lang="de-CH" sz="1200" dirty="0" err="1"/>
              <a:t>Amministrazione</a:t>
            </a:r>
            <a:r>
              <a:rPr lang="de-CH" sz="1200" dirty="0"/>
              <a:t> </a:t>
            </a:r>
            <a:r>
              <a:rPr lang="de-CH" sz="1200" dirty="0" err="1"/>
              <a:t>pubblica</a:t>
            </a:r>
            <a:r>
              <a:rPr lang="de-CH" sz="1200" dirty="0"/>
              <a:t>»</a:t>
            </a:r>
          </a:p>
          <a:p>
            <a:r>
              <a:rPr lang="de-CH" sz="1200" dirty="0"/>
              <a:t>Arbeitssituation 5: «Registeranmeldungen, Register- und </a:t>
            </a:r>
            <a:r>
              <a:rPr lang="de-CH" sz="1200" dirty="0" err="1"/>
              <a:t>Klientenstamm</a:t>
            </a:r>
            <a:r>
              <a:rPr lang="de-CH" sz="1200" dirty="0"/>
              <a:t> führen»</a:t>
            </a:r>
            <a:endParaRPr lang="de-CH" sz="1200" dirty="0">
              <a:highlight>
                <a:srgbClr val="C0C0C0"/>
              </a:highlight>
            </a:endParaRPr>
          </a:p>
          <a:p>
            <a:endParaRPr lang="de-CH" dirty="0">
              <a:highlight>
                <a:srgbClr val="C0C0C0"/>
              </a:highlight>
            </a:endParaRPr>
          </a:p>
          <a:p>
            <a:endParaRPr lang="de-CH" dirty="0">
              <a:highlight>
                <a:srgbClr val="C0C0C0"/>
              </a:highlight>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nhaltsplatzhalter 3">
            <a:extLst>
              <a:ext uri="{FF2B5EF4-FFF2-40B4-BE49-F238E27FC236}">
                <a16:creationId xmlns:a16="http://schemas.microsoft.com/office/drawing/2014/main" id="{149DF3A9-9DCD-4B59-AAF3-83F9A6581F3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rot="1800000">
            <a:off x="-168214" y="4383988"/>
            <a:ext cx="2300400" cy="2300400"/>
          </a:xfrm>
          <a:prstGeom prst="rect">
            <a:avLst/>
          </a:prstGeom>
        </p:spPr>
      </p:pic>
      <p:sp>
        <p:nvSpPr>
          <p:cNvPr id="5" name="Titel 4"/>
          <p:cNvSpPr>
            <a:spLocks noGrp="1"/>
          </p:cNvSpPr>
          <p:nvPr>
            <p:ph type="title"/>
          </p:nvPr>
        </p:nvSpPr>
        <p:spPr/>
        <p:txBody>
          <a:bodyPr>
            <a:normAutofit/>
          </a:bodyPr>
          <a:lstStyle/>
          <a:p>
            <a:r>
              <a:rPr lang="de-CH" dirty="0"/>
              <a:t>Am heutigen Präsenztag haben Sie folgende Ziele erarbeitet:</a:t>
            </a:r>
          </a:p>
        </p:txBody>
      </p:sp>
      <p:sp>
        <p:nvSpPr>
          <p:cNvPr id="6" name="Inhaltsplatzhalter 5"/>
          <p:cNvSpPr>
            <a:spLocks noGrp="1"/>
          </p:cNvSpPr>
          <p:nvPr>
            <p:ph idx="1"/>
          </p:nvPr>
        </p:nvSpPr>
        <p:spPr/>
        <p:txBody>
          <a:bodyPr/>
          <a:lstStyle/>
          <a:p>
            <a:r>
              <a:rPr lang="de-CH" dirty="0"/>
              <a:t>Sie erklären in eigenen Worten den Sinn und Zweck von Registern.</a:t>
            </a:r>
          </a:p>
          <a:p>
            <a:r>
              <a:rPr lang="de-CH" dirty="0"/>
              <a:t>Sie beschreiben den Ablauf einer Registeranmeldung in eigenen Worten.</a:t>
            </a:r>
          </a:p>
          <a:p>
            <a:r>
              <a:rPr lang="de-CH" dirty="0"/>
              <a:t>Sie halten den Datenschutz und betriebliche Vorgaben bei der Arbeit mit Registern ausnahmslos ein.</a:t>
            </a:r>
          </a:p>
          <a:p>
            <a:r>
              <a:rPr lang="de-CH" dirty="0"/>
              <a:t>Sie identifizieren Schnittstellen bei der Registerführung.</a:t>
            </a:r>
          </a:p>
          <a:p>
            <a:r>
              <a:rPr lang="de-CH" dirty="0"/>
              <a:t>Sie recherchieren gängige Fristen der Registerführung. </a:t>
            </a:r>
          </a:p>
          <a:p>
            <a:endParaRPr lang="de-CH" dirty="0"/>
          </a:p>
          <a:p>
            <a:endParaRPr lang="de-CH" dirty="0"/>
          </a:p>
          <a:p>
            <a:endParaRPr lang="de-CH" dirty="0"/>
          </a:p>
        </p:txBody>
      </p:sp>
      <p:sp>
        <p:nvSpPr>
          <p:cNvPr id="2" name="Foliennummernplatzhalter 1"/>
          <p:cNvSpPr>
            <a:spLocks noGrp="1"/>
          </p:cNvSpPr>
          <p:nvPr>
            <p:ph type="sldNum" sz="quarter" idx="12"/>
          </p:nvPr>
        </p:nvSpPr>
        <p:spPr/>
        <p:txBody>
          <a:bodyPr/>
          <a:lstStyle/>
          <a:p>
            <a:fld id="{87674F0A-37BA-4CE3-B1FD-DE57A7E2F2C6}" type="slidenum">
              <a:rPr lang="de-CH" smtClean="0"/>
              <a:pPr/>
              <a:t>48</a:t>
            </a:fld>
            <a:endParaRPr lang="de-CH"/>
          </a:p>
        </p:txBody>
      </p:sp>
    </p:spTree>
    <p:extLst>
      <p:ext uri="{BB962C8B-B14F-4D97-AF65-F5344CB8AC3E}">
        <p14:creationId xmlns:p14="http://schemas.microsoft.com/office/powerpoint/2010/main" val="20880032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609600" y="1537767"/>
            <a:ext cx="10972800" cy="652934"/>
          </a:xfrm>
        </p:spPr>
        <p:txBody>
          <a:bodyPr>
            <a:noAutofit/>
          </a:bodyPr>
          <a:lstStyle/>
          <a:p>
            <a:r>
              <a:rPr lang="de-CH" b="1" dirty="0">
                <a:solidFill>
                  <a:srgbClr val="0082CA"/>
                </a:solidFill>
              </a:rPr>
              <a:t>Welche Erkenntnisse packe ich </a:t>
            </a:r>
            <a:br>
              <a:rPr lang="de-CH" b="1" dirty="0">
                <a:solidFill>
                  <a:srgbClr val="0082CA"/>
                </a:solidFill>
              </a:rPr>
            </a:br>
            <a:r>
              <a:rPr lang="de-CH" b="1" dirty="0">
                <a:solidFill>
                  <a:srgbClr val="0082CA"/>
                </a:solidFill>
              </a:rPr>
              <a:t>in meinen Rucksack für die Arbeit?</a:t>
            </a:r>
            <a:br>
              <a:rPr lang="de-CH" b="0" i="1" dirty="0">
                <a:solidFill>
                  <a:srgbClr val="FF0000"/>
                </a:solidFill>
              </a:rPr>
            </a:br>
            <a:endParaRPr lang="de-CH" b="0" i="1" dirty="0">
              <a:solidFill>
                <a:srgbClr val="FF0000"/>
              </a:solidFill>
            </a:endParaRPr>
          </a:p>
        </p:txBody>
      </p:sp>
      <p:sp>
        <p:nvSpPr>
          <p:cNvPr id="2" name="Foliennummernplatzhalter 1"/>
          <p:cNvSpPr>
            <a:spLocks noGrp="1"/>
          </p:cNvSpPr>
          <p:nvPr>
            <p:ph type="sldNum" sz="quarter" idx="12"/>
          </p:nvPr>
        </p:nvSpPr>
        <p:spPr/>
        <p:txBody>
          <a:bodyPr/>
          <a:lstStyle/>
          <a:p>
            <a:fld id="{87674F0A-37BA-4CE3-B1FD-DE57A7E2F2C6}" type="slidenum">
              <a:rPr lang="de-CH" smtClean="0"/>
              <a:pPr/>
              <a:t>49</a:t>
            </a:fld>
            <a:endParaRPr lang="de-CH"/>
          </a:p>
        </p:txBody>
      </p:sp>
      <p:pic>
        <p:nvPicPr>
          <p:cNvPr id="7" name="Grafik 6" descr="Rucksack mit einfarbiger Füllung">
            <a:extLst>
              <a:ext uri="{FF2B5EF4-FFF2-40B4-BE49-F238E27FC236}">
                <a16:creationId xmlns:a16="http://schemas.microsoft.com/office/drawing/2014/main" id="{00F5E5BD-CAF4-0277-92D8-3D04A2FC542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46600" y="2636912"/>
            <a:ext cx="3098800" cy="3098800"/>
          </a:xfrm>
          <a:prstGeom prst="rect">
            <a:avLst/>
          </a:prstGeom>
        </p:spPr>
      </p:pic>
    </p:spTree>
    <p:extLst>
      <p:ext uri="{BB962C8B-B14F-4D97-AF65-F5344CB8AC3E}">
        <p14:creationId xmlns:p14="http://schemas.microsoft.com/office/powerpoint/2010/main" val="1228475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fontScale="90000"/>
          </a:bodyPr>
          <a:lstStyle/>
          <a:p>
            <a:r>
              <a:rPr lang="de-CH" dirty="0"/>
              <a:t>Einstieg ins Thema </a:t>
            </a:r>
            <a:br>
              <a:rPr lang="de-CH" dirty="0"/>
            </a:br>
            <a:endParaRPr lang="de-CH" sz="1300" b="0" i="1" dirty="0">
              <a:solidFill>
                <a:srgbClr val="FF0000"/>
              </a:solidFill>
              <a:highlight>
                <a:srgbClr val="C0C0C0"/>
              </a:highlight>
            </a:endParaRPr>
          </a:p>
        </p:txBody>
      </p:sp>
      <p:sp>
        <p:nvSpPr>
          <p:cNvPr id="6" name="Inhaltsplatzhalter 5"/>
          <p:cNvSpPr>
            <a:spLocks noGrp="1"/>
          </p:cNvSpPr>
          <p:nvPr>
            <p:ph idx="1"/>
          </p:nvPr>
        </p:nvSpPr>
        <p:spPr/>
        <p:txBody>
          <a:bodyPr/>
          <a:lstStyle/>
          <a:p>
            <a:pPr marL="0" indent="0">
              <a:buNone/>
            </a:pPr>
            <a:r>
              <a:rPr lang="de-CH" sz="1800" b="1" dirty="0"/>
              <a:t>Ausgangslage: </a:t>
            </a:r>
            <a:r>
              <a:rPr lang="de-CH" sz="1800" dirty="0"/>
              <a:t>An den ersten üK-Tagen haben Sie sich bereits mit den Themen Datenschutz, Amtsgeheimnis und Öffentlichkeitsprinzip auseinandergesetzt. Bei der Registerführung sind diese Themen ebenfalls zentral. Aus diesem Grund schauen wir uns die drei Begriffe nochmals gemeinsam an. </a:t>
            </a:r>
          </a:p>
          <a:p>
            <a:pPr marL="0" indent="0">
              <a:buNone/>
            </a:pPr>
            <a:endParaRPr lang="de-CH" sz="1800" dirty="0"/>
          </a:p>
          <a:p>
            <a:pPr marL="0" indent="0">
              <a:buNone/>
            </a:pPr>
            <a:r>
              <a:rPr lang="de-CH" sz="1800" b="1" dirty="0"/>
              <a:t>Schritt 1: </a:t>
            </a:r>
            <a:r>
              <a:rPr lang="de-CH" sz="1800" dirty="0"/>
              <a:t>Stellen Sie sich in zwei Kreisen im Raum auf. Bilden Sie einen äusseren und einen inneren Kreis, sodass Sie jeweils einer anderen Person gegenüberstehen.</a:t>
            </a:r>
          </a:p>
          <a:p>
            <a:pPr marL="0" indent="0">
              <a:buNone/>
            </a:pPr>
            <a:r>
              <a:rPr lang="de-CH" sz="1800" b="1" dirty="0"/>
              <a:t>Schritt 2: </a:t>
            </a:r>
            <a:r>
              <a:rPr lang="de-CH" sz="1800" dirty="0"/>
              <a:t>Die Personen, die im inneren Kreis stehen, erklären der gegenüberstehenden Person:</a:t>
            </a:r>
          </a:p>
          <a:p>
            <a:pPr lvl="1"/>
            <a:r>
              <a:rPr lang="de-CH" sz="1800" dirty="0"/>
              <a:t>Was bedeutet Datenschutz?</a:t>
            </a:r>
          </a:p>
          <a:p>
            <a:pPr lvl="1"/>
            <a:r>
              <a:rPr lang="de-CH" sz="1800" dirty="0"/>
              <a:t>Was ist mit Amtsgeheimnis gemeint?</a:t>
            </a:r>
          </a:p>
          <a:p>
            <a:pPr lvl="1"/>
            <a:r>
              <a:rPr lang="de-CH" sz="1800" dirty="0"/>
              <a:t>Was versteht man generell unter Öffentlichkeitsprinzip?</a:t>
            </a:r>
          </a:p>
          <a:p>
            <a:pPr marL="0" indent="0">
              <a:buNone/>
            </a:pPr>
            <a:r>
              <a:rPr lang="de-CH" sz="1800" b="1" dirty="0"/>
              <a:t>Schritt 3: </a:t>
            </a:r>
            <a:r>
              <a:rPr lang="de-CH" sz="1800" dirty="0"/>
              <a:t>Nach 3 Minuten rücken die Personen im inneren Kreis  eine Person weiter nach links. Die Personen im Aussenkreis erklären nun der gegenüberstehenden Person die Begrifflichkeiten. </a:t>
            </a:r>
          </a:p>
          <a:p>
            <a:endParaRPr lang="de-CH" sz="1800" dirty="0"/>
          </a:p>
          <a:p>
            <a:pPr marL="0" indent="0">
              <a:buNone/>
            </a:pPr>
            <a:r>
              <a:rPr lang="de-CH" sz="1800" b="1" dirty="0"/>
              <a:t>Organisation: </a:t>
            </a:r>
            <a:r>
              <a:rPr lang="de-CH" sz="1800" dirty="0"/>
              <a:t>Arbeitsweise: Plenum / Zeit: 15 Minuten</a:t>
            </a:r>
          </a:p>
        </p:txBody>
      </p:sp>
      <p:sp>
        <p:nvSpPr>
          <p:cNvPr id="2" name="Foliennummernplatzhalter 1"/>
          <p:cNvSpPr>
            <a:spLocks noGrp="1"/>
          </p:cNvSpPr>
          <p:nvPr>
            <p:ph type="sldNum" sz="quarter" idx="12"/>
          </p:nvPr>
        </p:nvSpPr>
        <p:spPr/>
        <p:txBody>
          <a:bodyPr/>
          <a:lstStyle/>
          <a:p>
            <a:fld id="{87674F0A-37BA-4CE3-B1FD-DE57A7E2F2C6}" type="slidenum">
              <a:rPr lang="de-CH" smtClean="0"/>
              <a:pPr/>
              <a:t>5</a:t>
            </a:fld>
            <a:endParaRPr lang="de-CH"/>
          </a:p>
        </p:txBody>
      </p:sp>
    </p:spTree>
    <p:extLst>
      <p:ext uri="{BB962C8B-B14F-4D97-AF65-F5344CB8AC3E}">
        <p14:creationId xmlns:p14="http://schemas.microsoft.com/office/powerpoint/2010/main" val="40510345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a:t>Ausblick</a:t>
            </a:r>
            <a:endParaRPr lang="de-CH" sz="1300" b="0" i="1" dirty="0">
              <a:solidFill>
                <a:srgbClr val="FF0000"/>
              </a:solidFill>
            </a:endParaRPr>
          </a:p>
        </p:txBody>
      </p:sp>
      <p:sp>
        <p:nvSpPr>
          <p:cNvPr id="6" name="Inhaltsplatzhalter 5"/>
          <p:cNvSpPr>
            <a:spLocks noGrp="1"/>
          </p:cNvSpPr>
          <p:nvPr>
            <p:ph idx="1"/>
          </p:nvPr>
        </p:nvSpPr>
        <p:spPr/>
        <p:txBody>
          <a:bodyPr/>
          <a:lstStyle/>
          <a:p>
            <a:r>
              <a:rPr lang="de-CH" dirty="0"/>
              <a:t>Am nächsten üK bearbeiten wir das Thema «Räumlichkeiten und Infrastruktur reservieren, verwalten und vermieten».</a:t>
            </a:r>
          </a:p>
          <a:p>
            <a:endParaRPr lang="de-CH" dirty="0"/>
          </a:p>
          <a:p>
            <a:r>
              <a:rPr lang="de-CH" dirty="0"/>
              <a:t>Dazu bereiten Sie den Vorbereitungsauftrag vor. </a:t>
            </a:r>
            <a:r>
              <a:rPr lang="de-CH"/>
              <a:t>Wichtig: Planen Sie diesen früh genug ein, um ausreichend Zeit für die Umsetzung zu haben.</a:t>
            </a:r>
            <a:endParaRPr lang="de-CH" dirty="0"/>
          </a:p>
        </p:txBody>
      </p:sp>
      <p:sp>
        <p:nvSpPr>
          <p:cNvPr id="2" name="Foliennummernplatzhalter 1"/>
          <p:cNvSpPr>
            <a:spLocks noGrp="1"/>
          </p:cNvSpPr>
          <p:nvPr>
            <p:ph type="sldNum" sz="quarter" idx="12"/>
          </p:nvPr>
        </p:nvSpPr>
        <p:spPr/>
        <p:txBody>
          <a:bodyPr/>
          <a:lstStyle/>
          <a:p>
            <a:fld id="{87674F0A-37BA-4CE3-B1FD-DE57A7E2F2C6}" type="slidenum">
              <a:rPr lang="de-CH" smtClean="0"/>
              <a:pPr/>
              <a:t>50</a:t>
            </a:fld>
            <a:endParaRPr lang="de-CH"/>
          </a:p>
        </p:txBody>
      </p:sp>
    </p:spTree>
    <p:extLst>
      <p:ext uri="{BB962C8B-B14F-4D97-AF65-F5344CB8AC3E}">
        <p14:creationId xmlns:p14="http://schemas.microsoft.com/office/powerpoint/2010/main" val="23568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e 3">
            <a:extLst>
              <a:ext uri="{FF2B5EF4-FFF2-40B4-BE49-F238E27FC236}">
                <a16:creationId xmlns:a16="http://schemas.microsoft.com/office/drawing/2014/main" id="{EFD07BE9-19CC-4447-B563-7711F9B5D74F}"/>
              </a:ext>
            </a:extLst>
          </p:cNvPr>
          <p:cNvGraphicFramePr>
            <a:graphicFrameLocks noGrp="1"/>
          </p:cNvGraphicFramePr>
          <p:nvPr>
            <p:extLst>
              <p:ext uri="{D42A27DB-BD31-4B8C-83A1-F6EECF244321}">
                <p14:modId xmlns:p14="http://schemas.microsoft.com/office/powerpoint/2010/main" val="3817589270"/>
              </p:ext>
            </p:extLst>
          </p:nvPr>
        </p:nvGraphicFramePr>
        <p:xfrm>
          <a:off x="609600" y="1600200"/>
          <a:ext cx="10972800" cy="4572000"/>
        </p:xfrm>
        <a:graphic>
          <a:graphicData uri="http://schemas.openxmlformats.org/drawingml/2006/table">
            <a:tbl>
              <a:tblPr firstRow="1" bandRow="1">
                <a:tableStyleId>{69012ECD-51FC-41F1-AA8D-1B2483CD663E}</a:tableStyleId>
              </a:tblPr>
              <a:tblGrid>
                <a:gridCol w="9158808">
                  <a:extLst>
                    <a:ext uri="{9D8B030D-6E8A-4147-A177-3AD203B41FA5}">
                      <a16:colId xmlns:a16="http://schemas.microsoft.com/office/drawing/2014/main" val="2271042814"/>
                    </a:ext>
                  </a:extLst>
                </a:gridCol>
                <a:gridCol w="1813992">
                  <a:extLst>
                    <a:ext uri="{9D8B030D-6E8A-4147-A177-3AD203B41FA5}">
                      <a16:colId xmlns:a16="http://schemas.microsoft.com/office/drawing/2014/main" val="3558582726"/>
                    </a:ext>
                  </a:extLst>
                </a:gridCol>
              </a:tblGrid>
              <a:tr h="400000">
                <a:tc>
                  <a:txBody>
                    <a:bodyPr/>
                    <a:lstStyle/>
                    <a:p>
                      <a:r>
                        <a:rPr kumimoji="0" lang="de-CH" sz="24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Einstieg</a:t>
                      </a:r>
                      <a:endParaRPr lang="de-CH" sz="2400" dirty="0">
                        <a:solidFill>
                          <a:schemeClr val="tx1"/>
                        </a:solidFill>
                        <a:latin typeface="Calibri" panose="020F0502020204030204" pitchFamily="34" charset="0"/>
                        <a:cs typeface="Calibri" panose="020F0502020204030204" pitchFamily="34" charset="0"/>
                      </a:endParaRPr>
                    </a:p>
                  </a:txBody>
                  <a:tcPr>
                    <a:lnL w="9525" cap="flat" cmpd="sng" algn="ctr">
                      <a:noFill/>
                      <a:prstDash val="solid"/>
                    </a:lnL>
                    <a:lnR w="12700" cap="flat" cmpd="sng" algn="ctr">
                      <a:noFill/>
                      <a:prstDash val="solid"/>
                      <a:round/>
                      <a:headEnd type="none" w="med" len="med"/>
                      <a:tailEnd type="none" w="med" len="med"/>
                    </a:lnR>
                    <a:lnT w="9525" cap="flat" cmpd="sng" algn="ctr">
                      <a:noFill/>
                      <a:prstDash val="soli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de-CH" sz="2400" b="1" dirty="0">
                          <a:solidFill>
                            <a:schemeClr val="tx1"/>
                          </a:solidFill>
                          <a:latin typeface="Calibri" panose="020F0502020204030204" pitchFamily="34" charset="0"/>
                          <a:cs typeface="Calibri" panose="020F0502020204030204" pitchFamily="34" charset="0"/>
                        </a:rPr>
                        <a:t>08.30</a:t>
                      </a:r>
                    </a:p>
                  </a:txBody>
                  <a:tcPr>
                    <a:lnL w="12700" cap="flat" cmpd="sng" algn="ctr">
                      <a:noFill/>
                      <a:prstDash val="solid"/>
                      <a:round/>
                      <a:headEnd type="none" w="med" len="med"/>
                      <a:tailEnd type="none" w="med" len="med"/>
                    </a:lnL>
                    <a:lnR w="9525" cap="flat" cmpd="sng" algn="ctr">
                      <a:noFill/>
                      <a:prstDash val="solid"/>
                    </a:lnR>
                    <a:lnT w="9525" cap="flat" cmpd="sng" algn="ctr">
                      <a:noFill/>
                      <a:prstDash val="soli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179410"/>
                  </a:ext>
                </a:extLst>
              </a:tr>
              <a:tr h="400000">
                <a:tc>
                  <a:txBody>
                    <a:bodyPr/>
                    <a:lstStyle/>
                    <a:p>
                      <a:r>
                        <a:rPr kumimoji="0" lang="de-CH"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Block 1: Grundlagen schaffen</a:t>
                      </a:r>
                      <a:endParaRPr lang="de-CH" sz="2400" dirty="0">
                        <a:solidFill>
                          <a:schemeClr val="tx1"/>
                        </a:solidFill>
                        <a:latin typeface="Calibri" panose="020F0502020204030204" pitchFamily="34" charset="0"/>
                        <a:cs typeface="Calibri" panose="020F0502020204030204" pitchFamily="34" charset="0"/>
                      </a:endParaRP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de-CH" sz="2400" dirty="0">
                        <a:solidFill>
                          <a:schemeClr val="tx1"/>
                        </a:solidFill>
                        <a:highlight>
                          <a:srgbClr val="EBEBEB"/>
                        </a:highlight>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717167"/>
                  </a:ext>
                </a:extLst>
              </a:tr>
              <a:tr h="400000">
                <a:tc>
                  <a:txBody>
                    <a:bodyPr/>
                    <a:lstStyle/>
                    <a:p>
                      <a:r>
                        <a:rPr lang="de-CH" sz="2400" b="1">
                          <a:solidFill>
                            <a:schemeClr val="tx1"/>
                          </a:solidFill>
                          <a:latin typeface="Calibri" panose="020F0502020204030204" pitchFamily="34" charset="0"/>
                          <a:cs typeface="Calibri" panose="020F0502020204030204" pitchFamily="34" charset="0"/>
                        </a:rPr>
                        <a:t>Pause</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sz="2400" b="1" dirty="0">
                          <a:solidFill>
                            <a:schemeClr val="tx1"/>
                          </a:solidFill>
                          <a:latin typeface="Calibri" panose="020F0502020204030204" pitchFamily="34" charset="0"/>
                          <a:cs typeface="Calibri" panose="020F0502020204030204" pitchFamily="34" charset="0"/>
                        </a:rPr>
                        <a:t>10.10</a:t>
                      </a: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85481263"/>
                  </a:ext>
                </a:extLst>
              </a:tr>
              <a:tr h="400000">
                <a:tc>
                  <a:txBody>
                    <a:bodyPr/>
                    <a:lstStyle/>
                    <a:p>
                      <a:r>
                        <a:rPr lang="de-CH" sz="2400" dirty="0">
                          <a:solidFill>
                            <a:schemeClr val="tx1"/>
                          </a:solidFill>
                          <a:latin typeface="Calibri" panose="020F0502020204030204" pitchFamily="34" charset="0"/>
                          <a:cs typeface="Calibri" panose="020F0502020204030204" pitchFamily="34" charset="0"/>
                        </a:rPr>
                        <a:t>Block 1: Grundlagen schaffen</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sz="2400" dirty="0">
                        <a:solidFill>
                          <a:schemeClr val="tx1"/>
                        </a:solidFill>
                        <a:highlight>
                          <a:srgbClr val="EBEBEB"/>
                        </a:highlight>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26797691"/>
                  </a:ext>
                </a:extLst>
              </a:tr>
              <a:tr h="400000">
                <a:tc>
                  <a:txBody>
                    <a:bodyPr/>
                    <a:lstStyle/>
                    <a:p>
                      <a:r>
                        <a:rPr lang="de-CH" sz="2400" b="1" dirty="0">
                          <a:solidFill>
                            <a:schemeClr val="tx1"/>
                          </a:solidFill>
                          <a:latin typeface="Calibri" panose="020F0502020204030204" pitchFamily="34" charset="0"/>
                          <a:cs typeface="Calibri" panose="020F0502020204030204" pitchFamily="34" charset="0"/>
                        </a:rPr>
                        <a:t>Mittagspause</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de-CH" sz="2400" b="1" dirty="0">
                          <a:solidFill>
                            <a:schemeClr val="tx1"/>
                          </a:solidFill>
                          <a:latin typeface="Calibri" panose="020F0502020204030204" pitchFamily="34" charset="0"/>
                          <a:cs typeface="Calibri" panose="020F0502020204030204" pitchFamily="34" charset="0"/>
                        </a:rPr>
                        <a:t>11.45</a:t>
                      </a: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82411357"/>
                  </a:ext>
                </a:extLst>
              </a:tr>
              <a:tr h="400000">
                <a:tc>
                  <a:txBody>
                    <a:bodyPr/>
                    <a:lstStyle/>
                    <a:p>
                      <a:r>
                        <a:rPr lang="de-CH" sz="2400" dirty="0">
                          <a:solidFill>
                            <a:schemeClr val="tx1"/>
                          </a:solidFill>
                          <a:latin typeface="Calibri" panose="020F0502020204030204" pitchFamily="34" charset="0"/>
                          <a:cs typeface="Calibri" panose="020F0502020204030204" pitchFamily="34" charset="0"/>
                        </a:rPr>
                        <a:t>Block 2: Register führen</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de-CH" sz="2400" dirty="0">
                        <a:solidFill>
                          <a:schemeClr val="tx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02900661"/>
                  </a:ext>
                </a:extLst>
              </a:tr>
              <a:tr h="400000">
                <a:tc>
                  <a:txBody>
                    <a:bodyPr/>
                    <a:lstStyle/>
                    <a:p>
                      <a:r>
                        <a:rPr lang="de-CH" sz="2400" dirty="0">
                          <a:solidFill>
                            <a:schemeClr val="tx1"/>
                          </a:solidFill>
                          <a:latin typeface="Calibri" panose="020F0502020204030204" pitchFamily="34" charset="0"/>
                          <a:cs typeface="Calibri" panose="020F0502020204030204" pitchFamily="34" charset="0"/>
                        </a:rPr>
                        <a:t>Block 3: Vertiefung Register führen</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de-CH" sz="2400" dirty="0">
                        <a:solidFill>
                          <a:schemeClr val="tx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81400084"/>
                  </a:ext>
                </a:extLst>
              </a:tr>
              <a:tr h="400000">
                <a:tc>
                  <a:txBody>
                    <a:bodyPr/>
                    <a:lstStyle/>
                    <a:p>
                      <a:r>
                        <a:rPr lang="de-CH" sz="2400" b="1" dirty="0">
                          <a:solidFill>
                            <a:schemeClr val="tx1"/>
                          </a:solidFill>
                          <a:latin typeface="Calibri" panose="020F0502020204030204" pitchFamily="34" charset="0"/>
                          <a:cs typeface="Calibri" panose="020F0502020204030204" pitchFamily="34" charset="0"/>
                        </a:rPr>
                        <a:t>Pause</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de-CH" sz="2400" b="1" dirty="0">
                          <a:solidFill>
                            <a:schemeClr val="tx1"/>
                          </a:solidFill>
                          <a:latin typeface="Calibri" panose="020F0502020204030204" pitchFamily="34" charset="0"/>
                          <a:cs typeface="Calibri" panose="020F0502020204030204" pitchFamily="34" charset="0"/>
                        </a:rPr>
                        <a:t>14.45</a:t>
                      </a: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35118371"/>
                  </a:ext>
                </a:extLst>
              </a:tr>
              <a:tr h="400000">
                <a:tc>
                  <a:txBody>
                    <a:bodyPr/>
                    <a:lstStyle/>
                    <a:p>
                      <a:r>
                        <a:rPr lang="de-CH" sz="2400" dirty="0">
                          <a:solidFill>
                            <a:schemeClr val="tx1"/>
                          </a:solidFill>
                          <a:latin typeface="Calibri" panose="020F0502020204030204" pitchFamily="34" charset="0"/>
                          <a:cs typeface="Calibri" panose="020F0502020204030204" pitchFamily="34" charset="0"/>
                        </a:rPr>
                        <a:t>Block 3: Vertiefung Register führen</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de-CH" sz="2400" dirty="0">
                        <a:solidFill>
                          <a:schemeClr val="tx1"/>
                        </a:solidFill>
                        <a:highlight>
                          <a:srgbClr val="EBEBEB"/>
                        </a:highlight>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78052330"/>
                  </a:ext>
                </a:extLst>
              </a:tr>
              <a:tr h="400000">
                <a:tc>
                  <a:txBody>
                    <a:bodyPr/>
                    <a:lstStyle/>
                    <a:p>
                      <a:r>
                        <a:rPr lang="de-CH" sz="2400" b="1" dirty="0">
                          <a:solidFill>
                            <a:schemeClr val="tx1"/>
                          </a:solidFill>
                          <a:latin typeface="Calibri" panose="020F0502020204030204" pitchFamily="34" charset="0"/>
                          <a:cs typeface="Calibri" panose="020F0502020204030204" pitchFamily="34" charset="0"/>
                        </a:rPr>
                        <a:t>Ende</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de-CH" sz="2400" b="1">
                          <a:solidFill>
                            <a:schemeClr val="tx1"/>
                          </a:solidFill>
                          <a:latin typeface="Calibri" panose="020F0502020204030204" pitchFamily="34" charset="0"/>
                          <a:cs typeface="Calibri" panose="020F0502020204030204" pitchFamily="34" charset="0"/>
                        </a:rPr>
                        <a:t>17.00</a:t>
                      </a:r>
                      <a:endParaRPr lang="de-CH" sz="2400" b="1" dirty="0">
                        <a:solidFill>
                          <a:schemeClr val="tx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74821982"/>
                  </a:ext>
                </a:extLst>
              </a:tr>
            </a:tbl>
          </a:graphicData>
        </a:graphic>
      </p:graphicFrame>
      <p:sp>
        <p:nvSpPr>
          <p:cNvPr id="5" name="Titel 4"/>
          <p:cNvSpPr>
            <a:spLocks noGrp="1"/>
          </p:cNvSpPr>
          <p:nvPr>
            <p:ph type="title"/>
          </p:nvPr>
        </p:nvSpPr>
        <p:spPr/>
        <p:txBody>
          <a:bodyPr>
            <a:normAutofit/>
          </a:bodyPr>
          <a:lstStyle/>
          <a:p>
            <a:r>
              <a:rPr lang="de-CH" dirty="0"/>
              <a:t>Ablauf</a:t>
            </a:r>
            <a:endParaRPr lang="de-CH" sz="1200" b="0" i="1" dirty="0">
              <a:solidFill>
                <a:srgbClr val="FF0000"/>
              </a:solidFill>
              <a:highlight>
                <a:srgbClr val="C0C0C0"/>
              </a:highlight>
            </a:endParaRPr>
          </a:p>
        </p:txBody>
      </p:sp>
      <p:sp>
        <p:nvSpPr>
          <p:cNvPr id="2" name="Foliennummernplatzhalter 1"/>
          <p:cNvSpPr>
            <a:spLocks noGrp="1"/>
          </p:cNvSpPr>
          <p:nvPr>
            <p:ph type="sldNum" sz="quarter" idx="12"/>
          </p:nvPr>
        </p:nvSpPr>
        <p:spPr/>
        <p:txBody>
          <a:bodyPr/>
          <a:lstStyle/>
          <a:p>
            <a:fld id="{87674F0A-37BA-4CE3-B1FD-DE57A7E2F2C6}" type="slidenum">
              <a:rPr lang="de-CH" smtClean="0"/>
              <a:pPr/>
              <a:t>6</a:t>
            </a:fld>
            <a:endParaRPr lang="de-CH"/>
          </a:p>
        </p:txBody>
      </p:sp>
    </p:spTree>
    <p:extLst>
      <p:ext uri="{BB962C8B-B14F-4D97-AF65-F5344CB8AC3E}">
        <p14:creationId xmlns:p14="http://schemas.microsoft.com/office/powerpoint/2010/main" val="3617347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rmAutofit fontScale="90000"/>
          </a:bodyPr>
          <a:lstStyle/>
          <a:p>
            <a:r>
              <a:rPr lang="de-CH" dirty="0"/>
              <a:t>Welche Register kennen Sie?</a:t>
            </a:r>
            <a:br>
              <a:rPr lang="de-CH" dirty="0"/>
            </a:br>
            <a:r>
              <a:rPr lang="de-CH" dirty="0"/>
              <a:t>Murmelrunde</a:t>
            </a:r>
          </a:p>
        </p:txBody>
      </p:sp>
      <p:sp>
        <p:nvSpPr>
          <p:cNvPr id="6" name="Untertitel 5"/>
          <p:cNvSpPr>
            <a:spLocks noGrp="1"/>
          </p:cNvSpPr>
          <p:nvPr>
            <p:ph type="subTitle" idx="1"/>
          </p:nvPr>
        </p:nvSpPr>
        <p:spPr/>
        <p:txBody>
          <a:bodyPr>
            <a:normAutofit/>
          </a:bodyPr>
          <a:lstStyle/>
          <a:p>
            <a:r>
              <a:rPr lang="de-CH" dirty="0"/>
              <a:t>Präsenztag 3</a:t>
            </a:r>
            <a:br>
              <a:rPr lang="de-CH" dirty="0"/>
            </a:br>
            <a:r>
              <a:rPr lang="de-CH" dirty="0"/>
              <a:t>Überbetriebliche Kurse Block 1</a:t>
            </a:r>
            <a:endParaRPr lang="de-CH" dirty="0">
              <a:highlight>
                <a:srgbClr val="C0C0C0"/>
              </a:highlight>
            </a:endParaRPr>
          </a:p>
          <a:p>
            <a:r>
              <a:rPr lang="de-CH" sz="1200" dirty="0"/>
              <a:t>Kauffrau/Kaufmann EFZ BOG</a:t>
            </a:r>
          </a:p>
          <a:p>
            <a:r>
              <a:rPr lang="de-CH" sz="1200" dirty="0"/>
              <a:t>Branche «Öffentliche Verwaltung/Administration </a:t>
            </a:r>
            <a:r>
              <a:rPr lang="de-CH" sz="1200" dirty="0" err="1"/>
              <a:t>publique</a:t>
            </a:r>
            <a:r>
              <a:rPr lang="de-CH" sz="1200" dirty="0"/>
              <a:t>/</a:t>
            </a:r>
            <a:r>
              <a:rPr lang="de-CH" sz="1200" dirty="0" err="1"/>
              <a:t>Amministrazione</a:t>
            </a:r>
            <a:r>
              <a:rPr lang="de-CH" sz="1200" dirty="0"/>
              <a:t> </a:t>
            </a:r>
            <a:r>
              <a:rPr lang="de-CH" sz="1200" dirty="0" err="1"/>
              <a:t>pubblica</a:t>
            </a:r>
            <a:r>
              <a:rPr lang="de-CH" sz="1200" dirty="0"/>
              <a:t>»</a:t>
            </a:r>
          </a:p>
          <a:p>
            <a:r>
              <a:rPr lang="de-CH" sz="1200" dirty="0"/>
              <a:t>Arbeitssituation 5: «Registeranmeldungen, Register- und </a:t>
            </a:r>
            <a:r>
              <a:rPr lang="de-CH" sz="1200" dirty="0" err="1"/>
              <a:t>Klientenstamm</a:t>
            </a:r>
            <a:r>
              <a:rPr lang="de-CH" sz="1200" dirty="0"/>
              <a:t> führen»</a:t>
            </a:r>
          </a:p>
          <a:p>
            <a:endParaRPr lang="de-CH" dirty="0">
              <a:highlight>
                <a:srgbClr val="C0C0C0"/>
              </a:highligh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chor="t">
            <a:normAutofit/>
          </a:bodyPr>
          <a:lstStyle/>
          <a:p>
            <a:r>
              <a:rPr lang="de-CH" sz="3000" dirty="0"/>
              <a:t>Welche Register kennen Sie? – «Anwendungsübung»</a:t>
            </a:r>
            <a:endParaRPr lang="de-CH" sz="3000" dirty="0">
              <a:highlight>
                <a:srgbClr val="C0C0C0"/>
              </a:highlight>
            </a:endParaRPr>
          </a:p>
        </p:txBody>
      </p:sp>
      <p:sp>
        <p:nvSpPr>
          <p:cNvPr id="6" name="Inhaltsplatzhalter 5"/>
          <p:cNvSpPr>
            <a:spLocks noGrp="1"/>
          </p:cNvSpPr>
          <p:nvPr>
            <p:ph idx="1"/>
          </p:nvPr>
        </p:nvSpPr>
        <p:spPr/>
        <p:txBody>
          <a:bodyPr/>
          <a:lstStyle/>
          <a:p>
            <a:pPr marL="0" indent="0" hangingPunct="0">
              <a:buNone/>
            </a:pPr>
            <a:r>
              <a:rPr lang="de-CH" b="1" dirty="0">
                <a:effectLst/>
                <a:ea typeface="Times New Roman" panose="02020603050405020304" pitchFamily="18" charset="0"/>
                <a:cs typeface="Times New Roman" panose="02020603050405020304" pitchFamily="18" charset="0"/>
              </a:rPr>
              <a:t>Ausgangslage: </a:t>
            </a:r>
            <a:r>
              <a:rPr lang="de-CH" dirty="0"/>
              <a:t>Sie haben bestimmt schon erste Erfahrungen mit Registern gemacht. Teilen Sie mit Ihren Mitlernenden, welche Register Sie bereits kennen.</a:t>
            </a:r>
          </a:p>
          <a:p>
            <a:pPr marL="0" indent="0">
              <a:buNone/>
            </a:pPr>
            <a:endParaRPr lang="de-CH" sz="1600" dirty="0"/>
          </a:p>
          <a:p>
            <a:pPr marL="0" indent="0">
              <a:buNone/>
            </a:pPr>
            <a:r>
              <a:rPr lang="de-CH" b="1" dirty="0">
                <a:solidFill>
                  <a:srgbClr val="0070C0"/>
                </a:solidFill>
              </a:rPr>
              <a:t>Aufgabenstellung</a:t>
            </a:r>
          </a:p>
          <a:p>
            <a:pPr marL="0" indent="0">
              <a:buNone/>
            </a:pPr>
            <a:r>
              <a:rPr lang="de-CH" dirty="0"/>
              <a:t>Schritt 1: Setzen Sie sich in Vierergruppen zusammen.</a:t>
            </a:r>
          </a:p>
          <a:p>
            <a:pPr marL="0" indent="0">
              <a:buNone/>
            </a:pPr>
            <a:r>
              <a:rPr lang="de-CH" dirty="0"/>
              <a:t>Schritt 2: Diskutieren Sie während fünf Minuten gemeinsam die folgenden Fragen: </a:t>
            </a:r>
          </a:p>
          <a:p>
            <a:r>
              <a:rPr lang="de-CH" b="1" dirty="0"/>
              <a:t>Welche Register kennen Sie bereits?</a:t>
            </a:r>
          </a:p>
          <a:p>
            <a:r>
              <a:rPr lang="de-CH" b="1" dirty="0"/>
              <a:t>Wozu dienen diese Register?</a:t>
            </a:r>
          </a:p>
          <a:p>
            <a:pPr marL="0" indent="0">
              <a:buNone/>
            </a:pPr>
            <a:r>
              <a:rPr lang="de-CH" dirty="0"/>
              <a:t>Schritt 3: Teilen Sie Ihre Diskussionsergebnisse im Plenum.</a:t>
            </a:r>
          </a:p>
          <a:p>
            <a:pPr marL="0" indent="0">
              <a:buNone/>
            </a:pPr>
            <a:endParaRPr lang="de-CH" sz="1600" dirty="0"/>
          </a:p>
          <a:p>
            <a:pPr marL="0" indent="0">
              <a:buNone/>
            </a:pPr>
            <a:r>
              <a:rPr lang="de-CH" b="1" dirty="0"/>
              <a:t>Organisation: </a:t>
            </a:r>
            <a:r>
              <a:rPr lang="de-CH" dirty="0"/>
              <a:t>Zeit: 10 Minuten / Arbeitsweise: Vierergruppe, Plenum</a:t>
            </a:r>
          </a:p>
        </p:txBody>
      </p:sp>
      <p:sp>
        <p:nvSpPr>
          <p:cNvPr id="2" name="Foliennummernplatzhalter 1"/>
          <p:cNvSpPr>
            <a:spLocks noGrp="1"/>
          </p:cNvSpPr>
          <p:nvPr>
            <p:ph type="sldNum" sz="quarter" idx="12"/>
          </p:nvPr>
        </p:nvSpPr>
        <p:spPr/>
        <p:txBody>
          <a:bodyPr/>
          <a:lstStyle/>
          <a:p>
            <a:fld id="{87674F0A-37BA-4CE3-B1FD-DE57A7E2F2C6}" type="slidenum">
              <a:rPr lang="de-CH" smtClean="0"/>
              <a:pPr/>
              <a:t>8</a:t>
            </a:fld>
            <a:endParaRPr lang="de-CH"/>
          </a:p>
        </p:txBody>
      </p:sp>
    </p:spTree>
    <p:extLst>
      <p:ext uri="{BB962C8B-B14F-4D97-AF65-F5344CB8AC3E}">
        <p14:creationId xmlns:p14="http://schemas.microsoft.com/office/powerpoint/2010/main" val="33994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rmAutofit fontScale="90000"/>
          </a:bodyPr>
          <a:lstStyle/>
          <a:p>
            <a:r>
              <a:rPr lang="de-CH" dirty="0"/>
              <a:t>Eine Registeranmeldung vornehmen</a:t>
            </a:r>
            <a:br>
              <a:rPr lang="de-CH" dirty="0"/>
            </a:br>
            <a:r>
              <a:rPr lang="de-CH" dirty="0"/>
              <a:t>Modellierung</a:t>
            </a:r>
          </a:p>
        </p:txBody>
      </p:sp>
      <p:sp>
        <p:nvSpPr>
          <p:cNvPr id="6" name="Untertitel 5"/>
          <p:cNvSpPr>
            <a:spLocks noGrp="1"/>
          </p:cNvSpPr>
          <p:nvPr>
            <p:ph type="subTitle" idx="1"/>
          </p:nvPr>
        </p:nvSpPr>
        <p:spPr/>
        <p:txBody>
          <a:bodyPr>
            <a:normAutofit/>
          </a:bodyPr>
          <a:lstStyle/>
          <a:p>
            <a:r>
              <a:rPr lang="de-CH" dirty="0"/>
              <a:t>Präsenztag 3</a:t>
            </a:r>
            <a:br>
              <a:rPr lang="de-CH" dirty="0"/>
            </a:br>
            <a:r>
              <a:rPr lang="de-CH" dirty="0"/>
              <a:t>Überbetriebliche Kurse Block 1</a:t>
            </a:r>
            <a:endParaRPr lang="de-CH" dirty="0">
              <a:highlight>
                <a:srgbClr val="C0C0C0"/>
              </a:highlight>
            </a:endParaRPr>
          </a:p>
          <a:p>
            <a:r>
              <a:rPr lang="de-CH" sz="1200" dirty="0"/>
              <a:t>Kauffrau/Kaufmann EFZ BOG</a:t>
            </a:r>
          </a:p>
          <a:p>
            <a:r>
              <a:rPr lang="de-CH" sz="1200" dirty="0"/>
              <a:t>Branche «Öffentliche Verwaltung/Administration </a:t>
            </a:r>
            <a:r>
              <a:rPr lang="de-CH" sz="1200" dirty="0" err="1"/>
              <a:t>publique</a:t>
            </a:r>
            <a:r>
              <a:rPr lang="de-CH" sz="1200" dirty="0"/>
              <a:t>/</a:t>
            </a:r>
            <a:r>
              <a:rPr lang="de-CH" sz="1200" dirty="0" err="1"/>
              <a:t>Amministrazione</a:t>
            </a:r>
            <a:r>
              <a:rPr lang="de-CH" sz="1200" dirty="0"/>
              <a:t> </a:t>
            </a:r>
            <a:r>
              <a:rPr lang="de-CH" sz="1200" dirty="0" err="1"/>
              <a:t>pubblica</a:t>
            </a:r>
            <a:r>
              <a:rPr lang="de-CH" sz="1200" dirty="0"/>
              <a:t>»</a:t>
            </a:r>
          </a:p>
          <a:p>
            <a:r>
              <a:rPr lang="de-CH" sz="1200" dirty="0"/>
              <a:t>Arbeitssituation 5: «Registeranmeldungen, Register- und </a:t>
            </a:r>
            <a:r>
              <a:rPr lang="de-CH" sz="1200" dirty="0" err="1"/>
              <a:t>Klientenstamm</a:t>
            </a:r>
            <a:r>
              <a:rPr lang="de-CH" sz="1200" dirty="0"/>
              <a:t> führen»</a:t>
            </a:r>
          </a:p>
          <a:p>
            <a:endParaRPr lang="de-CH" sz="1200" dirty="0">
              <a:highlight>
                <a:srgbClr val="C0C0C0"/>
              </a:highlight>
            </a:endParaRPr>
          </a:p>
          <a:p>
            <a:endParaRPr lang="de-CH" dirty="0">
              <a:highlight>
                <a:srgbClr val="C0C0C0"/>
              </a:highlight>
            </a:endParaRPr>
          </a:p>
          <a:p>
            <a:endParaRPr lang="de-CH" dirty="0">
              <a:highlight>
                <a:srgbClr val="C0C0C0"/>
              </a:highlight>
            </a:endParaRPr>
          </a:p>
        </p:txBody>
      </p:sp>
    </p:spTree>
  </p:cSld>
  <p:clrMapOvr>
    <a:masterClrMapping/>
  </p:clrMapOvr>
</p:sld>
</file>

<file path=ppt/theme/theme1.xml><?xml version="1.0" encoding="utf-8"?>
<a:theme xmlns:a="http://schemas.openxmlformats.org/drawingml/2006/main" name="Vorlage Präsentatio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äsentation1" id="{5A447609-AC50-45EC-822D-0A74E3C7B710}" vid="{6540BF88-87CD-4AFD-8A17-AB7BB7E2023C}"/>
    </a:ext>
  </a:extLst>
</a:theme>
</file>

<file path=ppt/theme/theme2.xml><?xml version="1.0" encoding="utf-8"?>
<a:theme xmlns:a="http://schemas.openxmlformats.org/drawingml/2006/main" name="1_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äsentation1" id="{5A447609-AC50-45EC-822D-0A74E3C7B710}" vid="{7EF9E437-F380-4A1B-9F7F-CF97FF66A5FD}"/>
    </a:ext>
  </a:extLst>
</a:theme>
</file>

<file path=ppt/theme/theme3.xml><?xml version="1.0" encoding="utf-8"?>
<a:theme xmlns:a="http://schemas.openxmlformats.org/drawingml/2006/main" name="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äsentation1" id="{5A447609-AC50-45EC-822D-0A74E3C7B710}" vid="{8C23D072-9BDF-451A-AC7C-AE9BE9D58100}"/>
    </a:ext>
  </a:extLst>
</a:theme>
</file>

<file path=ppt/theme/theme4.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VL_Einstieg_OVAP_211012</Template>
  <TotalTime>0</TotalTime>
  <Words>4228</Words>
  <Application>Microsoft Office PowerPoint</Application>
  <PresentationFormat>Breitbild</PresentationFormat>
  <Paragraphs>500</Paragraphs>
  <Slides>50</Slides>
  <Notes>23</Notes>
  <HiddenSlides>0</HiddenSlides>
  <MMClips>0</MMClips>
  <ScaleCrop>false</ScaleCrop>
  <HeadingPairs>
    <vt:vector size="6" baseType="variant">
      <vt:variant>
        <vt:lpstr>Verwendete Schriftarten</vt:lpstr>
      </vt:variant>
      <vt:variant>
        <vt:i4>5</vt:i4>
      </vt:variant>
      <vt:variant>
        <vt:lpstr>Design</vt:lpstr>
      </vt:variant>
      <vt:variant>
        <vt:i4>3</vt:i4>
      </vt:variant>
      <vt:variant>
        <vt:lpstr>Folientitel</vt:lpstr>
      </vt:variant>
      <vt:variant>
        <vt:i4>50</vt:i4>
      </vt:variant>
    </vt:vector>
  </HeadingPairs>
  <TitlesOfParts>
    <vt:vector size="58" baseType="lpstr">
      <vt:lpstr>Arial</vt:lpstr>
      <vt:lpstr>Calibri</vt:lpstr>
      <vt:lpstr>Symbol</vt:lpstr>
      <vt:lpstr>Times New Roman</vt:lpstr>
      <vt:lpstr>Wingdings</vt:lpstr>
      <vt:lpstr>Vorlage Präsentation</vt:lpstr>
      <vt:lpstr>1_Benutzerdefiniertes Design</vt:lpstr>
      <vt:lpstr>Benutzerdefiniertes Design</vt:lpstr>
      <vt:lpstr>Registeranmeldungen, Register- und Klientenstamm führen - Einstieg</vt:lpstr>
      <vt:lpstr>Themen heute</vt:lpstr>
      <vt:lpstr>Ziele</vt:lpstr>
      <vt:lpstr>Warum ist das wichtig?</vt:lpstr>
      <vt:lpstr>Einstieg ins Thema  </vt:lpstr>
      <vt:lpstr>Ablauf</vt:lpstr>
      <vt:lpstr>Welche Register kennen Sie? Murmelrunde</vt:lpstr>
      <vt:lpstr>Welche Register kennen Sie? – «Anwendungsübung»</vt:lpstr>
      <vt:lpstr>Eine Registeranmeldung vornehmen Modellierung</vt:lpstr>
      <vt:lpstr>Ziele</vt:lpstr>
      <vt:lpstr>Bevor ich mich an die Arbeit mache, …</vt:lpstr>
      <vt:lpstr>Schritt 1: Dokumente sichten</vt:lpstr>
      <vt:lpstr>Schritt 2: Fehlende Informationen einholen</vt:lpstr>
      <vt:lpstr>Schritt 3: Registereintrag machen</vt:lpstr>
      <vt:lpstr>Zusammenfassung: Das Wichtigste im Überblick</vt:lpstr>
      <vt:lpstr>Registeranmeldung in Ihrem Lehrbetrieb –   „Gemeinsamkeiten und Unterschiede“</vt:lpstr>
      <vt:lpstr>Das Wichtigste rund um Register Input</vt:lpstr>
      <vt:lpstr>Zielsetzungen und Aufbau des Inputs</vt:lpstr>
      <vt:lpstr>Das Wichtigste in Kürze</vt:lpstr>
      <vt:lpstr>Wozu dient ein Register?</vt:lpstr>
      <vt:lpstr>Es gibt unterschiedliche Bezeichnungen</vt:lpstr>
      <vt:lpstr>Zweck</vt:lpstr>
      <vt:lpstr>Arbeitsprozesse</vt:lpstr>
      <vt:lpstr>Zusammenfassung</vt:lpstr>
      <vt:lpstr>Weitere Register kennenlernen – „Anwendungsübung“</vt:lpstr>
      <vt:lpstr>Wissen Sie …? - „Prüfungsfragen entwickeln“</vt:lpstr>
      <vt:lpstr>Relevante von irrelevanten Daten unterscheiden Abstimmung</vt:lpstr>
      <vt:lpstr>Auftrag</vt:lpstr>
      <vt:lpstr>Szenario 1</vt:lpstr>
      <vt:lpstr>Szenario 2</vt:lpstr>
      <vt:lpstr>Szenario 3</vt:lpstr>
      <vt:lpstr>Szenario 4</vt:lpstr>
      <vt:lpstr>Szenario 5</vt:lpstr>
      <vt:lpstr>Szenario 6</vt:lpstr>
      <vt:lpstr>Daten falsch erfasst – „Mini Cases“</vt:lpstr>
      <vt:lpstr>Folgen fehlerhafter Datenerfassung  Input</vt:lpstr>
      <vt:lpstr>Zielsetzungen und Aufbau des Inputs</vt:lpstr>
      <vt:lpstr>Werden Daten falsch erfasst, führt das zu …</vt:lpstr>
      <vt:lpstr>Werden Daten falsch erfasst, führt das zu …</vt:lpstr>
      <vt:lpstr>Schnittstellen aufzeichnen – „Zeichnen statt Schreiben“</vt:lpstr>
      <vt:lpstr>Register und Schnittstellen Input</vt:lpstr>
      <vt:lpstr>Das Wichtigste in Kürze</vt:lpstr>
      <vt:lpstr>Ein Blick in die Zukunft</vt:lpstr>
      <vt:lpstr>Fristen berücksichtigen – „Rechercheauftrag“</vt:lpstr>
      <vt:lpstr>Können Sie mir sagen …? – „Rollenspiel“</vt:lpstr>
      <vt:lpstr>Register korrekt bearbeiten – „Praxisfälle“</vt:lpstr>
      <vt:lpstr>Tagesabschluss «Ab in den Rucksack damit»</vt:lpstr>
      <vt:lpstr>Am heutigen Präsenztag haben Sie folgende Ziele erarbeitet:</vt:lpstr>
      <vt:lpstr>Welche Erkenntnisse packe ich  in meinen Rucksack für die Arbeit? </vt:lpstr>
      <vt:lpstr>Ausblick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Registeranmeldungen, Register- und Klientenstamm führen Einstieg</dc:title>
  <dc:subject>DTYP:;SPRACHE:;AKOP:-1;DAUER:0;MandatsNr:;AdressNr:;WSTATE:;DSTATE:;OWNER:;VERSION:</dc:subject>
  <dc:creator>/</dc:creator>
  <cp:keywords/>
  <dc:description/>
  <cp:lastModifiedBy>Jasmin Spuler | IPM</cp:lastModifiedBy>
  <cp:revision>46</cp:revision>
  <dcterms:created xsi:type="dcterms:W3CDTF">2022-04-05T09:20:17Z</dcterms:created>
  <dcterms:modified xsi:type="dcterms:W3CDTF">2025-03-20T13:51:41Z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FI_KEY">
    <vt:lpwstr>0000868792</vt:lpwstr>
  </property>
</Properties>
</file>