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3.xml" ContentType="application/vnd.openxmlformats-officedocument.presentationml.notesSlide+xml"/>
  <Override PartName="/ppt/ink/ink7.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 id="2147483696" r:id="rId4"/>
    <p:sldMasterId id="2147483708" r:id="rId5"/>
  </p:sldMasterIdLst>
  <p:notesMasterIdLst>
    <p:notesMasterId r:id="rId102"/>
  </p:notesMasterIdLst>
  <p:handoutMasterIdLst>
    <p:handoutMasterId r:id="rId103"/>
  </p:handoutMasterIdLst>
  <p:sldIdLst>
    <p:sldId id="409" r:id="rId6"/>
    <p:sldId id="263" r:id="rId7"/>
    <p:sldId id="265" r:id="rId8"/>
    <p:sldId id="264" r:id="rId9"/>
    <p:sldId id="267" r:id="rId10"/>
    <p:sldId id="269" r:id="rId11"/>
    <p:sldId id="1591" r:id="rId12"/>
    <p:sldId id="1594" r:id="rId13"/>
    <p:sldId id="1590" r:id="rId14"/>
    <p:sldId id="308" r:id="rId15"/>
    <p:sldId id="353" r:id="rId16"/>
    <p:sldId id="270" r:id="rId17"/>
    <p:sldId id="271" r:id="rId18"/>
    <p:sldId id="273" r:id="rId19"/>
    <p:sldId id="338" r:id="rId20"/>
    <p:sldId id="280" r:id="rId21"/>
    <p:sldId id="281" r:id="rId22"/>
    <p:sldId id="283" r:id="rId23"/>
    <p:sldId id="339" r:id="rId24"/>
    <p:sldId id="347" r:id="rId25"/>
    <p:sldId id="346" r:id="rId26"/>
    <p:sldId id="342" r:id="rId27"/>
    <p:sldId id="345" r:id="rId28"/>
    <p:sldId id="343" r:id="rId29"/>
    <p:sldId id="344" r:id="rId30"/>
    <p:sldId id="340" r:id="rId31"/>
    <p:sldId id="288" r:id="rId32"/>
    <p:sldId id="277" r:id="rId33"/>
    <p:sldId id="300" r:id="rId34"/>
    <p:sldId id="301" r:id="rId35"/>
    <p:sldId id="274" r:id="rId36"/>
    <p:sldId id="304" r:id="rId37"/>
    <p:sldId id="275" r:id="rId38"/>
    <p:sldId id="305" r:id="rId39"/>
    <p:sldId id="307" r:id="rId40"/>
    <p:sldId id="334" r:id="rId41"/>
    <p:sldId id="276" r:id="rId42"/>
    <p:sldId id="348" r:id="rId43"/>
    <p:sldId id="302" r:id="rId44"/>
    <p:sldId id="272" r:id="rId45"/>
    <p:sldId id="1589" r:id="rId46"/>
    <p:sldId id="1588" r:id="rId47"/>
    <p:sldId id="354" r:id="rId48"/>
    <p:sldId id="355" r:id="rId49"/>
    <p:sldId id="356" r:id="rId50"/>
    <p:sldId id="357" r:id="rId51"/>
    <p:sldId id="291" r:id="rId52"/>
    <p:sldId id="292" r:id="rId53"/>
    <p:sldId id="319" r:id="rId54"/>
    <p:sldId id="306" r:id="rId55"/>
    <p:sldId id="358" r:id="rId56"/>
    <p:sldId id="359" r:id="rId57"/>
    <p:sldId id="360" r:id="rId58"/>
    <p:sldId id="318" r:id="rId59"/>
    <p:sldId id="361" r:id="rId60"/>
    <p:sldId id="311" r:id="rId61"/>
    <p:sldId id="1614" r:id="rId62"/>
    <p:sldId id="1620" r:id="rId63"/>
    <p:sldId id="1621" r:id="rId64"/>
    <p:sldId id="362" r:id="rId65"/>
    <p:sldId id="313" r:id="rId66"/>
    <p:sldId id="314" r:id="rId67"/>
    <p:sldId id="1615" r:id="rId68"/>
    <p:sldId id="363" r:id="rId69"/>
    <p:sldId id="1604" r:id="rId70"/>
    <p:sldId id="364" r:id="rId71"/>
    <p:sldId id="365" r:id="rId72"/>
    <p:sldId id="366" r:id="rId73"/>
    <p:sldId id="367" r:id="rId74"/>
    <p:sldId id="368" r:id="rId75"/>
    <p:sldId id="369" r:id="rId76"/>
    <p:sldId id="370" r:id="rId77"/>
    <p:sldId id="371" r:id="rId78"/>
    <p:sldId id="372" r:id="rId79"/>
    <p:sldId id="373" r:id="rId80"/>
    <p:sldId id="317" r:id="rId81"/>
    <p:sldId id="374" r:id="rId82"/>
    <p:sldId id="322" r:id="rId83"/>
    <p:sldId id="1616" r:id="rId84"/>
    <p:sldId id="1617" r:id="rId85"/>
    <p:sldId id="1622" r:id="rId86"/>
    <p:sldId id="297" r:id="rId87"/>
    <p:sldId id="1624" r:id="rId88"/>
    <p:sldId id="1625" r:id="rId89"/>
    <p:sldId id="1623" r:id="rId90"/>
    <p:sldId id="298" r:id="rId91"/>
    <p:sldId id="404" r:id="rId92"/>
    <p:sldId id="375" r:id="rId93"/>
    <p:sldId id="405" r:id="rId94"/>
    <p:sldId id="1611" r:id="rId95"/>
    <p:sldId id="1612" r:id="rId96"/>
    <p:sldId id="1613" r:id="rId97"/>
    <p:sldId id="1626" r:id="rId98"/>
    <p:sldId id="1598" r:id="rId99"/>
    <p:sldId id="1599" r:id="rId100"/>
    <p:sldId id="1596" r:id="rId101"/>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EFA14E-41C6-6D36-787C-DB68BD8976A8}" name="Christine Haener" initials="CH" userId="S::christine.haener@ectaveo.ch::0c53b111-0164-43e8-a316-29155435c297" providerId="AD"/>
  <p188:author id="{117757B0-7D34-ED3F-83B1-5AC550894929}" name="Joëlle Clemen" initials="JC" userId="S::joelle.clemen@ectaveo.ch::76cfbdef-221a-4b59-aed8-05c496251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0664" autoAdjust="0"/>
  </p:normalViewPr>
  <p:slideViewPr>
    <p:cSldViewPr>
      <p:cViewPr varScale="1">
        <p:scale>
          <a:sx n="87" d="100"/>
          <a:sy n="87" d="100"/>
        </p:scale>
        <p:origin x="1590" y="90"/>
      </p:cViewPr>
      <p:guideLst>
        <p:guide orient="horz" pos="2160"/>
        <p:guide pos="3840"/>
      </p:guideLst>
    </p:cSldViewPr>
  </p:slideViewPr>
  <p:notesTextViewPr>
    <p:cViewPr>
      <p:scale>
        <a:sx n="100" d="100"/>
        <a:sy n="100" d="100"/>
      </p:scale>
      <p:origin x="0" y="0"/>
    </p:cViewPr>
  </p:notesTextViewPr>
  <p:notesViewPr>
    <p:cSldViewPr>
      <p:cViewPr varScale="1">
        <p:scale>
          <a:sx n="77" d="100"/>
          <a:sy n="77" d="100"/>
        </p:scale>
        <p:origin x="5922"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ableStyles" Target="tableStyle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handoutMaster" Target="handoutMasters/handoutMaster1.xml"/><Relationship Id="rId108"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A226A-5052-43E2-A65E-27C6EC8B66C7}" type="doc">
      <dgm:prSet loTypeId="urn:microsoft.com/office/officeart/2005/8/layout/equation2" loCatId="process" qsTypeId="urn:microsoft.com/office/officeart/2005/8/quickstyle/simple1" qsCatId="simple" csTypeId="urn:microsoft.com/office/officeart/2005/8/colors/accent1_2" csCatId="accent1" phldr="1"/>
      <dgm:spPr/>
    </dgm:pt>
    <dgm:pt modelId="{B44D107C-761E-4FE1-98B6-F6D36BE26903}" type="pres">
      <dgm:prSet presAssocID="{F05A226A-5052-43E2-A65E-27C6EC8B66C7}" presName="Name0" presStyleCnt="0">
        <dgm:presLayoutVars>
          <dgm:dir/>
          <dgm:resizeHandles val="exact"/>
        </dgm:presLayoutVars>
      </dgm:prSet>
      <dgm:spPr/>
    </dgm:pt>
  </dgm:ptLst>
  <dgm:cxnLst>
    <dgm:cxn modelId="{AA998387-0710-48E1-AF9E-C2FAB4FE80BF}" type="presOf" srcId="{F05A226A-5052-43E2-A65E-27C6EC8B66C7}" destId="{B44D107C-761E-4FE1-98B6-F6D36BE26903}" srcOrd="0"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48CEFF-4D12-CD78-36DB-A7D189272F0D}"/>
              </a:ext>
            </a:extLst>
          </p:cNvPr>
          <p:cNvSpPr>
            <a:spLocks noGrp="1"/>
          </p:cNvSpPr>
          <p:nvPr>
            <p:ph type="hdr" sz="quarter"/>
          </p:nvPr>
        </p:nvSpPr>
        <p:spPr>
          <a:xfrm>
            <a:off x="0" y="0"/>
            <a:ext cx="2946400" cy="498475"/>
          </a:xfrm>
          <a:prstGeom prst="rect">
            <a:avLst/>
          </a:prstGeom>
        </p:spPr>
        <p:txBody>
          <a:bodyPr vert="horz" lIns="91430" tIns="45714" rIns="91430" bIns="45714" rtlCol="0"/>
          <a:lstStyle>
            <a:lvl1pPr algn="l">
              <a:defRPr sz="1200"/>
            </a:lvl1pPr>
          </a:lstStyle>
          <a:p>
            <a:endParaRPr lang="de-CH"/>
          </a:p>
        </p:txBody>
      </p:sp>
      <p:sp>
        <p:nvSpPr>
          <p:cNvPr id="3" name="Datumsplatzhalter 2">
            <a:extLst>
              <a:ext uri="{FF2B5EF4-FFF2-40B4-BE49-F238E27FC236}">
                <a16:creationId xmlns:a16="http://schemas.microsoft.com/office/drawing/2014/main" id="{B211E6D0-4D5F-448B-277F-A5ECDF843936}"/>
              </a:ext>
            </a:extLst>
          </p:cNvPr>
          <p:cNvSpPr>
            <a:spLocks noGrp="1"/>
          </p:cNvSpPr>
          <p:nvPr>
            <p:ph type="dt" sz="quarter" idx="1"/>
          </p:nvPr>
        </p:nvSpPr>
        <p:spPr>
          <a:xfrm>
            <a:off x="3849689" y="0"/>
            <a:ext cx="2946400" cy="498475"/>
          </a:xfrm>
          <a:prstGeom prst="rect">
            <a:avLst/>
          </a:prstGeom>
        </p:spPr>
        <p:txBody>
          <a:bodyPr vert="horz" lIns="91430" tIns="45714" rIns="91430" bIns="45714" rtlCol="0"/>
          <a:lstStyle>
            <a:lvl1pPr algn="r">
              <a:defRPr sz="1200"/>
            </a:lvl1pPr>
          </a:lstStyle>
          <a:p>
            <a:fld id="{B53AD4CD-F02B-4A20-AC18-0E4A7E964D17}" type="datetimeFigureOut">
              <a:rPr lang="de-CH" smtClean="0"/>
              <a:t>17.11.2025</a:t>
            </a:fld>
            <a:endParaRPr lang="de-CH"/>
          </a:p>
        </p:txBody>
      </p:sp>
      <p:sp>
        <p:nvSpPr>
          <p:cNvPr id="4" name="Fußzeilenplatzhalter 3">
            <a:extLst>
              <a:ext uri="{FF2B5EF4-FFF2-40B4-BE49-F238E27FC236}">
                <a16:creationId xmlns:a16="http://schemas.microsoft.com/office/drawing/2014/main" id="{937C320C-08D6-694B-20F0-6812248578E9}"/>
              </a:ext>
            </a:extLst>
          </p:cNvPr>
          <p:cNvSpPr>
            <a:spLocks noGrp="1"/>
          </p:cNvSpPr>
          <p:nvPr>
            <p:ph type="ftr" sz="quarter" idx="2"/>
          </p:nvPr>
        </p:nvSpPr>
        <p:spPr>
          <a:xfrm>
            <a:off x="0" y="9429751"/>
            <a:ext cx="2946400" cy="498475"/>
          </a:xfrm>
          <a:prstGeom prst="rect">
            <a:avLst/>
          </a:prstGeom>
        </p:spPr>
        <p:txBody>
          <a:bodyPr vert="horz" lIns="91430" tIns="45714" rIns="91430" bIns="45714"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B6369D44-27E9-0D54-D7F7-F3C293CF60EF}"/>
              </a:ext>
            </a:extLst>
          </p:cNvPr>
          <p:cNvSpPr>
            <a:spLocks noGrp="1"/>
          </p:cNvSpPr>
          <p:nvPr>
            <p:ph type="sldNum" sz="quarter" idx="3"/>
          </p:nvPr>
        </p:nvSpPr>
        <p:spPr>
          <a:xfrm>
            <a:off x="3849689" y="9429751"/>
            <a:ext cx="2946400" cy="498475"/>
          </a:xfrm>
          <a:prstGeom prst="rect">
            <a:avLst/>
          </a:prstGeom>
        </p:spPr>
        <p:txBody>
          <a:bodyPr vert="horz" lIns="91430" tIns="45714" rIns="91430" bIns="45714" rtlCol="0" anchor="b"/>
          <a:lstStyle>
            <a:lvl1pPr algn="r">
              <a:defRPr sz="1200"/>
            </a:lvl1pPr>
          </a:lstStyle>
          <a:p>
            <a:fld id="{0C90F54F-87C1-462B-9FDC-62C31FC97A0F}" type="slidenum">
              <a:rPr lang="de-CH" smtClean="0"/>
              <a:t>‹Nr.›</a:t>
            </a:fld>
            <a:endParaRPr lang="de-CH"/>
          </a:p>
        </p:txBody>
      </p:sp>
    </p:spTree>
    <p:extLst>
      <p:ext uri="{BB962C8B-B14F-4D97-AF65-F5344CB8AC3E}">
        <p14:creationId xmlns:p14="http://schemas.microsoft.com/office/powerpoint/2010/main" val="19498119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36.850"/>
    </inkml:context>
    <inkml:brush xml:id="br0">
      <inkml:brushProperty name="width" value="0.05" units="cm"/>
      <inkml:brushProperty name="height" value="0.05" units="cm"/>
      <inkml:brushProperty name="color" value="#E71224"/>
    </inkml:brush>
  </inkml:definitions>
  <inkml:trace contextRef="#ctx0" brushRef="#br0">2042 5665 24575,'-2'-1'0,"1"1"0,0 0 0,-1-1 0,1 1 0,0-1 0,0 1 0,-1-1 0,1 0 0,0 1 0,0-1 0,0 0 0,0 0 0,0 0 0,0 0 0,0-1 0,0 1 0,0 0 0,0 0 0,1 0 0,-1 0 0,0 0 0,0-2 0,-13-35 0,12 32 0,-15-61 0,3-1 0,-9-88 0,8 44 0,-1 30 0,-44-143 0,16 99 0,17 53 0,-27-122 0,34 65 0,-3-16 0,18 126 0,-1-1 0,0 1 0,-1 0 0,-18-34 0,-4-1 0,13 30 0,2 0 0,1-1 0,-19-53 0,24 52 0,-8-57 0,7 38 0,6 30 0,0 0 0,-2-24 0,5 2 0,-2 1 0,-1 0 0,-2 0 0,-2 0 0,-1 1 0,-1 1 0,-16-41 0,2 5 0,1 0 0,-18-99 0,18 68 0,-39-177 0,-58-234 0,97 450 0,-1 3 0,-4-1 0,-49-86 0,42 86 0,4 0 0,-44-118 0,34 6 0,33 130 0,-2 2 0,-2 0 0,-1 1 0,-25-58 0,30 86 0,1-1 0,-2 2 0,0-1 0,0 1 0,-1 1 0,-1 0 0,0 0 0,-14-12 0,-6 2 0,-53-31 0,62 41 0,2-1 0,-1-2 0,0 0 0,1-1 0,1-1 0,0-1 0,-21-25 0,27 27 0,-1 2 0,0-1 0,0 2 0,-1 0 0,-27-16 0,27 18 0,0 2 0,1-3 0,0 0 0,1-1 0,0 1 0,1-1 0,-14-20 0,19 21 0,0-2 0,1 0 0,1 0 0,-1 0 0,2-1 0,-1 1 0,2-1 0,-1 0 0,0-18 0,0 9 0,-9-40 0,-18-30 0,17 55 0,1-2 0,-13-72 0,21 92-1365,-1 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40.171"/>
    </inkml:context>
    <inkml:brush xml:id="br0">
      <inkml:brushProperty name="width" value="0.05" units="cm"/>
      <inkml:brushProperty name="height" value="0.05" units="cm"/>
      <inkml:brushProperty name="color" value="#E71224"/>
    </inkml:brush>
  </inkml:definitions>
  <inkml:trace contextRef="#ctx0" brushRef="#br0">984 12462 24575,'0'-11'0,"1"1"0,1-1 0,-1 0 0,7-20 0,-2 7 0,67-309 0,43-410 0,-78 179-783,-24-5 596,1-29 263,27 2-105,47 2-308,26 1-324,24-146 174,-7-453 154,-100-12 0,-33 990 655,-19-628 2430,15 791-2752,-2 1 0,-2 0 0,-2 0 0,-29-83 0,-88-183 0,87 225 0,-390-820-667,224 490 702,115 224-35,-43-88 0,87 195 0,-62-90 0,-71-61 458,103 142-371,-96-154 0,152 215-87,4 6 0,-31-62 0,63 99 0,17 18 0,-16-12 0,111 63 0,-5-5 0,-105-58 0,-1 1 0,0 0 0,-1 2 0,-1-1 0,20 29 0,-6-6 0,58 77 0,-72-98 0,0-1 0,0-1 0,1 0 0,0-2 0,19 12 0,-25-18 17,0-2 0,0 0 1,1 1-1,-1-2 0,1 0 0,15 2 0,-21-4-88,0 0 1,0 1-1,0-1 0,0 0 0,1 0 1,-1-1-1,0 1 0,0-1 1,0 0-1,-1 0 0,1 0 0,0 0 1,0 0-1,0-1 0,0 0 1,0 0-1,-1 0 0,1 0 0,-1 0 1,5-6-1,2-9-6755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49.86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50.57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55.45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2:52.26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2:23.29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411"/>
          </a:xfrm>
          <a:prstGeom prst="rect">
            <a:avLst/>
          </a:prstGeom>
        </p:spPr>
        <p:txBody>
          <a:bodyPr vert="horz" lIns="91430" tIns="45714" rIns="91430" bIns="45714" rtlCol="0"/>
          <a:lstStyle>
            <a:lvl1pPr algn="l">
              <a:defRPr sz="1200"/>
            </a:lvl1pPr>
          </a:lstStyle>
          <a:p>
            <a:endParaRPr lang="de-CH" dirty="0"/>
          </a:p>
        </p:txBody>
      </p:sp>
      <p:sp>
        <p:nvSpPr>
          <p:cNvPr id="3" name="Datumsplatzhalter 2"/>
          <p:cNvSpPr>
            <a:spLocks noGrp="1"/>
          </p:cNvSpPr>
          <p:nvPr>
            <p:ph type="dt" idx="1"/>
          </p:nvPr>
        </p:nvSpPr>
        <p:spPr>
          <a:xfrm>
            <a:off x="3850444" y="0"/>
            <a:ext cx="2945659" cy="496411"/>
          </a:xfrm>
          <a:prstGeom prst="rect">
            <a:avLst/>
          </a:prstGeom>
        </p:spPr>
        <p:txBody>
          <a:bodyPr vert="horz" lIns="91430" tIns="45714" rIns="91430" bIns="45714" rtlCol="0"/>
          <a:lstStyle>
            <a:lvl1pPr algn="r">
              <a:defRPr sz="1200"/>
            </a:lvl1pPr>
          </a:lstStyle>
          <a:p>
            <a:fld id="{4B16823F-8271-4E40-8173-30F60AD3F097}" type="datetimeFigureOut">
              <a:rPr lang="de-DE" smtClean="0"/>
              <a:pPr/>
              <a:t>17.11.2025</a:t>
            </a:fld>
            <a:endParaRPr lang="de-CH"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0" tIns="45714" rIns="91430" bIns="45714" rtlCol="0" anchor="ctr"/>
          <a:lstStyle/>
          <a:p>
            <a:endParaRPr lang="de-CH" dirty="0"/>
          </a:p>
        </p:txBody>
      </p:sp>
      <p:sp>
        <p:nvSpPr>
          <p:cNvPr id="5" name="Notizenplatzhalter 4"/>
          <p:cNvSpPr>
            <a:spLocks noGrp="1"/>
          </p:cNvSpPr>
          <p:nvPr>
            <p:ph type="body" sz="quarter" idx="3"/>
          </p:nvPr>
        </p:nvSpPr>
        <p:spPr>
          <a:xfrm>
            <a:off x="679768" y="4715908"/>
            <a:ext cx="5438140" cy="4467701"/>
          </a:xfrm>
          <a:prstGeom prst="rect">
            <a:avLst/>
          </a:prstGeom>
        </p:spPr>
        <p:txBody>
          <a:bodyPr vert="horz" lIns="91430" tIns="45714" rIns="91430" bIns="4571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30091"/>
            <a:ext cx="2945659" cy="496411"/>
          </a:xfrm>
          <a:prstGeom prst="rect">
            <a:avLst/>
          </a:prstGeom>
        </p:spPr>
        <p:txBody>
          <a:bodyPr vert="horz" lIns="91430" tIns="45714" rIns="91430" bIns="45714"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430" tIns="45714" rIns="91430" bIns="45714" rtlCol="0" anchor="b"/>
          <a:lstStyle>
            <a:lvl1pPr algn="r">
              <a:defRPr sz="1200"/>
            </a:lvl1pPr>
          </a:lstStyle>
          <a:p>
            <a:fld id="{B4A389DC-B868-4A76-93F1-E20505CB5D10}" type="slidenum">
              <a:rPr lang="de-CH" smtClean="0"/>
              <a:pPr/>
              <a:t>‹Nr.›</a:t>
            </a:fld>
            <a:endParaRPr lang="de-CH" dirty="0"/>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image" Target="../media/image2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80.png"/><Relationship Id="rId4" Type="http://schemas.openxmlformats.org/officeDocument/2006/relationships/image" Target="../media/image27.png"/><Relationship Id="rId9" Type="http://schemas.openxmlformats.org/officeDocument/2006/relationships/customXml" Target="../ink/ink4.xml"/></Relationships>
</file>

<file path=ppt/notesSlides/_rels/notesSlide3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29.png"/></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miro.com/welcomeonboard/ejI5NWJkdjRhOUtmak5lWXFubE1TWmMyTllGbTNubGVxZVcxOHNxWHRtbmpscW55VmxnVGltalRIOENoSUNaNnwzNDU4NzY0NTUyNTA2NTc4ODc1fDI=?share_link_id=169648280550"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863" indent="-342863" hangingPunct="0">
              <a:buFont typeface="HelveticaNeueLT Std"/>
              <a:buChar char="–"/>
            </a:pPr>
            <a:r>
              <a:rPr lang="de-CH" dirty="0">
                <a:latin typeface="Calibri" panose="020F0502020204030204" pitchFamily="34" charset="0"/>
                <a:ea typeface="Calibri" panose="020F0502020204030204" pitchFamily="34" charset="0"/>
                <a:cs typeface="Times New Roman" panose="02020603050405020304" pitchFamily="18" charset="0"/>
              </a:rPr>
              <a:t>Begrüssung der Teilnehmenden</a:t>
            </a:r>
          </a:p>
          <a:p>
            <a:pPr marL="342863" indent="-342863" hangingPunct="0">
              <a:buFont typeface="HelveticaNeueLT Std"/>
              <a:buChar char="–"/>
            </a:pPr>
            <a:r>
              <a:rPr lang="de-CH" dirty="0">
                <a:latin typeface="Calibri" panose="020F0502020204030204" pitchFamily="34" charset="0"/>
                <a:ea typeface="Calibri" panose="020F0502020204030204" pitchFamily="34" charset="0"/>
                <a:cs typeface="Times New Roman" panose="02020603050405020304" pitchFamily="18" charset="0"/>
              </a:rPr>
              <a:t>Vorstellung des Coachs / </a:t>
            </a:r>
          </a:p>
          <a:p>
            <a:pPr marL="342863" indent="-342863" hangingPunct="0">
              <a:buFont typeface="HelveticaNeueLT Std"/>
              <a:buChar char="–"/>
            </a:pPr>
            <a:r>
              <a:rPr lang="de-CH" dirty="0">
                <a:latin typeface="Calibri" panose="020F0502020204030204" pitchFamily="34" charset="0"/>
                <a:ea typeface="Calibri" panose="020F0502020204030204" pitchFamily="34" charset="0"/>
                <a:cs typeface="Times New Roman" panose="02020603050405020304" pitchFamily="18" charset="0"/>
              </a:rPr>
              <a:t>duzen</a:t>
            </a:r>
          </a:p>
          <a:p>
            <a:pPr marL="342863" indent="-342863" hangingPunct="0">
              <a:buFont typeface="HelveticaNeueLT Std"/>
              <a:buChar char="–"/>
            </a:pPr>
            <a:r>
              <a:rPr lang="de-CH" dirty="0">
                <a:latin typeface="Calibri" panose="020F0502020204030204" pitchFamily="34" charset="0"/>
                <a:ea typeface="Calibri" panose="020F0502020204030204" pitchFamily="34" charset="0"/>
                <a:cs typeface="Times New Roman" panose="02020603050405020304" pitchFamily="18" charset="0"/>
              </a:rPr>
              <a:t>Zu Beginn ganz grober Überblick</a:t>
            </a:r>
          </a:p>
          <a:p>
            <a:pPr marL="342863" indent="-342863" hangingPunct="0">
              <a:buFont typeface="HelveticaNeueLT Std"/>
              <a:buChar char="–"/>
            </a:pPr>
            <a:endParaRPr lang="de-CH" dirty="0">
              <a:latin typeface="Calibri" panose="020F0502020204030204" pitchFamily="34" charset="0"/>
              <a:ea typeface="Calibri" panose="020F0502020204030204" pitchFamily="34" charset="0"/>
              <a:cs typeface="Times New Roman" panose="02020603050405020304" pitchFamily="18" charset="0"/>
            </a:endParaRPr>
          </a:p>
          <a:p>
            <a:pPr marL="0" indent="0" hangingPunct="0">
              <a:buFont typeface="HelveticaNeueLT Std"/>
              <a:buNone/>
            </a:pPr>
            <a:r>
              <a:rPr lang="de-CH" dirty="0">
                <a:latin typeface="Calibri" panose="020F0502020204030204" pitchFamily="34" charset="0"/>
                <a:ea typeface="Calibri" panose="020F0502020204030204" pitchFamily="34" charset="0"/>
                <a:cs typeface="Times New Roman" panose="02020603050405020304" pitchFamily="18" charset="0"/>
              </a:rPr>
              <a:t>Gibt ab Februar ein neues Programm Time2learn (Ablösung </a:t>
            </a:r>
            <a:r>
              <a:rPr lang="de-CH" dirty="0" err="1">
                <a:latin typeface="Calibri" panose="020F0502020204030204" pitchFamily="34" charset="0"/>
                <a:ea typeface="Calibri" panose="020F0502020204030204" pitchFamily="34" charset="0"/>
                <a:cs typeface="Times New Roman" panose="02020603050405020304" pitchFamily="18" charset="0"/>
              </a:rPr>
              <a:t>ov-ap</a:t>
            </a:r>
            <a:r>
              <a:rPr lang="de-CH" dirty="0">
                <a:latin typeface="Calibri" panose="020F0502020204030204" pitchFamily="34" charset="0"/>
                <a:ea typeface="Calibri" panose="020F0502020204030204" pitchFamily="34" charset="0"/>
                <a:cs typeface="Times New Roman" panose="02020603050405020304" pitchFamily="18" charset="0"/>
              </a:rPr>
              <a:t>) </a:t>
            </a:r>
            <a:r>
              <a:rPr lang="de-CH"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daher wird nicht auf </a:t>
            </a:r>
            <a:r>
              <a:rPr lang="de-CH"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ov-ap</a:t>
            </a:r>
            <a:r>
              <a:rPr lang="de-CH"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eingegangen in der </a:t>
            </a:r>
            <a:r>
              <a:rPr lang="de-CH"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Schlung</a:t>
            </a:r>
            <a:r>
              <a:rPr lang="de-CH"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p>
          <a:p>
            <a:pPr marL="0" indent="0" hangingPunct="0">
              <a:buFont typeface="HelveticaNeueLT Std"/>
              <a:buNone/>
            </a:pPr>
            <a:endParaRPr lang="de-CH" dirty="0">
              <a:latin typeface="Calibri" panose="020F0502020204030204" pitchFamily="34" charset="0"/>
              <a:ea typeface="Calibri" panose="020F0502020204030204" pitchFamily="34" charset="0"/>
              <a:cs typeface="Times New Roman" panose="02020603050405020304" pitchFamily="18" charset="0"/>
            </a:endParaRPr>
          </a:p>
          <a:p>
            <a:r>
              <a:rPr lang="de-CH" dirty="0"/>
              <a:t>https://ovag.gemeinden-ag.ch/page/1238</a:t>
            </a:r>
          </a:p>
          <a:p>
            <a:r>
              <a:rPr lang="de-CH" dirty="0"/>
              <a:t>https://ovag.gemeinden-ag.ch/page/1153</a:t>
            </a:r>
          </a:p>
          <a:p>
            <a:endParaRPr lang="de-CH" dirty="0"/>
          </a:p>
          <a:p>
            <a:r>
              <a:rPr lang="de-CH" dirty="0">
                <a:solidFill>
                  <a:srgbClr val="800080"/>
                </a:solidFill>
                <a:latin typeface="Arial" panose="020B0604020202020204" pitchFamily="34" charset="0"/>
              </a:rPr>
              <a:t>https://test.ov-ap.ch </a:t>
            </a:r>
          </a:p>
          <a:p>
            <a:pPr algn="l"/>
            <a:endParaRPr lang="de-CH"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 Lernende/r nach </a:t>
            </a:r>
            <a:r>
              <a:rPr lang="de-DE" dirty="0" err="1">
                <a:solidFill>
                  <a:srgbClr val="000000"/>
                </a:solidFill>
                <a:latin typeface="Arial" panose="020B0604020202020204" pitchFamily="34" charset="0"/>
              </a:rPr>
              <a:t>BiVo</a:t>
            </a:r>
            <a:r>
              <a:rPr lang="de-DE" dirty="0">
                <a:solidFill>
                  <a:srgbClr val="000000"/>
                </a:solidFill>
                <a:latin typeface="Arial" panose="020B0604020202020204" pitchFamily="34" charset="0"/>
              </a:rPr>
              <a:t> 20</a:t>
            </a:r>
            <a:r>
              <a:rPr lang="de-DE" b="1" dirty="0">
                <a:solidFill>
                  <a:srgbClr val="000000"/>
                </a:solidFill>
                <a:latin typeface="Arial" panose="020B0604020202020204" pitchFamily="34" charset="0"/>
              </a:rPr>
              <a:t>23 </a:t>
            </a:r>
            <a:r>
              <a:rPr lang="de-DE" dirty="0">
                <a:solidFill>
                  <a:srgbClr val="000000"/>
                </a:solidFill>
                <a:latin typeface="Arial" panose="020B0604020202020204" pitchFamily="34" charset="0"/>
              </a:rPr>
              <a:t>	Tes43AG72009 	0709@Ipm 	</a:t>
            </a:r>
          </a:p>
          <a:p>
            <a:pPr algn="l"/>
            <a:endParaRPr lang="de-CH" dirty="0">
              <a:solidFill>
                <a:srgbClr val="000000"/>
              </a:solidFill>
              <a:latin typeface="Arial" panose="020B0604020202020204" pitchFamily="34" charset="0"/>
            </a:endParaRPr>
          </a:p>
          <a:p>
            <a:r>
              <a:rPr lang="de-DE" dirty="0">
                <a:solidFill>
                  <a:srgbClr val="000000"/>
                </a:solidFill>
                <a:latin typeface="Arial" panose="020B0604020202020204" pitchFamily="34" charset="0"/>
              </a:rPr>
              <a:t> Berufsbildner/Praxisbildner 	Tes512AG81931 	1308@Str </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a:t>
            </a:fld>
            <a:endParaRPr lang="de-CH" dirty="0"/>
          </a:p>
        </p:txBody>
      </p:sp>
    </p:spTree>
    <p:extLst>
      <p:ext uri="{BB962C8B-B14F-4D97-AF65-F5344CB8AC3E}">
        <p14:creationId xmlns:p14="http://schemas.microsoft.com/office/powerpoint/2010/main" val="55008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10</a:t>
            </a:fld>
            <a:endParaRPr lang="de-CH" dirty="0">
              <a:solidFill>
                <a:prstClr val="black"/>
              </a:solidFill>
              <a:latin typeface="Calibri"/>
            </a:endParaRPr>
          </a:p>
        </p:txBody>
      </p:sp>
    </p:spTree>
    <p:extLst>
      <p:ext uri="{BB962C8B-B14F-4D97-AF65-F5344CB8AC3E}">
        <p14:creationId xmlns:p14="http://schemas.microsoft.com/office/powerpoint/2010/main" val="262826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11</a:t>
            </a:fld>
            <a:endParaRPr lang="de-CH" dirty="0"/>
          </a:p>
        </p:txBody>
      </p:sp>
    </p:spTree>
    <p:extLst>
      <p:ext uri="{BB962C8B-B14F-4D97-AF65-F5344CB8AC3E}">
        <p14:creationId xmlns:p14="http://schemas.microsoft.com/office/powerpoint/2010/main" val="395147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12</a:t>
            </a:fld>
            <a:endParaRPr lang="de-CH" dirty="0">
              <a:solidFill>
                <a:prstClr val="black"/>
              </a:solidFill>
              <a:latin typeface="Calibri"/>
            </a:endParaRPr>
          </a:p>
        </p:txBody>
      </p:sp>
    </p:spTree>
    <p:extLst>
      <p:ext uri="{BB962C8B-B14F-4D97-AF65-F5344CB8AC3E}">
        <p14:creationId xmlns:p14="http://schemas.microsoft.com/office/powerpoint/2010/main" val="1557654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BiVo bildet die rechtliche Grundlage für die Umsetzung</a:t>
            </a:r>
          </a:p>
        </p:txBody>
      </p:sp>
      <p:sp>
        <p:nvSpPr>
          <p:cNvPr id="4" name="Foliennummernplatzhalter 3"/>
          <p:cNvSpPr>
            <a:spLocks noGrp="1"/>
          </p:cNvSpPr>
          <p:nvPr>
            <p:ph type="sldNum" sz="quarter" idx="5"/>
          </p:nvPr>
        </p:nvSpPr>
        <p:spPr/>
        <p:txBody>
          <a:bodyPr/>
          <a:lstStyle/>
          <a:p>
            <a:fld id="{B4A389DC-B868-4A76-93F1-E20505CB5D10}" type="slidenum">
              <a:rPr lang="de-CH" smtClean="0"/>
              <a:pPr/>
              <a:t>13</a:t>
            </a:fld>
            <a:endParaRPr lang="de-CH" dirty="0"/>
          </a:p>
        </p:txBody>
      </p:sp>
    </p:spTree>
    <p:extLst>
      <p:ext uri="{BB962C8B-B14F-4D97-AF65-F5344CB8AC3E}">
        <p14:creationId xmlns:p14="http://schemas.microsoft.com/office/powerpoint/2010/main" val="229900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14</a:t>
            </a:fld>
            <a:endParaRPr lang="de-CH" dirty="0">
              <a:solidFill>
                <a:prstClr val="black"/>
              </a:solidFill>
              <a:latin typeface="Calibri"/>
            </a:endParaRPr>
          </a:p>
        </p:txBody>
      </p:sp>
    </p:spTree>
    <p:extLst>
      <p:ext uri="{BB962C8B-B14F-4D97-AF65-F5344CB8AC3E}">
        <p14:creationId xmlns:p14="http://schemas.microsoft.com/office/powerpoint/2010/main" val="2019313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299">
              <a:defRPr/>
            </a:pPr>
            <a:r>
              <a:rPr lang="de-CH" dirty="0"/>
              <a:t>Frage:</a:t>
            </a:r>
          </a:p>
          <a:p>
            <a:pPr marL="171431" indent="-171431" defTabSz="914299">
              <a:buFontTx/>
              <a:buChar char="-"/>
              <a:defRPr/>
            </a:pPr>
            <a:r>
              <a:rPr lang="de-CH" dirty="0"/>
              <a:t>Was könnt ihr daraus schliessen?</a:t>
            </a:r>
          </a:p>
          <a:p>
            <a:pPr marL="171431" indent="-171431" defTabSz="914299">
              <a:buFontTx/>
              <a:buChar char="-"/>
              <a:defRPr/>
            </a:pPr>
            <a:r>
              <a:rPr lang="de-CH" dirty="0"/>
              <a:t>Was braucht es für eine Umgebung für LL damit sie handlungskompetent werden?</a:t>
            </a:r>
          </a:p>
          <a:p>
            <a:pPr defTabSz="914299">
              <a:defRPr/>
            </a:pPr>
            <a:endParaRPr lang="de-CH" dirty="0"/>
          </a:p>
          <a:p>
            <a:pPr defTabSz="914299">
              <a:defRPr/>
            </a:pPr>
            <a:r>
              <a:rPr lang="de-CH" dirty="0"/>
              <a:t>Handlungskompetenzbereiche, Handlungskompetenzen und Leistungsziele je Lernort </a:t>
            </a:r>
          </a:p>
          <a:p>
            <a:endParaRPr lang="de-CH" b="0" dirty="0"/>
          </a:p>
          <a:p>
            <a:r>
              <a:rPr lang="de-CH" dirty="0"/>
              <a:t>- Handlungskompetenzen verschaffen den Lernenden und den Berufsbildungsverantwortlichen </a:t>
            </a:r>
          </a:p>
          <a:p>
            <a:r>
              <a:rPr lang="de-CH" dirty="0"/>
              <a:t>- in den drei Lernorten ein klares Bild von den Erwartungen und Anforderungen an eine berufliche Grundbildung. </a:t>
            </a:r>
          </a:p>
          <a:p>
            <a:r>
              <a:rPr lang="de-CH" dirty="0"/>
              <a:t>- Sie ermöglichen die Vergleichbarkeit </a:t>
            </a:r>
          </a:p>
          <a:p>
            <a:r>
              <a:rPr lang="de-CH" dirty="0"/>
              <a:t>- und damit die Anerkennung andernorts erworbener Kompetenzen </a:t>
            </a:r>
          </a:p>
          <a:p>
            <a:r>
              <a:rPr lang="de-CH" dirty="0"/>
              <a:t>- und fördern so Mobilität und Wettbewerbsfähigkeit.</a:t>
            </a:r>
            <a:endParaRPr lang="de-CH" b="0"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15</a:t>
            </a:fld>
            <a:endParaRPr lang="de-CH" dirty="0">
              <a:solidFill>
                <a:prstClr val="black"/>
              </a:solidFill>
              <a:latin typeface="Calibri"/>
            </a:endParaRPr>
          </a:p>
        </p:txBody>
      </p:sp>
    </p:spTree>
    <p:extLst>
      <p:ext uri="{BB962C8B-B14F-4D97-AF65-F5344CB8AC3E}">
        <p14:creationId xmlns:p14="http://schemas.microsoft.com/office/powerpoint/2010/main" val="426286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CH" dirty="0"/>
              <a:t>Ein Umfeld schaffen, das Motivation zulässt/fördert </a:t>
            </a:r>
          </a:p>
          <a:p>
            <a:r>
              <a:rPr lang="de-CH" dirty="0"/>
              <a:t>Wichtig: Vorbildfunktion </a:t>
            </a:r>
          </a:p>
          <a:p>
            <a:endParaRPr lang="de-CH" dirty="0"/>
          </a:p>
          <a:p>
            <a:r>
              <a:rPr lang="de-CH" dirty="0"/>
              <a:t>(Ein Umfeld schaffen, das Motivation zulässt/fördert </a:t>
            </a:r>
          </a:p>
          <a:p>
            <a:r>
              <a:rPr lang="de-CH" dirty="0"/>
              <a:t>Wichtig: Vorbildfunktion) </a:t>
            </a:r>
          </a:p>
          <a:p>
            <a:endParaRPr lang="de-CH" dirty="0"/>
          </a:p>
          <a:p>
            <a:pPr marL="171431" indent="-171431">
              <a:buFont typeface="Wingdings" panose="05000000000000000000" pitchFamily="2" charset="2"/>
              <a:buChar char="à"/>
            </a:pPr>
            <a:r>
              <a:rPr lang="de-CH" dirty="0">
                <a:sym typeface="Wingdings" panose="05000000000000000000" pitchFamily="2" charset="2"/>
              </a:rPr>
              <a:t>Wo ist da der Unterschied zur letzten </a:t>
            </a:r>
            <a:r>
              <a:rPr lang="de-CH" dirty="0" err="1">
                <a:sym typeface="Wingdings" panose="05000000000000000000" pitchFamily="2" charset="2"/>
              </a:rPr>
              <a:t>BiVo</a:t>
            </a:r>
            <a:r>
              <a:rPr lang="de-CH" dirty="0">
                <a:sym typeface="Wingdings" panose="05000000000000000000" pitchFamily="2" charset="2"/>
              </a:rPr>
              <a:t>?</a:t>
            </a:r>
          </a:p>
          <a:p>
            <a:pPr marL="628580" lvl="1" indent="-171431">
              <a:buFont typeface="Wingdings" panose="05000000000000000000" pitchFamily="2" charset="2"/>
              <a:buChar char="à"/>
            </a:pPr>
            <a:r>
              <a:rPr lang="de-CH" dirty="0">
                <a:sym typeface="Wingdings" panose="05000000000000000000" pitchFamily="2" charset="2"/>
              </a:rPr>
              <a:t>Aktivitäts- und handlungsorientierte Kompetenz</a:t>
            </a:r>
          </a:p>
          <a:p>
            <a:pPr marL="1085730" lvl="2" indent="-171431">
              <a:buFont typeface="Wingdings" panose="05000000000000000000" pitchFamily="2" charset="2"/>
              <a:buChar char="à"/>
            </a:pPr>
            <a:r>
              <a:rPr lang="de-CH" dirty="0">
                <a:sym typeface="Wingdings" panose="05000000000000000000" pitchFamily="2" charset="2"/>
              </a:rPr>
              <a:t>Willensstark und aktiv umsetzen</a:t>
            </a:r>
          </a:p>
          <a:p>
            <a:pPr marL="1085730" lvl="2" indent="-171431">
              <a:buFont typeface="Wingdings" panose="05000000000000000000" pitchFamily="2" charset="2"/>
              <a:buChar char="à"/>
            </a:pPr>
            <a:endParaRPr lang="de-CH" dirty="0">
              <a:sym typeface="Wingdings" panose="05000000000000000000" pitchFamily="2" charset="2"/>
            </a:endParaRPr>
          </a:p>
          <a:p>
            <a:pPr marL="171431" indent="-171431">
              <a:buFont typeface="Wingdings" panose="05000000000000000000" pitchFamily="2" charset="2"/>
              <a:buChar char="à"/>
            </a:pPr>
            <a:r>
              <a:rPr lang="de-CH" dirty="0">
                <a:sym typeface="Wingdings" panose="05000000000000000000" pitchFamily="2" charset="2"/>
              </a:rPr>
              <a:t>Zielgrösse Handlungskompetenz:</a:t>
            </a:r>
          </a:p>
          <a:p>
            <a:pPr marL="628580" lvl="1" indent="-171431">
              <a:buFont typeface="Wingdings" panose="05000000000000000000" pitchFamily="2" charset="2"/>
              <a:buChar char="à"/>
            </a:pPr>
            <a:r>
              <a:rPr lang="de-CH" dirty="0">
                <a:sym typeface="Wingdings" panose="05000000000000000000" pitchFamily="2" charset="2"/>
              </a:rPr>
              <a:t>Handlungskompetenzen</a:t>
            </a:r>
            <a:r>
              <a:rPr lang="de-CH" baseline="0" dirty="0">
                <a:sym typeface="Wingdings" panose="05000000000000000000" pitchFamily="2" charset="2"/>
              </a:rPr>
              <a:t> entwickeln</a:t>
            </a:r>
          </a:p>
          <a:p>
            <a:pPr marL="628580" lvl="1" indent="-171431">
              <a:buFont typeface="Wingdings" panose="05000000000000000000" pitchFamily="2" charset="2"/>
              <a:buChar char="à"/>
            </a:pPr>
            <a:r>
              <a:rPr lang="de-CH" baseline="0" dirty="0">
                <a:sym typeface="Wingdings" panose="05000000000000000000" pitchFamily="2" charset="2"/>
              </a:rPr>
              <a:t>Berufsleute entwickeln</a:t>
            </a:r>
          </a:p>
          <a:p>
            <a:pPr marL="628580" lvl="1" indent="-171431">
              <a:buFont typeface="Wingdings" panose="05000000000000000000" pitchFamily="2" charset="2"/>
              <a:buChar char="à"/>
            </a:pPr>
            <a:r>
              <a:rPr lang="de-CH" baseline="0" dirty="0">
                <a:sym typeface="Wingdings" panose="05000000000000000000" pitchFamily="2" charset="2"/>
              </a:rPr>
              <a:t>Fachliches </a:t>
            </a:r>
            <a:r>
              <a:rPr lang="de-CH" baseline="0" dirty="0" err="1">
                <a:sym typeface="Wingdings" panose="05000000000000000000" pitchFamily="2" charset="2"/>
              </a:rPr>
              <a:t>Know</a:t>
            </a:r>
            <a:r>
              <a:rPr lang="de-CH" baseline="0" dirty="0">
                <a:sym typeface="Wingdings" panose="05000000000000000000" pitchFamily="2" charset="2"/>
              </a:rPr>
              <a:t> </a:t>
            </a:r>
            <a:r>
              <a:rPr lang="de-CH" baseline="0" dirty="0" err="1">
                <a:sym typeface="Wingdings" panose="05000000000000000000" pitchFamily="2" charset="2"/>
              </a:rPr>
              <a:t>How</a:t>
            </a:r>
            <a:r>
              <a:rPr lang="de-CH" baseline="0" dirty="0">
                <a:sym typeface="Wingdings" panose="05000000000000000000" pitchFamily="2" charset="2"/>
              </a:rPr>
              <a:t> &amp; Methodische Kompetenz</a:t>
            </a:r>
          </a:p>
          <a:p>
            <a:pPr marL="1085730" lvl="2" indent="-171431">
              <a:buFont typeface="Wingdings" panose="05000000000000000000" pitchFamily="2" charset="2"/>
              <a:buChar char="à"/>
            </a:pPr>
            <a:r>
              <a:rPr lang="de-CH" baseline="0" dirty="0">
                <a:sym typeface="Wingdings" panose="05000000000000000000" pitchFamily="2" charset="2"/>
              </a:rPr>
              <a:t>Arbeitsmethodik</a:t>
            </a:r>
          </a:p>
          <a:p>
            <a:pPr marL="1085730" lvl="2" indent="-171431">
              <a:buFont typeface="Wingdings" panose="05000000000000000000" pitchFamily="2" charset="2"/>
              <a:buChar char="à"/>
            </a:pPr>
            <a:r>
              <a:rPr lang="de-CH" baseline="0" dirty="0">
                <a:sym typeface="Wingdings" panose="05000000000000000000" pitchFamily="2" charset="2"/>
              </a:rPr>
              <a:t>Fachlicher Rucksack</a:t>
            </a:r>
          </a:p>
          <a:p>
            <a:pPr marL="628580" lvl="1" indent="-171431">
              <a:buFont typeface="Wingdings" panose="05000000000000000000" pitchFamily="2" charset="2"/>
              <a:buChar char="à"/>
            </a:pPr>
            <a:r>
              <a:rPr lang="de-CH" baseline="0" dirty="0">
                <a:sym typeface="Wingdings" panose="05000000000000000000" pitchFamily="2" charset="2"/>
              </a:rPr>
              <a:t>Personale Kompetenzen</a:t>
            </a:r>
          </a:p>
          <a:p>
            <a:pPr marL="1085730" lvl="2" indent="-171431">
              <a:buFont typeface="Wingdings" panose="05000000000000000000" pitchFamily="2" charset="2"/>
              <a:buChar char="à"/>
            </a:pPr>
            <a:r>
              <a:rPr lang="de-CH" baseline="0" dirty="0">
                <a:sym typeface="Wingdings" panose="05000000000000000000" pitchFamily="2" charset="2"/>
              </a:rPr>
              <a:t>Reflexionsfähigkeit über eigene Handlung</a:t>
            </a:r>
          </a:p>
          <a:p>
            <a:pPr marL="1085730" lvl="2" indent="-171431">
              <a:buFont typeface="Wingdings" panose="05000000000000000000" pitchFamily="2" charset="2"/>
              <a:buChar char="à"/>
            </a:pPr>
            <a:r>
              <a:rPr lang="de-CH" baseline="0" dirty="0">
                <a:sym typeface="Wingdings" panose="05000000000000000000" pitchFamily="2" charset="2"/>
              </a:rPr>
              <a:t>Selbstkritisch</a:t>
            </a:r>
          </a:p>
          <a:p>
            <a:pPr marL="1085730" lvl="2" indent="-171431">
              <a:buFont typeface="Wingdings" panose="05000000000000000000" pitchFamily="2" charset="2"/>
              <a:buChar char="à"/>
            </a:pPr>
            <a:r>
              <a:rPr lang="de-CH" baseline="0" dirty="0">
                <a:sym typeface="Wingdings" panose="05000000000000000000" pitchFamily="2" charset="2"/>
              </a:rPr>
              <a:t>Situationen </a:t>
            </a:r>
            <a:r>
              <a:rPr lang="de-CH" baseline="0" dirty="0" err="1">
                <a:sym typeface="Wingdings" panose="05000000000000000000" pitchFamily="2" charset="2"/>
              </a:rPr>
              <a:t>analyisieren</a:t>
            </a:r>
            <a:endParaRPr lang="de-CH" baseline="0" dirty="0">
              <a:sym typeface="Wingdings" panose="05000000000000000000" pitchFamily="2" charset="2"/>
            </a:endParaRPr>
          </a:p>
          <a:p>
            <a:pPr marL="628580" lvl="1" indent="-171431">
              <a:buFont typeface="Wingdings" panose="05000000000000000000" pitchFamily="2" charset="2"/>
              <a:buChar char="à"/>
            </a:pPr>
            <a:r>
              <a:rPr lang="de-CH" baseline="0" dirty="0">
                <a:sym typeface="Wingdings" panose="05000000000000000000" pitchFamily="2" charset="2"/>
              </a:rPr>
              <a:t>Sozial Kommunikative Kompetenz</a:t>
            </a:r>
          </a:p>
          <a:p>
            <a:pPr marL="1085730" lvl="2" indent="-171431">
              <a:buFont typeface="Wingdings" panose="05000000000000000000" pitchFamily="2" charset="2"/>
              <a:buChar char="à"/>
            </a:pPr>
            <a:r>
              <a:rPr lang="de-CH" baseline="0" dirty="0">
                <a:sym typeface="Wingdings" panose="05000000000000000000" pitchFamily="2" charset="2"/>
              </a:rPr>
              <a:t>Zusammenarbeit</a:t>
            </a:r>
          </a:p>
          <a:p>
            <a:pPr marL="1085730" lvl="2" indent="-171431">
              <a:buFont typeface="Wingdings" panose="05000000000000000000" pitchFamily="2" charset="2"/>
              <a:buChar char="à"/>
            </a:pPr>
            <a:r>
              <a:rPr lang="de-CH" baseline="0" dirty="0">
                <a:sym typeface="Wingdings" panose="05000000000000000000" pitchFamily="2" charset="2"/>
              </a:rPr>
              <a:t>Kooperation (Zukunft Kernkompetenz)</a:t>
            </a:r>
          </a:p>
          <a:p>
            <a:pPr marL="628580" lvl="1" indent="-171431">
              <a:buFont typeface="Wingdings" panose="05000000000000000000" pitchFamily="2" charset="2"/>
              <a:buChar char="à"/>
            </a:pPr>
            <a:r>
              <a:rPr lang="de-CH" baseline="0" dirty="0">
                <a:sym typeface="Wingdings" panose="05000000000000000000" pitchFamily="2" charset="2"/>
              </a:rPr>
              <a:t>Kompetenzforschung</a:t>
            </a:r>
          </a:p>
          <a:p>
            <a:pPr marL="1085730" lvl="2" indent="-171431">
              <a:buFont typeface="Wingdings" panose="05000000000000000000" pitchFamily="2" charset="2"/>
              <a:buChar char="à"/>
            </a:pPr>
            <a:r>
              <a:rPr lang="de-CH" baseline="0" dirty="0">
                <a:sym typeface="Wingdings" panose="05000000000000000000" pitchFamily="2" charset="2"/>
              </a:rPr>
              <a:t>Willensstark und aktiv umsetzen</a:t>
            </a:r>
          </a:p>
          <a:p>
            <a:pPr marL="1085730" lvl="2" indent="-171431">
              <a:buFont typeface="Wingdings" panose="05000000000000000000" pitchFamily="2" charset="2"/>
              <a:buChar char="à"/>
            </a:pPr>
            <a:r>
              <a:rPr lang="de-CH" baseline="0" dirty="0">
                <a:sym typeface="Wingdings" panose="05000000000000000000" pitchFamily="2" charset="2"/>
              </a:rPr>
              <a:t>Kompetente Leute, die ausgebildet sind aber in der Praxis nicht gut sind</a:t>
            </a:r>
          </a:p>
          <a:p>
            <a:pPr marL="1085730" lvl="2" indent="-171431">
              <a:buFont typeface="Wingdings" panose="05000000000000000000" pitchFamily="2" charset="2"/>
              <a:buChar char="à"/>
            </a:pPr>
            <a:r>
              <a:rPr lang="de-CH" baseline="0" dirty="0">
                <a:sym typeface="Wingdings" panose="05000000000000000000" pitchFamily="2" charset="2"/>
              </a:rPr>
              <a:t>Gehört dazu, handlungskompetent zu sein</a:t>
            </a:r>
          </a:p>
          <a:p>
            <a:pPr marL="1085730" lvl="2" indent="-171431">
              <a:buFont typeface="Wingdings" panose="05000000000000000000" pitchFamily="2" charset="2"/>
              <a:buChar char="à"/>
            </a:pPr>
            <a:r>
              <a:rPr lang="de-CH" baseline="0" dirty="0">
                <a:sym typeface="Wingdings" panose="05000000000000000000" pitchFamily="2" charset="2"/>
              </a:rPr>
              <a:t>Ohne Emotionen nicht möglich</a:t>
            </a:r>
          </a:p>
          <a:p>
            <a:pPr marL="1085730" lvl="2" indent="-171431">
              <a:buFont typeface="Wingdings" panose="05000000000000000000" pitchFamily="2" charset="2"/>
              <a:buChar char="à"/>
            </a:pPr>
            <a:r>
              <a:rPr lang="de-CH" baseline="0" dirty="0">
                <a:sym typeface="Wingdings" panose="05000000000000000000" pitchFamily="2" charset="2"/>
              </a:rPr>
              <a:t>Selbstwirksamkeit ist auch sehr nötig</a:t>
            </a:r>
          </a:p>
          <a:p>
            <a:pPr marL="457150" lvl="1"/>
            <a:r>
              <a:rPr lang="de-CH" baseline="0" dirty="0">
                <a:sym typeface="Wingdings" panose="05000000000000000000" pitchFamily="2" charset="2"/>
              </a:rPr>
              <a:t>Wie gehen die BB damit um?</a:t>
            </a:r>
          </a:p>
          <a:p>
            <a:pPr marL="1085730" lvl="2" indent="-171431">
              <a:buFont typeface="Wingdings" panose="05000000000000000000" pitchFamily="2" charset="2"/>
              <a:buChar char="à"/>
            </a:pPr>
            <a:r>
              <a:rPr lang="de-CH" baseline="0" dirty="0">
                <a:sym typeface="Wingdings" panose="05000000000000000000" pitchFamily="2" charset="2"/>
              </a:rPr>
              <a:t>Emotion (starke Gefühle)  und Motivation (menschliches Verhalten) – menschliches Verhalten der Lernenden</a:t>
            </a:r>
          </a:p>
          <a:p>
            <a:pPr marL="1085730" lvl="2" indent="-171431">
              <a:buFont typeface="Wingdings" panose="05000000000000000000" pitchFamily="2" charset="2"/>
              <a:buChar char="à"/>
            </a:pPr>
            <a:r>
              <a:rPr lang="de-CH" b="1" baseline="0" dirty="0">
                <a:sym typeface="Wingdings" panose="05000000000000000000" pitchFamily="2" charset="2"/>
              </a:rPr>
              <a:t>Anreize schaffen </a:t>
            </a:r>
            <a:r>
              <a:rPr lang="de-CH" baseline="0" dirty="0">
                <a:sym typeface="Wingdings" panose="05000000000000000000" pitchFamily="2" charset="2"/>
              </a:rPr>
              <a:t>für die Lernenden – ergibt Selbststeuerung</a:t>
            </a:r>
          </a:p>
          <a:p>
            <a:pPr marL="1085730" lvl="2" indent="-171431">
              <a:buFont typeface="Wingdings" panose="05000000000000000000" pitchFamily="2" charset="2"/>
              <a:buChar char="à"/>
            </a:pPr>
            <a:r>
              <a:rPr lang="de-CH" baseline="0" dirty="0">
                <a:sym typeface="Wingdings" panose="05000000000000000000" pitchFamily="2" charset="2"/>
              </a:rPr>
              <a:t>Personelle Geschichten – einfacher / schwieriger</a:t>
            </a:r>
          </a:p>
          <a:p>
            <a:pPr marL="1085730" lvl="2" indent="-171431">
              <a:buFont typeface="Wingdings" panose="05000000000000000000" pitchFamily="2" charset="2"/>
              <a:buChar char="à"/>
            </a:pPr>
            <a:r>
              <a:rPr lang="de-CH" baseline="0" dirty="0">
                <a:sym typeface="Wingdings" panose="05000000000000000000" pitchFamily="2" charset="2"/>
              </a:rPr>
              <a:t>Als BB Vorbild sein</a:t>
            </a:r>
            <a:endParaRPr lang="de-CH" dirty="0">
              <a:sym typeface="Wingdings" panose="05000000000000000000" pitchFamily="2" charset="2"/>
            </a:endParaRP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16</a:t>
            </a:fld>
            <a:endParaRPr lang="de-CH" dirty="0">
              <a:solidFill>
                <a:prstClr val="black"/>
              </a:solidFill>
              <a:latin typeface="Calibri"/>
            </a:endParaRPr>
          </a:p>
        </p:txBody>
      </p:sp>
    </p:spTree>
    <p:extLst>
      <p:ext uri="{BB962C8B-B14F-4D97-AF65-F5344CB8AC3E}">
        <p14:creationId xmlns:p14="http://schemas.microsoft.com/office/powerpoint/2010/main" val="4677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CH" dirty="0"/>
              <a:t>Frage stellen</a:t>
            </a:r>
          </a:p>
          <a:p>
            <a:pPr marL="171431" indent="-171431">
              <a:buFont typeface="Wingdings" panose="05000000000000000000" pitchFamily="2" charset="2"/>
              <a:buChar char="à"/>
            </a:pPr>
            <a:r>
              <a:rPr lang="de-CH" dirty="0">
                <a:sym typeface="Wingdings" panose="05000000000000000000" pitchFamily="2" charset="2"/>
              </a:rPr>
              <a:t>Überlegt euch kurz ein Beispiel hierzu</a:t>
            </a:r>
          </a:p>
          <a:p>
            <a:pPr marL="628580" lvl="1" indent="-171431">
              <a:buFont typeface="Wingdings" panose="05000000000000000000" pitchFamily="2" charset="2"/>
              <a:buChar char="à"/>
            </a:pPr>
            <a:r>
              <a:rPr lang="de-CH" dirty="0">
                <a:sym typeface="Wingdings" panose="05000000000000000000" pitchFamily="2" charset="2"/>
              </a:rPr>
              <a:t>Jemand freiwilliges?</a:t>
            </a:r>
            <a:endParaRPr lang="de-CH" dirty="0"/>
          </a:p>
          <a:p>
            <a:pPr marL="228574" indent="-228574">
              <a:buAutoNum type="arabicPeriod"/>
            </a:pPr>
            <a:endParaRPr lang="de-CH" dirty="0"/>
          </a:p>
          <a:p>
            <a:pPr marL="228574" indent="-228574">
              <a:buAutoNum type="arabicPeriod"/>
            </a:pPr>
            <a:endParaRPr lang="de-CH" dirty="0"/>
          </a:p>
          <a:p>
            <a:pPr marL="228574" indent="-228574">
              <a:buAutoNum type="arabicPeriod"/>
            </a:pPr>
            <a:r>
              <a:rPr lang="de-CH" dirty="0"/>
              <a:t>Guter Rucksack an</a:t>
            </a:r>
            <a:r>
              <a:rPr lang="de-CH" baseline="0" dirty="0"/>
              <a:t> </a:t>
            </a:r>
            <a:r>
              <a:rPr lang="de-CH" baseline="0" dirty="0" err="1"/>
              <a:t>Know</a:t>
            </a:r>
            <a:r>
              <a:rPr lang="de-CH" baseline="0" dirty="0"/>
              <a:t> </a:t>
            </a:r>
            <a:r>
              <a:rPr lang="de-CH" baseline="0" dirty="0" err="1"/>
              <a:t>How</a:t>
            </a:r>
            <a:endParaRPr lang="de-CH" baseline="0" dirty="0"/>
          </a:p>
          <a:p>
            <a:pPr marL="685724" lvl="1" indent="-228574">
              <a:buAutoNum type="arabicPeriod"/>
            </a:pPr>
            <a:r>
              <a:rPr lang="de-CH" baseline="0" dirty="0"/>
              <a:t>BFS &amp; </a:t>
            </a:r>
            <a:r>
              <a:rPr lang="de-CH" baseline="0" dirty="0" err="1"/>
              <a:t>üK</a:t>
            </a:r>
            <a:endParaRPr lang="de-CH" baseline="0" dirty="0"/>
          </a:p>
          <a:p>
            <a:pPr marL="685724" lvl="1" indent="-228574">
              <a:buAutoNum type="arabicPeriod"/>
            </a:pPr>
            <a:r>
              <a:rPr lang="de-CH" baseline="0" dirty="0"/>
              <a:t>Regelungen im Betrieb</a:t>
            </a:r>
          </a:p>
          <a:p>
            <a:pPr marL="228574" indent="-228574">
              <a:buAutoNum type="arabicPeriod"/>
            </a:pPr>
            <a:r>
              <a:rPr lang="de-CH" baseline="0" dirty="0"/>
              <a:t>Handlungswissen im </a:t>
            </a:r>
            <a:r>
              <a:rPr lang="de-CH" baseline="0" dirty="0" err="1"/>
              <a:t>Doing</a:t>
            </a:r>
            <a:endParaRPr lang="de-CH" baseline="0" dirty="0"/>
          </a:p>
          <a:p>
            <a:pPr marL="685724" lvl="1" indent="-228574">
              <a:buAutoNum type="arabicPeriod"/>
            </a:pPr>
            <a:r>
              <a:rPr lang="de-CH" baseline="0" dirty="0"/>
              <a:t>Im Betrieb</a:t>
            </a:r>
          </a:p>
          <a:p>
            <a:pPr marL="685724" lvl="1" indent="-228574">
              <a:buAutoNum type="arabicPeriod"/>
            </a:pPr>
            <a:r>
              <a:rPr lang="de-CH" baseline="0" dirty="0"/>
              <a:t>In verschiedenen Situationen</a:t>
            </a:r>
          </a:p>
          <a:p>
            <a:pPr marL="685724" lvl="1" indent="-228574">
              <a:buAutoNum type="arabicPeriod"/>
            </a:pPr>
            <a:r>
              <a:rPr lang="de-CH" baseline="0" dirty="0"/>
              <a:t>Berufliche Erfahrungen sammeln</a:t>
            </a:r>
          </a:p>
          <a:p>
            <a:pPr marL="228574" indent="-228574">
              <a:buAutoNum type="arabicPeriod"/>
            </a:pPr>
            <a:r>
              <a:rPr lang="de-CH" baseline="0" dirty="0"/>
              <a:t>Berufliche Erfahrung </a:t>
            </a:r>
          </a:p>
          <a:p>
            <a:pPr marL="685724" lvl="1" indent="-228574">
              <a:buAutoNum type="arabicPeriod"/>
            </a:pPr>
            <a:r>
              <a:rPr lang="de-CH" baseline="0" dirty="0"/>
              <a:t>Sammeln</a:t>
            </a:r>
          </a:p>
          <a:p>
            <a:pPr marL="228574" indent="-228574">
              <a:buAutoNum type="arabicPeriod"/>
            </a:pPr>
            <a:r>
              <a:rPr lang="de-CH" baseline="0" dirty="0"/>
              <a:t>Reflexion</a:t>
            </a:r>
          </a:p>
          <a:p>
            <a:pPr marL="685724" lvl="1" indent="-228574">
              <a:buAutoNum type="arabicPeriod"/>
            </a:pPr>
            <a:r>
              <a:rPr lang="de-CH" baseline="0" dirty="0"/>
              <a:t>In den Rucksack</a:t>
            </a:r>
          </a:p>
          <a:p>
            <a:pPr marL="685724" lvl="1" indent="-228574">
              <a:buAutoNum type="arabicPeriod"/>
            </a:pPr>
            <a:r>
              <a:rPr lang="de-CH" baseline="0" dirty="0"/>
              <a:t>Erkenntnisse ziehen</a:t>
            </a:r>
            <a:endParaRPr lang="de-CH" dirty="0"/>
          </a:p>
          <a:p>
            <a:endParaRPr lang="de-CH" dirty="0"/>
          </a:p>
          <a:p>
            <a:endParaRPr lang="de-CH" dirty="0"/>
          </a:p>
          <a:p>
            <a:r>
              <a:rPr lang="de-CH" dirty="0"/>
              <a:t>Es braucht immer eine theoretische Grundlage </a:t>
            </a:r>
          </a:p>
          <a:p>
            <a:r>
              <a:rPr lang="de-CH" dirty="0"/>
              <a:t>Mit diesem Prozess können wir uns Kompetenzen aneignen </a:t>
            </a:r>
          </a:p>
          <a:p>
            <a:r>
              <a:rPr lang="de-CH" dirty="0"/>
              <a:t>z.B. Kind mit musizieren – üben – gute Schüler (hat nichts mit Intelligenz zu tun) </a:t>
            </a:r>
          </a:p>
          <a:p>
            <a:r>
              <a:rPr lang="de-CH" dirty="0"/>
              <a:t>Erfolgserlebnisse selber erfahren </a:t>
            </a:r>
          </a:p>
          <a:p>
            <a:pPr defTabSz="914299">
              <a:defRPr/>
            </a:pPr>
            <a:r>
              <a:rPr lang="de-CH" dirty="0"/>
              <a:t>2) Fortschritte erzielen durch üben! (Analog Sportler, Musiker usw.) </a:t>
            </a:r>
          </a:p>
          <a:p>
            <a:r>
              <a:rPr lang="de-CH" dirty="0"/>
              <a:t>4) Auswerten/Reflexion: Ziel ist ein 360°-Feedback / Erkennen von «Blinden Flecken» </a:t>
            </a:r>
          </a:p>
          <a:p>
            <a:r>
              <a:rPr lang="de-CH" dirty="0"/>
              <a:t>4) Entwicklung ermöglichen (durch Ziele oder Verbesserungsmassnahmen vereinbaren) </a:t>
            </a:r>
          </a:p>
          <a:p>
            <a:r>
              <a:rPr lang="de-CH" dirty="0"/>
              <a:t>Wichtig: Erfolgserlebnisse ermöglichen und selber erfahrbar machen </a:t>
            </a: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17</a:t>
            </a:fld>
            <a:endParaRPr lang="de-CH" dirty="0">
              <a:solidFill>
                <a:prstClr val="black"/>
              </a:solidFill>
              <a:latin typeface="Calibri"/>
            </a:endParaRPr>
          </a:p>
        </p:txBody>
      </p:sp>
    </p:spTree>
    <p:extLst>
      <p:ext uri="{BB962C8B-B14F-4D97-AF65-F5344CB8AC3E}">
        <p14:creationId xmlns:p14="http://schemas.microsoft.com/office/powerpoint/2010/main" val="481644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CH" dirty="0"/>
              <a:t>Lernen</a:t>
            </a:r>
            <a:r>
              <a:rPr lang="de-CH" baseline="0" dirty="0"/>
              <a:t> im neuen Modell:</a:t>
            </a:r>
          </a:p>
          <a:p>
            <a:pPr marL="171431" indent="-171431">
              <a:buFontTx/>
              <a:buChar char="-"/>
            </a:pPr>
            <a:r>
              <a:rPr lang="de-CH" baseline="0" dirty="0"/>
              <a:t>An allen Lernorten</a:t>
            </a:r>
          </a:p>
          <a:p>
            <a:pPr marL="171431" indent="-171431">
              <a:buFontTx/>
              <a:buChar char="-"/>
            </a:pPr>
            <a:r>
              <a:rPr lang="de-CH" baseline="0" dirty="0"/>
              <a:t>Für den Kompetenzaufbau sehr wichtig</a:t>
            </a:r>
            <a:endParaRPr lang="de-CH" dirty="0"/>
          </a:p>
          <a:p>
            <a:endParaRPr lang="de-CH" dirty="0"/>
          </a:p>
          <a:p>
            <a:r>
              <a:rPr lang="de-CH" baseline="0" dirty="0"/>
              <a:t>BFS:</a:t>
            </a:r>
          </a:p>
          <a:p>
            <a:pPr marL="171431" indent="-171431">
              <a:buFontTx/>
              <a:buChar char="-"/>
            </a:pPr>
            <a:r>
              <a:rPr lang="de-CH" baseline="0" dirty="0"/>
              <a:t>Handlungskompetenzen</a:t>
            </a:r>
          </a:p>
          <a:p>
            <a:pPr marL="171431" indent="-171431">
              <a:buFontTx/>
              <a:buChar char="-"/>
            </a:pPr>
            <a:r>
              <a:rPr lang="de-CH" baseline="0" dirty="0"/>
              <a:t>Näher an die Praxis orientiert</a:t>
            </a:r>
          </a:p>
          <a:p>
            <a:pPr marL="171431" indent="-171431">
              <a:buFontTx/>
              <a:buChar char="-"/>
            </a:pPr>
            <a:endParaRPr lang="de-CH" baseline="0" dirty="0"/>
          </a:p>
          <a:p>
            <a:r>
              <a:rPr lang="de-CH" dirty="0"/>
              <a:t>Lernort Betrieb:</a:t>
            </a:r>
          </a:p>
          <a:p>
            <a:pPr marL="171431" indent="-171431">
              <a:buFontTx/>
              <a:buChar char="-"/>
            </a:pPr>
            <a:r>
              <a:rPr lang="de-CH" dirty="0"/>
              <a:t>Routine aufbauen</a:t>
            </a:r>
          </a:p>
          <a:p>
            <a:pPr marL="171431" indent="-171431">
              <a:buFontTx/>
              <a:buChar char="-"/>
            </a:pPr>
            <a:r>
              <a:rPr lang="de-CH" dirty="0"/>
              <a:t>Werten und Einstellungen des Betriebs</a:t>
            </a:r>
          </a:p>
          <a:p>
            <a:pPr marL="171431" indent="-171431">
              <a:buFontTx/>
              <a:buChar char="-"/>
            </a:pPr>
            <a:r>
              <a:rPr lang="de-CH" dirty="0"/>
              <a:t>Berufsidentität</a:t>
            </a:r>
            <a:r>
              <a:rPr lang="de-CH" baseline="0" dirty="0"/>
              <a:t> entwickeln</a:t>
            </a:r>
          </a:p>
          <a:p>
            <a:pPr marL="171431" indent="-171431">
              <a:buFontTx/>
              <a:buChar char="-"/>
            </a:pPr>
            <a:endParaRPr lang="de-CH" baseline="0" dirty="0"/>
          </a:p>
          <a:p>
            <a:pPr marL="171431" indent="-171431">
              <a:buFontTx/>
              <a:buChar char="-"/>
            </a:pPr>
            <a:endParaRPr lang="de-CH" baseline="0" dirty="0"/>
          </a:p>
          <a:p>
            <a:r>
              <a:rPr lang="de-CH" baseline="0" dirty="0" err="1"/>
              <a:t>üK</a:t>
            </a:r>
            <a:r>
              <a:rPr lang="de-CH" baseline="0" dirty="0"/>
              <a:t>:</a:t>
            </a:r>
          </a:p>
          <a:p>
            <a:pPr marL="171431" indent="-171431">
              <a:buFontTx/>
              <a:buChar char="-"/>
            </a:pPr>
            <a:r>
              <a:rPr lang="de-CH" baseline="0" dirty="0"/>
              <a:t>Branchenwissen</a:t>
            </a:r>
          </a:p>
          <a:p>
            <a:pPr marL="171431" indent="-171431">
              <a:buFontTx/>
              <a:buChar char="-"/>
            </a:pPr>
            <a:r>
              <a:rPr lang="de-CH" baseline="0" dirty="0"/>
              <a:t>11 Tage Präsenz</a:t>
            </a:r>
          </a:p>
          <a:p>
            <a:pPr marL="171431" indent="-171431">
              <a:buFontTx/>
              <a:buChar char="-"/>
            </a:pPr>
            <a:r>
              <a:rPr lang="de-CH" baseline="0" dirty="0"/>
              <a:t>5 Tage </a:t>
            </a:r>
            <a:r>
              <a:rPr lang="de-CH" baseline="0" dirty="0" err="1"/>
              <a:t>Blended</a:t>
            </a:r>
            <a:r>
              <a:rPr lang="de-CH" baseline="0" dirty="0"/>
              <a:t> Learning</a:t>
            </a:r>
          </a:p>
          <a:p>
            <a:pPr marL="171431" indent="-171431">
              <a:buFontTx/>
              <a:buChar char="-"/>
            </a:pPr>
            <a:endParaRPr lang="de-CH" baseline="0" dirty="0"/>
          </a:p>
          <a:p>
            <a:pPr marL="171431" indent="-171431">
              <a:buFontTx/>
              <a:buChar char="-"/>
            </a:pPr>
            <a:endParaRPr lang="de-CH" baseline="0" dirty="0"/>
          </a:p>
          <a:p>
            <a:r>
              <a:rPr lang="de-CH" baseline="0" dirty="0"/>
              <a:t>Verantwortlichkeiten – was bedeutet das für wen?</a:t>
            </a:r>
          </a:p>
          <a:p>
            <a:pPr marL="171431" indent="-171431">
              <a:buFontTx/>
              <a:buChar char="-"/>
            </a:pPr>
            <a:r>
              <a:rPr lang="de-CH" baseline="0" dirty="0"/>
              <a:t>BFS </a:t>
            </a:r>
          </a:p>
          <a:p>
            <a:pPr marL="628580" lvl="1" indent="-171431">
              <a:buFontTx/>
              <a:buChar char="-"/>
            </a:pPr>
            <a:r>
              <a:rPr lang="de-CH" baseline="0" dirty="0"/>
              <a:t>Methodische Arbeit begleitet</a:t>
            </a:r>
          </a:p>
          <a:p>
            <a:pPr marL="171431" indent="-171431">
              <a:buFontTx/>
              <a:buChar char="-"/>
            </a:pPr>
            <a:r>
              <a:rPr lang="de-CH" baseline="0" dirty="0"/>
              <a:t>Betrieb</a:t>
            </a:r>
          </a:p>
          <a:p>
            <a:pPr marL="628580" lvl="1" indent="-171431">
              <a:buFontTx/>
              <a:buChar char="-"/>
            </a:pPr>
            <a:r>
              <a:rPr lang="de-CH" baseline="0" dirty="0"/>
              <a:t>Als BB Inhaltliche Arbeit (Praxisaufträge)</a:t>
            </a:r>
          </a:p>
          <a:p>
            <a:pPr marL="171431" indent="-171431">
              <a:buFontTx/>
              <a:buChar char="-"/>
            </a:pPr>
            <a:r>
              <a:rPr lang="de-CH" baseline="0" dirty="0"/>
              <a:t>Führen der Online Lerndokumentation</a:t>
            </a:r>
          </a:p>
          <a:p>
            <a:pPr marL="628580" lvl="1" indent="-171431">
              <a:buFontTx/>
              <a:buChar char="-"/>
            </a:pPr>
            <a:r>
              <a:rPr lang="de-CH" baseline="0" dirty="0"/>
              <a:t>Lernende</a:t>
            </a:r>
          </a:p>
          <a:p>
            <a:endParaRPr lang="de-CH" baseline="0" dirty="0"/>
          </a:p>
          <a:p>
            <a:r>
              <a:rPr lang="de-CH" dirty="0"/>
              <a:t>Wie heute LLD </a:t>
            </a:r>
          </a:p>
          <a:p>
            <a:r>
              <a:rPr lang="de-CH" dirty="0"/>
              <a:t>Gut dokumentieren </a:t>
            </a:r>
          </a:p>
          <a:p>
            <a:r>
              <a:rPr lang="de-CH" dirty="0"/>
              <a:t>Persönliches Portfolio – Lernender kann Zugriffe vergeben (an Lehrerin, über begrenzte Zeit) </a:t>
            </a:r>
          </a:p>
          <a:p>
            <a:r>
              <a:rPr lang="de-CH" dirty="0"/>
              <a:t>Ausbildungscoach hat Zugriff (kann auch auf Berufsbildende übertragen werden), Zugriffe über Geschäftsstelle </a:t>
            </a:r>
            <a:r>
              <a:rPr lang="de-CH" dirty="0" err="1"/>
              <a:t>ov-ap</a:t>
            </a: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18</a:t>
            </a:fld>
            <a:endParaRPr lang="de-CH" dirty="0">
              <a:solidFill>
                <a:prstClr val="black"/>
              </a:solidFill>
              <a:latin typeface="Calibri"/>
            </a:endParaRPr>
          </a:p>
        </p:txBody>
      </p:sp>
    </p:spTree>
    <p:extLst>
      <p:ext uri="{BB962C8B-B14F-4D97-AF65-F5344CB8AC3E}">
        <p14:creationId xmlns:p14="http://schemas.microsoft.com/office/powerpoint/2010/main" val="983496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19</a:t>
            </a:fld>
            <a:endParaRPr lang="de-CH" dirty="0">
              <a:solidFill>
                <a:prstClr val="black"/>
              </a:solidFill>
              <a:latin typeface="Calibri"/>
            </a:endParaRPr>
          </a:p>
        </p:txBody>
      </p:sp>
    </p:spTree>
    <p:extLst>
      <p:ext uri="{BB962C8B-B14F-4D97-AF65-F5344CB8AC3E}">
        <p14:creationId xmlns:p14="http://schemas.microsoft.com/office/powerpoint/2010/main" val="370075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a:t>
            </a:fld>
            <a:endParaRPr lang="de-CH" dirty="0"/>
          </a:p>
        </p:txBody>
      </p:sp>
    </p:spTree>
    <p:extLst>
      <p:ext uri="{BB962C8B-B14F-4D97-AF65-F5344CB8AC3E}">
        <p14:creationId xmlns:p14="http://schemas.microsoft.com/office/powerpoint/2010/main" val="376176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Branche = Fachrichtung </a:t>
            </a:r>
          </a:p>
          <a:p>
            <a:r>
              <a:rPr lang="de-CH" dirty="0"/>
              <a:t>Arbeitssicherheit bei uns nicht so wichtig wie Bsp. Beim Elektriker </a:t>
            </a:r>
            <a:r>
              <a:rPr lang="de-CH" dirty="0">
                <a:sym typeface="Wingdings" panose="05000000000000000000" pitchFamily="2" charset="2"/>
              </a:rPr>
              <a:t> </a:t>
            </a:r>
          </a:p>
          <a:p>
            <a:r>
              <a:rPr lang="de-CH" dirty="0">
                <a:sym typeface="Wingdings" panose="05000000000000000000" pitchFamily="2" charset="2"/>
              </a:rPr>
              <a:t>SOG-Ausbildung mit Langzeitpraktikum von mind. 12 Monate </a:t>
            </a:r>
          </a:p>
          <a:p>
            <a:r>
              <a:rPr lang="de-CH" dirty="0">
                <a:sym typeface="Wingdings" panose="05000000000000000000" pitchFamily="2" charset="2"/>
              </a:rPr>
              <a:t>Qualifikationsprofil ist wichtig bei Anrechnung von früheren Lehren etc.  </a:t>
            </a:r>
          </a:p>
          <a:p>
            <a:r>
              <a:rPr lang="de-CH" dirty="0">
                <a:sym typeface="Wingdings" panose="05000000000000000000" pitchFamily="2" charset="2"/>
              </a:rPr>
              <a:t>Handlungskompetenzbereiche (stellen Minimalstandard für Ausbildung sicher und bilden maximaler Umfang für QV)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20</a:t>
            </a:fld>
            <a:endParaRPr lang="de-CH" dirty="0">
              <a:solidFill>
                <a:prstClr val="black"/>
              </a:solidFill>
              <a:latin typeface="Calibri"/>
            </a:endParaRPr>
          </a:p>
        </p:txBody>
      </p:sp>
    </p:spTree>
    <p:extLst>
      <p:ext uri="{BB962C8B-B14F-4D97-AF65-F5344CB8AC3E}">
        <p14:creationId xmlns:p14="http://schemas.microsoft.com/office/powerpoint/2010/main" val="82904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Qualifikationsverfahren ist ganz neu gestaltet, an andere Berufe angepasst! </a:t>
            </a: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21</a:t>
            </a:fld>
            <a:endParaRPr lang="de-CH" dirty="0">
              <a:solidFill>
                <a:prstClr val="black"/>
              </a:solidFill>
              <a:latin typeface="Calibri"/>
            </a:endParaRPr>
          </a:p>
        </p:txBody>
      </p:sp>
    </p:spTree>
    <p:extLst>
      <p:ext uri="{BB962C8B-B14F-4D97-AF65-F5344CB8AC3E}">
        <p14:creationId xmlns:p14="http://schemas.microsoft.com/office/powerpoint/2010/main" val="4271430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22</a:t>
            </a:fld>
            <a:endParaRPr lang="de-CH" dirty="0">
              <a:solidFill>
                <a:prstClr val="black"/>
              </a:solidFill>
              <a:latin typeface="Calibri"/>
            </a:endParaRPr>
          </a:p>
        </p:txBody>
      </p:sp>
    </p:spTree>
    <p:extLst>
      <p:ext uri="{BB962C8B-B14F-4D97-AF65-F5344CB8AC3E}">
        <p14:creationId xmlns:p14="http://schemas.microsoft.com/office/powerpoint/2010/main" val="977606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23</a:t>
            </a:fld>
            <a:endParaRPr lang="de-CH" dirty="0">
              <a:solidFill>
                <a:prstClr val="black"/>
              </a:solidFill>
              <a:latin typeface="Calibri"/>
            </a:endParaRPr>
          </a:p>
        </p:txBody>
      </p:sp>
    </p:spTree>
    <p:extLst>
      <p:ext uri="{BB962C8B-B14F-4D97-AF65-F5344CB8AC3E}">
        <p14:creationId xmlns:p14="http://schemas.microsoft.com/office/powerpoint/2010/main" val="3494710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t>Heute gilt ALS </a:t>
            </a:r>
            <a:r>
              <a:rPr lang="de-CH" i="1" dirty="0" err="1"/>
              <a:t>als</a:t>
            </a:r>
            <a:r>
              <a:rPr lang="de-CH" i="1" dirty="0"/>
              <a:t> Bildungsbericht </a:t>
            </a:r>
          </a:p>
          <a:p>
            <a:r>
              <a:rPr lang="de-CH" b="1" dirty="0"/>
              <a:t>System</a:t>
            </a:r>
            <a:r>
              <a:rPr lang="de-CH" dirty="0"/>
              <a:t> führt üK und Betrieb automatisch zusammen – es fehlen Zeugnisse der Berufsschule </a:t>
            </a:r>
          </a:p>
          <a:p>
            <a:r>
              <a:rPr lang="de-CH" dirty="0"/>
              <a:t>Bildungsbericht soll so nicht mega aufwändig sein </a:t>
            </a:r>
          </a:p>
          <a:p>
            <a:r>
              <a:rPr lang="de-CH" dirty="0"/>
              <a:t>Bei Ausfall Praxisbildner können Rechte übertragen werden </a:t>
            </a:r>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24</a:t>
            </a:fld>
            <a:endParaRPr lang="de-CH" dirty="0">
              <a:solidFill>
                <a:prstClr val="black"/>
              </a:solidFill>
              <a:latin typeface="Calibri"/>
            </a:endParaRPr>
          </a:p>
        </p:txBody>
      </p:sp>
    </p:spTree>
    <p:extLst>
      <p:ext uri="{BB962C8B-B14F-4D97-AF65-F5344CB8AC3E}">
        <p14:creationId xmlns:p14="http://schemas.microsoft.com/office/powerpoint/2010/main" val="350540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25</a:t>
            </a:fld>
            <a:endParaRPr lang="de-CH" dirty="0">
              <a:solidFill>
                <a:prstClr val="black"/>
              </a:solidFill>
              <a:latin typeface="Calibri"/>
            </a:endParaRPr>
          </a:p>
        </p:txBody>
      </p:sp>
    </p:spTree>
    <p:extLst>
      <p:ext uri="{BB962C8B-B14F-4D97-AF65-F5344CB8AC3E}">
        <p14:creationId xmlns:p14="http://schemas.microsoft.com/office/powerpoint/2010/main" val="1447492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26</a:t>
            </a:fld>
            <a:endParaRPr lang="de-CH" dirty="0">
              <a:solidFill>
                <a:prstClr val="black"/>
              </a:solidFill>
              <a:latin typeface="Calibri"/>
            </a:endParaRPr>
          </a:p>
        </p:txBody>
      </p:sp>
    </p:spTree>
    <p:extLst>
      <p:ext uri="{BB962C8B-B14F-4D97-AF65-F5344CB8AC3E}">
        <p14:creationId xmlns:p14="http://schemas.microsoft.com/office/powerpoint/2010/main" val="19419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Branchenübergreifend ist Hauptteil</a:t>
            </a:r>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27</a:t>
            </a:fld>
            <a:endParaRPr lang="de-CH" dirty="0">
              <a:solidFill>
                <a:prstClr val="black"/>
              </a:solidFill>
              <a:latin typeface="Calibri"/>
            </a:endParaRPr>
          </a:p>
        </p:txBody>
      </p:sp>
    </p:spTree>
    <p:extLst>
      <p:ext uri="{BB962C8B-B14F-4D97-AF65-F5344CB8AC3E}">
        <p14:creationId xmlns:p14="http://schemas.microsoft.com/office/powerpoint/2010/main" val="2076487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299">
              <a:defRPr/>
            </a:pPr>
            <a:r>
              <a:rPr lang="de-CH" dirty="0"/>
              <a:t>28 Handlungskompetenzen (23 + 1-2 HK)</a:t>
            </a:r>
          </a:p>
          <a:p>
            <a:pPr defTabSz="914299">
              <a:defRPr/>
            </a:pPr>
            <a:r>
              <a:rPr lang="de-CH" dirty="0"/>
              <a:t>A= die Welt und ich</a:t>
            </a:r>
          </a:p>
          <a:p>
            <a:pPr defTabSz="914299">
              <a:defRPr/>
            </a:pPr>
            <a:r>
              <a:rPr lang="de-CH" dirty="0"/>
              <a:t>B= das Team und ich</a:t>
            </a:r>
          </a:p>
          <a:p>
            <a:pPr defTabSz="914299">
              <a:defRPr/>
            </a:pPr>
            <a:r>
              <a:rPr lang="de-CH" dirty="0"/>
              <a:t>C= der Betrieb und ich</a:t>
            </a:r>
          </a:p>
          <a:p>
            <a:pPr defTabSz="914299">
              <a:defRPr/>
            </a:pPr>
            <a:r>
              <a:rPr lang="de-CH" dirty="0"/>
              <a:t>D= der Kunde und ich</a:t>
            </a:r>
          </a:p>
          <a:p>
            <a:pPr defTabSz="914299">
              <a:defRPr/>
            </a:pPr>
            <a:r>
              <a:rPr lang="de-CH" dirty="0"/>
              <a:t>E= die IT und ich </a:t>
            </a: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28</a:t>
            </a:fld>
            <a:endParaRPr lang="de-CH" dirty="0">
              <a:solidFill>
                <a:prstClr val="black"/>
              </a:solidFill>
              <a:latin typeface="Calibri"/>
            </a:endParaRPr>
          </a:p>
        </p:txBody>
      </p:sp>
    </p:spTree>
    <p:extLst>
      <p:ext uri="{BB962C8B-B14F-4D97-AF65-F5344CB8AC3E}">
        <p14:creationId xmlns:p14="http://schemas.microsoft.com/office/powerpoint/2010/main" val="39939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detaillierte Folie – evtl. weglassen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29</a:t>
            </a:fld>
            <a:endParaRPr lang="de-CH" dirty="0">
              <a:solidFill>
                <a:prstClr val="black"/>
              </a:solidFill>
              <a:latin typeface="Calibri"/>
            </a:endParaRPr>
          </a:p>
        </p:txBody>
      </p:sp>
    </p:spTree>
    <p:extLst>
      <p:ext uri="{BB962C8B-B14F-4D97-AF65-F5344CB8AC3E}">
        <p14:creationId xmlns:p14="http://schemas.microsoft.com/office/powerpoint/2010/main" val="341963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a:t>
            </a:fld>
            <a:endParaRPr lang="de-CH" dirty="0"/>
          </a:p>
        </p:txBody>
      </p:sp>
    </p:spTree>
    <p:extLst>
      <p:ext uri="{BB962C8B-B14F-4D97-AF65-F5344CB8AC3E}">
        <p14:creationId xmlns:p14="http://schemas.microsoft.com/office/powerpoint/2010/main" val="4266124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detaillierte Folie – evtl. weglassen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30</a:t>
            </a:fld>
            <a:endParaRPr lang="de-CH" dirty="0">
              <a:solidFill>
                <a:prstClr val="black"/>
              </a:solidFill>
              <a:latin typeface="Calibri"/>
            </a:endParaRPr>
          </a:p>
        </p:txBody>
      </p:sp>
    </p:spTree>
    <p:extLst>
      <p:ext uri="{BB962C8B-B14F-4D97-AF65-F5344CB8AC3E}">
        <p14:creationId xmlns:p14="http://schemas.microsoft.com/office/powerpoint/2010/main" val="95189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31</a:t>
            </a:fld>
            <a:endParaRPr lang="de-CH" dirty="0">
              <a:solidFill>
                <a:prstClr val="black"/>
              </a:solidFill>
              <a:latin typeface="Calibri"/>
            </a:endParaRPr>
          </a:p>
        </p:txBody>
      </p:sp>
    </p:spTree>
    <p:extLst>
      <p:ext uri="{BB962C8B-B14F-4D97-AF65-F5344CB8AC3E}">
        <p14:creationId xmlns:p14="http://schemas.microsoft.com/office/powerpoint/2010/main" val="289093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de-CH" dirty="0"/>
              <a:t>Unten </a:t>
            </a:r>
            <a:r>
              <a:rPr lang="de-CH" b="1" dirty="0"/>
              <a:t>Entwicklung</a:t>
            </a:r>
            <a:r>
              <a:rPr lang="de-CH" dirty="0"/>
              <a:t> der Kompetenzen (Lernende unterstützen zur Erreichung der Kompetenzen) </a:t>
            </a:r>
          </a:p>
          <a:p>
            <a:r>
              <a:rPr lang="de-CH" dirty="0"/>
              <a:t>Oben </a:t>
            </a:r>
            <a:r>
              <a:rPr lang="de-CH" b="1" dirty="0"/>
              <a:t>Beurteilung </a:t>
            </a:r>
          </a:p>
          <a:p>
            <a:r>
              <a:rPr lang="de-CH" b="1" dirty="0"/>
              <a:t>Jetzt geht</a:t>
            </a:r>
            <a:r>
              <a:rPr lang="de-CH" b="1" baseline="0" dirty="0"/>
              <a:t> es darum, wie machen wir das?</a:t>
            </a:r>
          </a:p>
          <a:p>
            <a:endParaRPr lang="de-CH" b="1" baseline="0" dirty="0"/>
          </a:p>
          <a:p>
            <a:endParaRPr lang="de-CH" dirty="0"/>
          </a:p>
          <a:p>
            <a:r>
              <a:rPr lang="de-CH" dirty="0"/>
              <a:t>Schritt 1:</a:t>
            </a:r>
          </a:p>
          <a:p>
            <a:pPr marL="171431" indent="-171431">
              <a:buFontTx/>
              <a:buChar char="-"/>
            </a:pPr>
            <a:r>
              <a:rPr lang="de-CH" dirty="0"/>
              <a:t>Betriebliche</a:t>
            </a:r>
            <a:r>
              <a:rPr lang="de-CH" baseline="0" dirty="0"/>
              <a:t> Ausbildung planen</a:t>
            </a:r>
          </a:p>
          <a:p>
            <a:pPr marL="171431" indent="-171431">
              <a:buFontTx/>
              <a:buChar char="-"/>
            </a:pPr>
            <a:r>
              <a:rPr lang="de-CH" baseline="0" dirty="0"/>
              <a:t>Standardisierter Ausbildungsplan des Lehrjahrs</a:t>
            </a:r>
          </a:p>
          <a:p>
            <a:pPr marL="171431" indent="-171431">
              <a:buFontTx/>
              <a:buChar char="-"/>
            </a:pPr>
            <a:r>
              <a:rPr lang="de-CH" baseline="0" dirty="0"/>
              <a:t>Wann die Lernenden, welchen PA bearbeiten (klare Aufträge)</a:t>
            </a:r>
          </a:p>
          <a:p>
            <a:pPr marL="171431" indent="-171431">
              <a:buFontTx/>
              <a:buChar char="-"/>
            </a:pPr>
            <a:r>
              <a:rPr lang="de-CH" baseline="0" dirty="0"/>
              <a:t>Wann die betrieblichen Einschätzungen erfolgen &amp; Qualifikationsgespräche stattfinden</a:t>
            </a:r>
          </a:p>
          <a:p>
            <a:pPr marL="171431" indent="-171431">
              <a:buFontTx/>
              <a:buChar char="-"/>
            </a:pPr>
            <a:endParaRPr lang="de-CH" baseline="0" dirty="0"/>
          </a:p>
          <a:p>
            <a:r>
              <a:rPr lang="de-CH" baseline="0" dirty="0"/>
              <a:t>Schritt 2:</a:t>
            </a:r>
          </a:p>
          <a:p>
            <a:pPr marL="171431" indent="-171431">
              <a:buFontTx/>
              <a:buChar char="-"/>
            </a:pPr>
            <a:r>
              <a:rPr lang="de-CH" baseline="0" dirty="0"/>
              <a:t>PA (Branche stellt diese zur Verfügung)</a:t>
            </a:r>
          </a:p>
          <a:p>
            <a:pPr marL="171431" indent="-171431">
              <a:buFontTx/>
              <a:buChar char="-"/>
            </a:pPr>
            <a:r>
              <a:rPr lang="de-CH" baseline="0" dirty="0"/>
              <a:t>Lernende Umsetzung auffordern und Rahmenbedingungen angeben</a:t>
            </a:r>
          </a:p>
          <a:p>
            <a:pPr marL="628580" lvl="1" indent="-171431">
              <a:buFontTx/>
              <a:buChar char="-"/>
            </a:pPr>
            <a:r>
              <a:rPr lang="de-CH" baseline="0" dirty="0"/>
              <a:t>Bsp. Durchführungsort &amp; Abgabetermin</a:t>
            </a:r>
          </a:p>
          <a:p>
            <a:pPr marL="171431" indent="-171431">
              <a:buFontTx/>
              <a:buChar char="-"/>
            </a:pPr>
            <a:r>
              <a:rPr lang="de-CH" baseline="0" dirty="0"/>
              <a:t>Lernende werden durch BB / PB während Umsetzung begleitet</a:t>
            </a:r>
          </a:p>
          <a:p>
            <a:pPr marL="171431" indent="-171431">
              <a:buFontTx/>
              <a:buChar char="-"/>
            </a:pPr>
            <a:r>
              <a:rPr lang="de-CH" baseline="0" dirty="0"/>
              <a:t>Lernende setzen um &amp; dokumentieren (Online Lerndokumentation)</a:t>
            </a:r>
          </a:p>
          <a:p>
            <a:pPr marL="171431" indent="-171431">
              <a:buFontTx/>
              <a:buChar char="-"/>
            </a:pPr>
            <a:r>
              <a:rPr lang="de-CH" baseline="0" dirty="0"/>
              <a:t>Abschliessend Rückmeldung zu den Ergebnissen</a:t>
            </a:r>
          </a:p>
          <a:p>
            <a:pPr marL="171431" indent="-171431">
              <a:buFontTx/>
              <a:buChar char="-"/>
            </a:pPr>
            <a:endParaRPr lang="de-CH" baseline="0" dirty="0"/>
          </a:p>
          <a:p>
            <a:r>
              <a:rPr lang="de-CH" baseline="0" dirty="0"/>
              <a:t>Schritt 3:</a:t>
            </a:r>
          </a:p>
          <a:p>
            <a:pPr marL="171431" indent="-171431">
              <a:buFontTx/>
              <a:buChar char="-"/>
            </a:pPr>
            <a:r>
              <a:rPr lang="de-CH" baseline="0" dirty="0"/>
              <a:t>BB / PB &amp; Lernenden regelmässige Einschätzung mit Kompetenzraster (durch Branche zur Verfügung gestellt)</a:t>
            </a:r>
          </a:p>
          <a:p>
            <a:pPr marL="628580" lvl="1" indent="-171431">
              <a:buFontTx/>
              <a:buChar char="-"/>
            </a:pPr>
            <a:r>
              <a:rPr lang="de-CH" baseline="0" dirty="0"/>
              <a:t>Instrument für berufliche Kompetenzen beurteilen</a:t>
            </a:r>
          </a:p>
          <a:p>
            <a:pPr marL="171431" indent="-171431">
              <a:buFontTx/>
              <a:buChar char="-"/>
            </a:pPr>
            <a:r>
              <a:rPr lang="de-CH" baseline="0" dirty="0"/>
              <a:t>Reflexion anregen, da diese nicht in die Wege gelegt wurde</a:t>
            </a:r>
          </a:p>
          <a:p>
            <a:pPr marL="171431" indent="-171431">
              <a:buFontTx/>
              <a:buChar char="-"/>
            </a:pPr>
            <a:r>
              <a:rPr lang="de-CH" baseline="0" dirty="0"/>
              <a:t>1x pro Semester Einschätzung durch Lernenden und Fremdeinschätzung durch BB / PB</a:t>
            </a:r>
          </a:p>
          <a:p>
            <a:pPr marL="628580" lvl="1" indent="-171431">
              <a:buFontTx/>
              <a:buChar char="-"/>
            </a:pPr>
            <a:r>
              <a:rPr lang="de-CH" baseline="0" dirty="0"/>
              <a:t>Ins Qualifikationsgespräch einfliessen</a:t>
            </a:r>
          </a:p>
          <a:p>
            <a:endParaRPr lang="de-CH" baseline="0" dirty="0"/>
          </a:p>
          <a:p>
            <a:endParaRPr lang="de-CH" baseline="0" dirty="0"/>
          </a:p>
          <a:p>
            <a:r>
              <a:rPr lang="de-CH" baseline="0" dirty="0"/>
              <a:t>Schritt 4:</a:t>
            </a:r>
          </a:p>
          <a:p>
            <a:pPr marL="171431" indent="-171431">
              <a:buFontTx/>
              <a:buChar char="-"/>
            </a:pPr>
            <a:r>
              <a:rPr lang="de-CH" baseline="0" dirty="0"/>
              <a:t>Qualifikationsgespräch</a:t>
            </a:r>
          </a:p>
          <a:p>
            <a:pPr marL="628580" lvl="1" indent="-171431">
              <a:buFontTx/>
              <a:buChar char="-"/>
            </a:pPr>
            <a:r>
              <a:rPr lang="de-CH" baseline="0" dirty="0"/>
              <a:t>Kompetenzstand / Leistung der LL gemeinsam besprechen</a:t>
            </a:r>
          </a:p>
          <a:p>
            <a:pPr marL="628580" lvl="1" indent="-171431">
              <a:buFontTx/>
              <a:buChar char="-"/>
            </a:pPr>
            <a:r>
              <a:rPr lang="de-CH" baseline="0" dirty="0"/>
              <a:t>Zwischenfazit in betriebliche Erfahrungsnote ein</a:t>
            </a:r>
          </a:p>
          <a:p>
            <a:pPr marL="628580" lvl="1" indent="-171431">
              <a:buFontTx/>
              <a:buChar char="-"/>
            </a:pPr>
            <a:endParaRPr lang="de-CH" baseline="0" dirty="0"/>
          </a:p>
          <a:p>
            <a:r>
              <a:rPr lang="de-CH" baseline="0" dirty="0"/>
              <a:t>Schritt 5:</a:t>
            </a:r>
          </a:p>
          <a:p>
            <a:pPr marL="171431" indent="-171431">
              <a:buFontTx/>
              <a:buChar char="-"/>
            </a:pPr>
            <a:r>
              <a:rPr lang="de-CH" baseline="0" dirty="0"/>
              <a:t>Pro Semester erhalten LL 1 betriebliche ERFA Note</a:t>
            </a:r>
          </a:p>
          <a:p>
            <a:pPr marL="628580" lvl="1" indent="-171431">
              <a:buFontTx/>
              <a:buChar char="-"/>
            </a:pPr>
            <a:r>
              <a:rPr lang="de-CH" baseline="0" dirty="0"/>
              <a:t>Instrumente und Vorlagen durch Branche</a:t>
            </a:r>
          </a:p>
          <a:p>
            <a:pPr marL="628580" lvl="1" indent="-171431">
              <a:buFontTx/>
              <a:buChar char="-"/>
            </a:pPr>
            <a:endParaRPr lang="de-CH" baseline="0" dirty="0"/>
          </a:p>
          <a:p>
            <a:r>
              <a:rPr lang="de-CH" baseline="0" dirty="0"/>
              <a:t>Ganzheitliche und praxisnahe HK-Entwicklung im Betrieb im Mittelpunkt</a:t>
            </a:r>
          </a:p>
          <a:p>
            <a:r>
              <a:rPr lang="de-CH" baseline="0" dirty="0"/>
              <a:t>BB: einfache, praktische und standardisierte Instrumente</a:t>
            </a:r>
          </a:p>
          <a:p>
            <a:pPr marL="171431" indent="-171431">
              <a:buFontTx/>
              <a:buChar char="-"/>
            </a:pPr>
            <a:endParaRPr lang="de-CH" dirty="0"/>
          </a:p>
          <a:p>
            <a:r>
              <a:rPr lang="de-CH" b="1" dirty="0"/>
              <a:t>DBLAP</a:t>
            </a:r>
          </a:p>
          <a:p>
            <a:r>
              <a:rPr lang="de-CH" dirty="0"/>
              <a:t>offizielle Web-Anwendung der Kantone für die zentrale Erhebung von betrieblichen und überbetrieblichen Noten im Qualifikationsverfahren</a:t>
            </a:r>
          </a:p>
          <a:p>
            <a:endParaRPr lang="de-CH" dirty="0"/>
          </a:p>
          <a:p>
            <a:r>
              <a:rPr lang="de-CH" dirty="0"/>
              <a:t>Feedback immer auch zeitnah, Beurteilungsgespräch ist Übersicht über das Ganze </a:t>
            </a:r>
          </a:p>
          <a:p>
            <a:r>
              <a:rPr lang="de-CH" dirty="0"/>
              <a:t>Im Betrieb definieren, wer Beurteilung und Gespräch macht </a:t>
            </a:r>
          </a:p>
          <a:p>
            <a:r>
              <a:rPr lang="de-CH" dirty="0"/>
              <a:t>= am Schluss ist der Bildungsbericht das Resultat (mit Unterschrift uploaden) </a:t>
            </a:r>
          </a:p>
          <a:p>
            <a:r>
              <a:rPr lang="de-CH" dirty="0"/>
              <a:t>Bei minderjährigen Lernenden = Unterschrift gesetzlicher Vertreter einholen </a:t>
            </a:r>
          </a:p>
          <a:p>
            <a:r>
              <a:rPr lang="de-CH" dirty="0"/>
              <a:t>Fehler auf Folie: Beurteilung erfolgt pro Semester </a:t>
            </a:r>
          </a:p>
          <a:p>
            <a:endParaRPr lang="de-CH" dirty="0"/>
          </a:p>
          <a:p>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32</a:t>
            </a:fld>
            <a:endParaRPr lang="de-CH" dirty="0">
              <a:solidFill>
                <a:prstClr val="black"/>
              </a:solidFill>
              <a:latin typeface="Calibri"/>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9B6D5DF1-2690-AE5B-EAF4-C1910B4DA685}"/>
                  </a:ext>
                </a:extLst>
              </p14:cNvPr>
              <p14:cNvContentPartPr/>
              <p14:nvPr/>
            </p14:nvContentPartPr>
            <p14:xfrm>
              <a:off x="2360334" y="2924788"/>
              <a:ext cx="734974" cy="2039325"/>
            </p14:xfrm>
          </p:contentPart>
        </mc:Choice>
        <mc:Fallback xmlns="">
          <p:pic>
            <p:nvPicPr>
              <p:cNvPr id="5" name="Freihand 4">
                <a:extLst>
                  <a:ext uri="{FF2B5EF4-FFF2-40B4-BE49-F238E27FC236}">
                    <a16:creationId xmlns:a16="http://schemas.microsoft.com/office/drawing/2014/main" id="{9B6D5DF1-2690-AE5B-EAF4-C1910B4DA685}"/>
                  </a:ext>
                </a:extLst>
              </p:cNvPr>
              <p:cNvPicPr/>
              <p:nvPr/>
            </p:nvPicPr>
            <p:blipFill>
              <a:blip r:embed="rId4"/>
              <a:stretch>
                <a:fillRect/>
              </a:stretch>
            </p:blipFill>
            <p:spPr>
              <a:xfrm>
                <a:off x="2351336" y="2915788"/>
                <a:ext cx="752610" cy="20569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48FE633-A1B3-9CE2-6881-2E05D62572E1}"/>
                  </a:ext>
                </a:extLst>
              </p14:cNvPr>
              <p14:cNvContentPartPr/>
              <p14:nvPr/>
            </p14:nvContentPartPr>
            <p14:xfrm>
              <a:off x="1858627" y="974320"/>
              <a:ext cx="650507" cy="4486204"/>
            </p14:xfrm>
          </p:contentPart>
        </mc:Choice>
        <mc:Fallback xmlns="">
          <p:pic>
            <p:nvPicPr>
              <p:cNvPr id="6" name="Freihand 5">
                <a:extLst>
                  <a:ext uri="{FF2B5EF4-FFF2-40B4-BE49-F238E27FC236}">
                    <a16:creationId xmlns:a16="http://schemas.microsoft.com/office/drawing/2014/main" id="{D48FE633-A1B3-9CE2-6881-2E05D62572E1}"/>
                  </a:ext>
                </a:extLst>
              </p:cNvPr>
              <p:cNvPicPr/>
              <p:nvPr/>
            </p:nvPicPr>
            <p:blipFill>
              <a:blip r:embed="rId6"/>
              <a:stretch>
                <a:fillRect/>
              </a:stretch>
            </p:blipFill>
            <p:spPr>
              <a:xfrm>
                <a:off x="1849632" y="965320"/>
                <a:ext cx="668137" cy="4503844"/>
              </a:xfrm>
              <a:prstGeom prst="rect">
                <a:avLst/>
              </a:prstGeom>
            </p:spPr>
          </p:pic>
        </mc:Fallback>
      </mc:AlternateContent>
      <p:grpSp>
        <p:nvGrpSpPr>
          <p:cNvPr id="11" name="Gruppieren 10">
            <a:extLst>
              <a:ext uri="{FF2B5EF4-FFF2-40B4-BE49-F238E27FC236}">
                <a16:creationId xmlns:a16="http://schemas.microsoft.com/office/drawing/2014/main" id="{B696C32D-E5C1-9634-A028-5662F1CFBB63}"/>
              </a:ext>
            </a:extLst>
          </p:cNvPr>
          <p:cNvGrpSpPr/>
          <p:nvPr/>
        </p:nvGrpSpPr>
        <p:grpSpPr>
          <a:xfrm>
            <a:off x="1918574" y="5261829"/>
            <a:ext cx="37824" cy="50032"/>
            <a:chOff x="1935600" y="4846200"/>
            <a:chExt cx="38160" cy="4608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490B216-8F18-583A-919C-8BD250F21A8A}"/>
                    </a:ext>
                  </a:extLst>
                </p14:cNvPr>
                <p14:cNvContentPartPr/>
                <p14:nvPr/>
              </p14:nvContentPartPr>
              <p14:xfrm>
                <a:off x="1957920" y="4891920"/>
                <a:ext cx="360" cy="360"/>
              </p14:xfrm>
            </p:contentPart>
          </mc:Choice>
          <mc:Fallback xmlns="">
            <p:pic>
              <p:nvPicPr>
                <p:cNvPr id="7" name="Freihand 6">
                  <a:extLst>
                    <a:ext uri="{FF2B5EF4-FFF2-40B4-BE49-F238E27FC236}">
                      <a16:creationId xmlns:a16="http://schemas.microsoft.com/office/drawing/2014/main" id="{F490B216-8F18-583A-919C-8BD250F21A8A}"/>
                    </a:ext>
                  </a:extLst>
                </p:cNvPr>
                <p:cNvPicPr/>
                <p:nvPr/>
              </p:nvPicPr>
              <p:blipFill>
                <a:blip r:embed="rId8"/>
                <a:stretch>
                  <a:fillRect/>
                </a:stretch>
              </p:blipFill>
              <p:spPr>
                <a:xfrm>
                  <a:off x="1949280" y="488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D8EEBB0-DBBE-6550-C303-74286E4781FC}"/>
                    </a:ext>
                  </a:extLst>
                </p14:cNvPr>
                <p14:cNvContentPartPr/>
                <p14:nvPr/>
              </p14:nvContentPartPr>
              <p14:xfrm>
                <a:off x="1935600" y="4891920"/>
                <a:ext cx="360" cy="360"/>
              </p14:xfrm>
            </p:contentPart>
          </mc:Choice>
          <mc:Fallback xmlns="">
            <p:pic>
              <p:nvPicPr>
                <p:cNvPr id="8" name="Freihand 7">
                  <a:extLst>
                    <a:ext uri="{FF2B5EF4-FFF2-40B4-BE49-F238E27FC236}">
                      <a16:creationId xmlns:a16="http://schemas.microsoft.com/office/drawing/2014/main" id="{7D8EEBB0-DBBE-6550-C303-74286E4781FC}"/>
                    </a:ext>
                  </a:extLst>
                </p:cNvPr>
                <p:cNvPicPr/>
                <p:nvPr/>
              </p:nvPicPr>
              <p:blipFill>
                <a:blip r:embed="rId10"/>
                <a:stretch>
                  <a:fillRect/>
                </a:stretch>
              </p:blipFill>
              <p:spPr>
                <a:xfrm>
                  <a:off x="1926600" y="488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2093AE6-79E5-163A-F09E-B7A19A5F186F}"/>
                    </a:ext>
                  </a:extLst>
                </p14:cNvPr>
                <p14:cNvContentPartPr/>
                <p14:nvPr/>
              </p14:nvContentPartPr>
              <p14:xfrm>
                <a:off x="1973400" y="4846200"/>
                <a:ext cx="360" cy="360"/>
              </p14:xfrm>
            </p:contentPart>
          </mc:Choice>
          <mc:Fallback xmlns="">
            <p:pic>
              <p:nvPicPr>
                <p:cNvPr id="10" name="Freihand 9">
                  <a:extLst>
                    <a:ext uri="{FF2B5EF4-FFF2-40B4-BE49-F238E27FC236}">
                      <a16:creationId xmlns:a16="http://schemas.microsoft.com/office/drawing/2014/main" id="{92093AE6-79E5-163A-F09E-B7A19A5F186F}"/>
                    </a:ext>
                  </a:extLst>
                </p:cNvPr>
                <p:cNvPicPr/>
                <p:nvPr/>
              </p:nvPicPr>
              <p:blipFill>
                <a:blip r:embed="rId8"/>
                <a:stretch>
                  <a:fillRect/>
                </a:stretch>
              </p:blipFill>
              <p:spPr>
                <a:xfrm>
                  <a:off x="1964760" y="483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735A3758-1B44-1A9B-010E-709246310758}"/>
                  </a:ext>
                </a:extLst>
              </p14:cNvPr>
              <p14:cNvContentPartPr/>
              <p14:nvPr/>
            </p14:nvContentPartPr>
            <p14:xfrm>
              <a:off x="883401" y="5626125"/>
              <a:ext cx="357" cy="391"/>
            </p14:xfrm>
          </p:contentPart>
        </mc:Choice>
        <mc:Fallback xmlns="">
          <p:pic>
            <p:nvPicPr>
              <p:cNvPr id="12" name="Freihand 11">
                <a:extLst>
                  <a:ext uri="{FF2B5EF4-FFF2-40B4-BE49-F238E27FC236}">
                    <a16:creationId xmlns:a16="http://schemas.microsoft.com/office/drawing/2014/main" id="{735A3758-1B44-1A9B-010E-709246310758}"/>
                  </a:ext>
                </a:extLst>
              </p:cNvPr>
              <p:cNvPicPr/>
              <p:nvPr/>
            </p:nvPicPr>
            <p:blipFill>
              <a:blip r:embed="rId13"/>
              <a:stretch>
                <a:fillRect/>
              </a:stretch>
            </p:blipFill>
            <p:spPr>
              <a:xfrm>
                <a:off x="874476" y="5616350"/>
                <a:ext cx="17850" cy="19550"/>
              </a:xfrm>
              <a:prstGeom prst="rect">
                <a:avLst/>
              </a:prstGeom>
            </p:spPr>
          </p:pic>
        </mc:Fallback>
      </mc:AlternateContent>
    </p:spTree>
    <p:extLst>
      <p:ext uri="{BB962C8B-B14F-4D97-AF65-F5344CB8AC3E}">
        <p14:creationId xmlns:p14="http://schemas.microsoft.com/office/powerpoint/2010/main" val="371723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33</a:t>
            </a:fld>
            <a:endParaRPr lang="de-CH" dirty="0">
              <a:solidFill>
                <a:prstClr val="black"/>
              </a:solidFill>
              <a:latin typeface="Calibri"/>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48A539E-9EE2-1CBA-1D70-65F6A0624B01}"/>
                  </a:ext>
                </a:extLst>
              </p14:cNvPr>
              <p14:cNvContentPartPr/>
              <p14:nvPr/>
            </p14:nvContentPartPr>
            <p14:xfrm>
              <a:off x="2522694" y="4823659"/>
              <a:ext cx="357" cy="391"/>
            </p14:xfrm>
          </p:contentPart>
        </mc:Choice>
        <mc:Fallback xmlns="">
          <p:pic>
            <p:nvPicPr>
              <p:cNvPr id="5" name="Freihand 4">
                <a:extLst>
                  <a:ext uri="{FF2B5EF4-FFF2-40B4-BE49-F238E27FC236}">
                    <a16:creationId xmlns:a16="http://schemas.microsoft.com/office/drawing/2014/main" id="{A48A539E-9EE2-1CBA-1D70-65F6A0624B01}"/>
                  </a:ext>
                </a:extLst>
              </p:cNvPr>
              <p:cNvPicPr/>
              <p:nvPr/>
            </p:nvPicPr>
            <p:blipFill>
              <a:blip r:embed="rId4"/>
              <a:stretch>
                <a:fillRect/>
              </a:stretch>
            </p:blipFill>
            <p:spPr>
              <a:xfrm>
                <a:off x="2513769" y="4813884"/>
                <a:ext cx="17850" cy="19550"/>
              </a:xfrm>
              <a:prstGeom prst="rect">
                <a:avLst/>
              </a:prstGeom>
            </p:spPr>
          </p:pic>
        </mc:Fallback>
      </mc:AlternateContent>
    </p:spTree>
    <p:extLst>
      <p:ext uri="{BB962C8B-B14F-4D97-AF65-F5344CB8AC3E}">
        <p14:creationId xmlns:p14="http://schemas.microsoft.com/office/powerpoint/2010/main" val="91557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34</a:t>
            </a:fld>
            <a:endParaRPr lang="de-CH" dirty="0">
              <a:solidFill>
                <a:prstClr val="black"/>
              </a:solidFill>
              <a:latin typeface="Calibri"/>
            </a:endParaRPr>
          </a:p>
        </p:txBody>
      </p:sp>
    </p:spTree>
    <p:extLst>
      <p:ext uri="{BB962C8B-B14F-4D97-AF65-F5344CB8AC3E}">
        <p14:creationId xmlns:p14="http://schemas.microsoft.com/office/powerpoint/2010/main" val="1562085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Integrierte Maturität weiterhin möglich </a:t>
            </a:r>
          </a:p>
          <a:p>
            <a:r>
              <a:rPr lang="de-CH" b="1" dirty="0"/>
              <a:t>Teil BM </a:t>
            </a:r>
            <a:r>
              <a:rPr lang="de-CH" dirty="0"/>
              <a:t>ist fächerorientiert nicht Handlungskompetenzorientiert; BM ist klar ausgewiesen und separiert (sep, Unterricht) </a:t>
            </a:r>
          </a:p>
          <a:p>
            <a:endParaRPr lang="de-CH" dirty="0"/>
          </a:p>
          <a:p>
            <a:r>
              <a:rPr lang="de-CH" dirty="0"/>
              <a:t>Neue </a:t>
            </a:r>
            <a:r>
              <a:rPr lang="de-CH" dirty="0" err="1"/>
              <a:t>BiVo</a:t>
            </a:r>
            <a:r>
              <a:rPr lang="de-CH" dirty="0"/>
              <a:t> 2030 </a:t>
            </a:r>
          </a:p>
          <a:p>
            <a:endParaRPr lang="de-CH" dirty="0"/>
          </a:p>
          <a:p>
            <a:pPr defTabSz="914299"/>
            <a:r>
              <a:rPr lang="de-DE" dirty="0">
                <a:solidFill>
                  <a:srgbClr val="FF0000"/>
                </a:solidFill>
              </a:rPr>
              <a:t>→ nach neuer Berechnung: Durchfallquote seit 2024 höher </a:t>
            </a:r>
          </a:p>
          <a:p>
            <a:pPr marL="171431" indent="-171431" defTabSz="914299">
              <a:buFontTx/>
              <a:buChar char="-"/>
            </a:pPr>
            <a:r>
              <a:rPr lang="de-DE" dirty="0">
                <a:solidFill>
                  <a:srgbClr val="FF0000"/>
                </a:solidFill>
              </a:rPr>
              <a:t>geringfügige Anpassungen im Lernstoff - Richtlinien zu </a:t>
            </a:r>
            <a:r>
              <a:rPr lang="de-DE" dirty="0" err="1">
                <a:solidFill>
                  <a:srgbClr val="FF0000"/>
                </a:solidFill>
              </a:rPr>
              <a:t>Blended</a:t>
            </a:r>
            <a:r>
              <a:rPr lang="de-DE" dirty="0">
                <a:solidFill>
                  <a:srgbClr val="FF0000"/>
                </a:solidFill>
              </a:rPr>
              <a:t> Learning - Richtlinien zur Verwendung von KI</a:t>
            </a:r>
          </a:p>
          <a:p>
            <a:pPr marL="171431" indent="-171431" defTabSz="914299">
              <a:buFontTx/>
              <a:buChar char="-"/>
            </a:pPr>
            <a:r>
              <a:rPr lang="de-CH" dirty="0">
                <a:solidFill>
                  <a:srgbClr val="FF0000"/>
                </a:solidFill>
              </a:rPr>
              <a:t>bisher Zulassung 4.7 (nur schulischer Teil)</a:t>
            </a:r>
          </a:p>
          <a:p>
            <a:pPr marL="171431" indent="-171431" defTabSz="914299">
              <a:buFontTx/>
              <a:buChar char="-"/>
            </a:pPr>
            <a:endParaRPr lang="de-DE" dirty="0">
              <a:solidFill>
                <a:srgbClr val="FF0000"/>
              </a:solidFill>
            </a:endParaRPr>
          </a:p>
          <a:p>
            <a:pPr defTabSz="914299"/>
            <a:endParaRPr lang="de-DE" dirty="0">
              <a:solidFill>
                <a:srgbClr val="FF0000"/>
              </a:solidFill>
            </a:endParaRP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35</a:t>
            </a:fld>
            <a:endParaRPr lang="de-CH" dirty="0">
              <a:solidFill>
                <a:prstClr val="black"/>
              </a:solidFill>
              <a:latin typeface="Calibri"/>
            </a:endParaRPr>
          </a:p>
        </p:txBody>
      </p:sp>
    </p:spTree>
    <p:extLst>
      <p:ext uri="{BB962C8B-B14F-4D97-AF65-F5344CB8AC3E}">
        <p14:creationId xmlns:p14="http://schemas.microsoft.com/office/powerpoint/2010/main" val="3927029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dirty="0"/>
              <a:t>Hinweis </a:t>
            </a:r>
            <a:r>
              <a:rPr lang="de-CH" dirty="0" err="1"/>
              <a:t>üK</a:t>
            </a:r>
            <a:r>
              <a:rPr lang="de-CH" dirty="0"/>
              <a:t>-Leitung:</a:t>
            </a:r>
          </a:p>
          <a:p>
            <a:pPr marL="171431" indent="-171431">
              <a:buFont typeface="Arial" panose="020B0604020202020204" pitchFamily="34" charset="0"/>
              <a:buChar char="•"/>
            </a:pPr>
            <a:r>
              <a:rPr lang="de-CH" dirty="0"/>
              <a:t>Blau umrandet = hier stehen die Lernenden gerade</a:t>
            </a:r>
          </a:p>
          <a:p>
            <a:pPr marL="171431" indent="-171431" defTabSz="914299">
              <a:buFont typeface="Arial" panose="020B0604020202020204" pitchFamily="34" charset="0"/>
              <a:buChar char="•"/>
              <a:defRPr/>
            </a:pPr>
            <a:r>
              <a:rPr lang="de-CH" dirty="0"/>
              <a:t>Es gibt 5 </a:t>
            </a:r>
            <a:r>
              <a:rPr lang="de-CH" dirty="0" err="1"/>
              <a:t>üK</a:t>
            </a:r>
            <a:r>
              <a:rPr lang="de-CH" dirty="0"/>
              <a:t>-Blöcke über 5 Semester verteilt. Im letzten Semester der beruflichen Grundbildung finden ab Beginn des Qualifikationsverfahrens keine überbetrieblichen Kurse statt.</a:t>
            </a:r>
          </a:p>
          <a:p>
            <a:pPr marL="171431" indent="-171431" defTabSz="914299">
              <a:buFont typeface="Arial" panose="020B0604020202020204" pitchFamily="34" charset="0"/>
              <a:buChar char="•"/>
              <a:defRPr/>
            </a:pPr>
            <a:r>
              <a:rPr lang="de-CH" dirty="0"/>
              <a:t>Thematisieren Sie auch Organisation des Selbststudiums = orts- und zeitunabhängig (= Vorbereitungsaufträge wie Grundlagenstudium und Recherche sowie Nachbereitungsaufträge E-Test und Praxisaufträge)</a:t>
            </a:r>
          </a:p>
          <a:p>
            <a:pPr marL="171431" indent="-171431" defTabSz="914299">
              <a:buFontTx/>
              <a:buChar char="-"/>
              <a:defRPr/>
            </a:pPr>
            <a:r>
              <a:rPr lang="de-CH" dirty="0"/>
              <a:t>Richtlinien Zeit:</a:t>
            </a:r>
          </a:p>
          <a:p>
            <a:pPr marL="628580" lvl="1" indent="-171431" defTabSz="914299">
              <a:buFontTx/>
              <a:buChar char="-"/>
              <a:defRPr/>
            </a:pPr>
            <a:r>
              <a:rPr lang="de-CH" dirty="0"/>
              <a:t>Ungefähre Zeit</a:t>
            </a:r>
          </a:p>
          <a:p>
            <a:pPr marL="628580" lvl="1" indent="-171431" defTabSz="914299">
              <a:buFontTx/>
              <a:buChar char="-"/>
              <a:defRPr/>
            </a:pPr>
            <a:r>
              <a:rPr lang="de-CH" dirty="0"/>
              <a:t>Den Lernenden zur Verfügung stellen</a:t>
            </a:r>
          </a:p>
          <a:p>
            <a:pPr marL="171431" indent="-171431" defTabSz="914299">
              <a:buFontTx/>
              <a:buChar char="-"/>
              <a:defRPr/>
            </a:pPr>
            <a:r>
              <a:rPr lang="de-CH" baseline="0" dirty="0"/>
              <a:t>Vorbereitungsaufgaben überprüfen</a:t>
            </a:r>
          </a:p>
          <a:p>
            <a:pPr marL="628580" lvl="1" indent="-171431" defTabSz="914299">
              <a:buFontTx/>
              <a:buChar char="-"/>
              <a:defRPr/>
            </a:pPr>
            <a:r>
              <a:rPr lang="de-CH" baseline="0" dirty="0"/>
              <a:t>Meldung an Geschäftsstelle</a:t>
            </a:r>
            <a:endParaRPr lang="de-CH" dirty="0"/>
          </a:p>
          <a:p>
            <a:endParaRPr lang="de-CH" dirty="0"/>
          </a:p>
          <a:p>
            <a:r>
              <a:rPr lang="de-CH" dirty="0"/>
              <a:t>Hinweis üK-Leitung:</a:t>
            </a:r>
          </a:p>
          <a:p>
            <a:pPr marL="171431" indent="-171431">
              <a:buFont typeface="Arial" panose="020B0604020202020204" pitchFamily="34" charset="0"/>
              <a:buChar char="•"/>
            </a:pPr>
            <a:r>
              <a:rPr lang="de-CH" dirty="0"/>
              <a:t>Blau umrandet = hier stehen die Lernenden gerade </a:t>
            </a:r>
          </a:p>
          <a:p>
            <a:pPr marL="171431" indent="-171431" defTabSz="914299">
              <a:buFont typeface="Arial" panose="020B0604020202020204" pitchFamily="34" charset="0"/>
              <a:buChar char="•"/>
              <a:defRPr/>
            </a:pPr>
            <a:r>
              <a:rPr lang="de-CH" dirty="0"/>
              <a:t>Es gibt 5 üK-Blöcke über 5 Semester verteilt. Im letzten Semester der beruflichen Grundbildung finden ab Beginn des Qualifikationsverfahrens keine überbetrieblichen Kurse statt. </a:t>
            </a:r>
          </a:p>
          <a:p>
            <a:pPr marL="171431" indent="-171431" defTabSz="914299">
              <a:buFont typeface="Arial" panose="020B0604020202020204" pitchFamily="34" charset="0"/>
              <a:buChar char="•"/>
              <a:defRPr/>
            </a:pPr>
            <a:r>
              <a:rPr lang="de-CH" dirty="0"/>
              <a:t>Thematisieren Sie auch die Organisation des Selbststudiums = orts- und zeitunabhängig (= Vorbereitungsaufträge wie Grundlagenstudium und Recherche sowie Nachbereitungsaufträge E-Test und Praxisaufträge) </a:t>
            </a:r>
          </a:p>
          <a:p>
            <a:pPr defTabSz="914299">
              <a:defRPr/>
            </a:pPr>
            <a:endParaRPr lang="de-CH" dirty="0"/>
          </a:p>
          <a:p>
            <a:pPr defTabSz="914299">
              <a:defRPr/>
            </a:pPr>
            <a:r>
              <a:rPr lang="de-CH" b="0" dirty="0"/>
              <a:t>Berufsbildner soll in den ersten Tagen </a:t>
            </a:r>
            <a:r>
              <a:rPr lang="de-CH" b="1" dirty="0"/>
              <a:t>Extranet zeigen </a:t>
            </a:r>
            <a:r>
              <a:rPr lang="de-CH" b="0" dirty="0"/>
              <a:t>(Funktionalität, Arbeitsweise, individuelles Ausbildungsprogramm etc.), vor üK1 müssen die Lernenden Grundlagenstudium und Recherche machen</a:t>
            </a:r>
          </a:p>
          <a:p>
            <a:pPr defTabSz="914299">
              <a:defRPr/>
            </a:pPr>
            <a:endParaRPr lang="de-CH" dirty="0"/>
          </a:p>
          <a:p>
            <a:pPr defTabSz="914299">
              <a:defRPr/>
            </a:pPr>
            <a:endParaRPr lang="de-CH" dirty="0"/>
          </a:p>
          <a:p>
            <a:pPr defTabSz="914299">
              <a:defRPr/>
            </a:pP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36</a:t>
            </a:fld>
            <a:endParaRPr lang="de-CH" dirty="0">
              <a:solidFill>
                <a:prstClr val="black"/>
              </a:solidFill>
              <a:latin typeface="Calibri"/>
            </a:endParaRPr>
          </a:p>
        </p:txBody>
      </p:sp>
    </p:spTree>
    <p:extLst>
      <p:ext uri="{BB962C8B-B14F-4D97-AF65-F5344CB8AC3E}">
        <p14:creationId xmlns:p14="http://schemas.microsoft.com/office/powerpoint/2010/main" val="4111858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37</a:t>
            </a:fld>
            <a:endParaRPr lang="de-CH" dirty="0">
              <a:solidFill>
                <a:prstClr val="black"/>
              </a:solidFill>
              <a:latin typeface="Calibri"/>
            </a:endParaRPr>
          </a:p>
        </p:txBody>
      </p:sp>
    </p:spTree>
    <p:extLst>
      <p:ext uri="{BB962C8B-B14F-4D97-AF65-F5344CB8AC3E}">
        <p14:creationId xmlns:p14="http://schemas.microsoft.com/office/powerpoint/2010/main" val="3239582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Relevant Abschlussprüfung Betreib und Berufsschule, Vertiefungsarbeit findet in der Schule statt </a:t>
            </a:r>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38</a:t>
            </a:fld>
            <a:endParaRPr lang="de-CH" dirty="0">
              <a:solidFill>
                <a:prstClr val="black"/>
              </a:solidFill>
              <a:latin typeface="Calibri"/>
            </a:endParaRPr>
          </a:p>
        </p:txBody>
      </p:sp>
    </p:spTree>
    <p:extLst>
      <p:ext uri="{BB962C8B-B14F-4D97-AF65-F5344CB8AC3E}">
        <p14:creationId xmlns:p14="http://schemas.microsoft.com/office/powerpoint/2010/main" val="318665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SOG sind noch nicht bereit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39</a:t>
            </a:fld>
            <a:endParaRPr lang="de-CH" dirty="0">
              <a:solidFill>
                <a:prstClr val="black"/>
              </a:solidFill>
              <a:latin typeface="Calibri"/>
            </a:endParaRPr>
          </a:p>
        </p:txBody>
      </p:sp>
    </p:spTree>
    <p:extLst>
      <p:ext uri="{BB962C8B-B14F-4D97-AF65-F5344CB8AC3E}">
        <p14:creationId xmlns:p14="http://schemas.microsoft.com/office/powerpoint/2010/main" val="233429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a:t>
            </a:fld>
            <a:endParaRPr lang="de-CH" dirty="0"/>
          </a:p>
        </p:txBody>
      </p:sp>
    </p:spTree>
    <p:extLst>
      <p:ext uri="{BB962C8B-B14F-4D97-AF65-F5344CB8AC3E}">
        <p14:creationId xmlns:p14="http://schemas.microsoft.com/office/powerpoint/2010/main" val="3856271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40</a:t>
            </a:fld>
            <a:endParaRPr lang="de-CH" dirty="0">
              <a:solidFill>
                <a:prstClr val="black"/>
              </a:solidFill>
              <a:latin typeface="Calibri"/>
            </a:endParaRPr>
          </a:p>
        </p:txBody>
      </p:sp>
    </p:spTree>
    <p:extLst>
      <p:ext uri="{BB962C8B-B14F-4D97-AF65-F5344CB8AC3E}">
        <p14:creationId xmlns:p14="http://schemas.microsoft.com/office/powerpoint/2010/main" val="1125477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43</a:t>
            </a:fld>
            <a:endParaRPr lang="de-CH" dirty="0">
              <a:solidFill>
                <a:prstClr val="black"/>
              </a:solidFill>
              <a:latin typeface="Calibri"/>
            </a:endParaRPr>
          </a:p>
        </p:txBody>
      </p:sp>
    </p:spTree>
    <p:extLst>
      <p:ext uri="{BB962C8B-B14F-4D97-AF65-F5344CB8AC3E}">
        <p14:creationId xmlns:p14="http://schemas.microsoft.com/office/powerpoint/2010/main" val="3549953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44</a:t>
            </a:fld>
            <a:endParaRPr lang="de-CH" dirty="0">
              <a:solidFill>
                <a:prstClr val="black"/>
              </a:solidFill>
              <a:latin typeface="Calibri"/>
            </a:endParaRPr>
          </a:p>
        </p:txBody>
      </p:sp>
    </p:spTree>
    <p:extLst>
      <p:ext uri="{BB962C8B-B14F-4D97-AF65-F5344CB8AC3E}">
        <p14:creationId xmlns:p14="http://schemas.microsoft.com/office/powerpoint/2010/main" val="4166907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45</a:t>
            </a:fld>
            <a:endParaRPr lang="de-CH" dirty="0"/>
          </a:p>
        </p:txBody>
      </p:sp>
    </p:spTree>
    <p:extLst>
      <p:ext uri="{BB962C8B-B14F-4D97-AF65-F5344CB8AC3E}">
        <p14:creationId xmlns:p14="http://schemas.microsoft.com/office/powerpoint/2010/main" val="3676943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46</a:t>
            </a:fld>
            <a:endParaRPr lang="de-CH" dirty="0">
              <a:solidFill>
                <a:prstClr val="black"/>
              </a:solidFill>
              <a:latin typeface="Calibri"/>
            </a:endParaRPr>
          </a:p>
        </p:txBody>
      </p:sp>
    </p:spTree>
    <p:extLst>
      <p:ext uri="{BB962C8B-B14F-4D97-AF65-F5344CB8AC3E}">
        <p14:creationId xmlns:p14="http://schemas.microsoft.com/office/powerpoint/2010/main" val="371723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Was sind geeignete Arbeitspakete? </a:t>
            </a:r>
          </a:p>
          <a:p>
            <a:r>
              <a:rPr lang="de-CH" dirty="0"/>
              <a:t>Vor allem im 1. Lehrjahr braucht es eine enge Begleitung mit genügend Anwendungsfenster </a:t>
            </a:r>
          </a:p>
          <a:p>
            <a:r>
              <a:rPr lang="de-CH" dirty="0"/>
              <a:t>Praxisaufträge = üben, üben, üben… </a:t>
            </a: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47</a:t>
            </a:fld>
            <a:endParaRPr lang="de-CH" dirty="0">
              <a:solidFill>
                <a:prstClr val="black"/>
              </a:solidFill>
              <a:latin typeface="Calibri"/>
            </a:endParaRPr>
          </a:p>
        </p:txBody>
      </p:sp>
    </p:spTree>
    <p:extLst>
      <p:ext uri="{BB962C8B-B14F-4D97-AF65-F5344CB8AC3E}">
        <p14:creationId xmlns:p14="http://schemas.microsoft.com/office/powerpoint/2010/main" val="835826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Kriterienraster als Hilfsmittel wichtig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48</a:t>
            </a:fld>
            <a:endParaRPr lang="de-CH" dirty="0">
              <a:solidFill>
                <a:prstClr val="black"/>
              </a:solidFill>
              <a:latin typeface="Calibri"/>
            </a:endParaRPr>
          </a:p>
        </p:txBody>
      </p:sp>
    </p:spTree>
    <p:extLst>
      <p:ext uri="{BB962C8B-B14F-4D97-AF65-F5344CB8AC3E}">
        <p14:creationId xmlns:p14="http://schemas.microsoft.com/office/powerpoint/2010/main" val="3172820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49</a:t>
            </a:fld>
            <a:endParaRPr lang="de-CH" dirty="0">
              <a:solidFill>
                <a:prstClr val="black"/>
              </a:solidFill>
              <a:latin typeface="Calibri"/>
            </a:endParaRPr>
          </a:p>
        </p:txBody>
      </p:sp>
    </p:spTree>
    <p:extLst>
      <p:ext uri="{BB962C8B-B14F-4D97-AF65-F5344CB8AC3E}">
        <p14:creationId xmlns:p14="http://schemas.microsoft.com/office/powerpoint/2010/main" val="665431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1" indent="-171431">
              <a:buFont typeface="Arial" panose="020B0604020202020204" pitchFamily="34" charset="0"/>
              <a:buChar char="•"/>
            </a:pPr>
            <a:r>
              <a:rPr lang="de-CH" dirty="0">
                <a:solidFill>
                  <a:srgbClr val="FF0000"/>
                </a:solidFill>
              </a:rPr>
              <a:t>Eine Arbeitsgruppe ist aktuell daran die PA zusammenzufassen, streichen, ergänzen usw. </a:t>
            </a:r>
          </a:p>
          <a:p>
            <a:pPr marL="171431" indent="-171431">
              <a:buFont typeface="Arial" panose="020B0604020202020204" pitchFamily="34" charset="0"/>
              <a:buChar char="•"/>
            </a:pPr>
            <a:r>
              <a:rPr lang="de-CH" dirty="0">
                <a:solidFill>
                  <a:srgbClr val="FF0000"/>
                </a:solidFill>
              </a:rPr>
              <a:t>Voraussichtlich ab Start der Ausbildung 2026</a:t>
            </a:r>
          </a:p>
          <a:p>
            <a:pPr marL="171431" indent="-171431">
              <a:buFont typeface="Arial" panose="020B0604020202020204" pitchFamily="34" charset="0"/>
              <a:buChar char="•"/>
            </a:pPr>
            <a:r>
              <a:rPr lang="de-CH" dirty="0">
                <a:solidFill>
                  <a:srgbClr val="FF0000"/>
                </a:solidFill>
              </a:rPr>
              <a:t>Bisherige Lernende müssen weiterhin 66 machen</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50</a:t>
            </a:fld>
            <a:endParaRPr lang="de-CH" dirty="0">
              <a:solidFill>
                <a:prstClr val="black"/>
              </a:solidFill>
              <a:latin typeface="Calibri"/>
            </a:endParaRPr>
          </a:p>
        </p:txBody>
      </p:sp>
    </p:spTree>
    <p:extLst>
      <p:ext uri="{BB962C8B-B14F-4D97-AF65-F5344CB8AC3E}">
        <p14:creationId xmlns:p14="http://schemas.microsoft.com/office/powerpoint/2010/main" val="42255660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Man muss machen, erst dann kann man es </a:t>
            </a:r>
          </a:p>
          <a:p>
            <a:endParaRPr lang="de-CH" dirty="0"/>
          </a:p>
          <a:p>
            <a:r>
              <a:rPr lang="de-CH" dirty="0"/>
              <a:t>Gar nichts erst neues mit der Praxis</a:t>
            </a:r>
          </a:p>
          <a:p>
            <a:endParaRPr lang="de-CH" dirty="0"/>
          </a:p>
          <a:p>
            <a:pPr marL="228574" indent="-228574">
              <a:buAutoNum type="arabicPeriod"/>
            </a:pPr>
            <a:r>
              <a:rPr lang="de-CH" dirty="0"/>
              <a:t>Semester</a:t>
            </a:r>
            <a:r>
              <a:rPr lang="de-CH" baseline="0" dirty="0"/>
              <a:t> Studium (</a:t>
            </a:r>
            <a:r>
              <a:rPr lang="de-CH" baseline="0" dirty="0" err="1"/>
              <a:t>Math</a:t>
            </a:r>
            <a:r>
              <a:rPr lang="de-CH" baseline="0" dirty="0"/>
              <a:t>)</a:t>
            </a: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51</a:t>
            </a:fld>
            <a:endParaRPr lang="de-CH" dirty="0">
              <a:solidFill>
                <a:prstClr val="black"/>
              </a:solidFill>
              <a:latin typeface="Calibri"/>
            </a:endParaRPr>
          </a:p>
        </p:txBody>
      </p:sp>
    </p:spTree>
    <p:extLst>
      <p:ext uri="{BB962C8B-B14F-4D97-AF65-F5344CB8AC3E}">
        <p14:creationId xmlns:p14="http://schemas.microsoft.com/office/powerpoint/2010/main" val="332469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a:t>
            </a:fld>
            <a:endParaRPr lang="de-CH" dirty="0"/>
          </a:p>
        </p:txBody>
      </p:sp>
    </p:spTree>
    <p:extLst>
      <p:ext uri="{BB962C8B-B14F-4D97-AF65-F5344CB8AC3E}">
        <p14:creationId xmlns:p14="http://schemas.microsoft.com/office/powerpoint/2010/main" val="25485702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braucht Erklärung, Vorgaben zum </a:t>
            </a:r>
            <a:r>
              <a:rPr lang="de-CH" dirty="0" err="1"/>
              <a:t>Pkt</a:t>
            </a:r>
            <a:r>
              <a:rPr lang="de-CH" dirty="0"/>
              <a:t> 1 </a:t>
            </a:r>
          </a:p>
          <a:p>
            <a:endParaRPr lang="de-CH" dirty="0"/>
          </a:p>
          <a:p>
            <a:pPr marL="171431" indent="-171431">
              <a:buFont typeface="Wingdings" panose="05000000000000000000" pitchFamily="2" charset="2"/>
              <a:buChar char="à"/>
            </a:pPr>
            <a:r>
              <a:rPr lang="de-CH" dirty="0">
                <a:sym typeface="Wingdings" panose="05000000000000000000" pitchFamily="2" charset="2"/>
              </a:rPr>
              <a:t>Theorie (Verwaltungsgrundsätze)</a:t>
            </a:r>
          </a:p>
          <a:p>
            <a:pPr marL="628580" lvl="1" indent="-171431">
              <a:buFont typeface="Wingdings" panose="05000000000000000000" pitchFamily="2" charset="2"/>
              <a:buChar char="à"/>
            </a:pPr>
            <a:r>
              <a:rPr lang="de-CH" dirty="0">
                <a:sym typeface="Wingdings" panose="05000000000000000000" pitchFamily="2" charset="2"/>
              </a:rPr>
              <a:t>Wie bisher</a:t>
            </a:r>
          </a:p>
          <a:p>
            <a:endParaRPr lang="de-CH" dirty="0"/>
          </a:p>
          <a:p>
            <a:pPr marL="171431" indent="-171431">
              <a:buFont typeface="Wingdings" panose="05000000000000000000" pitchFamily="2" charset="2"/>
              <a:buChar char="à"/>
            </a:pPr>
            <a:r>
              <a:rPr lang="de-CH" dirty="0">
                <a:sym typeface="Wingdings" panose="05000000000000000000" pitchFamily="2" charset="2"/>
              </a:rPr>
              <a:t>Beispiel</a:t>
            </a:r>
          </a:p>
          <a:p>
            <a:pPr marL="628580" lvl="1" indent="-171431">
              <a:buFont typeface="Wingdings" panose="05000000000000000000" pitchFamily="2" charset="2"/>
              <a:buChar char="à"/>
            </a:pPr>
            <a:r>
              <a:rPr lang="de-CH" dirty="0">
                <a:sym typeface="Wingdings" panose="05000000000000000000" pitchFamily="2" charset="2"/>
              </a:rPr>
              <a:t>Führung</a:t>
            </a:r>
            <a:r>
              <a:rPr lang="de-CH" baseline="0" dirty="0">
                <a:sym typeface="Wingdings" panose="05000000000000000000" pitchFamily="2" charset="2"/>
              </a:rPr>
              <a:t> Beratungsgespräch Staatsanwaltschaft</a:t>
            </a:r>
          </a:p>
          <a:p>
            <a:pPr marL="628580" lvl="1" indent="-171431">
              <a:buFont typeface="Wingdings" panose="05000000000000000000" pitchFamily="2" charset="2"/>
              <a:buChar char="à"/>
            </a:pPr>
            <a:r>
              <a:rPr lang="de-CH" baseline="0" dirty="0">
                <a:sym typeface="Wingdings" panose="05000000000000000000" pitchFamily="2" charset="2"/>
              </a:rPr>
              <a:t>Theorie</a:t>
            </a:r>
          </a:p>
          <a:p>
            <a:pPr marL="628580" lvl="1" indent="-171431">
              <a:buFont typeface="Wingdings" panose="05000000000000000000" pitchFamily="2" charset="2"/>
              <a:buChar char="à"/>
            </a:pPr>
            <a:r>
              <a:rPr lang="de-CH" baseline="0" dirty="0">
                <a:sym typeface="Wingdings" panose="05000000000000000000" pitchFamily="2" charset="2"/>
              </a:rPr>
              <a:t>Handlungswissen üben (im System)</a:t>
            </a:r>
          </a:p>
          <a:p>
            <a:pPr marL="628580" lvl="1" indent="-171431">
              <a:buFont typeface="Wingdings" panose="05000000000000000000" pitchFamily="2" charset="2"/>
              <a:buChar char="à"/>
            </a:pPr>
            <a:r>
              <a:rPr lang="de-CH" baseline="0" dirty="0">
                <a:sym typeface="Wingdings" panose="05000000000000000000" pitchFamily="2" charset="2"/>
              </a:rPr>
              <a:t>Berufliche Erfahrung (Schalter, Telefon)</a:t>
            </a:r>
          </a:p>
          <a:p>
            <a:pPr marL="1085730" lvl="2" indent="-171431">
              <a:buFont typeface="Wingdings" panose="05000000000000000000" pitchFamily="2" charset="2"/>
              <a:buChar char="à"/>
            </a:pPr>
            <a:r>
              <a:rPr lang="de-CH" baseline="0" dirty="0">
                <a:sym typeface="Wingdings" panose="05000000000000000000" pitchFamily="2" charset="2"/>
              </a:rPr>
              <a:t>Versch. Situationen</a:t>
            </a:r>
          </a:p>
          <a:p>
            <a:pPr marL="628580" lvl="1" indent="-171431">
              <a:buFont typeface="Wingdings" panose="05000000000000000000" pitchFamily="2" charset="2"/>
              <a:buChar char="à"/>
            </a:pPr>
            <a:r>
              <a:rPr lang="de-CH" baseline="0" dirty="0">
                <a:sym typeface="Wingdings" panose="05000000000000000000" pitchFamily="2" charset="2"/>
              </a:rPr>
              <a:t>Reflexion</a:t>
            </a:r>
          </a:p>
          <a:p>
            <a:pPr marL="1085730" lvl="2" indent="-171431">
              <a:buFont typeface="Wingdings" panose="05000000000000000000" pitchFamily="2" charset="2"/>
              <a:buChar char="à"/>
            </a:pPr>
            <a:r>
              <a:rPr lang="de-CH" baseline="0" dirty="0">
                <a:sym typeface="Wingdings" panose="05000000000000000000" pitchFamily="2" charset="2"/>
              </a:rPr>
              <a:t>Für die Weiterentwicklung</a:t>
            </a:r>
          </a:p>
          <a:p>
            <a:pPr marL="628580" lvl="1" indent="-171431">
              <a:buFont typeface="Wingdings" panose="05000000000000000000" pitchFamily="2" charset="2"/>
              <a:buChar char="à"/>
            </a:pPr>
            <a:r>
              <a:rPr lang="de-CH" baseline="0" dirty="0">
                <a:sym typeface="Wingdings" panose="05000000000000000000" pitchFamily="2" charset="2"/>
              </a:rPr>
              <a:t>Routine aufbauen</a:t>
            </a:r>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52</a:t>
            </a:fld>
            <a:endParaRPr lang="de-CH" dirty="0">
              <a:solidFill>
                <a:prstClr val="black"/>
              </a:solidFill>
              <a:latin typeface="Calibri"/>
            </a:endParaRPr>
          </a:p>
        </p:txBody>
      </p:sp>
    </p:spTree>
    <p:extLst>
      <p:ext uri="{BB962C8B-B14F-4D97-AF65-F5344CB8AC3E}">
        <p14:creationId xmlns:p14="http://schemas.microsoft.com/office/powerpoint/2010/main" val="1775118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Teilaufgabe 1; Lernender muss z.B. wissen was Schnittstellen sind! </a:t>
            </a:r>
          </a:p>
          <a:p>
            <a:r>
              <a:rPr lang="de-CH" dirty="0"/>
              <a:t>Teilaufgabe 2; Instruktion ist nötig, sonst überfordert </a:t>
            </a:r>
          </a:p>
          <a:p>
            <a:r>
              <a:rPr lang="de-CH" dirty="0"/>
              <a:t>Online anschauen</a:t>
            </a:r>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53</a:t>
            </a:fld>
            <a:endParaRPr lang="de-CH" dirty="0">
              <a:solidFill>
                <a:prstClr val="black"/>
              </a:solidFill>
              <a:latin typeface="Calibri"/>
            </a:endParaRPr>
          </a:p>
        </p:txBody>
      </p:sp>
    </p:spTree>
    <p:extLst>
      <p:ext uri="{BB962C8B-B14F-4D97-AF65-F5344CB8AC3E}">
        <p14:creationId xmlns:p14="http://schemas.microsoft.com/office/powerpoint/2010/main" val="3993680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Mit der branchenspezifischen Arbeitssituation </a:t>
            </a:r>
            <a:r>
              <a:rPr lang="de-CH" b="1" dirty="0">
                <a:latin typeface="Calibri" panose="020F0502020204030204" pitchFamily="34" charset="0"/>
                <a:cs typeface="Calibri" panose="020F0502020204030204" pitchFamily="34" charset="0"/>
              </a:rPr>
              <a:t>Gesucheingänge auf Zuständigkeit und Vollständigkeit überprüfen </a:t>
            </a:r>
            <a:r>
              <a:rPr lang="de-CH" dirty="0">
                <a:latin typeface="Calibri" panose="020F0502020204030204" pitchFamily="34" charset="0"/>
                <a:cs typeface="Calibri" panose="020F0502020204030204" pitchFamily="34" charset="0"/>
              </a:rPr>
              <a:t>werden gleich zwei Fliegen auf einen Schlag erledigt. </a:t>
            </a:r>
          </a:p>
          <a:p>
            <a:r>
              <a:rPr lang="de-CH" dirty="0">
                <a:latin typeface="Calibri" panose="020F0502020204030204" pitchFamily="34" charset="0"/>
                <a:cs typeface="Calibri" panose="020F0502020204030204" pitchFamily="34" charset="0"/>
              </a:rPr>
              <a:t>Einerseits das branchenspezifische Wissen bezüglich der Zuständigkeit und Vollständigkeit, wo im üK das Grundlagenwissen und erste Anwendungen dazu geübt werden, und andererseits eine optimale Arbeitssituation, wo die dienstleistungsorientierte Schnittstellenbearbeitung zum Tragen kommt. </a:t>
            </a:r>
            <a:r>
              <a:rPr lang="de-CH" dirty="0">
                <a:solidFill>
                  <a:srgbClr val="FF0000"/>
                </a:solidFill>
                <a:latin typeface="Calibri" panose="020F0502020204030204" pitchFamily="34" charset="0"/>
                <a:cs typeface="Calibri" panose="020F0502020204030204" pitchFamily="34" charset="0"/>
              </a:rPr>
              <a:t>Gibt es doch Schnittstellen</a:t>
            </a:r>
          </a:p>
          <a:p>
            <a:r>
              <a:rPr lang="de-CH" dirty="0">
                <a:latin typeface="Calibri" panose="020F0502020204030204" pitchFamily="34" charset="0"/>
                <a:cs typeface="Calibri" panose="020F0502020204030204" pitchFamily="34" charset="0"/>
              </a:rPr>
              <a:t>- zum Gesuchsteller: Eingangsbestätigung, Nachfordern von Akten mit Nachfristen</a:t>
            </a:r>
          </a:p>
          <a:p>
            <a:r>
              <a:rPr lang="de-CH" dirty="0">
                <a:latin typeface="Calibri" panose="020F0502020204030204" pitchFamily="34" charset="0"/>
                <a:cs typeface="Calibri" panose="020F0502020204030204" pitchFamily="34" charset="0"/>
              </a:rPr>
              <a:t>- zu den anderen Amtsstellen: Unterlagen, Beilagen zur Verfügung stellen; Mitberichte, Stellungnahmen und deren Koordination, Rückmeldungen oder weiterleiten von Gesuchen an andere Stellen bei Nichtzuständigkeit </a:t>
            </a:r>
          </a:p>
          <a:p>
            <a:endParaRPr lang="de-CH" dirty="0">
              <a:latin typeface="Calibri" panose="020F0502020204030204" pitchFamily="34" charset="0"/>
              <a:cs typeface="Calibri" panose="020F0502020204030204" pitchFamily="34" charset="0"/>
            </a:endParaRPr>
          </a:p>
          <a:p>
            <a:r>
              <a:rPr lang="de-CH" dirty="0">
                <a:latin typeface="Calibri" panose="020F0502020204030204" pitchFamily="34" charset="0"/>
                <a:cs typeface="Calibri" panose="020F0502020204030204" pitchFamily="34" charset="0"/>
              </a:rPr>
              <a:t>Genauso verhält es sich mit der Arbeitssituation </a:t>
            </a:r>
            <a:r>
              <a:rPr lang="de-CH" b="1" dirty="0">
                <a:latin typeface="Calibri" panose="020F0502020204030204" pitchFamily="34" charset="0"/>
                <a:cs typeface="Calibri" panose="020F0502020204030204" pitchFamily="34" charset="0"/>
              </a:rPr>
              <a:t>Rechtsmittel-Eingänge überprüfen. </a:t>
            </a:r>
            <a:r>
              <a:rPr lang="de-CH" dirty="0">
                <a:latin typeface="Calibri" panose="020F0502020204030204" pitchFamily="34" charset="0"/>
                <a:cs typeface="Calibri" panose="020F0502020204030204" pitchFamily="34" charset="0"/>
              </a:rPr>
              <a:t>Diese Arbeitssituation bietet die Möglichkeit, sich an Schnittstellen dienstleistungsorientiert zu verhalten, damit Gesuche oder der Rechtsmittelweg zügig bearbeitet werden können. </a:t>
            </a:r>
            <a:endParaRPr lang="de-CH" b="0"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54</a:t>
            </a:fld>
            <a:endParaRPr lang="de-CH" dirty="0">
              <a:solidFill>
                <a:prstClr val="black"/>
              </a:solidFill>
              <a:latin typeface="Calibri"/>
            </a:endParaRPr>
          </a:p>
        </p:txBody>
      </p:sp>
    </p:spTree>
    <p:extLst>
      <p:ext uri="{BB962C8B-B14F-4D97-AF65-F5344CB8AC3E}">
        <p14:creationId xmlns:p14="http://schemas.microsoft.com/office/powerpoint/2010/main" val="1830454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55</a:t>
            </a:fld>
            <a:endParaRPr lang="de-CH" dirty="0">
              <a:solidFill>
                <a:prstClr val="black"/>
              </a:solidFill>
              <a:latin typeface="Calibri"/>
            </a:endParaRPr>
          </a:p>
        </p:txBody>
      </p:sp>
    </p:spTree>
    <p:extLst>
      <p:ext uri="{BB962C8B-B14F-4D97-AF65-F5344CB8AC3E}">
        <p14:creationId xmlns:p14="http://schemas.microsoft.com/office/powerpoint/2010/main" val="14114471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Kompetenzraster hilft für Selbsteinschätzung (Lernender) und Fremdeinschätzung (Berufsbildner)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56</a:t>
            </a:fld>
            <a:endParaRPr lang="de-CH" dirty="0">
              <a:solidFill>
                <a:prstClr val="black"/>
              </a:solidFill>
              <a:latin typeface="Calibri"/>
            </a:endParaRPr>
          </a:p>
        </p:txBody>
      </p:sp>
    </p:spTree>
    <p:extLst>
      <p:ext uri="{BB962C8B-B14F-4D97-AF65-F5344CB8AC3E}">
        <p14:creationId xmlns:p14="http://schemas.microsoft.com/office/powerpoint/2010/main" val="646799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57</a:t>
            </a:fld>
            <a:endParaRPr lang="de-CH" dirty="0">
              <a:solidFill>
                <a:prstClr val="black"/>
              </a:solidFill>
              <a:latin typeface="Calibri"/>
            </a:endParaRPr>
          </a:p>
        </p:txBody>
      </p:sp>
    </p:spTree>
    <p:extLst>
      <p:ext uri="{BB962C8B-B14F-4D97-AF65-F5344CB8AC3E}">
        <p14:creationId xmlns:p14="http://schemas.microsoft.com/office/powerpoint/2010/main" val="21061021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Verweis auf die zwei Dokumente sind auf </a:t>
            </a:r>
          </a:p>
        </p:txBody>
      </p:sp>
      <p:sp>
        <p:nvSpPr>
          <p:cNvPr id="4" name="Foliennummernplatzhalter 3"/>
          <p:cNvSpPr>
            <a:spLocks noGrp="1"/>
          </p:cNvSpPr>
          <p:nvPr>
            <p:ph type="sldNum" sz="quarter" idx="5"/>
          </p:nvPr>
        </p:nvSpPr>
        <p:spPr/>
        <p:txBody>
          <a:bodyPr/>
          <a:lstStyle/>
          <a:p>
            <a:fld id="{B4A389DC-B868-4A76-93F1-E20505CB5D10}" type="slidenum">
              <a:rPr lang="de-CH" smtClean="0"/>
              <a:pPr/>
              <a:t>58</a:t>
            </a:fld>
            <a:endParaRPr lang="de-CH" dirty="0"/>
          </a:p>
        </p:txBody>
      </p:sp>
    </p:spTree>
    <p:extLst>
      <p:ext uri="{BB962C8B-B14F-4D97-AF65-F5344CB8AC3E}">
        <p14:creationId xmlns:p14="http://schemas.microsoft.com/office/powerpoint/2010/main" val="26043260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1" indent="-171431">
              <a:buFontTx/>
              <a:buChar char="-"/>
            </a:pPr>
            <a:r>
              <a:rPr lang="de-CH" dirty="0"/>
              <a:t>Wird unteranderem für Vertiefungsarbeit 3. LJ in Berufsschule benötigt.  </a:t>
            </a:r>
          </a:p>
          <a:p>
            <a:pPr marL="171431" indent="-171431">
              <a:buFontTx/>
              <a:buChar char="-"/>
            </a:pPr>
            <a:r>
              <a:rPr lang="de-CH" dirty="0"/>
              <a:t>Lernende mit BM 1 sind von diesem HKB A befreit und müssen somit keine Vertiefungsarbeit schreiben. </a:t>
            </a:r>
            <a:r>
              <a:rPr lang="de-CH" dirty="0">
                <a:sym typeface="Wingdings" panose="05000000000000000000" pitchFamily="2" charset="2"/>
              </a:rPr>
              <a:t> sollen trotzdem während den 3 Jahren </a:t>
            </a:r>
            <a:r>
              <a:rPr lang="de-CH" dirty="0" err="1">
                <a:sym typeface="Wingdings" panose="05000000000000000000" pitchFamily="2" charset="2"/>
              </a:rPr>
              <a:t>etwaas</a:t>
            </a:r>
            <a:r>
              <a:rPr lang="de-CH" dirty="0">
                <a:sym typeface="Wingdings" panose="05000000000000000000" pitchFamily="2" charset="2"/>
              </a:rPr>
              <a:t> ablegen, auch falls sie das Profil wechseln</a:t>
            </a:r>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60</a:t>
            </a:fld>
            <a:endParaRPr lang="de-CH" dirty="0">
              <a:solidFill>
                <a:prstClr val="black"/>
              </a:solidFill>
              <a:latin typeface="Calibri"/>
            </a:endParaRPr>
          </a:p>
        </p:txBody>
      </p:sp>
    </p:spTree>
    <p:extLst>
      <p:ext uri="{BB962C8B-B14F-4D97-AF65-F5344CB8AC3E}">
        <p14:creationId xmlns:p14="http://schemas.microsoft.com/office/powerpoint/2010/main" val="2832640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61</a:t>
            </a:fld>
            <a:endParaRPr lang="de-CH" dirty="0">
              <a:solidFill>
                <a:prstClr val="black"/>
              </a:solidFill>
              <a:latin typeface="Calibri"/>
            </a:endParaRPr>
          </a:p>
        </p:txBody>
      </p:sp>
    </p:spTree>
    <p:extLst>
      <p:ext uri="{BB962C8B-B14F-4D97-AF65-F5344CB8AC3E}">
        <p14:creationId xmlns:p14="http://schemas.microsoft.com/office/powerpoint/2010/main" val="26005412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Kompetenzen können auch im Privatleben erarbeitet werden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62</a:t>
            </a:fld>
            <a:endParaRPr lang="de-CH" dirty="0">
              <a:solidFill>
                <a:prstClr val="black"/>
              </a:solidFill>
              <a:latin typeface="Calibri"/>
            </a:endParaRPr>
          </a:p>
        </p:txBody>
      </p:sp>
    </p:spTree>
    <p:extLst>
      <p:ext uri="{BB962C8B-B14F-4D97-AF65-F5344CB8AC3E}">
        <p14:creationId xmlns:p14="http://schemas.microsoft.com/office/powerpoint/2010/main" val="393401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Getränke </a:t>
            </a:r>
          </a:p>
          <a:p>
            <a:r>
              <a:rPr lang="de-CH" dirty="0"/>
              <a:t>Tipps – nehmt die Liste mit was neu was ist zur Hand</a:t>
            </a:r>
          </a:p>
          <a:p>
            <a:r>
              <a:rPr lang="de-CH" dirty="0"/>
              <a:t>https://ovag.gemeinden-ag.ch/page/1238 </a:t>
            </a:r>
          </a:p>
          <a:p>
            <a:r>
              <a:rPr lang="de-CH" dirty="0"/>
              <a:t>Mit dieser Präsi und dem untersten Dokument</a:t>
            </a:r>
          </a:p>
          <a:p>
            <a:r>
              <a:rPr lang="de-CH" dirty="0"/>
              <a:t>Fragen aus bestimmten Thema vom </a:t>
            </a:r>
            <a:r>
              <a:rPr lang="de-CH" dirty="0" err="1"/>
              <a:t>Blended</a:t>
            </a:r>
            <a:r>
              <a:rPr lang="de-CH" dirty="0"/>
              <a:t> Learning – bitte direkt stellen am Ende des Themas</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a:t>
            </a:fld>
            <a:endParaRPr lang="de-CH" dirty="0"/>
          </a:p>
        </p:txBody>
      </p:sp>
    </p:spTree>
    <p:extLst>
      <p:ext uri="{BB962C8B-B14F-4D97-AF65-F5344CB8AC3E}">
        <p14:creationId xmlns:p14="http://schemas.microsoft.com/office/powerpoint/2010/main" val="26947158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63</a:t>
            </a:fld>
            <a:endParaRPr lang="de-CH" dirty="0">
              <a:solidFill>
                <a:prstClr val="black"/>
              </a:solidFill>
              <a:latin typeface="Calibri"/>
            </a:endParaRPr>
          </a:p>
        </p:txBody>
      </p:sp>
    </p:spTree>
    <p:extLst>
      <p:ext uri="{BB962C8B-B14F-4D97-AF65-F5344CB8AC3E}">
        <p14:creationId xmlns:p14="http://schemas.microsoft.com/office/powerpoint/2010/main" val="34222843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64</a:t>
            </a:fld>
            <a:endParaRPr lang="de-CH" dirty="0"/>
          </a:p>
        </p:txBody>
      </p:sp>
    </p:spTree>
    <p:extLst>
      <p:ext uri="{BB962C8B-B14F-4D97-AF65-F5344CB8AC3E}">
        <p14:creationId xmlns:p14="http://schemas.microsoft.com/office/powerpoint/2010/main" val="36521131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66</a:t>
            </a:fld>
            <a:endParaRPr lang="de-CH" dirty="0">
              <a:solidFill>
                <a:prstClr val="black"/>
              </a:solidFill>
              <a:latin typeface="Calibri"/>
            </a:endParaRPr>
          </a:p>
        </p:txBody>
      </p:sp>
    </p:spTree>
    <p:extLst>
      <p:ext uri="{BB962C8B-B14F-4D97-AF65-F5344CB8AC3E}">
        <p14:creationId xmlns:p14="http://schemas.microsoft.com/office/powerpoint/2010/main" val="2221846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67</a:t>
            </a:fld>
            <a:endParaRPr lang="de-CH" dirty="0">
              <a:solidFill>
                <a:prstClr val="black"/>
              </a:solidFill>
              <a:latin typeface="Calibri"/>
            </a:endParaRPr>
          </a:p>
        </p:txBody>
      </p:sp>
    </p:spTree>
    <p:extLst>
      <p:ext uri="{BB962C8B-B14F-4D97-AF65-F5344CB8AC3E}">
        <p14:creationId xmlns:p14="http://schemas.microsoft.com/office/powerpoint/2010/main" val="1096148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Alles was unterschrieben werden muss, kann als PDF ausgedruckt werden</a:t>
            </a:r>
          </a:p>
          <a:p>
            <a:r>
              <a:rPr lang="de-CH" dirty="0"/>
              <a:t>Mit Gewichtung (x4, x1)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68</a:t>
            </a:fld>
            <a:endParaRPr lang="de-CH" dirty="0">
              <a:solidFill>
                <a:prstClr val="black"/>
              </a:solidFill>
              <a:latin typeface="Calibri"/>
            </a:endParaRPr>
          </a:p>
        </p:txBody>
      </p:sp>
    </p:spTree>
    <p:extLst>
      <p:ext uri="{BB962C8B-B14F-4D97-AF65-F5344CB8AC3E}">
        <p14:creationId xmlns:p14="http://schemas.microsoft.com/office/powerpoint/2010/main" val="9942636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69</a:t>
            </a:fld>
            <a:endParaRPr lang="de-CH" dirty="0">
              <a:solidFill>
                <a:prstClr val="black"/>
              </a:solidFill>
              <a:latin typeface="Calibri"/>
            </a:endParaRPr>
          </a:p>
        </p:txBody>
      </p:sp>
    </p:spTree>
    <p:extLst>
      <p:ext uri="{BB962C8B-B14F-4D97-AF65-F5344CB8AC3E}">
        <p14:creationId xmlns:p14="http://schemas.microsoft.com/office/powerpoint/2010/main" val="8075176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sind 2 Kriterien, die wir beobachten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70</a:t>
            </a:fld>
            <a:endParaRPr lang="de-CH" dirty="0">
              <a:solidFill>
                <a:prstClr val="black"/>
              </a:solidFill>
              <a:latin typeface="Calibri"/>
            </a:endParaRPr>
          </a:p>
        </p:txBody>
      </p:sp>
    </p:spTree>
    <p:extLst>
      <p:ext uri="{BB962C8B-B14F-4D97-AF65-F5344CB8AC3E}">
        <p14:creationId xmlns:p14="http://schemas.microsoft.com/office/powerpoint/2010/main" val="12747496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71</a:t>
            </a:fld>
            <a:endParaRPr lang="de-CH" dirty="0">
              <a:solidFill>
                <a:prstClr val="black"/>
              </a:solidFill>
              <a:latin typeface="Calibri"/>
            </a:endParaRPr>
          </a:p>
        </p:txBody>
      </p:sp>
    </p:spTree>
    <p:extLst>
      <p:ext uri="{BB962C8B-B14F-4D97-AF65-F5344CB8AC3E}">
        <p14:creationId xmlns:p14="http://schemas.microsoft.com/office/powerpoint/2010/main" val="21367167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72</a:t>
            </a:fld>
            <a:endParaRPr lang="de-CH" dirty="0">
              <a:solidFill>
                <a:prstClr val="black"/>
              </a:solidFill>
              <a:latin typeface="Calibri"/>
            </a:endParaRPr>
          </a:p>
        </p:txBody>
      </p:sp>
    </p:spTree>
    <p:extLst>
      <p:ext uri="{BB962C8B-B14F-4D97-AF65-F5344CB8AC3E}">
        <p14:creationId xmlns:p14="http://schemas.microsoft.com/office/powerpoint/2010/main" val="21649960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73</a:t>
            </a:fld>
            <a:endParaRPr lang="de-CH" dirty="0">
              <a:solidFill>
                <a:prstClr val="black"/>
              </a:solidFill>
              <a:latin typeface="Calibri"/>
            </a:endParaRPr>
          </a:p>
        </p:txBody>
      </p:sp>
    </p:spTree>
    <p:extLst>
      <p:ext uri="{BB962C8B-B14F-4D97-AF65-F5344CB8AC3E}">
        <p14:creationId xmlns:p14="http://schemas.microsoft.com/office/powerpoint/2010/main" val="302573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a:t>
            </a:fld>
            <a:endParaRPr lang="de-CH" dirty="0"/>
          </a:p>
        </p:txBody>
      </p:sp>
    </p:spTree>
    <p:extLst>
      <p:ext uri="{BB962C8B-B14F-4D97-AF65-F5344CB8AC3E}">
        <p14:creationId xmlns:p14="http://schemas.microsoft.com/office/powerpoint/2010/main" val="37612222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Beurteilungshilfe fehlt (Raster für 0-3 Punkte)</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74</a:t>
            </a:fld>
            <a:endParaRPr lang="de-CH" dirty="0">
              <a:solidFill>
                <a:prstClr val="black"/>
              </a:solidFill>
              <a:latin typeface="Calibri"/>
            </a:endParaRPr>
          </a:p>
        </p:txBody>
      </p:sp>
    </p:spTree>
    <p:extLst>
      <p:ext uri="{BB962C8B-B14F-4D97-AF65-F5344CB8AC3E}">
        <p14:creationId xmlns:p14="http://schemas.microsoft.com/office/powerpoint/2010/main" val="23371978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Hier gibt es auch noch einen Ablaufplan auf der Website</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75</a:t>
            </a:fld>
            <a:endParaRPr lang="de-CH" dirty="0">
              <a:solidFill>
                <a:prstClr val="black"/>
              </a:solidFill>
              <a:latin typeface="Calibri"/>
            </a:endParaRPr>
          </a:p>
        </p:txBody>
      </p:sp>
    </p:spTree>
    <p:extLst>
      <p:ext uri="{BB962C8B-B14F-4D97-AF65-F5344CB8AC3E}">
        <p14:creationId xmlns:p14="http://schemas.microsoft.com/office/powerpoint/2010/main" val="9385751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76</a:t>
            </a:fld>
            <a:endParaRPr lang="de-CH" dirty="0">
              <a:solidFill>
                <a:prstClr val="black"/>
              </a:solidFill>
              <a:latin typeface="Calibri"/>
            </a:endParaRPr>
          </a:p>
        </p:txBody>
      </p:sp>
    </p:spTree>
    <p:extLst>
      <p:ext uri="{BB962C8B-B14F-4D97-AF65-F5344CB8AC3E}">
        <p14:creationId xmlns:p14="http://schemas.microsoft.com/office/powerpoint/2010/main" val="27187915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77</a:t>
            </a:fld>
            <a:endParaRPr lang="de-CH" dirty="0">
              <a:solidFill>
                <a:prstClr val="black"/>
              </a:solidFill>
              <a:latin typeface="Calibri"/>
            </a:endParaRPr>
          </a:p>
        </p:txBody>
      </p:sp>
    </p:spTree>
    <p:extLst>
      <p:ext uri="{BB962C8B-B14F-4D97-AF65-F5344CB8AC3E}">
        <p14:creationId xmlns:p14="http://schemas.microsoft.com/office/powerpoint/2010/main" val="6794562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78</a:t>
            </a:fld>
            <a:endParaRPr lang="de-CH" dirty="0">
              <a:solidFill>
                <a:prstClr val="black"/>
              </a:solidFill>
              <a:latin typeface="Calibri"/>
            </a:endParaRPr>
          </a:p>
        </p:txBody>
      </p:sp>
    </p:spTree>
    <p:extLst>
      <p:ext uri="{BB962C8B-B14F-4D97-AF65-F5344CB8AC3E}">
        <p14:creationId xmlns:p14="http://schemas.microsoft.com/office/powerpoint/2010/main" val="40587794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Praxisbildner können betr. Kompetenzen beurteilen, Ausbildungsverantwortliche den Bildungsbericht und die drei Lernorte zusammen führen </a:t>
            </a:r>
          </a:p>
          <a:p>
            <a:r>
              <a:rPr lang="de-CH" dirty="0"/>
              <a:t>(ev. Gespräch zu Dritt; Lernende/Praxisbildner/Ausbildungsverantwortliche)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79</a:t>
            </a:fld>
            <a:endParaRPr lang="de-CH" dirty="0">
              <a:solidFill>
                <a:prstClr val="black"/>
              </a:solidFill>
              <a:latin typeface="Calibri"/>
            </a:endParaRPr>
          </a:p>
        </p:txBody>
      </p:sp>
    </p:spTree>
    <p:extLst>
      <p:ext uri="{BB962C8B-B14F-4D97-AF65-F5344CB8AC3E}">
        <p14:creationId xmlns:p14="http://schemas.microsoft.com/office/powerpoint/2010/main" val="23348561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Wird automatisch durch einen Mausklick erstellt.</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80</a:t>
            </a:fld>
            <a:endParaRPr lang="de-CH" dirty="0">
              <a:solidFill>
                <a:prstClr val="black"/>
              </a:solidFill>
              <a:latin typeface="Calibri"/>
            </a:endParaRPr>
          </a:p>
        </p:txBody>
      </p:sp>
    </p:spTree>
    <p:extLst>
      <p:ext uri="{BB962C8B-B14F-4D97-AF65-F5344CB8AC3E}">
        <p14:creationId xmlns:p14="http://schemas.microsoft.com/office/powerpoint/2010/main" val="32550435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Achtung bei den PA: von der gleichen Handlungskompetenz </a:t>
            </a:r>
            <a:r>
              <a:rPr lang="de-CH" dirty="0" err="1"/>
              <a:t>zB</a:t>
            </a:r>
            <a:r>
              <a:rPr lang="de-CH" dirty="0"/>
              <a:t> B4 müssen genommen werden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81</a:t>
            </a:fld>
            <a:endParaRPr lang="de-CH" dirty="0"/>
          </a:p>
        </p:txBody>
      </p:sp>
    </p:spTree>
    <p:extLst>
      <p:ext uri="{BB962C8B-B14F-4D97-AF65-F5344CB8AC3E}">
        <p14:creationId xmlns:p14="http://schemas.microsoft.com/office/powerpoint/2010/main" val="30721766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1" indent="-171431">
              <a:buFontTx/>
              <a:buChar char="-"/>
            </a:pPr>
            <a:r>
              <a:rPr lang="de-CH" dirty="0"/>
              <a:t>Ähnlich wie früherer Praxisbericht</a:t>
            </a:r>
          </a:p>
          <a:p>
            <a:pPr marL="171431" indent="-171431">
              <a:buFontTx/>
              <a:buChar char="-"/>
            </a:pPr>
            <a:r>
              <a:rPr lang="de-CH" dirty="0"/>
              <a:t>Wird für Branchen QV benötigt</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82</a:t>
            </a:fld>
            <a:endParaRPr lang="de-CH" dirty="0">
              <a:solidFill>
                <a:prstClr val="black"/>
              </a:solidFill>
              <a:latin typeface="Calibri"/>
            </a:endParaRPr>
          </a:p>
        </p:txBody>
      </p:sp>
    </p:spTree>
    <p:extLst>
      <p:ext uri="{BB962C8B-B14F-4D97-AF65-F5344CB8AC3E}">
        <p14:creationId xmlns:p14="http://schemas.microsoft.com/office/powerpoint/2010/main" val="16800217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Betriebsporträt ist ein obligatorischer Bestandteil des Qualifikationsverfahrens (QV) im Bereich Praktische Arbeit</a:t>
            </a:r>
          </a:p>
          <a:p>
            <a:endParaRPr lang="de-DE" dirty="0"/>
          </a:p>
          <a:p>
            <a:r>
              <a:rPr lang="de-CH" b="1" dirty="0"/>
              <a:t>2. Angaben zum Ausbildungsbetrieb</a:t>
            </a:r>
          </a:p>
          <a:p>
            <a:r>
              <a:rPr lang="de-CH" dirty="0"/>
              <a:t>(Name, Grösse, Haupttätigkeitsfelder, Organigramm)</a:t>
            </a:r>
          </a:p>
          <a:p>
            <a:r>
              <a:rPr lang="de-CH" b="1" dirty="0"/>
              <a:t>3. Ausbildungsumfeld</a:t>
            </a:r>
          </a:p>
          <a:p>
            <a:r>
              <a:rPr lang="de-DE" dirty="0"/>
              <a:t>(durchlaufene Abteilungen und Einsatzbereiche pro Semester inkl. Dauer)</a:t>
            </a:r>
          </a:p>
          <a:p>
            <a:r>
              <a:rPr lang="de-CH" b="1" dirty="0"/>
              <a:t>4. Beschreibung wichtiger Aufgaben</a:t>
            </a:r>
          </a:p>
          <a:p>
            <a:r>
              <a:rPr lang="de-DE" dirty="0"/>
              <a:t>o Pro Semester: mindestens eine beschriebene Aufgabe</a:t>
            </a:r>
          </a:p>
          <a:p>
            <a:r>
              <a:rPr lang="de-DE" dirty="0"/>
              <a:t>o Angaben zu Autonomiegrad, eingesetzten Tools, Schnittstellen, rechtlichen Grundlagen</a:t>
            </a:r>
          </a:p>
          <a:p>
            <a:r>
              <a:rPr lang="de-CH" b="1" dirty="0"/>
              <a:t>5. Kommunikationssituationen</a:t>
            </a:r>
          </a:p>
          <a:p>
            <a:r>
              <a:rPr lang="de-DE" dirty="0"/>
              <a:t>o Mindestens drei konkrete Beispiele aus dem Berufsalltag</a:t>
            </a:r>
          </a:p>
          <a:p>
            <a:r>
              <a:rPr lang="de-DE" dirty="0"/>
              <a:t>o Beschreibung der Situation, ausgeführte Tätigkeit, rechtliche Grundlage und Kundentyp</a:t>
            </a:r>
          </a:p>
          <a:p>
            <a:endParaRPr lang="de-DE" dirty="0"/>
          </a:p>
          <a:p>
            <a:r>
              <a:rPr lang="de-DE" dirty="0"/>
              <a:t>Erstellung Betriebsporträt: Gehört zu den 5 ÜK Tagen welche nicht in Lenzburg stattfinden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83</a:t>
            </a:fld>
            <a:endParaRPr lang="de-CH" dirty="0"/>
          </a:p>
        </p:txBody>
      </p:sp>
    </p:spTree>
    <p:extLst>
      <p:ext uri="{BB962C8B-B14F-4D97-AF65-F5344CB8AC3E}">
        <p14:creationId xmlns:p14="http://schemas.microsoft.com/office/powerpoint/2010/main" val="171971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8</a:t>
            </a:fld>
            <a:endParaRPr lang="de-CH" dirty="0"/>
          </a:p>
        </p:txBody>
      </p:sp>
    </p:spTree>
    <p:extLst>
      <p:ext uri="{BB962C8B-B14F-4D97-AF65-F5344CB8AC3E}">
        <p14:creationId xmlns:p14="http://schemas.microsoft.com/office/powerpoint/2010/main" val="16605047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gibt keine schriftliche Prüfung mehr!</a:t>
            </a:r>
          </a:p>
          <a:p>
            <a:endParaRPr lang="de-CH" dirty="0"/>
          </a:p>
          <a:p>
            <a:r>
              <a:rPr lang="de-CH" dirty="0"/>
              <a:t>Prüfungsteil 1</a:t>
            </a:r>
          </a:p>
          <a:p>
            <a:pPr marL="171431" indent="-171431">
              <a:buFontTx/>
              <a:buChar char="-"/>
            </a:pPr>
            <a:r>
              <a:rPr lang="de-CH" dirty="0"/>
              <a:t>Mündliche Präsentation der Lösung</a:t>
            </a:r>
          </a:p>
          <a:p>
            <a:pPr marL="171431" indent="-171431">
              <a:buFontTx/>
              <a:buChar char="-"/>
            </a:pPr>
            <a:r>
              <a:rPr lang="de-CH" dirty="0"/>
              <a:t>Je nach Aufgabe können schriftliche Elemente integriert werden</a:t>
            </a:r>
          </a:p>
          <a:p>
            <a:pPr marL="171431" indent="-171431">
              <a:buFontTx/>
              <a:buChar char="-"/>
            </a:pPr>
            <a:r>
              <a:rPr lang="de-CH" dirty="0"/>
              <a:t>Mündlich: Vertiefungs- und Transfergespräch zur präsentierten Lösung</a:t>
            </a:r>
          </a:p>
          <a:p>
            <a:pPr marL="171431" indent="-171431">
              <a:buFontTx/>
              <a:buChar char="-"/>
            </a:pPr>
            <a:endParaRPr lang="de-CH" dirty="0"/>
          </a:p>
          <a:p>
            <a:r>
              <a:rPr lang="de-CH" dirty="0"/>
              <a:t>Prüfungsteil 2.1</a:t>
            </a:r>
          </a:p>
          <a:p>
            <a:pPr marL="171431" indent="-171431">
              <a:buFontTx/>
              <a:buChar char="-"/>
            </a:pPr>
            <a:r>
              <a:rPr lang="de-CH" dirty="0"/>
              <a:t>Mündliches </a:t>
            </a:r>
            <a:r>
              <a:rPr lang="de-CH" dirty="0" err="1"/>
              <a:t>Rollensnpiel</a:t>
            </a:r>
            <a:endParaRPr lang="de-CH" dirty="0"/>
          </a:p>
          <a:p>
            <a:pPr marL="171431" indent="-171431">
              <a:buFontTx/>
              <a:buChar char="-"/>
            </a:pPr>
            <a:r>
              <a:rPr lang="de-CH" dirty="0"/>
              <a:t>Je nach Aufgabe können schriftliche Elemente integriert werden</a:t>
            </a:r>
          </a:p>
          <a:p>
            <a:pPr marL="171431" indent="-171431">
              <a:buFontTx/>
              <a:buChar char="-"/>
            </a:pPr>
            <a:endParaRPr lang="de-CH" dirty="0"/>
          </a:p>
          <a:p>
            <a:r>
              <a:rPr lang="de-CH" dirty="0"/>
              <a:t>Prüfungsteil 2.2 </a:t>
            </a:r>
          </a:p>
          <a:p>
            <a:r>
              <a:rPr lang="de-CH" dirty="0"/>
              <a:t>- Mündlich: Präsentation der </a:t>
            </a:r>
            <a:r>
              <a:rPr lang="de-CH" dirty="0" err="1"/>
              <a:t>Relexion</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84</a:t>
            </a:fld>
            <a:endParaRPr lang="de-CH" dirty="0"/>
          </a:p>
        </p:txBody>
      </p:sp>
    </p:spTree>
    <p:extLst>
      <p:ext uri="{BB962C8B-B14F-4D97-AF65-F5344CB8AC3E}">
        <p14:creationId xmlns:p14="http://schemas.microsoft.com/office/powerpoint/2010/main" val="33918688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F6627-2113-1485-38DA-564CA002C20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311AB1-B9B6-EC19-A00D-07B881911C6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9C1E140-19A5-29A1-B0B4-EA31BDC26FC4}"/>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408728B6-9C53-86D8-ECCE-87549BB23E48}"/>
              </a:ext>
            </a:extLst>
          </p:cNvPr>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85</a:t>
            </a:fld>
            <a:endParaRPr lang="de-CH" dirty="0">
              <a:solidFill>
                <a:prstClr val="black"/>
              </a:solidFill>
              <a:latin typeface="Calibri"/>
            </a:endParaRPr>
          </a:p>
        </p:txBody>
      </p:sp>
    </p:spTree>
    <p:extLst>
      <p:ext uri="{BB962C8B-B14F-4D97-AF65-F5344CB8AC3E}">
        <p14:creationId xmlns:p14="http://schemas.microsoft.com/office/powerpoint/2010/main" val="35607311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Diese Folie ist einfach und übersichtlich – ev. genügt diese zum heutigen Zeitpunkt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86</a:t>
            </a:fld>
            <a:endParaRPr lang="de-CH" dirty="0">
              <a:solidFill>
                <a:prstClr val="black"/>
              </a:solidFill>
              <a:latin typeface="Calibri"/>
            </a:endParaRPr>
          </a:p>
        </p:txBody>
      </p:sp>
    </p:spTree>
    <p:extLst>
      <p:ext uri="{BB962C8B-B14F-4D97-AF65-F5344CB8AC3E}">
        <p14:creationId xmlns:p14="http://schemas.microsoft.com/office/powerpoint/2010/main" val="35331885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87</a:t>
            </a:fld>
            <a:endParaRPr lang="de-CH" dirty="0">
              <a:solidFill>
                <a:prstClr val="black"/>
              </a:solidFill>
              <a:latin typeface="Calibri"/>
            </a:endParaRPr>
          </a:p>
        </p:txBody>
      </p:sp>
    </p:spTree>
    <p:extLst>
      <p:ext uri="{BB962C8B-B14F-4D97-AF65-F5344CB8AC3E}">
        <p14:creationId xmlns:p14="http://schemas.microsoft.com/office/powerpoint/2010/main" val="22813528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88</a:t>
            </a:fld>
            <a:endParaRPr lang="de-CH" dirty="0">
              <a:solidFill>
                <a:prstClr val="black"/>
              </a:solidFill>
              <a:latin typeface="Calibri"/>
            </a:endParaRPr>
          </a:p>
        </p:txBody>
      </p:sp>
    </p:spTree>
    <p:extLst>
      <p:ext uri="{BB962C8B-B14F-4D97-AF65-F5344CB8AC3E}">
        <p14:creationId xmlns:p14="http://schemas.microsoft.com/office/powerpoint/2010/main" val="5414939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89</a:t>
            </a:fld>
            <a:endParaRPr lang="de-CH" dirty="0"/>
          </a:p>
        </p:txBody>
      </p:sp>
    </p:spTree>
    <p:extLst>
      <p:ext uri="{BB962C8B-B14F-4D97-AF65-F5344CB8AC3E}">
        <p14:creationId xmlns:p14="http://schemas.microsoft.com/office/powerpoint/2010/main" val="15053350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u="sng" dirty="0">
                <a:hlinkClick r:id="rId3"/>
              </a:rPr>
              <a:t>https://miro.com/welcomeonboard/ejI5NWJkdjRhOUtmak5lWXFubE1TWmMyTllGbTNubGVxZVcxOHNxWHRtbmpscW55VmxnVGltalRIOENoSUNaNnwzNDU4NzY0NTUyNTA2NTc4ODc1fDI=?share_link_id=169648280550</a:t>
            </a:r>
            <a:r>
              <a:rPr lang="de-CH" u="sng" dirty="0"/>
              <a:t> </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90</a:t>
            </a:fld>
            <a:endParaRPr lang="de-CH" dirty="0"/>
          </a:p>
        </p:txBody>
      </p:sp>
    </p:spTree>
    <p:extLst>
      <p:ext uri="{BB962C8B-B14F-4D97-AF65-F5344CB8AC3E}">
        <p14:creationId xmlns:p14="http://schemas.microsoft.com/office/powerpoint/2010/main" val="23400036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92</a:t>
            </a:fld>
            <a:endParaRPr lang="de-CH" dirty="0"/>
          </a:p>
        </p:txBody>
      </p:sp>
    </p:spTree>
    <p:extLst>
      <p:ext uri="{BB962C8B-B14F-4D97-AF65-F5344CB8AC3E}">
        <p14:creationId xmlns:p14="http://schemas.microsoft.com/office/powerpoint/2010/main" val="11696858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A70C2-C34B-FCCD-3109-3BD17FDA4C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F37E21C-932F-6667-6096-105D86F8B7C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43D0E21-3B12-8807-B6CC-DF1C37685ADA}"/>
              </a:ext>
            </a:extLst>
          </p:cNvPr>
          <p:cNvSpPr>
            <a:spLocks noGrp="1"/>
          </p:cNvSpPr>
          <p:nvPr>
            <p:ph type="body" idx="1"/>
          </p:nvPr>
        </p:nvSpPr>
        <p:spPr/>
        <p:txBody>
          <a:bodyPr/>
          <a:lstStyle/>
          <a:p>
            <a:r>
              <a:rPr lang="de-DE" dirty="0"/>
              <a:t>Neue Praxisbildende ab Februar 2026 und Berufsbildende</a:t>
            </a:r>
            <a:endParaRPr lang="de-CH" dirty="0"/>
          </a:p>
        </p:txBody>
      </p:sp>
      <p:sp>
        <p:nvSpPr>
          <p:cNvPr id="4" name="Foliennummernplatzhalter 3">
            <a:extLst>
              <a:ext uri="{FF2B5EF4-FFF2-40B4-BE49-F238E27FC236}">
                <a16:creationId xmlns:a16="http://schemas.microsoft.com/office/drawing/2014/main" id="{C54C404B-6B1E-7F36-E244-E931C8BE9B30}"/>
              </a:ext>
            </a:extLst>
          </p:cNvPr>
          <p:cNvSpPr>
            <a:spLocks noGrp="1"/>
          </p:cNvSpPr>
          <p:nvPr>
            <p:ph type="sldNum" sz="quarter" idx="5"/>
          </p:nvPr>
        </p:nvSpPr>
        <p:spPr/>
        <p:txBody>
          <a:bodyPr/>
          <a:lstStyle/>
          <a:p>
            <a:fld id="{B4A389DC-B868-4A76-93F1-E20505CB5D10}" type="slidenum">
              <a:rPr lang="de-CH" smtClean="0"/>
              <a:pPr/>
              <a:t>93</a:t>
            </a:fld>
            <a:endParaRPr lang="de-CH" dirty="0"/>
          </a:p>
        </p:txBody>
      </p:sp>
    </p:spTree>
    <p:extLst>
      <p:ext uri="{BB962C8B-B14F-4D97-AF65-F5344CB8AC3E}">
        <p14:creationId xmlns:p14="http://schemas.microsoft.com/office/powerpoint/2010/main" val="26012514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94</a:t>
            </a:fld>
            <a:endParaRPr lang="de-CH" dirty="0"/>
          </a:p>
        </p:txBody>
      </p:sp>
    </p:spTree>
    <p:extLst>
      <p:ext uri="{BB962C8B-B14F-4D97-AF65-F5344CB8AC3E}">
        <p14:creationId xmlns:p14="http://schemas.microsoft.com/office/powerpoint/2010/main" val="488567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a:t>
            </a:fld>
            <a:endParaRPr lang="de-CH" dirty="0"/>
          </a:p>
        </p:txBody>
      </p:sp>
    </p:spTree>
    <p:extLst>
      <p:ext uri="{BB962C8B-B14F-4D97-AF65-F5344CB8AC3E}">
        <p14:creationId xmlns:p14="http://schemas.microsoft.com/office/powerpoint/2010/main" val="38012798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95</a:t>
            </a:fld>
            <a:endParaRPr lang="de-CH" dirty="0"/>
          </a:p>
        </p:txBody>
      </p:sp>
    </p:spTree>
    <p:extLst>
      <p:ext uri="{BB962C8B-B14F-4D97-AF65-F5344CB8AC3E}">
        <p14:creationId xmlns:p14="http://schemas.microsoft.com/office/powerpoint/2010/main" val="8318615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96</a:t>
            </a:fld>
            <a:endParaRPr lang="de-CH" dirty="0"/>
          </a:p>
        </p:txBody>
      </p:sp>
    </p:spTree>
    <p:extLst>
      <p:ext uri="{BB962C8B-B14F-4D97-AF65-F5344CB8AC3E}">
        <p14:creationId xmlns:p14="http://schemas.microsoft.com/office/powerpoint/2010/main" val="2677122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sp>
        <p:nvSpPr>
          <p:cNvPr id="5" name="Rechteck 4">
            <a:extLst>
              <a:ext uri="{FF2B5EF4-FFF2-40B4-BE49-F238E27FC236}">
                <a16:creationId xmlns:a16="http://schemas.microsoft.com/office/drawing/2014/main" id="{4029BA09-FC02-0B2A-1ED6-54B31FFAE8B5}"/>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pic>
        <p:nvPicPr>
          <p:cNvPr id="16" name="Bild 4"/>
          <p:cNvPicPr/>
          <p:nvPr userDrawn="1"/>
        </p:nvPicPr>
        <p:blipFill rotWithShape="1">
          <a:blip r:embed="rId3" cstate="print">
            <a:extLst>
              <a:ext uri="{28A0092B-C50C-407E-A947-70E740481C1C}">
                <a14:useLocalDpi xmlns:a14="http://schemas.microsoft.com/office/drawing/2010/main" val="0"/>
              </a:ext>
            </a:extLst>
          </a:blip>
          <a:srcRect r="44964"/>
          <a:stretch/>
        </p:blipFill>
        <p:spPr>
          <a:xfrm>
            <a:off x="-1" y="-16155"/>
            <a:ext cx="4151785" cy="1532255"/>
          </a:xfrm>
          <a:prstGeom prst="rect">
            <a:avLst/>
          </a:prstGeom>
        </p:spPr>
      </p:pic>
      <p:pic>
        <p:nvPicPr>
          <p:cNvPr id="17" name="Bild 4"/>
          <p:cNvPicPr/>
          <p:nvPr userDrawn="1"/>
        </p:nvPicPr>
        <p:blipFill rotWithShape="1">
          <a:blip r:embed="rId4" cstate="print">
            <a:extLst>
              <a:ext uri="{28A0092B-C50C-407E-A947-70E740481C1C}">
                <a14:useLocalDpi xmlns:a14="http://schemas.microsoft.com/office/drawing/2010/main" val="0"/>
              </a:ext>
            </a:extLst>
          </a:blip>
          <a:srcRect l="61191" t="22283" r="9218"/>
          <a:stretch/>
        </p:blipFill>
        <p:spPr>
          <a:xfrm>
            <a:off x="10557520" y="194082"/>
            <a:ext cx="1440160" cy="754158"/>
          </a:xfrm>
          <a:prstGeom prst="rect">
            <a:avLst/>
          </a:prstGeom>
        </p:spPr>
      </p:pic>
      <p:pic>
        <p:nvPicPr>
          <p:cNvPr id="18" name="Grafik 17">
            <a:extLst>
              <a:ext uri="{FF2B5EF4-FFF2-40B4-BE49-F238E27FC236}">
                <a16:creationId xmlns:a16="http://schemas.microsoft.com/office/drawing/2014/main" id="{2F9A72B0-5429-4EE5-A60D-797BEB3552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7132" y="311860"/>
            <a:ext cx="1764626" cy="511340"/>
          </a:xfrm>
          <a:prstGeom prst="rect">
            <a:avLst/>
          </a:prstGeom>
        </p:spPr>
      </p:pic>
    </p:spTree>
    <p:extLst>
      <p:ext uri="{BB962C8B-B14F-4D97-AF65-F5344CB8AC3E}">
        <p14:creationId xmlns:p14="http://schemas.microsoft.com/office/powerpoint/2010/main" val="4150541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6106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814799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1963896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59485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2433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587140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92517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79137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45852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855049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4026925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6" name="Grafik 15">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3228340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4157268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57627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73734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3578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822569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450769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765299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969497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046312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5887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769111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33"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8750911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36.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microsoft.com/office/2007/relationships/hdphoto" Target="../media/hdphoto2.wdp"/><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3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microsoft.com/office/2007/relationships/hdphoto" Target="../media/hdphoto3.wd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0.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mailto:info@ov-ag.ch"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6.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7.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0.xml"/><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86.xml"/><Relationship Id="rId1" Type="http://schemas.openxmlformats.org/officeDocument/2006/relationships/slideLayout" Target="../slideLayouts/slideLayout36.xml"/><Relationship Id="rId5" Type="http://schemas.openxmlformats.org/officeDocument/2006/relationships/image" Target="../media/image47.png"/><Relationship Id="rId4" Type="http://schemas.openxmlformats.org/officeDocument/2006/relationships/image" Target="../media/image46.tmp"/></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7.xml"/><Relationship Id="rId1" Type="http://schemas.openxmlformats.org/officeDocument/2006/relationships/slideLayout" Target="../slideLayouts/slideLayout47.xml"/><Relationship Id="rId4" Type="http://schemas.openxmlformats.org/officeDocument/2006/relationships/image" Target="../media/image8.svg"/></Relationships>
</file>

<file path=ppt/slides/_rels/slide9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8.xml"/><Relationship Id="rId1" Type="http://schemas.openxmlformats.org/officeDocument/2006/relationships/slideLayout" Target="../slideLayouts/slideLayout4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9.xml"/><Relationship Id="rId1" Type="http://schemas.openxmlformats.org/officeDocument/2006/relationships/slideLayout" Target="../slideLayouts/slideLayout47.xml"/><Relationship Id="rId4" Type="http://schemas.openxmlformats.org/officeDocument/2006/relationships/hyperlink" Target="http://www.edkimo.com/"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mailto:info@ov-ag.ch" TargetMode="External"/><Relationship Id="rId2" Type="http://schemas.openxmlformats.org/officeDocument/2006/relationships/notesSlide" Target="../notesSlides/notesSlide90.xml"/><Relationship Id="rId1" Type="http://schemas.openxmlformats.org/officeDocument/2006/relationships/slideLayout" Target="../slideLayouts/slideLayout47.xml"/><Relationship Id="rId4" Type="http://schemas.openxmlformats.org/officeDocument/2006/relationships/image" Target="../media/image54.png"/></Relationships>
</file>

<file path=ppt/slides/_rels/slide9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1.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Herzlich willkommen!</a:t>
            </a:r>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60344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Rolle als Praxisbildner/in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626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Meine Rolle als Praxisbildner/in</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Expert/in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Praxisbildner/in bringe gezielt mein Fachwissen ein.</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Praxisbildner/in unterstütze die Lernenden im Lernprozess. </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Vorbild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Pra</a:t>
            </a:r>
            <a:r>
              <a:rPr lang="de-CH" sz="2000" dirty="0" err="1">
                <a:solidFill>
                  <a:prstClr val="black"/>
                </a:solidFill>
                <a:latin typeface="Calibri" panose="020F0502020204030204" pitchFamily="34" charset="0"/>
                <a:cs typeface="Calibri" panose="020F0502020204030204" pitchFamily="34" charset="0"/>
              </a:rPr>
              <a:t>xisbildner</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agiere als Vorbild. </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Meine Rolle als Praxisbildner/in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1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Autofit/>
          </a:bodyPr>
          <a:lstStyle/>
          <a:p>
            <a:r>
              <a:rPr lang="de-CH" sz="3600" dirty="0"/>
              <a:t>Von der Bildungsverordnung über den Bildungsplan zum Qualifikationsverfahren </a:t>
            </a:r>
            <a:endParaRPr lang="de-CH" sz="3600" b="0" dirty="0"/>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sz="2000" dirty="0"/>
              <a:t>Mindestens alle 5 Jahre überprüft die Schweizerische Kommission für Berufsentwicklung und Qualität den Bildungsplan (Art. 28, Abs. 4, lit.a., BiVo)</a:t>
            </a:r>
          </a:p>
          <a:p>
            <a:r>
              <a:rPr lang="de-CH" sz="2000" dirty="0"/>
              <a:t>Die gesamte berufliche Grundbildung an allen drei Lernorten ist konsequent handlungskompetenzorientiert. </a:t>
            </a:r>
          </a:p>
          <a:p>
            <a:r>
              <a:rPr lang="de-CH" sz="2000" dirty="0"/>
              <a:t>Die Bildungsverordnung beinhaltet die verbindlichen und rechtsetzenden Elemente </a:t>
            </a:r>
          </a:p>
          <a:p>
            <a:r>
              <a:rPr lang="de-CH" sz="2000" dirty="0"/>
              <a:t>Der Bildungsplan umfasst:</a:t>
            </a:r>
          </a:p>
          <a:p>
            <a:pPr lvl="1"/>
            <a:r>
              <a:rPr lang="de-CH" sz="2000" dirty="0"/>
              <a:t>die angestrebten Handlungskompetenzen der Kaufleute EFZ und</a:t>
            </a:r>
          </a:p>
          <a:p>
            <a:pPr lvl="1"/>
            <a:r>
              <a:rPr lang="de-CH" sz="2000" dirty="0"/>
              <a:t>die branchenspezifischen Arbeitssituationen, die aufzeigen, wie bestimmte Handlungskompetenzen in der öffentlichen Verwaltung angewendet werden.</a:t>
            </a:r>
          </a:p>
          <a:p>
            <a:r>
              <a:rPr lang="de-CH" sz="2000" dirty="0"/>
              <a:t>Der Betrieb wird zum wichtigsten Lernort. </a:t>
            </a:r>
          </a:p>
          <a:p>
            <a:r>
              <a:rPr lang="de-CH" sz="2000" dirty="0"/>
              <a:t>An allen Lernorten wird nach Handlungskompetenzen ausgebildet. Die Fächer in der Berufsfachschule fallen weg. </a:t>
            </a:r>
          </a:p>
          <a:p>
            <a:r>
              <a:rPr lang="de-CH" sz="2000" dirty="0"/>
              <a:t>Im Qualifikationsverfahren wird konsequent geprüft, inwiefern die Lernenden sich die angestrebten Handlungskompetenzen aufgebaut haben. </a:t>
            </a:r>
          </a:p>
          <a:p>
            <a:endParaRPr lang="de-CH" sz="2000"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1401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80F47-B562-7C21-1153-3D93A597E3F8}"/>
              </a:ext>
            </a:extLst>
          </p:cNvPr>
          <p:cNvSpPr>
            <a:spLocks noGrp="1"/>
          </p:cNvSpPr>
          <p:nvPr>
            <p:ph type="title"/>
          </p:nvPr>
        </p:nvSpPr>
        <p:spPr/>
        <p:txBody>
          <a:bodyPr/>
          <a:lstStyle/>
          <a:p>
            <a:r>
              <a:rPr lang="de-CH" dirty="0"/>
              <a:t>Handlungskompetenzorientierung</a:t>
            </a:r>
          </a:p>
        </p:txBody>
      </p:sp>
      <p:sp>
        <p:nvSpPr>
          <p:cNvPr id="3" name="Textplatzhalter 2">
            <a:extLst>
              <a:ext uri="{FF2B5EF4-FFF2-40B4-BE49-F238E27FC236}">
                <a16:creationId xmlns:a16="http://schemas.microsoft.com/office/drawing/2014/main" id="{D9A630F3-DB89-2587-2FC8-63C5E27114F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A0B1379-FC8C-C018-27FF-6032421E61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82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01EC3-710E-3D7D-41D0-77E8CD6FF659}"/>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7A40B2F2-8A27-D244-1332-FD81CEB25E5B}"/>
              </a:ext>
            </a:extLst>
          </p:cNvPr>
          <p:cNvSpPr>
            <a:spLocks noGrp="1"/>
          </p:cNvSpPr>
          <p:nvPr>
            <p:ph idx="1"/>
          </p:nvPr>
        </p:nvSpPr>
        <p:spPr/>
        <p:txBody>
          <a:bodyPr/>
          <a:lstStyle/>
          <a:p>
            <a:pPr marL="0" indent="0">
              <a:buNone/>
            </a:pPr>
            <a:r>
              <a:rPr lang="de-CH" dirty="0"/>
              <a:t>Handlungskompetent ist, wer berufliche Aufgaben und Tätigkeiten eigeninitiativ, zielorientiert, fachgerecht und flexibel ausführt.</a:t>
            </a:r>
            <a:br>
              <a:rPr lang="de-CH" dirty="0"/>
            </a:br>
            <a:endParaRPr lang="de-CH" dirty="0"/>
          </a:p>
          <a:p>
            <a:pPr marL="0" indent="0">
              <a:buNone/>
            </a:pPr>
            <a:r>
              <a:rPr lang="de-CH" sz="2000" dirty="0"/>
              <a:t>Staatssekretariat für Bildung, Forschung und Innovation (SBFI)</a:t>
            </a:r>
          </a:p>
        </p:txBody>
      </p:sp>
      <p:sp>
        <p:nvSpPr>
          <p:cNvPr id="4" name="Foliennummernplatzhalter 3">
            <a:extLst>
              <a:ext uri="{FF2B5EF4-FFF2-40B4-BE49-F238E27FC236}">
                <a16:creationId xmlns:a16="http://schemas.microsoft.com/office/drawing/2014/main" id="{C1AB0A0F-FDBF-6DB1-2688-4E3FDC297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731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D3BC3-FE1E-5F3B-406C-F612621230A2}"/>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44224604-DECF-4541-4DF7-D00A501DE507}"/>
              </a:ext>
            </a:extLst>
          </p:cNvPr>
          <p:cNvSpPr>
            <a:spLocks noGrp="1"/>
          </p:cNvSpPr>
          <p:nvPr>
            <p:ph idx="1"/>
          </p:nvPr>
        </p:nvSpPr>
        <p:spPr/>
        <p:txBody>
          <a:bodyPr/>
          <a:lstStyle/>
          <a:p>
            <a:r>
              <a:rPr lang="de-CH" dirty="0"/>
              <a:t>Fachlich-methodische Kompetenz: auch schwierige Probleme schöpferisch lösen</a:t>
            </a:r>
          </a:p>
          <a:p>
            <a:r>
              <a:rPr lang="de-CH" dirty="0"/>
              <a:t>Personale Kompetenz: sich selbst gegenüber klug und kritisch zu sein</a:t>
            </a:r>
          </a:p>
          <a:p>
            <a:r>
              <a:rPr lang="de-CH" dirty="0"/>
              <a:t>Sozial-kommunikative Kompetenz: kreativ kooperieren und kommunizieren</a:t>
            </a:r>
            <a:br>
              <a:rPr lang="de-CH" dirty="0"/>
            </a:br>
            <a:endParaRPr lang="de-CH" dirty="0"/>
          </a:p>
          <a:p>
            <a:r>
              <a:rPr lang="de-CH" b="1" dirty="0"/>
              <a:t>Aktivitäts- und handlungsorientierte Kompetenz: willensstark und aktiv umsetzen</a:t>
            </a:r>
            <a:br>
              <a:rPr lang="de-CH" b="1" dirty="0"/>
            </a:br>
            <a:endParaRPr lang="de-CH" dirty="0"/>
          </a:p>
          <a:p>
            <a:pPr marL="0" indent="0">
              <a:buNone/>
            </a:pPr>
            <a:r>
              <a:rPr lang="de-CH" dirty="0"/>
              <a:t>Entwicklung von Handlungskompetenz ist immer verknüpft mit der Entwicklung von </a:t>
            </a:r>
            <a:r>
              <a:rPr lang="de-CH" b="1" dirty="0"/>
              <a:t>Emotionen und Motivationen </a:t>
            </a:r>
            <a:r>
              <a:rPr lang="de-CH" dirty="0"/>
              <a:t>und der </a:t>
            </a:r>
            <a:r>
              <a:rPr lang="de-CH" b="1" dirty="0"/>
              <a:t>Stärkung der Selbstwirksamkeit</a:t>
            </a:r>
            <a:r>
              <a:rPr lang="de-CH" dirty="0"/>
              <a:t>.</a:t>
            </a:r>
          </a:p>
          <a:p>
            <a:endParaRPr lang="de-CH" dirty="0"/>
          </a:p>
        </p:txBody>
      </p:sp>
      <p:sp>
        <p:nvSpPr>
          <p:cNvPr id="4" name="Foliennummernplatzhalter 3">
            <a:extLst>
              <a:ext uri="{FF2B5EF4-FFF2-40B4-BE49-F238E27FC236}">
                <a16:creationId xmlns:a16="http://schemas.microsoft.com/office/drawing/2014/main" id="{5D866C77-6021-AAA0-0B74-1370E55E14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455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4A3A7-8FA6-7148-C304-7F4679B8D985}"/>
              </a:ext>
            </a:extLst>
          </p:cNvPr>
          <p:cNvSpPr>
            <a:spLocks noGrp="1"/>
          </p:cNvSpPr>
          <p:nvPr>
            <p:ph type="title"/>
          </p:nvPr>
        </p:nvSpPr>
        <p:spPr/>
        <p:txBody>
          <a:bodyPr/>
          <a:lstStyle/>
          <a:p>
            <a:r>
              <a:rPr lang="de-CH" dirty="0"/>
              <a:t>Der Weg dahin</a:t>
            </a:r>
          </a:p>
        </p:txBody>
      </p:sp>
      <p:sp>
        <p:nvSpPr>
          <p:cNvPr id="5" name="Rechteck 4">
            <a:extLst>
              <a:ext uri="{FF2B5EF4-FFF2-40B4-BE49-F238E27FC236}">
                <a16:creationId xmlns:a16="http://schemas.microsoft.com/office/drawing/2014/main" id="{12D8D741-E9D1-87C9-DDB9-D921A0114F73}"/>
              </a:ext>
            </a:extLst>
          </p:cNvPr>
          <p:cNvSpPr/>
          <p:nvPr/>
        </p:nvSpPr>
        <p:spPr>
          <a:xfrm>
            <a:off x="906360" y="1751576"/>
            <a:ext cx="4030832" cy="1883837"/>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Theorie</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«Verstehen»</a:t>
            </a:r>
          </a:p>
        </p:txBody>
      </p:sp>
      <p:sp>
        <p:nvSpPr>
          <p:cNvPr id="6" name="Rechteck 5">
            <a:extLst>
              <a:ext uri="{FF2B5EF4-FFF2-40B4-BE49-F238E27FC236}">
                <a16:creationId xmlns:a16="http://schemas.microsoft.com/office/drawing/2014/main" id="{FDF8F5E1-42AD-E6EE-3876-EE95E17FFCD3}"/>
              </a:ext>
            </a:extLst>
          </p:cNvPr>
          <p:cNvSpPr/>
          <p:nvPr/>
        </p:nvSpPr>
        <p:spPr>
          <a:xfrm>
            <a:off x="7013599" y="1780285"/>
            <a:ext cx="4351780" cy="1844772"/>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Handlungswissen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«Üben, üben, üben»</a:t>
            </a:r>
          </a:p>
        </p:txBody>
      </p:sp>
      <p:sp>
        <p:nvSpPr>
          <p:cNvPr id="7" name="Rechteck 6">
            <a:extLst>
              <a:ext uri="{FF2B5EF4-FFF2-40B4-BE49-F238E27FC236}">
                <a16:creationId xmlns:a16="http://schemas.microsoft.com/office/drawing/2014/main" id="{BD56E470-E9B9-2074-EFBE-016C56DB77D8}"/>
              </a:ext>
            </a:extLst>
          </p:cNvPr>
          <p:cNvSpPr/>
          <p:nvPr/>
        </p:nvSpPr>
        <p:spPr>
          <a:xfrm>
            <a:off x="906360" y="4241197"/>
            <a:ext cx="4030832"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Reflexion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 hinterfragen»</a:t>
            </a:r>
          </a:p>
        </p:txBody>
      </p:sp>
      <p:sp>
        <p:nvSpPr>
          <p:cNvPr id="8" name="Rechteck 7">
            <a:extLst>
              <a:ext uri="{FF2B5EF4-FFF2-40B4-BE49-F238E27FC236}">
                <a16:creationId xmlns:a16="http://schemas.microsoft.com/office/drawing/2014/main" id="{7AB23F81-F620-5E7A-4C08-86259E8FD3C7}"/>
              </a:ext>
            </a:extLst>
          </p:cNvPr>
          <p:cNvSpPr/>
          <p:nvPr/>
        </p:nvSpPr>
        <p:spPr>
          <a:xfrm>
            <a:off x="7011706" y="4240194"/>
            <a:ext cx="4353669"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Berufliche Erfahrung</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«Sammeln von Erfahrungen»</a:t>
            </a:r>
          </a:p>
        </p:txBody>
      </p:sp>
      <p:cxnSp>
        <p:nvCxnSpPr>
          <p:cNvPr id="9" name="Gerade Verbindung mit Pfeil 8">
            <a:extLst>
              <a:ext uri="{FF2B5EF4-FFF2-40B4-BE49-F238E27FC236}">
                <a16:creationId xmlns:a16="http://schemas.microsoft.com/office/drawing/2014/main" id="{5C1FF820-B937-AAF4-962D-897A52A8B0BB}"/>
              </a:ext>
            </a:extLst>
          </p:cNvPr>
          <p:cNvCxnSpPr>
            <a:cxnSpLocks/>
            <a:stCxn id="5" idx="3"/>
            <a:endCxn id="6" idx="1"/>
          </p:cNvCxnSpPr>
          <p:nvPr/>
        </p:nvCxnSpPr>
        <p:spPr>
          <a:xfrm>
            <a:off x="4937192" y="2693495"/>
            <a:ext cx="2076407" cy="9176"/>
          </a:xfrm>
          <a:prstGeom prst="straightConnector1">
            <a:avLst/>
          </a:prstGeom>
          <a:noFill/>
          <a:ln w="38100" cap="flat" cmpd="sng" algn="ctr">
            <a:solidFill>
              <a:srgbClr val="808080"/>
            </a:solidFill>
            <a:prstDash val="solid"/>
            <a:tailEnd type="arrow"/>
          </a:ln>
          <a:effectLst/>
        </p:spPr>
      </p:cxnSp>
      <p:sp>
        <p:nvSpPr>
          <p:cNvPr id="10" name="Textfeld 9">
            <a:extLst>
              <a:ext uri="{FF2B5EF4-FFF2-40B4-BE49-F238E27FC236}">
                <a16:creationId xmlns:a16="http://schemas.microsoft.com/office/drawing/2014/main" id="{FC04D8B1-951C-B7A7-D310-ECA1DA7491A9}"/>
              </a:ext>
            </a:extLst>
          </p:cNvPr>
          <p:cNvSpPr txBox="1"/>
          <p:nvPr/>
        </p:nvSpPr>
        <p:spPr>
          <a:xfrm>
            <a:off x="4943872" y="2026478"/>
            <a:ext cx="1948622" cy="584775"/>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Wissen </a:t>
            </a: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zusammenführen</a:t>
            </a:r>
          </a:p>
        </p:txBody>
      </p:sp>
      <p:cxnSp>
        <p:nvCxnSpPr>
          <p:cNvPr id="11" name="Gerade Verbindung mit Pfeil 10">
            <a:extLst>
              <a:ext uri="{FF2B5EF4-FFF2-40B4-BE49-F238E27FC236}">
                <a16:creationId xmlns:a16="http://schemas.microsoft.com/office/drawing/2014/main" id="{3FE1B2A1-BA59-2E94-926D-9B7591A8FC88}"/>
              </a:ext>
            </a:extLst>
          </p:cNvPr>
          <p:cNvCxnSpPr>
            <a:cxnSpLocks/>
            <a:stCxn id="6" idx="2"/>
          </p:cNvCxnSpPr>
          <p:nvPr/>
        </p:nvCxnSpPr>
        <p:spPr>
          <a:xfrm>
            <a:off x="9189489" y="3625057"/>
            <a:ext cx="0" cy="620728"/>
          </a:xfrm>
          <a:prstGeom prst="straightConnector1">
            <a:avLst/>
          </a:prstGeom>
          <a:noFill/>
          <a:ln w="38100" cap="flat" cmpd="sng" algn="ctr">
            <a:solidFill>
              <a:srgbClr val="808080"/>
            </a:solidFill>
            <a:prstDash val="solid"/>
            <a:tailEnd type="arrow"/>
          </a:ln>
          <a:effectLst/>
        </p:spPr>
      </p:cxnSp>
      <p:cxnSp>
        <p:nvCxnSpPr>
          <p:cNvPr id="12" name="Gerade Verbindung mit Pfeil 11">
            <a:extLst>
              <a:ext uri="{FF2B5EF4-FFF2-40B4-BE49-F238E27FC236}">
                <a16:creationId xmlns:a16="http://schemas.microsoft.com/office/drawing/2014/main" id="{9D0A2800-39FB-1BFC-A27A-058FCBB04F02}"/>
              </a:ext>
            </a:extLst>
          </p:cNvPr>
          <p:cNvCxnSpPr>
            <a:cxnSpLocks/>
          </p:cNvCxnSpPr>
          <p:nvPr/>
        </p:nvCxnSpPr>
        <p:spPr>
          <a:xfrm flipH="1">
            <a:off x="4937192" y="5124936"/>
            <a:ext cx="2074516" cy="0"/>
          </a:xfrm>
          <a:prstGeom prst="straightConnector1">
            <a:avLst/>
          </a:prstGeom>
          <a:noFill/>
          <a:ln w="38100" cap="flat" cmpd="sng" algn="ctr">
            <a:solidFill>
              <a:srgbClr val="808080"/>
            </a:solidFill>
            <a:prstDash val="solid"/>
            <a:tailEnd type="arrow"/>
          </a:ln>
          <a:effectLst/>
        </p:spPr>
      </p:cxnSp>
      <p:cxnSp>
        <p:nvCxnSpPr>
          <p:cNvPr id="13" name="Gerade Verbindung mit Pfeil 12">
            <a:extLst>
              <a:ext uri="{FF2B5EF4-FFF2-40B4-BE49-F238E27FC236}">
                <a16:creationId xmlns:a16="http://schemas.microsoft.com/office/drawing/2014/main" id="{AD5B961C-92B4-1CA8-7D3B-12CC8E9637F6}"/>
              </a:ext>
            </a:extLst>
          </p:cNvPr>
          <p:cNvCxnSpPr>
            <a:cxnSpLocks/>
            <a:stCxn id="7" idx="0"/>
          </p:cNvCxnSpPr>
          <p:nvPr/>
        </p:nvCxnSpPr>
        <p:spPr>
          <a:xfrm flipV="1">
            <a:off x="2921776" y="3628424"/>
            <a:ext cx="2" cy="612773"/>
          </a:xfrm>
          <a:prstGeom prst="straightConnector1">
            <a:avLst/>
          </a:prstGeom>
          <a:noFill/>
          <a:ln w="38100" cap="flat" cmpd="sng" algn="ctr">
            <a:solidFill>
              <a:srgbClr val="808080"/>
            </a:solidFill>
            <a:prstDash val="solid"/>
            <a:tailEnd type="arrow"/>
          </a:ln>
          <a:effectLst/>
        </p:spPr>
      </p:cxnSp>
      <p:sp>
        <p:nvSpPr>
          <p:cNvPr id="14" name="Textfeld 13">
            <a:extLst>
              <a:ext uri="{FF2B5EF4-FFF2-40B4-BE49-F238E27FC236}">
                <a16:creationId xmlns:a16="http://schemas.microsoft.com/office/drawing/2014/main" id="{A29D87BC-B1D4-2B76-8FF5-C57FF747F526}"/>
              </a:ext>
            </a:extLst>
          </p:cNvPr>
          <p:cNvSpPr txBox="1"/>
          <p:nvPr/>
        </p:nvSpPr>
        <p:spPr>
          <a:xfrm>
            <a:off x="1362696" y="3761672"/>
            <a:ext cx="1568695"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Explikation</a:t>
            </a:r>
          </a:p>
        </p:txBody>
      </p:sp>
      <p:sp>
        <p:nvSpPr>
          <p:cNvPr id="15" name="Textfeld 14">
            <a:extLst>
              <a:ext uri="{FF2B5EF4-FFF2-40B4-BE49-F238E27FC236}">
                <a16:creationId xmlns:a16="http://schemas.microsoft.com/office/drawing/2014/main" id="{AD43285B-F32B-D71B-2A61-7687CEF5120E}"/>
              </a:ext>
            </a:extLst>
          </p:cNvPr>
          <p:cNvSpPr txBox="1"/>
          <p:nvPr/>
        </p:nvSpPr>
        <p:spPr>
          <a:xfrm>
            <a:off x="9188541" y="3736678"/>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Dokumentation</a:t>
            </a:r>
          </a:p>
        </p:txBody>
      </p:sp>
      <p:sp>
        <p:nvSpPr>
          <p:cNvPr id="16" name="Textfeld 15">
            <a:extLst>
              <a:ext uri="{FF2B5EF4-FFF2-40B4-BE49-F238E27FC236}">
                <a16:creationId xmlns:a16="http://schemas.microsoft.com/office/drawing/2014/main" id="{260083C2-7BEC-F252-71D9-B2BEE1DE983C}"/>
              </a:ext>
            </a:extLst>
          </p:cNvPr>
          <p:cNvSpPr txBox="1"/>
          <p:nvPr/>
        </p:nvSpPr>
        <p:spPr>
          <a:xfrm>
            <a:off x="5113814" y="4687174"/>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Hinterfragen</a:t>
            </a:r>
          </a:p>
        </p:txBody>
      </p:sp>
      <p:sp>
        <p:nvSpPr>
          <p:cNvPr id="17" name="Ellipse 16">
            <a:extLst>
              <a:ext uri="{FF2B5EF4-FFF2-40B4-BE49-F238E27FC236}">
                <a16:creationId xmlns:a16="http://schemas.microsoft.com/office/drawing/2014/main" id="{E799EBD5-E0A1-D736-E9D4-5F3BE8969150}"/>
              </a:ext>
            </a:extLst>
          </p:cNvPr>
          <p:cNvSpPr/>
          <p:nvPr/>
        </p:nvSpPr>
        <p:spPr>
          <a:xfrm>
            <a:off x="772530" y="1628801"/>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1</a:t>
            </a:r>
          </a:p>
        </p:txBody>
      </p:sp>
      <p:sp>
        <p:nvSpPr>
          <p:cNvPr id="18" name="Ellipse 17">
            <a:extLst>
              <a:ext uri="{FF2B5EF4-FFF2-40B4-BE49-F238E27FC236}">
                <a16:creationId xmlns:a16="http://schemas.microsoft.com/office/drawing/2014/main" id="{8B87048D-AF00-3BB9-E79A-F3CADF2D5971}"/>
              </a:ext>
            </a:extLst>
          </p:cNvPr>
          <p:cNvSpPr/>
          <p:nvPr/>
        </p:nvSpPr>
        <p:spPr>
          <a:xfrm>
            <a:off x="753616" y="4091415"/>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4</a:t>
            </a:r>
          </a:p>
        </p:txBody>
      </p:sp>
      <p:sp>
        <p:nvSpPr>
          <p:cNvPr id="19" name="Ellipse 18">
            <a:extLst>
              <a:ext uri="{FF2B5EF4-FFF2-40B4-BE49-F238E27FC236}">
                <a16:creationId xmlns:a16="http://schemas.microsoft.com/office/drawing/2014/main" id="{77DDD635-7479-1F17-4E0C-6249AFF9DF35}"/>
              </a:ext>
            </a:extLst>
          </p:cNvPr>
          <p:cNvSpPr/>
          <p:nvPr/>
        </p:nvSpPr>
        <p:spPr>
          <a:xfrm>
            <a:off x="6885141" y="408871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20" name="Ellipse 19">
            <a:extLst>
              <a:ext uri="{FF2B5EF4-FFF2-40B4-BE49-F238E27FC236}">
                <a16:creationId xmlns:a16="http://schemas.microsoft.com/office/drawing/2014/main" id="{51044D3E-77AC-C8E4-9B55-A5BECBA6BF8F}"/>
              </a:ext>
            </a:extLst>
          </p:cNvPr>
          <p:cNvSpPr/>
          <p:nvPr/>
        </p:nvSpPr>
        <p:spPr>
          <a:xfrm>
            <a:off x="6885141" y="162880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21" name="Foliennummernplatzhalter 3">
            <a:extLst>
              <a:ext uri="{FF2B5EF4-FFF2-40B4-BE49-F238E27FC236}">
                <a16:creationId xmlns:a16="http://schemas.microsoft.com/office/drawing/2014/main" id="{C5839519-A8EE-22E1-92DD-149F111EE526}"/>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51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1435E-82C7-D155-C3D4-2CF328EDA424}"/>
              </a:ext>
            </a:extLst>
          </p:cNvPr>
          <p:cNvSpPr>
            <a:spLocks noGrp="1"/>
          </p:cNvSpPr>
          <p:nvPr>
            <p:ph type="title"/>
          </p:nvPr>
        </p:nvSpPr>
        <p:spPr>
          <a:xfrm>
            <a:off x="407368" y="620688"/>
            <a:ext cx="10972800" cy="652934"/>
          </a:xfrm>
        </p:spPr>
        <p:txBody>
          <a:bodyPr/>
          <a:lstStyle/>
          <a:p>
            <a:r>
              <a:rPr lang="de-CH" dirty="0"/>
              <a:t>Der Betrieb wird zum wichtigsten Lernort</a:t>
            </a:r>
          </a:p>
        </p:txBody>
      </p:sp>
      <p:sp>
        <p:nvSpPr>
          <p:cNvPr id="4" name="Foliennummernplatzhalter 3">
            <a:extLst>
              <a:ext uri="{FF2B5EF4-FFF2-40B4-BE49-F238E27FC236}">
                <a16:creationId xmlns:a16="http://schemas.microsoft.com/office/drawing/2014/main" id="{422EFEE3-7844-544E-7ECE-528A8F4EBB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6" name="Rechteck: abgerundete Ecken 5">
            <a:extLst>
              <a:ext uri="{FF2B5EF4-FFF2-40B4-BE49-F238E27FC236}">
                <a16:creationId xmlns:a16="http://schemas.microsoft.com/office/drawing/2014/main" id="{993D692A-48D0-28F1-DAFD-25C8DC026BFE}"/>
              </a:ext>
            </a:extLst>
          </p:cNvPr>
          <p:cNvSpPr/>
          <p:nvPr/>
        </p:nvSpPr>
        <p:spPr>
          <a:xfrm>
            <a:off x="703519" y="3519189"/>
            <a:ext cx="2354030" cy="532161"/>
          </a:xfrm>
          <a:prstGeom prst="roundRect">
            <a:avLst>
              <a:gd name="adj" fmla="val 8217"/>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BFS</a:t>
            </a:r>
          </a:p>
        </p:txBody>
      </p:sp>
      <p:sp>
        <p:nvSpPr>
          <p:cNvPr id="7" name="Rechteck: abgerundete Ecken 6">
            <a:extLst>
              <a:ext uri="{FF2B5EF4-FFF2-40B4-BE49-F238E27FC236}">
                <a16:creationId xmlns:a16="http://schemas.microsoft.com/office/drawing/2014/main" id="{16182765-BDF5-4864-5525-CC921B6DC136}"/>
              </a:ext>
            </a:extLst>
          </p:cNvPr>
          <p:cNvSpPr/>
          <p:nvPr/>
        </p:nvSpPr>
        <p:spPr>
          <a:xfrm>
            <a:off x="695400" y="4077073"/>
            <a:ext cx="2354030" cy="1110386"/>
          </a:xfrm>
          <a:prstGeom prst="roundRect">
            <a:avLst>
              <a:gd name="adj" fmla="val 69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Grundlagenwissen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Anwendungswissen</a:t>
            </a:r>
          </a:p>
        </p:txBody>
      </p:sp>
      <p:sp>
        <p:nvSpPr>
          <p:cNvPr id="8" name="Rechteck: abgerundete Ecken 7">
            <a:extLst>
              <a:ext uri="{FF2B5EF4-FFF2-40B4-BE49-F238E27FC236}">
                <a16:creationId xmlns:a16="http://schemas.microsoft.com/office/drawing/2014/main" id="{6D957FB7-21A2-C55D-D3C1-3AF58434CCD6}"/>
              </a:ext>
            </a:extLst>
          </p:cNvPr>
          <p:cNvSpPr/>
          <p:nvPr/>
        </p:nvSpPr>
        <p:spPr>
          <a:xfrm>
            <a:off x="5773569"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 / Arbeitsalltag</a:t>
            </a:r>
          </a:p>
        </p:txBody>
      </p:sp>
      <p:sp>
        <p:nvSpPr>
          <p:cNvPr id="9" name="Rechteck: abgerundete Ecken 8">
            <a:extLst>
              <a:ext uri="{FF2B5EF4-FFF2-40B4-BE49-F238E27FC236}">
                <a16:creationId xmlns:a16="http://schemas.microsoft.com/office/drawing/2014/main" id="{E810E1F1-F6BE-D3D7-77D9-972675299ACF}"/>
              </a:ext>
            </a:extLst>
          </p:cNvPr>
          <p:cNvSpPr/>
          <p:nvPr/>
        </p:nvSpPr>
        <p:spPr>
          <a:xfrm>
            <a:off x="5773569" y="4077072"/>
            <a:ext cx="2354030" cy="1110387"/>
          </a:xfrm>
          <a:prstGeom prst="roundRect">
            <a:avLst>
              <a:gd name="adj" fmla="val 59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Handlungsabläufe</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Einstellung / Werthaltung</a:t>
            </a:r>
          </a:p>
        </p:txBody>
      </p:sp>
      <p:sp>
        <p:nvSpPr>
          <p:cNvPr id="10" name="Rechteck: abgerundete Ecken 9">
            <a:extLst>
              <a:ext uri="{FF2B5EF4-FFF2-40B4-BE49-F238E27FC236}">
                <a16:creationId xmlns:a16="http://schemas.microsoft.com/office/drawing/2014/main" id="{BA844E22-5013-B4BC-3360-9BDD399EF6BC}"/>
              </a:ext>
            </a:extLst>
          </p:cNvPr>
          <p:cNvSpPr/>
          <p:nvPr/>
        </p:nvSpPr>
        <p:spPr>
          <a:xfrm>
            <a:off x="8709903"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a:t>
            </a:r>
          </a:p>
        </p:txBody>
      </p:sp>
      <p:sp>
        <p:nvSpPr>
          <p:cNvPr id="11" name="Rechteck: abgerundete Ecken 10">
            <a:extLst>
              <a:ext uri="{FF2B5EF4-FFF2-40B4-BE49-F238E27FC236}">
                <a16:creationId xmlns:a16="http://schemas.microsoft.com/office/drawing/2014/main" id="{091B56D5-891D-BBE8-108C-7666A6C3BA9E}"/>
              </a:ext>
            </a:extLst>
          </p:cNvPr>
          <p:cNvSpPr/>
          <p:nvPr/>
        </p:nvSpPr>
        <p:spPr>
          <a:xfrm>
            <a:off x="8709903" y="4077072"/>
            <a:ext cx="2354030" cy="1125152"/>
          </a:xfrm>
          <a:prstGeom prst="roundRect">
            <a:avLst>
              <a:gd name="adj" fmla="val 7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Reflexion der Praxis</a:t>
            </a:r>
          </a:p>
        </p:txBody>
      </p:sp>
      <p:sp>
        <p:nvSpPr>
          <p:cNvPr id="12" name="Rechteck: abgerundete Ecken 11">
            <a:extLst>
              <a:ext uri="{FF2B5EF4-FFF2-40B4-BE49-F238E27FC236}">
                <a16:creationId xmlns:a16="http://schemas.microsoft.com/office/drawing/2014/main" id="{0CB05E5B-9107-7FAA-D07F-8948427F6CFA}"/>
              </a:ext>
            </a:extLst>
          </p:cNvPr>
          <p:cNvSpPr/>
          <p:nvPr/>
        </p:nvSpPr>
        <p:spPr>
          <a:xfrm>
            <a:off x="3165906" y="5535749"/>
            <a:ext cx="2354030" cy="310910"/>
          </a:xfrm>
          <a:prstGeom prst="round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Lernende/r</a:t>
            </a:r>
          </a:p>
        </p:txBody>
      </p:sp>
      <p:sp>
        <p:nvSpPr>
          <p:cNvPr id="13" name="Rechteck: abgerundete Ecken 12">
            <a:extLst>
              <a:ext uri="{FF2B5EF4-FFF2-40B4-BE49-F238E27FC236}">
                <a16:creationId xmlns:a16="http://schemas.microsoft.com/office/drawing/2014/main" id="{E8D753E3-6B99-C623-DE49-573205D3858C}"/>
              </a:ext>
            </a:extLst>
          </p:cNvPr>
          <p:cNvSpPr/>
          <p:nvPr/>
        </p:nvSpPr>
        <p:spPr>
          <a:xfrm>
            <a:off x="3165906" y="5874286"/>
            <a:ext cx="2354030" cy="6510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Persönliches Portfolio</a:t>
            </a:r>
          </a:p>
        </p:txBody>
      </p:sp>
      <p:cxnSp>
        <p:nvCxnSpPr>
          <p:cNvPr id="14" name="Verbinder: gewinkelt 13">
            <a:extLst>
              <a:ext uri="{FF2B5EF4-FFF2-40B4-BE49-F238E27FC236}">
                <a16:creationId xmlns:a16="http://schemas.microsoft.com/office/drawing/2014/main" id="{080D4AEF-E084-C95E-9E5B-87B69408A4F6}"/>
              </a:ext>
            </a:extLst>
          </p:cNvPr>
          <p:cNvCxnSpPr>
            <a:cxnSpLocks/>
            <a:stCxn id="11" idx="2"/>
          </p:cNvCxnSpPr>
          <p:nvPr/>
        </p:nvCxnSpPr>
        <p:spPr>
          <a:xfrm rot="5400000">
            <a:off x="7159241" y="3562919"/>
            <a:ext cx="1088373" cy="4366982"/>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078B1920-F5D3-FB35-A50A-B24BF723C269}"/>
              </a:ext>
            </a:extLst>
          </p:cNvPr>
          <p:cNvCxnSpPr>
            <a:cxnSpLocks/>
          </p:cNvCxnSpPr>
          <p:nvPr/>
        </p:nvCxnSpPr>
        <p:spPr>
          <a:xfrm flipH="1">
            <a:off x="2909041" y="2719618"/>
            <a:ext cx="3024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F599F97-39D1-CF96-2811-1EBA41C31EB5}"/>
              </a:ext>
            </a:extLst>
          </p:cNvPr>
          <p:cNvCxnSpPr>
            <a:cxnSpLocks/>
          </p:cNvCxnSpPr>
          <p:nvPr/>
        </p:nvCxnSpPr>
        <p:spPr>
          <a:xfrm>
            <a:off x="7969691" y="2719618"/>
            <a:ext cx="828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Verbinder: gewinkelt 16">
            <a:extLst>
              <a:ext uri="{FF2B5EF4-FFF2-40B4-BE49-F238E27FC236}">
                <a16:creationId xmlns:a16="http://schemas.microsoft.com/office/drawing/2014/main" id="{0FF127B4-6825-C4A6-F820-0A5B9A0A814E}"/>
              </a:ext>
            </a:extLst>
          </p:cNvPr>
          <p:cNvCxnSpPr>
            <a:cxnSpLocks/>
            <a:endCxn id="7" idx="2"/>
          </p:cNvCxnSpPr>
          <p:nvPr/>
        </p:nvCxnSpPr>
        <p:spPr>
          <a:xfrm rot="10800000">
            <a:off x="1872416" y="5187459"/>
            <a:ext cx="1293491" cy="1103138"/>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9B75CDE0-C6C1-05FC-2F3C-E6E0E4376AC7}"/>
              </a:ext>
            </a:extLst>
          </p:cNvPr>
          <p:cNvSpPr txBox="1"/>
          <p:nvPr/>
        </p:nvSpPr>
        <p:spPr>
          <a:xfrm>
            <a:off x="7934143" y="1324293"/>
            <a:ext cx="1606914"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Anleiten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Handlung vorzeigen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Rückmelden</a:t>
            </a:r>
          </a:p>
        </p:txBody>
      </p:sp>
      <p:sp>
        <p:nvSpPr>
          <p:cNvPr id="19" name="Textfeld 18">
            <a:extLst>
              <a:ext uri="{FF2B5EF4-FFF2-40B4-BE49-F238E27FC236}">
                <a16:creationId xmlns:a16="http://schemas.microsoft.com/office/drawing/2014/main" id="{BF92B780-DD17-14E6-FFEE-4712FA029E9D}"/>
              </a:ext>
            </a:extLst>
          </p:cNvPr>
          <p:cNvSpPr txBox="1"/>
          <p:nvPr/>
        </p:nvSpPr>
        <p:spPr>
          <a:xfrm>
            <a:off x="4831749" y="1647516"/>
            <a:ext cx="15103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Umsetzung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Dokumentation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0" name="Textfeld 19">
            <a:extLst>
              <a:ext uri="{FF2B5EF4-FFF2-40B4-BE49-F238E27FC236}">
                <a16:creationId xmlns:a16="http://schemas.microsoft.com/office/drawing/2014/main" id="{DF2B7F63-F3BA-3672-6084-F65F69BBB396}"/>
              </a:ext>
            </a:extLst>
          </p:cNvPr>
          <p:cNvSpPr txBox="1"/>
          <p:nvPr/>
        </p:nvSpPr>
        <p:spPr>
          <a:xfrm>
            <a:off x="10764708" y="1592492"/>
            <a:ext cx="115802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Austausch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1" name="Textfeld 20">
            <a:extLst>
              <a:ext uri="{FF2B5EF4-FFF2-40B4-BE49-F238E27FC236}">
                <a16:creationId xmlns:a16="http://schemas.microsoft.com/office/drawing/2014/main" id="{42D58A7E-0272-FAC7-53DB-1400826419E3}"/>
              </a:ext>
            </a:extLst>
          </p:cNvPr>
          <p:cNvSpPr txBox="1"/>
          <p:nvPr/>
        </p:nvSpPr>
        <p:spPr>
          <a:xfrm>
            <a:off x="406397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pic>
        <p:nvPicPr>
          <p:cNvPr id="22" name="Inhaltsplatzhalter 14">
            <a:extLst>
              <a:ext uri="{FF2B5EF4-FFF2-40B4-BE49-F238E27FC236}">
                <a16:creationId xmlns:a16="http://schemas.microsoft.com/office/drawing/2014/main" id="{50629931-84E2-6ECA-0E6E-4BE4C2B60E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226277" y="3782282"/>
            <a:ext cx="2070698" cy="17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Grafik 22">
            <a:extLst>
              <a:ext uri="{FF2B5EF4-FFF2-40B4-BE49-F238E27FC236}">
                <a16:creationId xmlns:a16="http://schemas.microsoft.com/office/drawing/2014/main" id="{D44E1387-B1AB-3C14-2979-5CE10FAA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8278" y="1832092"/>
            <a:ext cx="1933989" cy="1687097"/>
          </a:xfrm>
          <a:prstGeom prst="rect">
            <a:avLst/>
          </a:prstGeom>
        </p:spPr>
      </p:pic>
      <p:pic>
        <p:nvPicPr>
          <p:cNvPr id="24" name="Grafik 23">
            <a:extLst>
              <a:ext uri="{FF2B5EF4-FFF2-40B4-BE49-F238E27FC236}">
                <a16:creationId xmlns:a16="http://schemas.microsoft.com/office/drawing/2014/main" id="{3A7BCAD5-0317-29C3-9464-01AA633763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34441" y="1831501"/>
            <a:ext cx="1848283" cy="1687096"/>
          </a:xfrm>
          <a:prstGeom prst="rect">
            <a:avLst/>
          </a:prstGeom>
        </p:spPr>
      </p:pic>
      <p:pic>
        <p:nvPicPr>
          <p:cNvPr id="25" name="Grafik 24">
            <a:extLst>
              <a:ext uri="{FF2B5EF4-FFF2-40B4-BE49-F238E27FC236}">
                <a16:creationId xmlns:a16="http://schemas.microsoft.com/office/drawing/2014/main" id="{D500C622-2563-1DED-829C-B81FA76E67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89992" y="1831500"/>
            <a:ext cx="2146659" cy="1687097"/>
          </a:xfrm>
          <a:prstGeom prst="rect">
            <a:avLst/>
          </a:prstGeom>
        </p:spPr>
      </p:pic>
      <p:sp>
        <p:nvSpPr>
          <p:cNvPr id="26" name="Textfeld 25">
            <a:extLst>
              <a:ext uri="{FF2B5EF4-FFF2-40B4-BE49-F238E27FC236}">
                <a16:creationId xmlns:a16="http://schemas.microsoft.com/office/drawing/2014/main" id="{4846DF0C-DC0E-BC43-B337-0F07C05FEC34}"/>
              </a:ext>
            </a:extLst>
          </p:cNvPr>
          <p:cNvSpPr txBox="1"/>
          <p:nvPr/>
        </p:nvSpPr>
        <p:spPr>
          <a:xfrm>
            <a:off x="829925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cxnSp>
        <p:nvCxnSpPr>
          <p:cNvPr id="27" name="Verbinder: gewinkelt 26">
            <a:extLst>
              <a:ext uri="{FF2B5EF4-FFF2-40B4-BE49-F238E27FC236}">
                <a16:creationId xmlns:a16="http://schemas.microsoft.com/office/drawing/2014/main" id="{EC647D3D-F857-459C-8164-694BEB14B8C5}"/>
              </a:ext>
            </a:extLst>
          </p:cNvPr>
          <p:cNvCxnSpPr>
            <a:cxnSpLocks/>
          </p:cNvCxnSpPr>
          <p:nvPr/>
        </p:nvCxnSpPr>
        <p:spPr>
          <a:xfrm rot="5400000">
            <a:off x="5825936" y="4887295"/>
            <a:ext cx="864000" cy="1476000"/>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67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Bildungsverordnung</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693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dirty="0"/>
              <a:t>Themen heute</a:t>
            </a:r>
          </a:p>
        </p:txBody>
      </p:sp>
      <p:sp>
        <p:nvSpPr>
          <p:cNvPr id="6" name="Inhaltsplatzhalter 5"/>
          <p:cNvSpPr>
            <a:spLocks noGrp="1"/>
          </p:cNvSpPr>
          <p:nvPr>
            <p:ph idx="1"/>
          </p:nvPr>
        </p:nvSpPr>
        <p:spPr/>
        <p:txBody>
          <a:bodyPr/>
          <a:lstStyle/>
          <a:p>
            <a:r>
              <a:rPr lang="de-CH" dirty="0"/>
              <a:t>Gesamtkonzept der revidierten beruflichen Grundbildung</a:t>
            </a:r>
          </a:p>
          <a:p>
            <a:r>
              <a:rPr lang="de-CH" dirty="0"/>
              <a:t>Betriebliche Umsetzungsinstrumente </a:t>
            </a:r>
          </a:p>
          <a:p>
            <a:pPr lvl="1"/>
            <a:r>
              <a:rPr lang="de-CH" dirty="0"/>
              <a:t>Praxisaufträge</a:t>
            </a:r>
          </a:p>
          <a:p>
            <a:pPr lvl="1"/>
            <a:r>
              <a:rPr lang="de-CH" dirty="0"/>
              <a:t>Kompetenzraster</a:t>
            </a:r>
          </a:p>
          <a:p>
            <a:pPr lvl="1"/>
            <a:r>
              <a:rPr lang="de-CH" dirty="0"/>
              <a:t>Lerndokumentation = Persönliches Portfolio</a:t>
            </a:r>
          </a:p>
          <a:p>
            <a:pPr lvl="1"/>
            <a:r>
              <a:rPr lang="de-CH" dirty="0"/>
              <a:t>Bildungsbericht</a:t>
            </a:r>
          </a:p>
          <a:p>
            <a:pPr lvl="1"/>
            <a:r>
              <a:rPr lang="de-CH" dirty="0"/>
              <a:t>betriebliche Erfahrungsnote</a:t>
            </a:r>
          </a:p>
          <a:p>
            <a:pPr lvl="1"/>
            <a:r>
              <a:rPr lang="de-CH" dirty="0"/>
              <a:t>betriebliches Qualifikationsverfahren</a:t>
            </a:r>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a:t>
            </a:fld>
            <a:endParaRPr lang="de-CH" dirty="0"/>
          </a:p>
        </p:txBody>
      </p:sp>
    </p:spTree>
    <p:extLst>
      <p:ext uri="{BB962C8B-B14F-4D97-AF65-F5344CB8AC3E}">
        <p14:creationId xmlns:p14="http://schemas.microsoft.com/office/powerpoint/2010/main" val="3954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Bildungsverordnung</a:t>
            </a:r>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E09C8823-816E-4CE2-AACE-E98C3EDCA878}"/>
              </a:ext>
            </a:extLst>
          </p:cNvPr>
          <p:cNvSpPr txBox="1">
            <a:spLocks/>
          </p:cNvSpPr>
          <p:nvPr/>
        </p:nvSpPr>
        <p:spPr>
          <a:xfrm>
            <a:off x="479376" y="1417639"/>
            <a:ext cx="11305256" cy="48609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Rechtssetzende Elemente der betrieblich und schulisch organisierten Grundbildung</a:t>
            </a:r>
          </a:p>
          <a:p>
            <a:pPr marL="742950" marR="0" lvl="1" indent="-285750" algn="l" defTabSz="911225"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Gegenstand und Dauer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3 Jahre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Berufsbild und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Fachrichtungen</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Branche</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ovap</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Ziele und Anforderungen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Handlungskompetenzen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Arbeitssicherheit, Gesundheits-, Umweltschutz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alle Lernorte gefordert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Umfang</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der Bildung an den drei Lernorten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3–4 Tage Betrieb</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2–2–1 Tage Berufsfachschule</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16 üK-Tage</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mind.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12. Monate Langzeitpraktikum</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endPar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Bildungsplan</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Qualifikationsprofil</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Berufsbild</a:t>
            </a:r>
          </a:p>
          <a:p>
            <a:pPr marL="3657600" marR="0" lvl="8"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Handlungskompetenzbereiche					Handlungskompetenzen</a:t>
            </a:r>
          </a:p>
          <a:p>
            <a:pPr marL="3657600" marR="0" lvl="8"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a:t>
            </a:r>
          </a:p>
        </p:txBody>
      </p:sp>
      <p:sp>
        <p:nvSpPr>
          <p:cNvPr id="6" name="Pfeil: nach rechts 5">
            <a:extLst>
              <a:ext uri="{FF2B5EF4-FFF2-40B4-BE49-F238E27FC236}">
                <a16:creationId xmlns:a16="http://schemas.microsoft.com/office/drawing/2014/main" id="{71F7160A-ACE2-4C91-BBE7-19DBFF50EC29}"/>
              </a:ext>
            </a:extLst>
          </p:cNvPr>
          <p:cNvSpPr/>
          <p:nvPr/>
        </p:nvSpPr>
        <p:spPr>
          <a:xfrm>
            <a:off x="6390824" y="195696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Pfeil: nach rechts 6">
            <a:extLst>
              <a:ext uri="{FF2B5EF4-FFF2-40B4-BE49-F238E27FC236}">
                <a16:creationId xmlns:a16="http://schemas.microsoft.com/office/drawing/2014/main" id="{B8E97EDC-F63D-4A3B-BB97-0439635C35A5}"/>
              </a:ext>
            </a:extLst>
          </p:cNvPr>
          <p:cNvSpPr/>
          <p:nvPr/>
        </p:nvSpPr>
        <p:spPr>
          <a:xfrm>
            <a:off x="6390824" y="2670098"/>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Pfeil: nach rechts 9">
            <a:extLst>
              <a:ext uri="{FF2B5EF4-FFF2-40B4-BE49-F238E27FC236}">
                <a16:creationId xmlns:a16="http://schemas.microsoft.com/office/drawing/2014/main" id="{CDBDFCB2-0D4C-43FB-B408-D81F85511DB1}"/>
              </a:ext>
            </a:extLst>
          </p:cNvPr>
          <p:cNvSpPr/>
          <p:nvPr/>
        </p:nvSpPr>
        <p:spPr>
          <a:xfrm>
            <a:off x="6390824" y="304935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Pfeil: nach rechts 10">
            <a:extLst>
              <a:ext uri="{FF2B5EF4-FFF2-40B4-BE49-F238E27FC236}">
                <a16:creationId xmlns:a16="http://schemas.microsoft.com/office/drawing/2014/main" id="{E727827B-5410-4AE0-8A23-DBE2F833D3AC}"/>
              </a:ext>
            </a:extLst>
          </p:cNvPr>
          <p:cNvSpPr/>
          <p:nvPr/>
        </p:nvSpPr>
        <p:spPr>
          <a:xfrm>
            <a:off x="6392452" y="344965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Pfeil: nach rechts 11">
            <a:extLst>
              <a:ext uri="{FF2B5EF4-FFF2-40B4-BE49-F238E27FC236}">
                <a16:creationId xmlns:a16="http://schemas.microsoft.com/office/drawing/2014/main" id="{E0372CC5-8BD3-445D-A28F-A8E5411D1E0B}"/>
              </a:ext>
            </a:extLst>
          </p:cNvPr>
          <p:cNvSpPr/>
          <p:nvPr/>
        </p:nvSpPr>
        <p:spPr>
          <a:xfrm>
            <a:off x="6390824" y="233599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Pfeil: nach rechts 13">
            <a:extLst>
              <a:ext uri="{FF2B5EF4-FFF2-40B4-BE49-F238E27FC236}">
                <a16:creationId xmlns:a16="http://schemas.microsoft.com/office/drawing/2014/main" id="{093F171E-134E-4223-A146-7A72702AC390}"/>
              </a:ext>
            </a:extLst>
          </p:cNvPr>
          <p:cNvSpPr/>
          <p:nvPr/>
        </p:nvSpPr>
        <p:spPr>
          <a:xfrm>
            <a:off x="6390824" y="377170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Pfeil: nach rechts 14">
            <a:extLst>
              <a:ext uri="{FF2B5EF4-FFF2-40B4-BE49-F238E27FC236}">
                <a16:creationId xmlns:a16="http://schemas.microsoft.com/office/drawing/2014/main" id="{A20E1B45-B219-45BC-8CFA-14A233E9E0B8}"/>
              </a:ext>
            </a:extLst>
          </p:cNvPr>
          <p:cNvSpPr/>
          <p:nvPr/>
        </p:nvSpPr>
        <p:spPr>
          <a:xfrm>
            <a:off x="6390824" y="415153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Pfeil: nach rechts 15">
            <a:extLst>
              <a:ext uri="{FF2B5EF4-FFF2-40B4-BE49-F238E27FC236}">
                <a16:creationId xmlns:a16="http://schemas.microsoft.com/office/drawing/2014/main" id="{7094E42F-08B2-4BF7-8E6E-7BB2103F51D5}"/>
              </a:ext>
            </a:extLst>
          </p:cNvPr>
          <p:cNvSpPr/>
          <p:nvPr/>
        </p:nvSpPr>
        <p:spPr>
          <a:xfrm>
            <a:off x="6390824" y="4485638"/>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Pfeil: nach rechts 16">
            <a:extLst>
              <a:ext uri="{FF2B5EF4-FFF2-40B4-BE49-F238E27FC236}">
                <a16:creationId xmlns:a16="http://schemas.microsoft.com/office/drawing/2014/main" id="{6FDFE01F-9B8A-467B-8630-77B7C648D62A}"/>
              </a:ext>
            </a:extLst>
          </p:cNvPr>
          <p:cNvSpPr/>
          <p:nvPr/>
        </p:nvSpPr>
        <p:spPr>
          <a:xfrm>
            <a:off x="6390824" y="522920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Pfeil: nach rechts 17">
            <a:extLst>
              <a:ext uri="{FF2B5EF4-FFF2-40B4-BE49-F238E27FC236}">
                <a16:creationId xmlns:a16="http://schemas.microsoft.com/office/drawing/2014/main" id="{2B69C9D6-07B9-43D8-8D0D-BDC5DE4AB9C1}"/>
              </a:ext>
            </a:extLst>
          </p:cNvPr>
          <p:cNvSpPr/>
          <p:nvPr/>
        </p:nvSpPr>
        <p:spPr>
          <a:xfrm>
            <a:off x="6390824" y="558939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Pfeil: nach rechts 18">
            <a:extLst>
              <a:ext uri="{FF2B5EF4-FFF2-40B4-BE49-F238E27FC236}">
                <a16:creationId xmlns:a16="http://schemas.microsoft.com/office/drawing/2014/main" id="{91873743-01A1-42AC-BB29-4D3EC65B10F9}"/>
              </a:ext>
            </a:extLst>
          </p:cNvPr>
          <p:cNvSpPr/>
          <p:nvPr/>
        </p:nvSpPr>
        <p:spPr>
          <a:xfrm>
            <a:off x="6418563" y="590356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9074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Bildungsverordnung</a:t>
            </a:r>
          </a:p>
        </p:txBody>
      </p:sp>
      <p:sp>
        <p:nvSpPr>
          <p:cNvPr id="3" name="Inhaltsplatzhalter 2">
            <a:extLst>
              <a:ext uri="{FF2B5EF4-FFF2-40B4-BE49-F238E27FC236}">
                <a16:creationId xmlns:a16="http://schemas.microsoft.com/office/drawing/2014/main" id="{63B5D254-812E-F3FC-B237-62E3BE4C604D}"/>
              </a:ext>
            </a:extLst>
          </p:cNvPr>
          <p:cNvSpPr>
            <a:spLocks noGrp="1"/>
          </p:cNvSpPr>
          <p:nvPr>
            <p:ph idx="1"/>
          </p:nvPr>
        </p:nvSpPr>
        <p:spPr/>
        <p:txBody>
          <a:bodyPr/>
          <a:lstStyle/>
          <a:p>
            <a:pPr marL="0" indent="0">
              <a:buNone/>
            </a:pPr>
            <a:endParaRPr lang="de-CH" b="1" dirty="0"/>
          </a:p>
          <a:p>
            <a:endParaRPr lang="de-CH" dirty="0"/>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E09C8823-816E-4CE2-AACE-E98C3EDCA878}"/>
              </a:ext>
            </a:extLst>
          </p:cNvPr>
          <p:cNvSpPr txBox="1">
            <a:spLocks/>
          </p:cNvSpPr>
          <p:nvPr/>
        </p:nvSpPr>
        <p:spPr>
          <a:xfrm>
            <a:off x="479376" y="1417639"/>
            <a:ext cx="11305256" cy="48609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Rechtssetzende Elemente der betrieblich und schulisch organisierten Grundbildung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Anforderung</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 Berufsbildner/innen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EFZ mind. 2 Jahre berufliche Praxis;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Lerndokumentation, Bildungsbericht und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Persönliches Portfolio</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Leistungsdokumentation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Bildungsbericht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betrieblicher Kompetenznachweis</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überbetrieblicher Kompetenznachweis</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Qualifikationsverfahren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Abschlussprüfung praktische Arbeit	 30 %</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Berufskenntnisse und Allgemeinbildung 30 %</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Erfahrungsnote 40 %</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Ausweis und Titel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Qualitätsentwicklung und Organisation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Schlussbestimmungen</a:t>
            </a:r>
          </a:p>
        </p:txBody>
      </p:sp>
      <p:sp>
        <p:nvSpPr>
          <p:cNvPr id="6" name="Pfeil: nach rechts 5">
            <a:extLst>
              <a:ext uri="{FF2B5EF4-FFF2-40B4-BE49-F238E27FC236}">
                <a16:creationId xmlns:a16="http://schemas.microsoft.com/office/drawing/2014/main" id="{71F7160A-ACE2-4C91-BBE7-19DBFF50EC29}"/>
              </a:ext>
            </a:extLst>
          </p:cNvPr>
          <p:cNvSpPr/>
          <p:nvPr/>
        </p:nvSpPr>
        <p:spPr>
          <a:xfrm>
            <a:off x="6170600" y="237504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Pfeil: nach rechts 9">
            <a:extLst>
              <a:ext uri="{FF2B5EF4-FFF2-40B4-BE49-F238E27FC236}">
                <a16:creationId xmlns:a16="http://schemas.microsoft.com/office/drawing/2014/main" id="{CDBDFCB2-0D4C-43FB-B408-D81F85511DB1}"/>
              </a:ext>
            </a:extLst>
          </p:cNvPr>
          <p:cNvSpPr/>
          <p:nvPr/>
        </p:nvSpPr>
        <p:spPr>
          <a:xfrm>
            <a:off x="6232529" y="300160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Pfeil: nach rechts 10">
            <a:extLst>
              <a:ext uri="{FF2B5EF4-FFF2-40B4-BE49-F238E27FC236}">
                <a16:creationId xmlns:a16="http://schemas.microsoft.com/office/drawing/2014/main" id="{E727827B-5410-4AE0-8A23-DBE2F833D3AC}"/>
              </a:ext>
            </a:extLst>
          </p:cNvPr>
          <p:cNvSpPr/>
          <p:nvPr/>
        </p:nvSpPr>
        <p:spPr>
          <a:xfrm>
            <a:off x="6201451" y="198884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Pfeil: nach rechts 11">
            <a:extLst>
              <a:ext uri="{FF2B5EF4-FFF2-40B4-BE49-F238E27FC236}">
                <a16:creationId xmlns:a16="http://schemas.microsoft.com/office/drawing/2014/main" id="{E0372CC5-8BD3-445D-A28F-A8E5411D1E0B}"/>
              </a:ext>
            </a:extLst>
          </p:cNvPr>
          <p:cNvSpPr/>
          <p:nvPr/>
        </p:nvSpPr>
        <p:spPr>
          <a:xfrm>
            <a:off x="6232529" y="338328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Pfeil: nach rechts 12">
            <a:extLst>
              <a:ext uri="{FF2B5EF4-FFF2-40B4-BE49-F238E27FC236}">
                <a16:creationId xmlns:a16="http://schemas.microsoft.com/office/drawing/2014/main" id="{0E49A1FA-9E6C-4395-A570-EF24D748862F}"/>
              </a:ext>
            </a:extLst>
          </p:cNvPr>
          <p:cNvSpPr/>
          <p:nvPr/>
        </p:nvSpPr>
        <p:spPr>
          <a:xfrm>
            <a:off x="6187275" y="266123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Pfeil: nach rechts 13">
            <a:extLst>
              <a:ext uri="{FF2B5EF4-FFF2-40B4-BE49-F238E27FC236}">
                <a16:creationId xmlns:a16="http://schemas.microsoft.com/office/drawing/2014/main" id="{E3B3A3B3-5D35-47AF-9B4C-CF21E1F27BC1}"/>
              </a:ext>
            </a:extLst>
          </p:cNvPr>
          <p:cNvSpPr/>
          <p:nvPr/>
        </p:nvSpPr>
        <p:spPr>
          <a:xfrm>
            <a:off x="6201451" y="406179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Pfeil: nach rechts 14">
            <a:extLst>
              <a:ext uri="{FF2B5EF4-FFF2-40B4-BE49-F238E27FC236}">
                <a16:creationId xmlns:a16="http://schemas.microsoft.com/office/drawing/2014/main" id="{896BBEC4-0DA6-4B71-A790-C4C5EF1B7612}"/>
              </a:ext>
            </a:extLst>
          </p:cNvPr>
          <p:cNvSpPr/>
          <p:nvPr/>
        </p:nvSpPr>
        <p:spPr>
          <a:xfrm>
            <a:off x="6232529" y="444346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Pfeil: nach rechts 15">
            <a:extLst>
              <a:ext uri="{FF2B5EF4-FFF2-40B4-BE49-F238E27FC236}">
                <a16:creationId xmlns:a16="http://schemas.microsoft.com/office/drawing/2014/main" id="{7D556D3E-24C0-4AF6-ADB9-38948222F82D}"/>
              </a:ext>
            </a:extLst>
          </p:cNvPr>
          <p:cNvSpPr/>
          <p:nvPr/>
        </p:nvSpPr>
        <p:spPr>
          <a:xfrm>
            <a:off x="6242556" y="4780744"/>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2263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2FA8E-BE5D-404D-B7EE-D80FDD7BAD9E}"/>
              </a:ext>
            </a:extLst>
          </p:cNvPr>
          <p:cNvSpPr>
            <a:spLocks noGrp="1"/>
          </p:cNvSpPr>
          <p:nvPr>
            <p:ph type="title"/>
          </p:nvPr>
        </p:nvSpPr>
        <p:spPr/>
        <p:txBody>
          <a:bodyPr/>
          <a:lstStyle/>
          <a:p>
            <a:r>
              <a:rPr lang="de-CH" dirty="0"/>
              <a:t>Bildungsverordnung Art. 16</a:t>
            </a:r>
            <a:r>
              <a:rPr lang="de-CH" sz="3200" dirty="0"/>
              <a:t>–</a:t>
            </a:r>
            <a:r>
              <a:rPr lang="de-CH" dirty="0"/>
              <a:t>18</a:t>
            </a:r>
          </a:p>
        </p:txBody>
      </p:sp>
      <p:sp>
        <p:nvSpPr>
          <p:cNvPr id="3" name="Inhaltsplatzhalter 2">
            <a:extLst>
              <a:ext uri="{FF2B5EF4-FFF2-40B4-BE49-F238E27FC236}">
                <a16:creationId xmlns:a16="http://schemas.microsoft.com/office/drawing/2014/main" id="{F801C2C6-84A1-40C4-822F-34B52777EE2A}"/>
              </a:ext>
            </a:extLst>
          </p:cNvPr>
          <p:cNvSpPr>
            <a:spLocks noGrp="1"/>
          </p:cNvSpPr>
          <p:nvPr>
            <p:ph idx="1"/>
          </p:nvPr>
        </p:nvSpPr>
        <p:spPr/>
        <p:txBody>
          <a:bodyPr/>
          <a:lstStyle/>
          <a:p>
            <a:r>
              <a:rPr lang="de-CH" dirty="0"/>
              <a:t>Art. 16 Lerndokumentation</a:t>
            </a:r>
          </a:p>
          <a:p>
            <a:r>
              <a:rPr lang="de-CH" dirty="0"/>
              <a:t>Art. 17 Bildungsbericht</a:t>
            </a:r>
          </a:p>
          <a:p>
            <a:r>
              <a:rPr lang="de-CH" dirty="0"/>
              <a:t>Art. 18 Leistungsdokumentation über die Bildung in beruflicher Praxis</a:t>
            </a:r>
          </a:p>
        </p:txBody>
      </p:sp>
      <p:sp>
        <p:nvSpPr>
          <p:cNvPr id="4" name="Foliennummernplatzhalter 3">
            <a:extLst>
              <a:ext uri="{FF2B5EF4-FFF2-40B4-BE49-F238E27FC236}">
                <a16:creationId xmlns:a16="http://schemas.microsoft.com/office/drawing/2014/main" id="{A5694447-AD42-41CE-8434-C98F8F8C30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5836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0A34562-5876-40DA-A928-CCC232EEC4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7702B91B-5362-4759-A5CC-F1E561A7C796}"/>
              </a:ext>
            </a:extLst>
          </p:cNvPr>
          <p:cNvPicPr>
            <a:picLocks noChangeAspect="1"/>
          </p:cNvPicPr>
          <p:nvPr/>
        </p:nvPicPr>
        <p:blipFill>
          <a:blip r:embed="rId3"/>
          <a:stretch>
            <a:fillRect/>
          </a:stretch>
        </p:blipFill>
        <p:spPr>
          <a:xfrm>
            <a:off x="479376" y="1484784"/>
            <a:ext cx="10172700" cy="2476500"/>
          </a:xfrm>
          <a:prstGeom prst="rect">
            <a:avLst/>
          </a:prstGeom>
        </p:spPr>
      </p:pic>
    </p:spTree>
    <p:extLst>
      <p:ext uri="{BB962C8B-B14F-4D97-AF65-F5344CB8AC3E}">
        <p14:creationId xmlns:p14="http://schemas.microsoft.com/office/powerpoint/2010/main" val="210873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7E7A5B2-0137-4A70-8965-6028288F9F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12A1E8E8-FE06-4C28-AC03-C3E0455387D9}"/>
              </a:ext>
            </a:extLst>
          </p:cNvPr>
          <p:cNvPicPr>
            <a:picLocks noChangeAspect="1"/>
          </p:cNvPicPr>
          <p:nvPr/>
        </p:nvPicPr>
        <p:blipFill>
          <a:blip r:embed="rId3"/>
          <a:stretch>
            <a:fillRect/>
          </a:stretch>
        </p:blipFill>
        <p:spPr>
          <a:xfrm>
            <a:off x="1090612" y="757237"/>
            <a:ext cx="10010775" cy="5343525"/>
          </a:xfrm>
          <a:prstGeom prst="rect">
            <a:avLst/>
          </a:prstGeom>
        </p:spPr>
      </p:pic>
    </p:spTree>
    <p:extLst>
      <p:ext uri="{BB962C8B-B14F-4D97-AF65-F5344CB8AC3E}">
        <p14:creationId xmlns:p14="http://schemas.microsoft.com/office/powerpoint/2010/main" val="1399113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B49A03F-1106-456C-AB94-6726CC036E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27C10199-114D-4CD8-8EC6-00767B5F4CA3}"/>
              </a:ext>
            </a:extLst>
          </p:cNvPr>
          <p:cNvPicPr>
            <a:picLocks noChangeAspect="1"/>
          </p:cNvPicPr>
          <p:nvPr/>
        </p:nvPicPr>
        <p:blipFill>
          <a:blip r:embed="rId3"/>
          <a:stretch>
            <a:fillRect/>
          </a:stretch>
        </p:blipFill>
        <p:spPr>
          <a:xfrm>
            <a:off x="911424" y="1257300"/>
            <a:ext cx="9906000" cy="2171700"/>
          </a:xfrm>
          <a:prstGeom prst="rect">
            <a:avLst/>
          </a:prstGeom>
        </p:spPr>
      </p:pic>
    </p:spTree>
    <p:extLst>
      <p:ext uri="{BB962C8B-B14F-4D97-AF65-F5344CB8AC3E}">
        <p14:creationId xmlns:p14="http://schemas.microsoft.com/office/powerpoint/2010/main" val="211277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Bildungsplan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209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Bildungsplan</a:t>
            </a:r>
          </a:p>
        </p:txBody>
      </p:sp>
      <p:sp>
        <p:nvSpPr>
          <p:cNvPr id="3" name="Inhaltsplatzhalter 2">
            <a:extLst>
              <a:ext uri="{FF2B5EF4-FFF2-40B4-BE49-F238E27FC236}">
                <a16:creationId xmlns:a16="http://schemas.microsoft.com/office/drawing/2014/main" id="{63B5D254-812E-F3FC-B237-62E3BE4C604D}"/>
              </a:ext>
            </a:extLst>
          </p:cNvPr>
          <p:cNvSpPr>
            <a:spLocks noGrp="1"/>
          </p:cNvSpPr>
          <p:nvPr>
            <p:ph idx="1"/>
          </p:nvPr>
        </p:nvSpPr>
        <p:spPr/>
        <p:txBody>
          <a:bodyPr/>
          <a:lstStyle/>
          <a:p>
            <a:pPr marL="0" indent="0">
              <a:buNone/>
            </a:pPr>
            <a:r>
              <a:rPr lang="de-CH" b="1" dirty="0"/>
              <a:t>Branchenübergreifend:</a:t>
            </a:r>
          </a:p>
          <a:p>
            <a:pPr marL="0" indent="0">
              <a:buNone/>
            </a:pPr>
            <a:r>
              <a:rPr lang="de-CH" dirty="0"/>
              <a:t>Hauptteil mit </a:t>
            </a:r>
          </a:p>
          <a:p>
            <a:r>
              <a:rPr lang="de-CH" dirty="0"/>
              <a:t>Übersicht über die Handlungskompetenzen</a:t>
            </a:r>
          </a:p>
          <a:p>
            <a:r>
              <a:rPr lang="de-CH" dirty="0"/>
              <a:t>Leistungsziele für Betrieb und Berufsfachschule</a:t>
            </a:r>
          </a:p>
          <a:p>
            <a:endParaRPr lang="de-CH" dirty="0"/>
          </a:p>
          <a:p>
            <a:pPr marL="0" indent="0">
              <a:buNone/>
            </a:pPr>
            <a:r>
              <a:rPr lang="de-CH" b="1" dirty="0"/>
              <a:t>Branchenspezifisch: </a:t>
            </a:r>
          </a:p>
          <a:p>
            <a:pPr marL="0" indent="0">
              <a:buNone/>
            </a:pPr>
            <a:r>
              <a:rPr lang="de-CH" dirty="0"/>
              <a:t>Anhang 2 mit</a:t>
            </a:r>
          </a:p>
          <a:p>
            <a:r>
              <a:rPr lang="de-CH" dirty="0"/>
              <a:t>branchenspezifischen Arbeitssituationen</a:t>
            </a:r>
          </a:p>
          <a:p>
            <a:r>
              <a:rPr lang="de-CH" dirty="0"/>
              <a:t>branchenspezifischen Leistungsziele für Betrieb und überbetriebliche Kurse</a:t>
            </a:r>
          </a:p>
          <a:p>
            <a:endParaRPr lang="de-CH" dirty="0"/>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7527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51384" y="404664"/>
            <a:ext cx="8856984" cy="652934"/>
          </a:xfrm>
        </p:spPr>
        <p:txBody>
          <a:bodyPr anchor="ctr">
            <a:normAutofit/>
          </a:bodyPr>
          <a:lstStyle/>
          <a:p>
            <a:r>
              <a:rPr lang="de-CH" sz="2800" dirty="0"/>
              <a:t>Bildungsplan – Übersicht über die Handlungskompetenzen</a:t>
            </a:r>
            <a:endParaRPr lang="de-CH" sz="2800" b="0" dirty="0"/>
          </a:p>
        </p:txBody>
      </p:sp>
      <p:sp>
        <p:nvSpPr>
          <p:cNvPr id="2" name="Foliennummernplatzhalter 1"/>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3" name="Inhaltsplatzhalter 5">
            <a:extLst>
              <a:ext uri="{FF2B5EF4-FFF2-40B4-BE49-F238E27FC236}">
                <a16:creationId xmlns:a16="http://schemas.microsoft.com/office/drawing/2014/main" id="{76DB919B-3C9E-8EFE-E8BF-54F9117E6AB4}"/>
              </a:ext>
            </a:extLst>
          </p:cNvPr>
          <p:cNvPicPr>
            <a:picLocks noGrp="1" noChangeAspect="1"/>
          </p:cNvPicPr>
          <p:nvPr>
            <p:ph idx="1"/>
          </p:nvPr>
        </p:nvPicPr>
        <p:blipFill>
          <a:blip r:embed="rId3"/>
          <a:stretch>
            <a:fillRect/>
          </a:stretch>
        </p:blipFill>
        <p:spPr>
          <a:xfrm>
            <a:off x="626730" y="1091171"/>
            <a:ext cx="10225136" cy="5600315"/>
          </a:xfrm>
        </p:spPr>
      </p:pic>
    </p:spTree>
    <p:extLst>
      <p:ext uri="{BB962C8B-B14F-4D97-AF65-F5344CB8AC3E}">
        <p14:creationId xmlns:p14="http://schemas.microsoft.com/office/powerpoint/2010/main" val="754430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1E364F27-BBEC-4A0E-B8FE-6D6E3F402548}"/>
              </a:ext>
            </a:extLst>
          </p:cNvPr>
          <p:cNvPicPr>
            <a:picLocks noGrp="1" noChangeAspect="1"/>
          </p:cNvPicPr>
          <p:nvPr>
            <p:ph idx="1"/>
          </p:nvPr>
        </p:nvPicPr>
        <p:blipFill>
          <a:blip r:embed="rId3"/>
          <a:stretch>
            <a:fillRect/>
          </a:stretch>
        </p:blipFill>
        <p:spPr>
          <a:xfrm>
            <a:off x="609600" y="1189892"/>
            <a:ext cx="8856984" cy="5218794"/>
          </a:xfrm>
        </p:spPr>
      </p:pic>
      <p:sp>
        <p:nvSpPr>
          <p:cNvPr id="7" name="Titel 4">
            <a:extLst>
              <a:ext uri="{FF2B5EF4-FFF2-40B4-BE49-F238E27FC236}">
                <a16:creationId xmlns:a16="http://schemas.microsoft.com/office/drawing/2014/main" id="{59026B80-63B3-DB93-4245-BAB88151CA21}"/>
              </a:ext>
            </a:extLst>
          </p:cNvPr>
          <p:cNvSpPr txBox="1">
            <a:spLocks/>
          </p:cNvSpPr>
          <p:nvPr/>
        </p:nvSpPr>
        <p:spPr>
          <a:xfrm>
            <a:off x="551384" y="404664"/>
            <a:ext cx="8856984" cy="65293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Bildungsplan – Leistungsziele für Betrieb und Berufsfachschule</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8" name="Foliennummernplatzhalter 1">
            <a:extLst>
              <a:ext uri="{FF2B5EF4-FFF2-40B4-BE49-F238E27FC236}">
                <a16:creationId xmlns:a16="http://schemas.microsoft.com/office/drawing/2014/main" id="{CA88505A-8A7E-6DCE-FA90-F46B9EFA0767}"/>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1418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a:xfrm>
            <a:off x="609600" y="587820"/>
            <a:ext cx="10972800" cy="652934"/>
          </a:xfrm>
        </p:spPr>
        <p:txBody>
          <a:bodyPr>
            <a:normAutofit/>
          </a:bodyPr>
          <a:lstStyle/>
          <a:p>
            <a:r>
              <a:rPr lang="de-CH" dirty="0"/>
              <a:t>Ziele</a:t>
            </a:r>
          </a:p>
        </p:txBody>
      </p:sp>
      <p:sp>
        <p:nvSpPr>
          <p:cNvPr id="6" name="Inhaltsplatzhalter 5"/>
          <p:cNvSpPr>
            <a:spLocks noGrp="1"/>
          </p:cNvSpPr>
          <p:nvPr>
            <p:ph idx="1"/>
          </p:nvPr>
        </p:nvSpPr>
        <p:spPr>
          <a:xfrm>
            <a:off x="609600" y="1423317"/>
            <a:ext cx="10972800" cy="4525963"/>
          </a:xfrm>
        </p:spPr>
        <p:txBody>
          <a:bodyPr/>
          <a:lstStyle/>
          <a:p>
            <a:r>
              <a:rPr lang="de-CH" dirty="0"/>
              <a:t>Sie können Ihren Lernenden Aufbau und Ablauf der beruflichen Grundbildung  erklären. </a:t>
            </a:r>
          </a:p>
          <a:p>
            <a:r>
              <a:rPr lang="de-CH" dirty="0"/>
              <a:t>Sie sind in der Lage, folgende betriebliche Umsetzungsinstrumente zielgerichtet und wirkungsvoll einzusetzen:</a:t>
            </a:r>
          </a:p>
          <a:p>
            <a:pPr lvl="1"/>
            <a:r>
              <a:rPr lang="de-CH" dirty="0"/>
              <a:t>Praxisaufträge</a:t>
            </a:r>
          </a:p>
          <a:p>
            <a:pPr lvl="1"/>
            <a:r>
              <a:rPr lang="de-CH" dirty="0"/>
              <a:t>Kompetenzraster</a:t>
            </a:r>
          </a:p>
          <a:p>
            <a:pPr lvl="1"/>
            <a:r>
              <a:rPr lang="de-CH" dirty="0"/>
              <a:t>Lerndokumentation = Persönliches Portfolio</a:t>
            </a:r>
          </a:p>
          <a:p>
            <a:pPr lvl="1"/>
            <a:r>
              <a:rPr lang="de-CH" dirty="0"/>
              <a:t>Bildungsbericht</a:t>
            </a:r>
          </a:p>
          <a:p>
            <a:pPr lvl="1"/>
            <a:r>
              <a:rPr lang="de-CH" dirty="0"/>
              <a:t>betriebliche Erfahrungsnote</a:t>
            </a:r>
          </a:p>
          <a:p>
            <a:r>
              <a:rPr lang="de-CH" dirty="0"/>
              <a:t>Sie können die betriebliche Erfahrungsnote korrekt berechnen.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dirty="0"/>
          </a:p>
        </p:txBody>
      </p:sp>
    </p:spTree>
    <p:extLst>
      <p:ext uri="{BB962C8B-B14F-4D97-AF65-F5344CB8AC3E}">
        <p14:creationId xmlns:p14="http://schemas.microsoft.com/office/powerpoint/2010/main" val="3477679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FA779881-8C8E-4ED6-80A3-67F9955AFDFA}"/>
              </a:ext>
            </a:extLst>
          </p:cNvPr>
          <p:cNvPicPr>
            <a:picLocks noGrp="1" noChangeAspect="1"/>
          </p:cNvPicPr>
          <p:nvPr>
            <p:ph idx="1"/>
          </p:nvPr>
        </p:nvPicPr>
        <p:blipFill>
          <a:blip r:embed="rId3"/>
          <a:stretch>
            <a:fillRect/>
          </a:stretch>
        </p:blipFill>
        <p:spPr>
          <a:xfrm>
            <a:off x="750944" y="1184175"/>
            <a:ext cx="7828077" cy="5086599"/>
          </a:xfrm>
        </p:spPr>
      </p:pic>
      <p:sp>
        <p:nvSpPr>
          <p:cNvPr id="7" name="Inhaltsplatzhalter 2">
            <a:extLst>
              <a:ext uri="{FF2B5EF4-FFF2-40B4-BE49-F238E27FC236}">
                <a16:creationId xmlns:a16="http://schemas.microsoft.com/office/drawing/2014/main" id="{30A99B68-3FE9-4A8A-A588-311E2667C6EB}"/>
              </a:ext>
            </a:extLst>
          </p:cNvPr>
          <p:cNvSpPr txBox="1">
            <a:spLocks/>
          </p:cNvSpPr>
          <p:nvPr/>
        </p:nvSpPr>
        <p:spPr bwMode="auto">
          <a:xfrm>
            <a:off x="8849254" y="2021095"/>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Arbeitssituation</a:t>
            </a:r>
          </a:p>
        </p:txBody>
      </p:sp>
      <p:sp>
        <p:nvSpPr>
          <p:cNvPr id="8" name="Inhaltsplatzhalter 2">
            <a:extLst>
              <a:ext uri="{FF2B5EF4-FFF2-40B4-BE49-F238E27FC236}">
                <a16:creationId xmlns:a16="http://schemas.microsoft.com/office/drawing/2014/main" id="{6D60460D-C922-45EE-9623-B429C1F5AB6E}"/>
              </a:ext>
            </a:extLst>
          </p:cNvPr>
          <p:cNvSpPr txBox="1">
            <a:spLocks/>
          </p:cNvSpPr>
          <p:nvPr/>
        </p:nvSpPr>
        <p:spPr bwMode="auto">
          <a:xfrm>
            <a:off x="8849254" y="1170860"/>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Handlungskompetenz</a:t>
            </a:r>
          </a:p>
        </p:txBody>
      </p:sp>
      <p:sp>
        <p:nvSpPr>
          <p:cNvPr id="9" name="Inhaltsplatzhalter 2">
            <a:extLst>
              <a:ext uri="{FF2B5EF4-FFF2-40B4-BE49-F238E27FC236}">
                <a16:creationId xmlns:a16="http://schemas.microsoft.com/office/drawing/2014/main" id="{A0547443-9F34-4F63-BA7A-4C9CF36D93F6}"/>
              </a:ext>
            </a:extLst>
          </p:cNvPr>
          <p:cNvSpPr txBox="1">
            <a:spLocks/>
          </p:cNvSpPr>
          <p:nvPr/>
        </p:nvSpPr>
        <p:spPr bwMode="auto">
          <a:xfrm>
            <a:off x="8849254" y="3295699"/>
            <a:ext cx="3280046"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Leistungsziele für Betrieb und überbetriebliche Kurse</a:t>
            </a: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551384" y="404664"/>
            <a:ext cx="770485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Bildungsplan – Anhang A2.15: Branchenspezifika</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55387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CAB1-D441-43FC-C30B-0F7DE728F394}"/>
              </a:ext>
            </a:extLst>
          </p:cNvPr>
          <p:cNvSpPr>
            <a:spLocks noGrp="1"/>
          </p:cNvSpPr>
          <p:nvPr>
            <p:ph type="title"/>
          </p:nvPr>
        </p:nvSpPr>
        <p:spPr/>
        <p:txBody>
          <a:bodyPr/>
          <a:lstStyle/>
          <a:p>
            <a:r>
              <a:rPr lang="de-CH" dirty="0"/>
              <a:t>Betriebliches Ausbildungssystem </a:t>
            </a:r>
          </a:p>
        </p:txBody>
      </p:sp>
      <p:sp>
        <p:nvSpPr>
          <p:cNvPr id="3" name="Textplatzhalter 2">
            <a:extLst>
              <a:ext uri="{FF2B5EF4-FFF2-40B4-BE49-F238E27FC236}">
                <a16:creationId xmlns:a16="http://schemas.microsoft.com/office/drawing/2014/main" id="{3A1B4CE7-0DAE-C2C7-974C-C4848EFBDF48}"/>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9BB88AF-FBFF-65FE-580C-995F848A1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7203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Betrieblicher</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Kompetenznachweis</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Bildungsbericht</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ovap</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88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73B25-77C4-779B-00EB-BD54D9337690}"/>
              </a:ext>
            </a:extLst>
          </p:cNvPr>
          <p:cNvSpPr>
            <a:spLocks noGrp="1"/>
          </p:cNvSpPr>
          <p:nvPr>
            <p:ph type="title"/>
          </p:nvPr>
        </p:nvSpPr>
        <p:spPr>
          <a:xfrm>
            <a:off x="963084" y="2276872"/>
            <a:ext cx="10363200" cy="1782143"/>
          </a:xfrm>
        </p:spPr>
        <p:txBody>
          <a:bodyPr>
            <a:normAutofit fontScale="90000"/>
          </a:bodyPr>
          <a:lstStyle/>
          <a:p>
            <a:r>
              <a:rPr lang="de-CH" dirty="0"/>
              <a:t>Ausbildungssysteme an Berufsfachschule und überbetrieblichen Kursen</a:t>
            </a:r>
            <a:br>
              <a:rPr lang="de-CH" dirty="0"/>
            </a:br>
            <a:endParaRPr lang="de-CH" dirty="0"/>
          </a:p>
        </p:txBody>
      </p:sp>
      <p:sp>
        <p:nvSpPr>
          <p:cNvPr id="4" name="Foliennummernplatzhalter 3">
            <a:extLst>
              <a:ext uri="{FF2B5EF4-FFF2-40B4-BE49-F238E27FC236}">
                <a16:creationId xmlns:a16="http://schemas.microsoft.com/office/drawing/2014/main" id="{2893D987-6533-4AEF-69BF-C8F23D3D18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3507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66D13-238B-9FFF-748F-52A4694C69A0}"/>
              </a:ext>
            </a:extLst>
          </p:cNvPr>
          <p:cNvSpPr>
            <a:spLocks noGrp="1"/>
          </p:cNvSpPr>
          <p:nvPr>
            <p:ph type="title"/>
          </p:nvPr>
        </p:nvSpPr>
        <p:spPr/>
        <p:txBody>
          <a:bodyPr/>
          <a:lstStyle/>
          <a:p>
            <a:r>
              <a:rPr lang="de-CH" dirty="0"/>
              <a:t>Ausbildungssystem Berufsfachschule</a:t>
            </a:r>
          </a:p>
        </p:txBody>
      </p:sp>
      <p:sp>
        <p:nvSpPr>
          <p:cNvPr id="3" name="Inhaltsplatzhalter 2">
            <a:extLst>
              <a:ext uri="{FF2B5EF4-FFF2-40B4-BE49-F238E27FC236}">
                <a16:creationId xmlns:a16="http://schemas.microsoft.com/office/drawing/2014/main" id="{38908967-AC9C-DC04-0855-44599229C9FF}"/>
              </a:ext>
            </a:extLst>
          </p:cNvPr>
          <p:cNvSpPr>
            <a:spLocks noGrp="1"/>
          </p:cNvSpPr>
          <p:nvPr>
            <p:ph idx="1"/>
          </p:nvPr>
        </p:nvSpPr>
        <p:spPr/>
        <p:txBody>
          <a:bodyPr/>
          <a:lstStyle/>
          <a:p>
            <a:pPr marL="0" indent="0">
              <a:buNone/>
            </a:pPr>
            <a:r>
              <a:rPr lang="de-CH" b="1" dirty="0"/>
              <a:t>Grundbildung EFZ: </a:t>
            </a:r>
          </a:p>
          <a:p>
            <a:r>
              <a:rPr lang="de-CH" dirty="0"/>
              <a:t>Schultage pro Lehrjahr: 2 Tage – 2 Tage – 1 Tag</a:t>
            </a:r>
          </a:p>
          <a:p>
            <a:r>
              <a:rPr lang="de-CH" dirty="0"/>
              <a:t>Keine Fächer mehr, der Unterricht ist nach Handlungskompetenzen strukturiert</a:t>
            </a:r>
          </a:p>
          <a:p>
            <a:r>
              <a:rPr lang="de-CH" dirty="0"/>
              <a:t>Vollintegrierte Allgemeinbildung (wird gemeinsam mit den Berufskenntnissen vermittelt, vor allem in HKB A)</a:t>
            </a:r>
          </a:p>
          <a:p>
            <a:r>
              <a:rPr lang="de-CH" dirty="0"/>
              <a:t>Details in </a:t>
            </a:r>
          </a:p>
          <a:p>
            <a:pPr lvl="1"/>
            <a:r>
              <a:rPr lang="de-CH" dirty="0"/>
              <a:t>Art. 11 der Bildungsverordnung und </a:t>
            </a:r>
          </a:p>
          <a:p>
            <a:pPr lvl="1"/>
            <a:r>
              <a:rPr lang="de-CH" dirty="0"/>
              <a:t>den nationalen Lehrplänen für die Berufsfachschulen (Fokus EFZ/Berufs-kenntnisse, Allgemeinbildung)</a:t>
            </a:r>
          </a:p>
          <a:p>
            <a:endParaRPr lang="de-CH" dirty="0"/>
          </a:p>
          <a:p>
            <a:endParaRPr lang="de-CH" dirty="0"/>
          </a:p>
        </p:txBody>
      </p:sp>
      <p:sp>
        <p:nvSpPr>
          <p:cNvPr id="4" name="Foliennummernplatzhalter 3">
            <a:extLst>
              <a:ext uri="{FF2B5EF4-FFF2-40B4-BE49-F238E27FC236}">
                <a16:creationId xmlns:a16="http://schemas.microsoft.com/office/drawing/2014/main" id="{190A5671-4859-F4B5-85D6-145C95FDBA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5588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15B65-18C3-F8E3-0A74-2424A78D13B1}"/>
              </a:ext>
            </a:extLst>
          </p:cNvPr>
          <p:cNvSpPr>
            <a:spLocks noGrp="1"/>
          </p:cNvSpPr>
          <p:nvPr>
            <p:ph type="title"/>
          </p:nvPr>
        </p:nvSpPr>
        <p:spPr/>
        <p:txBody>
          <a:bodyPr/>
          <a:lstStyle/>
          <a:p>
            <a:r>
              <a:rPr lang="de-CH" dirty="0"/>
              <a:t>Ausbildungssystem Berufsfachschule</a:t>
            </a:r>
          </a:p>
        </p:txBody>
      </p:sp>
      <p:sp>
        <p:nvSpPr>
          <p:cNvPr id="3" name="Inhaltsplatzhalter 2">
            <a:extLst>
              <a:ext uri="{FF2B5EF4-FFF2-40B4-BE49-F238E27FC236}">
                <a16:creationId xmlns:a16="http://schemas.microsoft.com/office/drawing/2014/main" id="{7D9E2CEA-BF15-02CC-6652-B8D71AAC4A28}"/>
              </a:ext>
            </a:extLst>
          </p:cNvPr>
          <p:cNvSpPr>
            <a:spLocks noGrp="1"/>
          </p:cNvSpPr>
          <p:nvPr>
            <p:ph idx="1"/>
          </p:nvPr>
        </p:nvSpPr>
        <p:spPr>
          <a:xfrm>
            <a:off x="609600" y="1268760"/>
            <a:ext cx="10972800" cy="4525963"/>
          </a:xfrm>
        </p:spPr>
        <p:txBody>
          <a:bodyPr/>
          <a:lstStyle/>
          <a:p>
            <a:pPr marL="0" indent="0">
              <a:buNone/>
            </a:pPr>
            <a:r>
              <a:rPr lang="de-CH" b="1" dirty="0"/>
              <a:t>Grundbildung EFZ mit integrierter Berufsmaturität 1:</a:t>
            </a:r>
            <a:r>
              <a:rPr lang="de-CH" dirty="0"/>
              <a:t> </a:t>
            </a:r>
          </a:p>
          <a:p>
            <a:r>
              <a:rPr lang="de-CH" dirty="0"/>
              <a:t>Schultage pro Lehrjahr: je 2 Tage, zusätzliche Lektionen werden im Rahmen von zusätzlichen Schultagen, Projekttagen etc. abgedeckt.</a:t>
            </a:r>
          </a:p>
          <a:p>
            <a:r>
              <a:rPr lang="de-CH" dirty="0"/>
              <a:t>Lerninhalte des fächerorientierten Rahmenlehrplans für die Berufsmaturität </a:t>
            </a:r>
            <a:br>
              <a:rPr lang="de-CH" dirty="0"/>
            </a:br>
            <a:r>
              <a:rPr lang="de-CH" dirty="0"/>
              <a:t>mit Trainingseinheiten für die kompetenzorientierten Berufskenntnisse kombiniert</a:t>
            </a:r>
          </a:p>
          <a:p>
            <a:r>
              <a:rPr lang="de-CH" dirty="0"/>
              <a:t>Details in den nationalen Lehrplänen für die Berufsfachschulen, Fokus EFZ mit lehrbegleitender Berufsmaturität</a:t>
            </a:r>
          </a:p>
          <a:p>
            <a:r>
              <a:rPr lang="de-CH" dirty="0"/>
              <a:t>Neue Bildungsverordnung ab August 2026</a:t>
            </a:r>
          </a:p>
          <a:p>
            <a:pPr lvl="1"/>
            <a:r>
              <a:rPr lang="de-DE" dirty="0"/>
              <a:t>Noten-Berechnung im QV - Erfahrungsnoten auf </a:t>
            </a:r>
            <a:r>
              <a:rPr lang="de-DE" dirty="0" err="1"/>
              <a:t>Zehntelsnoten</a:t>
            </a:r>
            <a:r>
              <a:rPr lang="de-DE" dirty="0"/>
              <a:t> gerundet - zusammengesetzte Prüfungen (Sprachen) auf </a:t>
            </a:r>
            <a:r>
              <a:rPr lang="de-DE" dirty="0" err="1"/>
              <a:t>Zehntelsnoten</a:t>
            </a:r>
            <a:r>
              <a:rPr lang="de-DE" dirty="0"/>
              <a:t> gerundet</a:t>
            </a:r>
          </a:p>
          <a:p>
            <a:pPr lvl="1"/>
            <a:r>
              <a:rPr lang="de-DE" dirty="0"/>
              <a:t> Anpassung Lektionenzahl Mathematik </a:t>
            </a:r>
          </a:p>
          <a:p>
            <a:pPr lvl="1"/>
            <a:r>
              <a:rPr lang="de-DE" dirty="0"/>
              <a:t>Anpassungen im Rahmenlehrplan</a:t>
            </a:r>
          </a:p>
          <a:p>
            <a:pPr lvl="1"/>
            <a:r>
              <a:rPr lang="de-CH" dirty="0"/>
              <a:t>Zulassung BM2 ab Schuljahr 2029/30: Durchschnitt 5.0 (für beides)</a:t>
            </a:r>
          </a:p>
          <a:p>
            <a:endParaRPr lang="de-CH" dirty="0"/>
          </a:p>
        </p:txBody>
      </p:sp>
      <p:sp>
        <p:nvSpPr>
          <p:cNvPr id="4" name="Foliennummernplatzhalter 3">
            <a:extLst>
              <a:ext uri="{FF2B5EF4-FFF2-40B4-BE49-F238E27FC236}">
                <a16:creationId xmlns:a16="http://schemas.microsoft.com/office/drawing/2014/main" id="{EE0BD719-6ED2-A056-3127-48C2955DB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3584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B402F-A1BC-491A-B410-DF6F6C4CCAA3}"/>
              </a:ext>
            </a:extLst>
          </p:cNvPr>
          <p:cNvSpPr>
            <a:spLocks noGrp="1"/>
          </p:cNvSpPr>
          <p:nvPr>
            <p:ph type="title"/>
          </p:nvPr>
        </p:nvSpPr>
        <p:spPr>
          <a:xfrm>
            <a:off x="263352" y="591344"/>
            <a:ext cx="10261600" cy="533400"/>
          </a:xfrm>
        </p:spPr>
        <p:txBody>
          <a:bodyPr/>
          <a:lstStyle/>
          <a:p>
            <a:r>
              <a:rPr lang="de-CH" dirty="0">
                <a:cs typeface="Calibri" panose="020F0502020204030204" pitchFamily="34" charset="0"/>
              </a:rPr>
              <a:t>Ausbildungssystem überbetriebliche Kurse</a:t>
            </a:r>
          </a:p>
        </p:txBody>
      </p:sp>
      <p:sp>
        <p:nvSpPr>
          <p:cNvPr id="3" name="Inhaltsplatzhalter 2">
            <a:extLst>
              <a:ext uri="{FF2B5EF4-FFF2-40B4-BE49-F238E27FC236}">
                <a16:creationId xmlns:a16="http://schemas.microsoft.com/office/drawing/2014/main" id="{7695F7B5-26CD-4507-86B5-44E2CD8376F1}"/>
              </a:ext>
            </a:extLst>
          </p:cNvPr>
          <p:cNvSpPr>
            <a:spLocks noGrp="1"/>
          </p:cNvSpPr>
          <p:nvPr>
            <p:ph idx="1"/>
          </p:nvPr>
        </p:nvSpPr>
        <p:spPr>
          <a:xfrm>
            <a:off x="119336" y="998129"/>
            <a:ext cx="623392" cy="1278743"/>
          </a:xfrm>
        </p:spPr>
        <p:txBody>
          <a:bodyPr vert="vert270"/>
          <a:lstStyle/>
          <a:p>
            <a:pPr marL="0" indent="0">
              <a:buNone/>
            </a:pPr>
            <a:r>
              <a:rPr lang="de-CH" sz="1400" b="1" dirty="0">
                <a:solidFill>
                  <a:schemeClr val="accent4"/>
                </a:solidFill>
                <a:cs typeface="Calibri" panose="020F0502020204030204" pitchFamily="34" charset="0"/>
              </a:rPr>
              <a:t>Vorbereitung</a:t>
            </a:r>
          </a:p>
        </p:txBody>
      </p:sp>
      <p:sp>
        <p:nvSpPr>
          <p:cNvPr id="5" name="Rechteck 4">
            <a:extLst>
              <a:ext uri="{FF2B5EF4-FFF2-40B4-BE49-F238E27FC236}">
                <a16:creationId xmlns:a16="http://schemas.microsoft.com/office/drawing/2014/main" id="{673A1258-5E1E-4CA4-B85B-F9D9ABC2D5E5}"/>
              </a:ext>
            </a:extLst>
          </p:cNvPr>
          <p:cNvSpPr/>
          <p:nvPr/>
        </p:nvSpPr>
        <p:spPr>
          <a:xfrm>
            <a:off x="574709" y="1261395"/>
            <a:ext cx="11402283" cy="106560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hteck 5">
            <a:extLst>
              <a:ext uri="{FF2B5EF4-FFF2-40B4-BE49-F238E27FC236}">
                <a16:creationId xmlns:a16="http://schemas.microsoft.com/office/drawing/2014/main" id="{D7527A35-E6A1-45E5-9CEC-2E57E1FA5496}"/>
              </a:ext>
            </a:extLst>
          </p:cNvPr>
          <p:cNvSpPr/>
          <p:nvPr/>
        </p:nvSpPr>
        <p:spPr>
          <a:xfrm>
            <a:off x="574709" y="2507339"/>
            <a:ext cx="11402283" cy="115432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Inhaltsplatzhalter 2">
            <a:extLst>
              <a:ext uri="{FF2B5EF4-FFF2-40B4-BE49-F238E27FC236}">
                <a16:creationId xmlns:a16="http://schemas.microsoft.com/office/drawing/2014/main" id="{08412526-A0DE-41F3-813A-F15112807456}"/>
              </a:ext>
            </a:extLst>
          </p:cNvPr>
          <p:cNvSpPr txBox="1">
            <a:spLocks/>
          </p:cNvSpPr>
          <p:nvPr/>
        </p:nvSpPr>
        <p:spPr bwMode="auto">
          <a:xfrm>
            <a:off x="193837" y="2331484"/>
            <a:ext cx="357547" cy="12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Durchführung</a:t>
            </a:r>
          </a:p>
        </p:txBody>
      </p:sp>
      <p:sp>
        <p:nvSpPr>
          <p:cNvPr id="8" name="Rechteck 7">
            <a:extLst>
              <a:ext uri="{FF2B5EF4-FFF2-40B4-BE49-F238E27FC236}">
                <a16:creationId xmlns:a16="http://schemas.microsoft.com/office/drawing/2014/main" id="{0A2ED6CE-71E0-459A-A445-44B10E005FE8}"/>
              </a:ext>
            </a:extLst>
          </p:cNvPr>
          <p:cNvSpPr/>
          <p:nvPr/>
        </p:nvSpPr>
        <p:spPr>
          <a:xfrm>
            <a:off x="574709" y="3794949"/>
            <a:ext cx="11402283" cy="1278744"/>
          </a:xfrm>
          <a:prstGeom prst="rect">
            <a:avLst/>
          </a:prstGeom>
          <a:solidFill>
            <a:schemeClr val="accent2">
              <a:lumMod val="10000"/>
              <a:lumOff val="90000"/>
            </a:schemeClr>
          </a:solidFill>
          <a:ln>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srgbClr val="C0504D"/>
              </a:solidFill>
              <a:effectLst/>
              <a:uLnTx/>
              <a:uFillTx/>
              <a:latin typeface="Calibri" panose="020F0502020204030204" pitchFamily="34" charset="0"/>
              <a:ea typeface="+mn-ea"/>
              <a:cs typeface="Calibri" panose="020F0502020204030204" pitchFamily="34" charset="0"/>
            </a:endParaRPr>
          </a:p>
        </p:txBody>
      </p:sp>
      <p:sp>
        <p:nvSpPr>
          <p:cNvPr id="9" name="Inhaltsplatzhalter 2">
            <a:extLst>
              <a:ext uri="{FF2B5EF4-FFF2-40B4-BE49-F238E27FC236}">
                <a16:creationId xmlns:a16="http://schemas.microsoft.com/office/drawing/2014/main" id="{FA7F90CD-196D-4D2F-A3F5-E9DAABC8C99A}"/>
              </a:ext>
            </a:extLst>
          </p:cNvPr>
          <p:cNvSpPr txBox="1">
            <a:spLocks/>
          </p:cNvSpPr>
          <p:nvPr/>
        </p:nvSpPr>
        <p:spPr bwMode="auto">
          <a:xfrm>
            <a:off x="49821" y="3664167"/>
            <a:ext cx="623392" cy="12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C0504D">
                    <a:lumMod val="75000"/>
                    <a:lumOff val="25000"/>
                  </a:srgbClr>
                </a:solidFill>
                <a:effectLst/>
                <a:uLnTx/>
                <a:uFillTx/>
                <a:latin typeface="Calibri" panose="020F0502020204030204" pitchFamily="34" charset="0"/>
                <a:ea typeface="+mn-ea"/>
                <a:cs typeface="Calibri" panose="020F0502020204030204" pitchFamily="34" charset="0"/>
              </a:rPr>
              <a:t>Nach-bearbeitung</a:t>
            </a:r>
          </a:p>
        </p:txBody>
      </p:sp>
      <p:sp>
        <p:nvSpPr>
          <p:cNvPr id="11" name="Rechteck 10">
            <a:extLst>
              <a:ext uri="{FF2B5EF4-FFF2-40B4-BE49-F238E27FC236}">
                <a16:creationId xmlns:a16="http://schemas.microsoft.com/office/drawing/2014/main" id="{03B4E76B-8067-48B9-959B-3CBDB638D219}"/>
              </a:ext>
            </a:extLst>
          </p:cNvPr>
          <p:cNvSpPr/>
          <p:nvPr/>
        </p:nvSpPr>
        <p:spPr>
          <a:xfrm>
            <a:off x="574709" y="5231027"/>
            <a:ext cx="11402283" cy="115432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p:txBody>
      </p:sp>
      <p:sp>
        <p:nvSpPr>
          <p:cNvPr id="12" name="Inhaltsplatzhalter 2">
            <a:extLst>
              <a:ext uri="{FF2B5EF4-FFF2-40B4-BE49-F238E27FC236}">
                <a16:creationId xmlns:a16="http://schemas.microsoft.com/office/drawing/2014/main" id="{8F4E78F5-95DB-4994-9C08-D6282886BC8D}"/>
              </a:ext>
            </a:extLst>
          </p:cNvPr>
          <p:cNvSpPr txBox="1">
            <a:spLocks/>
          </p:cNvSpPr>
          <p:nvPr/>
        </p:nvSpPr>
        <p:spPr bwMode="auto">
          <a:xfrm>
            <a:off x="72512" y="4828678"/>
            <a:ext cx="622888" cy="14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üK-Kompetenz-nachweise</a:t>
            </a:r>
          </a:p>
        </p:txBody>
      </p:sp>
      <p:sp>
        <p:nvSpPr>
          <p:cNvPr id="13" name="Rechteck 12">
            <a:extLst>
              <a:ext uri="{FF2B5EF4-FFF2-40B4-BE49-F238E27FC236}">
                <a16:creationId xmlns:a16="http://schemas.microsoft.com/office/drawing/2014/main" id="{F3ABE016-1DD3-4743-AD33-D1A5BC742DAE}"/>
              </a:ext>
            </a:extLst>
          </p:cNvPr>
          <p:cNvSpPr/>
          <p:nvPr/>
        </p:nvSpPr>
        <p:spPr>
          <a:xfrm>
            <a:off x="1860578" y="2805704"/>
            <a:ext cx="78877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1</a:t>
            </a:r>
          </a:p>
        </p:txBody>
      </p:sp>
      <p:sp>
        <p:nvSpPr>
          <p:cNvPr id="14" name="Rechteck 13">
            <a:extLst>
              <a:ext uri="{FF2B5EF4-FFF2-40B4-BE49-F238E27FC236}">
                <a16:creationId xmlns:a16="http://schemas.microsoft.com/office/drawing/2014/main" id="{BA9903DE-C891-4808-9212-92E4FCFEDA48}"/>
              </a:ext>
            </a:extLst>
          </p:cNvPr>
          <p:cNvSpPr/>
          <p:nvPr/>
        </p:nvSpPr>
        <p:spPr>
          <a:xfrm>
            <a:off x="5679592" y="2808591"/>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3</a:t>
            </a:r>
          </a:p>
        </p:txBody>
      </p:sp>
      <p:sp>
        <p:nvSpPr>
          <p:cNvPr id="15" name="Rechteck 14">
            <a:extLst>
              <a:ext uri="{FF2B5EF4-FFF2-40B4-BE49-F238E27FC236}">
                <a16:creationId xmlns:a16="http://schemas.microsoft.com/office/drawing/2014/main" id="{D8165FD4-57D9-44A2-AA3F-1DB4EC8D392B}"/>
              </a:ext>
            </a:extLst>
          </p:cNvPr>
          <p:cNvSpPr/>
          <p:nvPr/>
        </p:nvSpPr>
        <p:spPr>
          <a:xfrm>
            <a:off x="3776282" y="2789292"/>
            <a:ext cx="77926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2</a:t>
            </a:r>
          </a:p>
        </p:txBody>
      </p:sp>
      <p:sp>
        <p:nvSpPr>
          <p:cNvPr id="16" name="Rechteck 15">
            <a:extLst>
              <a:ext uri="{FF2B5EF4-FFF2-40B4-BE49-F238E27FC236}">
                <a16:creationId xmlns:a16="http://schemas.microsoft.com/office/drawing/2014/main" id="{75A9964C-B08C-4601-BB55-FB3F620C8E0B}"/>
              </a:ext>
            </a:extLst>
          </p:cNvPr>
          <p:cNvSpPr/>
          <p:nvPr/>
        </p:nvSpPr>
        <p:spPr>
          <a:xfrm>
            <a:off x="7587231" y="2805704"/>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4</a:t>
            </a:r>
          </a:p>
        </p:txBody>
      </p:sp>
      <p:sp>
        <p:nvSpPr>
          <p:cNvPr id="17" name="Rechteck 16">
            <a:extLst>
              <a:ext uri="{FF2B5EF4-FFF2-40B4-BE49-F238E27FC236}">
                <a16:creationId xmlns:a16="http://schemas.microsoft.com/office/drawing/2014/main" id="{5062BF71-E1ED-4433-92BF-874AEA21BEEC}"/>
              </a:ext>
            </a:extLst>
          </p:cNvPr>
          <p:cNvSpPr/>
          <p:nvPr/>
        </p:nvSpPr>
        <p:spPr>
          <a:xfrm>
            <a:off x="9498605" y="2805704"/>
            <a:ext cx="780707"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5</a:t>
            </a:r>
          </a:p>
        </p:txBody>
      </p:sp>
      <p:sp>
        <p:nvSpPr>
          <p:cNvPr id="18" name="Rechteck 17">
            <a:extLst>
              <a:ext uri="{FF2B5EF4-FFF2-40B4-BE49-F238E27FC236}">
                <a16:creationId xmlns:a16="http://schemas.microsoft.com/office/drawing/2014/main" id="{9AB8E13B-6E3B-4B2D-9AB7-D4DF685F9C25}"/>
              </a:ext>
            </a:extLst>
          </p:cNvPr>
          <p:cNvSpPr/>
          <p:nvPr/>
        </p:nvSpPr>
        <p:spPr>
          <a:xfrm>
            <a:off x="736533"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19" name="Rechteck 18">
            <a:extLst>
              <a:ext uri="{FF2B5EF4-FFF2-40B4-BE49-F238E27FC236}">
                <a16:creationId xmlns:a16="http://schemas.microsoft.com/office/drawing/2014/main" id="{C685909E-B5BB-4C94-8E46-AC8D509F6366}"/>
              </a:ext>
            </a:extLst>
          </p:cNvPr>
          <p:cNvSpPr/>
          <p:nvPr/>
        </p:nvSpPr>
        <p:spPr>
          <a:xfrm>
            <a:off x="2650795" y="1558767"/>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0" name="Rechteck 19">
            <a:extLst>
              <a:ext uri="{FF2B5EF4-FFF2-40B4-BE49-F238E27FC236}">
                <a16:creationId xmlns:a16="http://schemas.microsoft.com/office/drawing/2014/main" id="{46290C3E-2442-4398-A61F-6C20BE294307}"/>
              </a:ext>
            </a:extLst>
          </p:cNvPr>
          <p:cNvSpPr/>
          <p:nvPr/>
        </p:nvSpPr>
        <p:spPr>
          <a:xfrm>
            <a:off x="4555547"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1" name="Rechteck 20">
            <a:extLst>
              <a:ext uri="{FF2B5EF4-FFF2-40B4-BE49-F238E27FC236}">
                <a16:creationId xmlns:a16="http://schemas.microsoft.com/office/drawing/2014/main" id="{3680F04E-D8B8-4272-91BA-577BA05D443E}"/>
              </a:ext>
            </a:extLst>
          </p:cNvPr>
          <p:cNvSpPr/>
          <p:nvPr/>
        </p:nvSpPr>
        <p:spPr>
          <a:xfrm>
            <a:off x="6461743"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2" name="Rechteck 21">
            <a:extLst>
              <a:ext uri="{FF2B5EF4-FFF2-40B4-BE49-F238E27FC236}">
                <a16:creationId xmlns:a16="http://schemas.microsoft.com/office/drawing/2014/main" id="{AB5C9BEA-6E12-429E-88E5-38B300754CF4}"/>
              </a:ext>
            </a:extLst>
          </p:cNvPr>
          <p:cNvSpPr/>
          <p:nvPr/>
        </p:nvSpPr>
        <p:spPr>
          <a:xfrm>
            <a:off x="8376004"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3" name="Rechteck 22">
            <a:extLst>
              <a:ext uri="{FF2B5EF4-FFF2-40B4-BE49-F238E27FC236}">
                <a16:creationId xmlns:a16="http://schemas.microsoft.com/office/drawing/2014/main" id="{D3FFAF42-BA13-4E46-90C1-5E3AA9CEB3CC}"/>
              </a:ext>
            </a:extLst>
          </p:cNvPr>
          <p:cNvSpPr/>
          <p:nvPr/>
        </p:nvSpPr>
        <p:spPr>
          <a:xfrm>
            <a:off x="2649353" y="5372847"/>
            <a:ext cx="1598346"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24" name="Rechteck 23">
            <a:extLst>
              <a:ext uri="{FF2B5EF4-FFF2-40B4-BE49-F238E27FC236}">
                <a16:creationId xmlns:a16="http://schemas.microsoft.com/office/drawing/2014/main" id="{1AD4D59F-A6AF-40F7-92CB-5EB8D726B193}"/>
              </a:ext>
            </a:extLst>
          </p:cNvPr>
          <p:cNvSpPr/>
          <p:nvPr/>
        </p:nvSpPr>
        <p:spPr>
          <a:xfrm>
            <a:off x="2650074" y="5879096"/>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5" name="Rechteck 24">
            <a:extLst>
              <a:ext uri="{FF2B5EF4-FFF2-40B4-BE49-F238E27FC236}">
                <a16:creationId xmlns:a16="http://schemas.microsoft.com/office/drawing/2014/main" id="{9ECEDC77-BA8F-4B23-ABE7-A0729C706AFF}"/>
              </a:ext>
            </a:extLst>
          </p:cNvPr>
          <p:cNvSpPr/>
          <p:nvPr/>
        </p:nvSpPr>
        <p:spPr>
          <a:xfrm>
            <a:off x="4555547" y="5876980"/>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6" name="Rechteck 25">
            <a:extLst>
              <a:ext uri="{FF2B5EF4-FFF2-40B4-BE49-F238E27FC236}">
                <a16:creationId xmlns:a16="http://schemas.microsoft.com/office/drawing/2014/main" id="{41B08BA8-CC42-46F1-AE73-E509D1E1F41B}"/>
              </a:ext>
            </a:extLst>
          </p:cNvPr>
          <p:cNvSpPr/>
          <p:nvPr/>
        </p:nvSpPr>
        <p:spPr>
          <a:xfrm>
            <a:off x="6518294" y="5874784"/>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7" name="Rechteck 26">
            <a:extLst>
              <a:ext uri="{FF2B5EF4-FFF2-40B4-BE49-F238E27FC236}">
                <a16:creationId xmlns:a16="http://schemas.microsoft.com/office/drawing/2014/main" id="{48F23462-AA32-4776-B011-C5A717C61E0C}"/>
              </a:ext>
            </a:extLst>
          </p:cNvPr>
          <p:cNvSpPr/>
          <p:nvPr/>
        </p:nvSpPr>
        <p:spPr>
          <a:xfrm>
            <a:off x="8373117" y="5883788"/>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30" name="Rechteck 29">
            <a:extLst>
              <a:ext uri="{FF2B5EF4-FFF2-40B4-BE49-F238E27FC236}">
                <a16:creationId xmlns:a16="http://schemas.microsoft.com/office/drawing/2014/main" id="{0BA6DF36-8BAC-452A-9121-BB7DF6D7DAAD}"/>
              </a:ext>
            </a:extLst>
          </p:cNvPr>
          <p:cNvSpPr/>
          <p:nvPr/>
        </p:nvSpPr>
        <p:spPr>
          <a:xfrm>
            <a:off x="1860578" y="4525758"/>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5" name="Rechteck 34">
            <a:extLst>
              <a:ext uri="{FF2B5EF4-FFF2-40B4-BE49-F238E27FC236}">
                <a16:creationId xmlns:a16="http://schemas.microsoft.com/office/drawing/2014/main" id="{1856CB36-0C40-46B1-971F-136DC9174DAF}"/>
              </a:ext>
            </a:extLst>
          </p:cNvPr>
          <p:cNvSpPr/>
          <p:nvPr/>
        </p:nvSpPr>
        <p:spPr>
          <a:xfrm>
            <a:off x="3776282"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6" name="Rechteck 35">
            <a:extLst>
              <a:ext uri="{FF2B5EF4-FFF2-40B4-BE49-F238E27FC236}">
                <a16:creationId xmlns:a16="http://schemas.microsoft.com/office/drawing/2014/main" id="{8EF0BD9A-1355-4B69-B509-C5B2C9D4D8EC}"/>
              </a:ext>
            </a:extLst>
          </p:cNvPr>
          <p:cNvSpPr/>
          <p:nvPr/>
        </p:nvSpPr>
        <p:spPr>
          <a:xfrm>
            <a:off x="567959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7" name="Rechteck 36">
            <a:extLst>
              <a:ext uri="{FF2B5EF4-FFF2-40B4-BE49-F238E27FC236}">
                <a16:creationId xmlns:a16="http://schemas.microsoft.com/office/drawing/2014/main" id="{57DE228D-4755-40B5-A402-AC399DF9FFCF}"/>
              </a:ext>
            </a:extLst>
          </p:cNvPr>
          <p:cNvSpPr/>
          <p:nvPr/>
        </p:nvSpPr>
        <p:spPr>
          <a:xfrm>
            <a:off x="758290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4" name="Rechteck 33">
            <a:extLst>
              <a:ext uri="{FF2B5EF4-FFF2-40B4-BE49-F238E27FC236}">
                <a16:creationId xmlns:a16="http://schemas.microsoft.com/office/drawing/2014/main" id="{41946329-E319-490F-9861-353DD33220D7}"/>
              </a:ext>
            </a:extLst>
          </p:cNvPr>
          <p:cNvSpPr/>
          <p:nvPr/>
        </p:nvSpPr>
        <p:spPr>
          <a:xfrm>
            <a:off x="2649352" y="3883940"/>
            <a:ext cx="1334413" cy="570715"/>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 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41" name="Rechteck 40">
            <a:extLst>
              <a:ext uri="{FF2B5EF4-FFF2-40B4-BE49-F238E27FC236}">
                <a16:creationId xmlns:a16="http://schemas.microsoft.com/office/drawing/2014/main" id="{9B40D5FA-EE06-4290-AF8A-D581850AB29C}"/>
              </a:ext>
            </a:extLst>
          </p:cNvPr>
          <p:cNvSpPr/>
          <p:nvPr/>
        </p:nvSpPr>
        <p:spPr>
          <a:xfrm>
            <a:off x="6514643" y="3861048"/>
            <a:ext cx="1332883" cy="593606"/>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 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cxnSp>
        <p:nvCxnSpPr>
          <p:cNvPr id="31" name="Gerade Verbindung mit Pfeil 30">
            <a:extLst>
              <a:ext uri="{FF2B5EF4-FFF2-40B4-BE49-F238E27FC236}">
                <a16:creationId xmlns:a16="http://schemas.microsoft.com/office/drawing/2014/main" id="{CCF10FC3-8463-4C3D-B959-8954D3FD6225}"/>
              </a:ext>
            </a:extLst>
          </p:cNvPr>
          <p:cNvCxnSpPr>
            <a:cxnSpLocks/>
          </p:cNvCxnSpPr>
          <p:nvPr/>
        </p:nvCxnSpPr>
        <p:spPr>
          <a:xfrm>
            <a:off x="3311691" y="4408941"/>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
        <p:nvSpPr>
          <p:cNvPr id="47" name="Inhaltsplatzhalter 2">
            <a:extLst>
              <a:ext uri="{FF2B5EF4-FFF2-40B4-BE49-F238E27FC236}">
                <a16:creationId xmlns:a16="http://schemas.microsoft.com/office/drawing/2014/main" id="{29D88309-B23B-4236-92EE-EF9C5A4E5E9A}"/>
              </a:ext>
            </a:extLst>
          </p:cNvPr>
          <p:cNvSpPr txBox="1">
            <a:spLocks/>
          </p:cNvSpPr>
          <p:nvPr/>
        </p:nvSpPr>
        <p:spPr bwMode="auto">
          <a:xfrm rot="5400000">
            <a:off x="3785836" y="5520655"/>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 1</a:t>
            </a:r>
          </a:p>
        </p:txBody>
      </p:sp>
      <p:sp>
        <p:nvSpPr>
          <p:cNvPr id="10" name="Rechteck 9">
            <a:extLst>
              <a:ext uri="{FF2B5EF4-FFF2-40B4-BE49-F238E27FC236}">
                <a16:creationId xmlns:a16="http://schemas.microsoft.com/office/drawing/2014/main" id="{27FBF471-55CD-4C5F-AB03-A9E950A41C28}"/>
              </a:ext>
            </a:extLst>
          </p:cNvPr>
          <p:cNvSpPr/>
          <p:nvPr/>
        </p:nvSpPr>
        <p:spPr>
          <a:xfrm>
            <a:off x="2351593" y="5231027"/>
            <a:ext cx="3057180"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Rechteck 47">
            <a:extLst>
              <a:ext uri="{FF2B5EF4-FFF2-40B4-BE49-F238E27FC236}">
                <a16:creationId xmlns:a16="http://schemas.microsoft.com/office/drawing/2014/main" id="{65A605F9-2835-4CFE-8D85-C339AE65A63E}"/>
              </a:ext>
            </a:extLst>
          </p:cNvPr>
          <p:cNvSpPr/>
          <p:nvPr/>
        </p:nvSpPr>
        <p:spPr>
          <a:xfrm>
            <a:off x="6513879" y="5368533"/>
            <a:ext cx="1598345"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52" name="Rechteck 51">
            <a:extLst>
              <a:ext uri="{FF2B5EF4-FFF2-40B4-BE49-F238E27FC236}">
                <a16:creationId xmlns:a16="http://schemas.microsoft.com/office/drawing/2014/main" id="{21E54789-3F26-42F4-B42A-6857408B0754}"/>
              </a:ext>
            </a:extLst>
          </p:cNvPr>
          <p:cNvSpPr/>
          <p:nvPr/>
        </p:nvSpPr>
        <p:spPr>
          <a:xfrm>
            <a:off x="6344875" y="5231027"/>
            <a:ext cx="2919477"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4" name="Inhaltsplatzhalter 2">
            <a:extLst>
              <a:ext uri="{FF2B5EF4-FFF2-40B4-BE49-F238E27FC236}">
                <a16:creationId xmlns:a16="http://schemas.microsoft.com/office/drawing/2014/main" id="{09C2B303-94E0-4CD9-8E59-E7C788066C5A}"/>
              </a:ext>
            </a:extLst>
          </p:cNvPr>
          <p:cNvSpPr txBox="1">
            <a:spLocks/>
          </p:cNvSpPr>
          <p:nvPr/>
        </p:nvSpPr>
        <p:spPr bwMode="auto">
          <a:xfrm rot="5400000">
            <a:off x="7746276" y="5520656"/>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 2</a:t>
            </a:r>
          </a:p>
        </p:txBody>
      </p:sp>
      <p:cxnSp>
        <p:nvCxnSpPr>
          <p:cNvPr id="55" name="Gerade Verbindung mit Pfeil 54">
            <a:extLst>
              <a:ext uri="{FF2B5EF4-FFF2-40B4-BE49-F238E27FC236}">
                <a16:creationId xmlns:a16="http://schemas.microsoft.com/office/drawing/2014/main" id="{281C1FC5-421B-425F-AFDA-A103DAEC691F}"/>
              </a:ext>
            </a:extLst>
          </p:cNvPr>
          <p:cNvCxnSpPr>
            <a:cxnSpLocks/>
          </p:cNvCxnSpPr>
          <p:nvPr/>
        </p:nvCxnSpPr>
        <p:spPr>
          <a:xfrm>
            <a:off x="7176120" y="4408940"/>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6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3B2E4-5C34-ED21-1110-D390771D29A0}"/>
              </a:ext>
            </a:extLst>
          </p:cNvPr>
          <p:cNvSpPr>
            <a:spLocks noGrp="1"/>
          </p:cNvSpPr>
          <p:nvPr>
            <p:ph type="title"/>
          </p:nvPr>
        </p:nvSpPr>
        <p:spPr/>
        <p:txBody>
          <a:bodyPr/>
          <a:lstStyle/>
          <a:p>
            <a:r>
              <a:rPr lang="de-CH" dirty="0"/>
              <a:t>Qualifikationsverfahren</a:t>
            </a:r>
          </a:p>
        </p:txBody>
      </p:sp>
      <p:sp>
        <p:nvSpPr>
          <p:cNvPr id="3" name="Textplatzhalter 2">
            <a:extLst>
              <a:ext uri="{FF2B5EF4-FFF2-40B4-BE49-F238E27FC236}">
                <a16:creationId xmlns:a16="http://schemas.microsoft.com/office/drawing/2014/main" id="{6D5AD5BB-A424-7E40-9B38-DB199DFE51A4}"/>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0B8BB4A4-1E34-037A-D2B3-ACFD98C867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6928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B9DD6-4AB7-7914-3A19-1AF07C85141E}"/>
              </a:ext>
            </a:extLst>
          </p:cNvPr>
          <p:cNvSpPr>
            <a:spLocks noGrp="1"/>
          </p:cNvSpPr>
          <p:nvPr>
            <p:ph type="title"/>
          </p:nvPr>
        </p:nvSpPr>
        <p:spPr>
          <a:xfrm>
            <a:off x="609600" y="764704"/>
            <a:ext cx="8599805" cy="652934"/>
          </a:xfrm>
        </p:spPr>
        <p:txBody>
          <a:bodyPr/>
          <a:lstStyle/>
          <a:p>
            <a:r>
              <a:rPr lang="de-CH" dirty="0">
                <a:cs typeface="Calibri" panose="020F0502020204030204" pitchFamily="34" charset="0"/>
              </a:rPr>
              <a:t>Qualifikationsverfahren im Überblick</a:t>
            </a:r>
          </a:p>
        </p:txBody>
      </p:sp>
      <p:sp>
        <p:nvSpPr>
          <p:cNvPr id="6" name="Würfel 5">
            <a:extLst>
              <a:ext uri="{FF2B5EF4-FFF2-40B4-BE49-F238E27FC236}">
                <a16:creationId xmlns:a16="http://schemas.microsoft.com/office/drawing/2014/main" id="{90CA720C-A9BF-5BBF-1D27-532614748F62}"/>
              </a:ext>
            </a:extLst>
          </p:cNvPr>
          <p:cNvSpPr/>
          <p:nvPr/>
        </p:nvSpPr>
        <p:spPr>
          <a:xfrm>
            <a:off x="345131" y="3306832"/>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Kompetenznachweise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Zeugnisse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Zertifikate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usw.</a:t>
            </a:r>
          </a:p>
        </p:txBody>
      </p:sp>
      <p:sp>
        <p:nvSpPr>
          <p:cNvPr id="7" name="Würfel 6">
            <a:extLst>
              <a:ext uri="{FF2B5EF4-FFF2-40B4-BE49-F238E27FC236}">
                <a16:creationId xmlns:a16="http://schemas.microsoft.com/office/drawing/2014/main" id="{75EA3EBD-923B-1F59-98C7-3211BBAD40FB}"/>
              </a:ext>
            </a:extLst>
          </p:cNvPr>
          <p:cNvSpPr/>
          <p:nvPr/>
        </p:nvSpPr>
        <p:spPr>
          <a:xfrm>
            <a:off x="345131" y="179094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Projekte / Meine Extrameile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Handlungskompetenzübergreifende bzw. -überschreitende Projekte und Umsetzungen</a:t>
            </a:r>
          </a:p>
        </p:txBody>
      </p:sp>
      <p:sp>
        <p:nvSpPr>
          <p:cNvPr id="8" name="Würfel 7">
            <a:extLst>
              <a:ext uri="{FF2B5EF4-FFF2-40B4-BE49-F238E27FC236}">
                <a16:creationId xmlns:a16="http://schemas.microsoft.com/office/drawing/2014/main" id="{8BF8706E-52EF-9560-2A9F-2DFB71300672}"/>
              </a:ext>
            </a:extLst>
          </p:cNvPr>
          <p:cNvSpPr/>
          <p:nvPr/>
        </p:nvSpPr>
        <p:spPr>
          <a:xfrm>
            <a:off x="336947" y="479214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 of the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Was zeichnet mich ausserhalb meiner Berufsrolle aus?</a:t>
            </a:r>
          </a:p>
        </p:txBody>
      </p:sp>
      <p:sp>
        <p:nvSpPr>
          <p:cNvPr id="9" name="Würfel 8">
            <a:extLst>
              <a:ext uri="{FF2B5EF4-FFF2-40B4-BE49-F238E27FC236}">
                <a16:creationId xmlns:a16="http://schemas.microsoft.com/office/drawing/2014/main" id="{4944621A-D606-EF95-E581-FEB8A3608931}"/>
              </a:ext>
            </a:extLst>
          </p:cNvPr>
          <p:cNvSpPr/>
          <p:nvPr/>
        </p:nvSpPr>
        <p:spPr>
          <a:xfrm>
            <a:off x="3281985" y="1797245"/>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beruflichen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 mit Dokumentation pro Handlungskompetenz (Branche/Betrieb)</a:t>
            </a:r>
          </a:p>
        </p:txBody>
      </p:sp>
      <p:sp>
        <p:nvSpPr>
          <p:cNvPr id="10" name="Würfel 9">
            <a:extLst>
              <a:ext uri="{FF2B5EF4-FFF2-40B4-BE49-F238E27FC236}">
                <a16:creationId xmlns:a16="http://schemas.microsoft.com/office/drawing/2014/main" id="{DC631522-6FF6-0A81-0366-0895A922DCE5}"/>
              </a:ext>
            </a:extLst>
          </p:cNvPr>
          <p:cNvSpPr/>
          <p:nvPr/>
        </p:nvSpPr>
        <p:spPr>
          <a:xfrm>
            <a:off x="3280593" y="4792147"/>
            <a:ext cx="2636338"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 Fundament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 pro Handlungs-kompetenz</a:t>
            </a:r>
          </a:p>
        </p:txBody>
      </p:sp>
      <p:sp>
        <p:nvSpPr>
          <p:cNvPr id="11" name="Rechteck 10">
            <a:extLst>
              <a:ext uri="{FF2B5EF4-FFF2-40B4-BE49-F238E27FC236}">
                <a16:creationId xmlns:a16="http://schemas.microsoft.com/office/drawing/2014/main" id="{95D5B978-868B-870B-01EF-94259D7AC342}"/>
              </a:ext>
            </a:extLst>
          </p:cNvPr>
          <p:cNvSpPr/>
          <p:nvPr/>
        </p:nvSpPr>
        <p:spPr>
          <a:xfrm>
            <a:off x="3278506" y="3201667"/>
            <a:ext cx="2512096" cy="1535354"/>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Betrieb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(inkl. Option und Wahlpflichtbereich)</a:t>
            </a: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üK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12" name="Rechteck 11">
            <a:extLst>
              <a:ext uri="{FF2B5EF4-FFF2-40B4-BE49-F238E27FC236}">
                <a16:creationId xmlns:a16="http://schemas.microsoft.com/office/drawing/2014/main" id="{CAC2C6AC-C42F-839D-2B64-154C059D2E1A}"/>
              </a:ext>
            </a:extLst>
          </p:cNvPr>
          <p:cNvSpPr/>
          <p:nvPr/>
        </p:nvSpPr>
        <p:spPr>
          <a:xfrm>
            <a:off x="7106959" y="3442417"/>
            <a:ext cx="1806231" cy="963137"/>
          </a:xfrm>
          <a:prstGeom prst="rect">
            <a:avLst/>
          </a:prstGeom>
          <a:solidFill>
            <a:srgbClr val="0082CA">
              <a:alpha val="25098"/>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Vertiefungsarbeit</a:t>
            </a:r>
          </a:p>
        </p:txBody>
      </p:sp>
      <p:cxnSp>
        <p:nvCxnSpPr>
          <p:cNvPr id="13" name="Verbinder: gewinkelt 12">
            <a:extLst>
              <a:ext uri="{FF2B5EF4-FFF2-40B4-BE49-F238E27FC236}">
                <a16:creationId xmlns:a16="http://schemas.microsoft.com/office/drawing/2014/main" id="{69F39924-CC49-1F21-D6B2-68B900A0CB05}"/>
              </a:ext>
            </a:extLst>
          </p:cNvPr>
          <p:cNvCxnSpPr>
            <a:cxnSpLocks/>
            <a:stCxn id="10" idx="5"/>
            <a:endCxn id="12" idx="2"/>
          </p:cNvCxnSpPr>
          <p:nvPr/>
        </p:nvCxnSpPr>
        <p:spPr>
          <a:xfrm flipV="1">
            <a:off x="5916931" y="4405554"/>
            <a:ext cx="2093144" cy="886598"/>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26DE5FCD-2860-8B4C-C360-738C40A88BBD}"/>
              </a:ext>
            </a:extLst>
          </p:cNvPr>
          <p:cNvCxnSpPr>
            <a:cxnSpLocks/>
            <a:stCxn id="9" idx="5"/>
            <a:endCxn id="12" idx="0"/>
          </p:cNvCxnSpPr>
          <p:nvPr/>
        </p:nvCxnSpPr>
        <p:spPr>
          <a:xfrm>
            <a:off x="5794081" y="2297250"/>
            <a:ext cx="2215994" cy="1145167"/>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EC091752-9259-329D-27B6-3FCEADC936BF}"/>
              </a:ext>
            </a:extLst>
          </p:cNvPr>
          <p:cNvSpPr/>
          <p:nvPr/>
        </p:nvSpPr>
        <p:spPr>
          <a:xfrm>
            <a:off x="9209405" y="1813266"/>
            <a:ext cx="2512095" cy="2160239"/>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Betrieb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geleitete Fallarbeit (Handlungskompetenz-bereiche A</a:t>
            </a:r>
            <a:r>
              <a:rPr kumimoji="0" lang="de-CH" sz="1200" b="0" i="0" u="none" strike="noStrike" kern="1200" cap="none" spc="0" normalizeH="0" baseline="0" noProof="0" dirty="0">
                <a:ln>
                  <a:noFill/>
                </a:ln>
                <a:solidFill>
                  <a:prstClr val="black"/>
                </a:solidFill>
                <a:effectLst/>
                <a:uLnTx/>
                <a:uFillTx/>
                <a:latin typeface="Arial"/>
                <a:ea typeface="+mn-ea"/>
                <a:cs typeface="+mn-cs"/>
              </a:rPr>
              <a:t>–</a:t>
            </a: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t>
            </a:r>
          </a:p>
        </p:txBody>
      </p:sp>
      <p:sp>
        <p:nvSpPr>
          <p:cNvPr id="16" name="Rechteck 15">
            <a:extLst>
              <a:ext uri="{FF2B5EF4-FFF2-40B4-BE49-F238E27FC236}">
                <a16:creationId xmlns:a16="http://schemas.microsoft.com/office/drawing/2014/main" id="{FF05B67B-FF37-FDDB-4794-CC11C204E203}"/>
              </a:ext>
            </a:extLst>
          </p:cNvPr>
          <p:cNvSpPr/>
          <p:nvPr/>
        </p:nvSpPr>
        <p:spPr>
          <a:xfrm>
            <a:off x="9209405" y="4055719"/>
            <a:ext cx="2512094" cy="2109585"/>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Simulationen (Handlungskompetenzbereiche A</a:t>
            </a:r>
            <a:r>
              <a:rPr kumimoji="0" lang="de-CH" sz="1200" b="0" i="0" u="none" strike="noStrike" kern="1200" cap="none" spc="0" normalizeH="0" baseline="0" noProof="0" dirty="0">
                <a:ln>
                  <a:noFill/>
                </a:ln>
                <a:solidFill>
                  <a:prstClr val="black"/>
                </a:solidFill>
                <a:effectLst/>
                <a:uLnTx/>
                <a:uFillTx/>
                <a:latin typeface="Arial"/>
                <a:ea typeface="+mn-ea"/>
                <a:cs typeface="+mn-cs"/>
              </a:rPr>
              <a:t>–</a:t>
            </a: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 inkl. Allgemeinbildung und Fokus zweite Landessprache oder Englisch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233160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D7E7A-9891-8CA5-FB70-3A26C86E0945}"/>
              </a:ext>
            </a:extLst>
          </p:cNvPr>
          <p:cNvSpPr>
            <a:spLocks noGrp="1"/>
          </p:cNvSpPr>
          <p:nvPr>
            <p:ph type="title"/>
          </p:nvPr>
        </p:nvSpPr>
        <p:spPr/>
        <p:txBody>
          <a:bodyPr/>
          <a:lstStyle/>
          <a:p>
            <a:r>
              <a:rPr lang="de-CH" dirty="0"/>
              <a:t>Ausführungsbestimmungen QV </a:t>
            </a:r>
          </a:p>
        </p:txBody>
      </p:sp>
      <p:sp>
        <p:nvSpPr>
          <p:cNvPr id="3" name="Inhaltsplatzhalter 2">
            <a:extLst>
              <a:ext uri="{FF2B5EF4-FFF2-40B4-BE49-F238E27FC236}">
                <a16:creationId xmlns:a16="http://schemas.microsoft.com/office/drawing/2014/main" id="{5A23D1E4-146F-AECA-3E2F-40BC97025367}"/>
              </a:ext>
            </a:extLst>
          </p:cNvPr>
          <p:cNvSpPr>
            <a:spLocks noGrp="1"/>
          </p:cNvSpPr>
          <p:nvPr>
            <p:ph idx="1"/>
          </p:nvPr>
        </p:nvSpPr>
        <p:spPr/>
        <p:txBody>
          <a:bodyPr/>
          <a:lstStyle/>
          <a:p>
            <a:pPr marL="0" indent="0">
              <a:buNone/>
            </a:pPr>
            <a:r>
              <a:rPr lang="de-CH" dirty="0"/>
              <a:t>Die Ausführungsbestimmungen zum Qualifikationsverfahren regeln das Qualifikationsverfahren im Detail: </a:t>
            </a:r>
          </a:p>
          <a:p>
            <a:r>
              <a:rPr lang="de-CH" dirty="0"/>
              <a:t>Erfahrungsnote in Betrieb, Berufsfachschule und überbetrieblichem Kurs</a:t>
            </a:r>
          </a:p>
          <a:p>
            <a:r>
              <a:rPr lang="de-CH" dirty="0"/>
              <a:t>Abschlussprüfungen für Betrieb und Berufsfachschule</a:t>
            </a:r>
          </a:p>
          <a:p>
            <a:endParaRPr lang="de-CH" dirty="0"/>
          </a:p>
          <a:p>
            <a:pPr marL="0" indent="0">
              <a:buNone/>
            </a:pPr>
            <a:r>
              <a:rPr lang="de-CH" dirty="0"/>
              <a:t>Dies für:  </a:t>
            </a:r>
          </a:p>
          <a:p>
            <a:r>
              <a:rPr lang="de-CH" dirty="0"/>
              <a:t>Betrieblich organisierte Grundbildung (BOG)</a:t>
            </a:r>
          </a:p>
          <a:p>
            <a:r>
              <a:rPr lang="de-CH" dirty="0"/>
              <a:t>Lehrbegleitende Berufsmaturität (BM 1)</a:t>
            </a:r>
          </a:p>
          <a:p>
            <a:r>
              <a:rPr lang="de-CH" dirty="0"/>
              <a:t>Schulisch organisierte Grundbildung (SOG)</a:t>
            </a:r>
          </a:p>
          <a:p>
            <a:endParaRPr lang="de-CH" dirty="0"/>
          </a:p>
        </p:txBody>
      </p:sp>
      <p:sp>
        <p:nvSpPr>
          <p:cNvPr id="4" name="Foliennummernplatzhalter 3">
            <a:extLst>
              <a:ext uri="{FF2B5EF4-FFF2-40B4-BE49-F238E27FC236}">
                <a16:creationId xmlns:a16="http://schemas.microsoft.com/office/drawing/2014/main" id="{1853476D-19F6-CFAD-7FC4-F356C89F45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453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Warum ist das wichtig?</a:t>
            </a:r>
          </a:p>
        </p:txBody>
      </p:sp>
      <p:sp>
        <p:nvSpPr>
          <p:cNvPr id="6" name="Inhaltsplatzhalter 5"/>
          <p:cNvSpPr>
            <a:spLocks noGrp="1"/>
          </p:cNvSpPr>
          <p:nvPr>
            <p:ph idx="1"/>
          </p:nvPr>
        </p:nvSpPr>
        <p:spPr/>
        <p:txBody>
          <a:bodyPr/>
          <a:lstStyle/>
          <a:p>
            <a:pPr marL="0" indent="0">
              <a:buNone/>
            </a:pPr>
            <a:r>
              <a:rPr lang="de-CH" dirty="0"/>
              <a:t>So wie Trainer/innen eine zentrale Rolle für den Erfolg von Spitzensportler/innen spielen, nehmen Sie eine analoge Rolle für Ihre Lernenden ein. Wie die Spitzen-sportler/innen müssen Ihre Lernenden den Weg zwar selbst gehen, doch brauchen sie einen guten Coach an ihrer Seite, der ihnen klare Anleitungen und Rückmeldungen auf dem Weg ihrer Kompetenzentwicklung gibt.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dirty="0"/>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457912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Kompetenzorientiertes Qualifikationsverfahren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Kompetenzorientierte Umsetzung an allen Lernorten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Betrieb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Berufsfachschule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Überbetriebliche Kurse</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Bildungsplan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Handlungskompetenzen der Kaufleute EFZ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Arbeitssituationen, in denen </a:t>
            </a:r>
            <a:b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Handlungskompetenzen eingesetzt werden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Handlungs-kompetenz-orientierung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04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801888" y="2325102"/>
            <a:ext cx="6588224" cy="3294112"/>
          </a:xfrm>
          <a:prstGeom prst="rect">
            <a:avLst/>
          </a:prstGeom>
        </p:spPr>
      </p:pic>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Klärung von Fragen, Austausch</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41</a:t>
            </a:fld>
            <a:endParaRPr lang="de-CH" dirty="0"/>
          </a:p>
        </p:txBody>
      </p:sp>
    </p:spTree>
    <p:extLst>
      <p:ext uri="{BB962C8B-B14F-4D97-AF65-F5344CB8AC3E}">
        <p14:creationId xmlns:p14="http://schemas.microsoft.com/office/powerpoint/2010/main" val="567561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endParaRPr lang="de-CH" dirty="0"/>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42</a:t>
            </a:fld>
            <a:endParaRPr lang="de-CH" dirty="0"/>
          </a:p>
        </p:txBody>
      </p:sp>
      <p:pic>
        <p:nvPicPr>
          <p:cNvPr id="3" name="Grafik 2" descr="Ein Bild, das Elektronik, Tastatur, Im Haus, Nah enthält.&#10;&#10;Automatisch generierte Beschreibung">
            <a:extLst>
              <a:ext uri="{FF2B5EF4-FFF2-40B4-BE49-F238E27FC236}">
                <a16:creationId xmlns:a16="http://schemas.microsoft.com/office/drawing/2014/main" id="{014B9368-2F88-3281-953F-276C54A1DE6E}"/>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29" t="11673" b="4436"/>
          <a:stretch/>
        </p:blipFill>
        <p:spPr>
          <a:xfrm>
            <a:off x="0" y="-387424"/>
            <a:ext cx="12192000" cy="7245424"/>
          </a:xfrm>
          <a:prstGeom prst="rect">
            <a:avLst/>
          </a:prstGeom>
        </p:spPr>
      </p:pic>
    </p:spTree>
    <p:extLst>
      <p:ext uri="{BB962C8B-B14F-4D97-AF65-F5344CB8AC3E}">
        <p14:creationId xmlns:p14="http://schemas.microsoft.com/office/powerpoint/2010/main" val="854263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35360" y="2204864"/>
            <a:ext cx="11449272" cy="1395586"/>
          </a:xfrm>
        </p:spPr>
        <p:txBody>
          <a:bodyPr>
            <a:noAutofit/>
          </a:bodyPr>
          <a:lstStyle/>
          <a:p>
            <a:r>
              <a:rPr lang="de-CH" sz="3600" dirty="0"/>
              <a:t>Praxisaufträge, Kompetenzraster und Lerndokumentation</a:t>
            </a:r>
            <a:br>
              <a:rPr lang="de-CH" sz="3600" dirty="0"/>
            </a:br>
            <a:r>
              <a:rPr lang="de-CH" sz="3600" dirty="0"/>
              <a:t>Input</a:t>
            </a:r>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a:xfrm>
            <a:off x="609599" y="1600201"/>
            <a:ext cx="11056883" cy="4525963"/>
          </a:xfrm>
        </p:spPr>
        <p:txBody>
          <a:bodyPr/>
          <a:lstStyle/>
          <a:p>
            <a:r>
              <a:rPr lang="de-CH" dirty="0"/>
              <a:t>Im Handlungsfeld «</a:t>
            </a:r>
            <a:r>
              <a:rPr lang="de-CH" b="1" dirty="0"/>
              <a:t>Entwicklung</a:t>
            </a:r>
            <a:r>
              <a:rPr lang="de-CH" dirty="0"/>
              <a:t>» erfolgt die Kompetenzentwicklung der Lernenden in erster Linie mithilfe von Praxisaufträgen und Kompetenzrastern. </a:t>
            </a:r>
          </a:p>
          <a:p>
            <a:r>
              <a:rPr lang="de-CH" dirty="0"/>
              <a:t>Die Lernenden führen auf die Handlungskompetenzen abgestimmte </a:t>
            </a:r>
            <a:r>
              <a:rPr lang="de-CH" b="1" dirty="0"/>
              <a:t>Praxisaufträge</a:t>
            </a:r>
            <a:r>
              <a:rPr lang="de-CH" dirty="0"/>
              <a:t> aus. Sie dokumentieren und reflektieren ihr Handeln sowie ihre Erfahrung und entwickeln Verbesserungsvorschläge. Dadurch bauen sie die Handlungskompetenzen auf. </a:t>
            </a:r>
          </a:p>
          <a:p>
            <a:r>
              <a:rPr lang="de-CH" dirty="0"/>
              <a:t>Zudem schätzen die Lernenden mithilfe des </a:t>
            </a:r>
            <a:r>
              <a:rPr lang="de-CH" b="1" dirty="0"/>
              <a:t>Kompetenzrasters</a:t>
            </a:r>
            <a:r>
              <a:rPr lang="de-CH" dirty="0"/>
              <a:t> ein, inwiefern sie die Handlungskompetenzen bereits entwickelt haben. Wo liegen ihre Stärken? Wo ihre Schwächen? Und wie können sie sich verbessern?</a:t>
            </a:r>
          </a:p>
          <a:p>
            <a:r>
              <a:rPr lang="de-CH" dirty="0"/>
              <a:t>In der </a:t>
            </a:r>
            <a:r>
              <a:rPr lang="de-CH" b="1" dirty="0"/>
              <a:t>Lerndokumentation</a:t>
            </a:r>
            <a:r>
              <a:rPr lang="de-CH" dirty="0"/>
              <a:t>, dem </a:t>
            </a:r>
            <a:r>
              <a:rPr lang="de-CH" b="1" dirty="0"/>
              <a:t>Persönlichen Portfolio</a:t>
            </a:r>
            <a:r>
              <a:rPr lang="de-CH" dirty="0"/>
              <a:t>, wird die Kompetenz-entwicklung festgehalten.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5819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Betriebliches Ausbildungssystem</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011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457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2D54C-ED76-45FB-A469-99ECB4058879}"/>
              </a:ext>
            </a:extLst>
          </p:cNvPr>
          <p:cNvSpPr>
            <a:spLocks noGrp="1"/>
          </p:cNvSpPr>
          <p:nvPr>
            <p:ph type="title"/>
          </p:nvPr>
        </p:nvSpPr>
        <p:spPr>
          <a:xfrm>
            <a:off x="609600" y="764704"/>
            <a:ext cx="9446840" cy="652934"/>
          </a:xfrm>
        </p:spPr>
        <p:txBody>
          <a:bodyPr/>
          <a:lstStyle/>
          <a:p>
            <a:r>
              <a:rPr lang="de-CH" dirty="0"/>
              <a:t>Erfolgsfaktor «Entwicklungsprozesse begleiten»</a:t>
            </a:r>
          </a:p>
        </p:txBody>
      </p:sp>
      <p:sp>
        <p:nvSpPr>
          <p:cNvPr id="3" name="Inhaltsplatzhalter 2">
            <a:extLst>
              <a:ext uri="{FF2B5EF4-FFF2-40B4-BE49-F238E27FC236}">
                <a16:creationId xmlns:a16="http://schemas.microsoft.com/office/drawing/2014/main" id="{AD1D23BA-0998-4A72-86B9-15F5B8103029}"/>
              </a:ext>
            </a:extLst>
          </p:cNvPr>
          <p:cNvSpPr>
            <a:spLocks noGrp="1"/>
          </p:cNvSpPr>
          <p:nvPr>
            <p:ph idx="1"/>
          </p:nvPr>
        </p:nvSpPr>
        <p:spPr/>
        <p:txBody>
          <a:bodyPr/>
          <a:lstStyle/>
          <a:p>
            <a:r>
              <a:rPr lang="de-CH" dirty="0"/>
              <a:t>Praxisaufträge erteilen und erläutern</a:t>
            </a:r>
          </a:p>
          <a:p>
            <a:r>
              <a:rPr lang="de-CH" dirty="0"/>
              <a:t>Instruktion on the Job nach Bedarf vorsehen</a:t>
            </a:r>
          </a:p>
          <a:p>
            <a:r>
              <a:rPr lang="de-CH" dirty="0"/>
              <a:t>Demonstration der Handlungen nach Bedarf vorsehen</a:t>
            </a:r>
          </a:p>
          <a:p>
            <a:endParaRPr lang="de-CH" dirty="0"/>
          </a:p>
          <a:p>
            <a:r>
              <a:rPr lang="de-CH" dirty="0"/>
              <a:t>Genügend Anwendungsfelder zum Aufbau von Routine bereitstellen</a:t>
            </a:r>
          </a:p>
          <a:p>
            <a:r>
              <a:rPr lang="de-CH" dirty="0"/>
              <a:t>Umsetzung aktiv begleiten</a:t>
            </a:r>
          </a:p>
          <a:p>
            <a:r>
              <a:rPr lang="de-CH" dirty="0"/>
              <a:t>Reflexion der gemachten Erfahrungen anregen</a:t>
            </a:r>
          </a:p>
          <a:p>
            <a:r>
              <a:rPr lang="de-CH" dirty="0"/>
              <a:t>Regelmässige Rückmeldungen auf die praktische Umsetzung geben</a:t>
            </a:r>
          </a:p>
          <a:p>
            <a:endParaRPr lang="de-CH" dirty="0"/>
          </a:p>
          <a:p>
            <a:r>
              <a:rPr lang="de-CH" dirty="0"/>
              <a:t>Rückmeldung auf die übergeordnete Kompetenzentwicklung geben</a:t>
            </a:r>
          </a:p>
        </p:txBody>
      </p:sp>
      <p:sp>
        <p:nvSpPr>
          <p:cNvPr id="5" name="Foliennummernplatzhalter 1">
            <a:extLst>
              <a:ext uri="{FF2B5EF4-FFF2-40B4-BE49-F238E27FC236}">
                <a16:creationId xmlns:a16="http://schemas.microsoft.com/office/drawing/2014/main" id="{4B7FE24A-D481-59BD-3FD5-7ADB521504E0}"/>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5428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FFFE6-AF16-413E-8C57-CC94FE1634A1}"/>
              </a:ext>
            </a:extLst>
          </p:cNvPr>
          <p:cNvSpPr>
            <a:spLocks noGrp="1"/>
          </p:cNvSpPr>
          <p:nvPr>
            <p:ph type="title"/>
          </p:nvPr>
        </p:nvSpPr>
        <p:spPr>
          <a:xfrm>
            <a:off x="609600" y="764704"/>
            <a:ext cx="9590856" cy="652934"/>
          </a:xfrm>
        </p:spPr>
        <p:txBody>
          <a:bodyPr/>
          <a:lstStyle/>
          <a:p>
            <a:r>
              <a:rPr lang="de-CH" dirty="0"/>
              <a:t>Erfolgsfaktor «Entwicklungsprozesse beurteilen»</a:t>
            </a:r>
          </a:p>
        </p:txBody>
      </p:sp>
      <p:sp>
        <p:nvSpPr>
          <p:cNvPr id="3" name="Inhaltsplatzhalter 2">
            <a:extLst>
              <a:ext uri="{FF2B5EF4-FFF2-40B4-BE49-F238E27FC236}">
                <a16:creationId xmlns:a16="http://schemas.microsoft.com/office/drawing/2014/main" id="{13CDA439-1083-42B8-8C44-D4FC7C855655}"/>
              </a:ext>
            </a:extLst>
          </p:cNvPr>
          <p:cNvSpPr>
            <a:spLocks noGrp="1"/>
          </p:cNvSpPr>
          <p:nvPr>
            <p:ph idx="1"/>
          </p:nvPr>
        </p:nvSpPr>
        <p:spPr/>
        <p:txBody>
          <a:bodyPr/>
          <a:lstStyle/>
          <a:p>
            <a:r>
              <a:rPr lang="de-CH" dirty="0"/>
              <a:t>Selbst- und Fremdeinschätzungen vornehmen als Basis für das Qualifikationsgespräch</a:t>
            </a:r>
          </a:p>
          <a:p>
            <a:r>
              <a:rPr lang="de-CH" dirty="0"/>
              <a:t>Einschätzungen auf Basis von bekannten Kriterien geben</a:t>
            </a:r>
          </a:p>
          <a:p>
            <a:r>
              <a:rPr lang="de-CH" dirty="0"/>
              <a:t>Hilfsmittel = Kompetenzraster</a:t>
            </a:r>
          </a:p>
          <a:p>
            <a:endParaRPr lang="de-CH" dirty="0"/>
          </a:p>
          <a:p>
            <a:r>
              <a:rPr lang="de-CH" dirty="0"/>
              <a:t>Ableiten von Stärken/Begabungen und Schwächen </a:t>
            </a:r>
          </a:p>
          <a:p>
            <a:r>
              <a:rPr lang="de-CH" dirty="0"/>
              <a:t>Einschätzung der Arbeitshaltung, Motivation, Leistungsfähigkeit</a:t>
            </a:r>
          </a:p>
          <a:p>
            <a:endParaRPr lang="de-CH" dirty="0"/>
          </a:p>
          <a:p>
            <a:r>
              <a:rPr lang="de-CH" dirty="0"/>
              <a:t>Definition von Massnahmen </a:t>
            </a:r>
          </a:p>
          <a:p>
            <a:pPr marL="0" indent="0">
              <a:buNone/>
            </a:pPr>
            <a:endParaRPr lang="de-CH" dirty="0"/>
          </a:p>
          <a:p>
            <a:endParaRPr lang="de-CH" dirty="0"/>
          </a:p>
        </p:txBody>
      </p:sp>
      <p:sp>
        <p:nvSpPr>
          <p:cNvPr id="5" name="Foliennummernplatzhalter 1">
            <a:extLst>
              <a:ext uri="{FF2B5EF4-FFF2-40B4-BE49-F238E27FC236}">
                <a16:creationId xmlns:a16="http://schemas.microsoft.com/office/drawing/2014/main" id="{95F71B82-E36F-BFBA-D9B6-57F9B9688667}"/>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66538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19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7A14D11-F9EB-2C78-2B04-11ACE53BC3F1}"/>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4633244"/>
            <a:ext cx="2088232" cy="2088232"/>
          </a:xfrm>
          <a:prstGeom prst="rect">
            <a:avLst/>
          </a:prstGeom>
        </p:spPr>
      </p:pic>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3952117056"/>
              </p:ext>
            </p:extLst>
          </p:nvPr>
        </p:nvGraphicFramePr>
        <p:xfrm>
          <a:off x="609600" y="1700808"/>
          <a:ext cx="10972800" cy="4754880"/>
        </p:xfrm>
        <a:graphic>
          <a:graphicData uri="http://schemas.openxmlformats.org/drawingml/2006/table">
            <a:tbl>
              <a:tblPr firstRow="1" bandRow="1">
                <a:tableStyleId>{69012ECD-51FC-41F1-AA8D-1B2483CD663E}</a:tableStyleId>
              </a:tblPr>
              <a:tblGrid>
                <a:gridCol w="8654752">
                  <a:extLst>
                    <a:ext uri="{9D8B030D-6E8A-4147-A177-3AD203B41FA5}">
                      <a16:colId xmlns:a16="http://schemas.microsoft.com/office/drawing/2014/main" val="2271042814"/>
                    </a:ext>
                  </a:extLst>
                </a:gridCol>
                <a:gridCol w="2318048">
                  <a:extLst>
                    <a:ext uri="{9D8B030D-6E8A-4147-A177-3AD203B41FA5}">
                      <a16:colId xmlns:a16="http://schemas.microsoft.com/office/drawing/2014/main" val="3558582726"/>
                    </a:ext>
                  </a:extLst>
                </a:gridCol>
              </a:tblGrid>
              <a:tr h="400000">
                <a:tc>
                  <a:txBody>
                    <a:bodyPr/>
                    <a:lstStyle/>
                    <a:p>
                      <a:r>
                        <a:rPr kumimoji="0" lang="de-CH"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b="1"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1" dirty="0">
                          <a:solidFill>
                            <a:schemeClr val="tx1"/>
                          </a:solidFill>
                          <a:latin typeface="Calibri" panose="020F0502020204030204" pitchFamily="34" charset="0"/>
                          <a:cs typeface="Calibri" panose="020F0502020204030204" pitchFamily="34" charset="0"/>
                        </a:rPr>
                        <a:t>08.30 / 13.00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a:t>
                      </a:r>
                    </a:p>
                    <a:p>
                      <a:r>
                        <a:rPr kumimoji="0" lang="de-CH"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Gesamtkonzept der beruflichen Grundbildung</a:t>
                      </a:r>
                      <a:endParaRPr lang="de-CH" sz="2400" b="1"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a:t>
                      </a:r>
                    </a:p>
                    <a:p>
                      <a:r>
                        <a:rPr lang="de-CH" sz="2400" b="1" dirty="0">
                          <a:solidFill>
                            <a:schemeClr val="tx1"/>
                          </a:solidFill>
                          <a:latin typeface="Calibri" panose="020F0502020204030204" pitchFamily="34" charset="0"/>
                          <a:cs typeface="Calibri" panose="020F0502020204030204" pitchFamily="34" charset="0"/>
                        </a:rPr>
                        <a:t>Betriebliche Umsetzungsinstrumente und Erfahrungsnote</a:t>
                      </a:r>
                    </a:p>
                    <a:p>
                      <a:pPr lvl="1"/>
                      <a:r>
                        <a:rPr lang="de-CH" sz="2400" kern="1200" dirty="0">
                          <a:solidFill>
                            <a:schemeClr val="tx1"/>
                          </a:solidFill>
                          <a:latin typeface="Calibri" panose="020F0502020204030204" pitchFamily="34" charset="0"/>
                          <a:ea typeface="+mn-ea"/>
                          <a:cs typeface="Calibri" panose="020F0502020204030204" pitchFamily="34" charset="0"/>
                        </a:rPr>
                        <a:t>Praxisaufträge</a:t>
                      </a:r>
                    </a:p>
                    <a:p>
                      <a:pPr lvl="1"/>
                      <a:r>
                        <a:rPr lang="de-CH" sz="2400" kern="1200" dirty="0">
                          <a:solidFill>
                            <a:schemeClr val="tx1"/>
                          </a:solidFill>
                          <a:latin typeface="Calibri" panose="020F0502020204030204" pitchFamily="34" charset="0"/>
                          <a:ea typeface="+mn-ea"/>
                          <a:cs typeface="Calibri" panose="020F0502020204030204" pitchFamily="34" charset="0"/>
                        </a:rPr>
                        <a:t>Kompetenzraster</a:t>
                      </a:r>
                    </a:p>
                    <a:p>
                      <a:pPr lvl="1"/>
                      <a:r>
                        <a:rPr lang="de-CH" sz="2400" kern="1200" dirty="0">
                          <a:solidFill>
                            <a:schemeClr val="tx1"/>
                          </a:solidFill>
                          <a:latin typeface="Calibri" panose="020F0502020204030204" pitchFamily="34" charset="0"/>
                          <a:ea typeface="+mn-ea"/>
                          <a:cs typeface="Calibri" panose="020F0502020204030204" pitchFamily="34" charset="0"/>
                        </a:rPr>
                        <a:t>Lerndokumentation = Persönliches Portfolio</a:t>
                      </a:r>
                    </a:p>
                    <a:p>
                      <a:pPr lvl="1"/>
                      <a:r>
                        <a:rPr lang="de-CH" sz="2400" kern="1200" dirty="0">
                          <a:solidFill>
                            <a:schemeClr val="tx1"/>
                          </a:solidFill>
                          <a:latin typeface="Calibri" panose="020F0502020204030204" pitchFamily="34" charset="0"/>
                          <a:ea typeface="+mn-ea"/>
                          <a:cs typeface="Calibri" panose="020F0502020204030204" pitchFamily="34" charset="0"/>
                        </a:rPr>
                        <a:t>Bildungsbericht</a:t>
                      </a:r>
                    </a:p>
                    <a:p>
                      <a:pPr lvl="1"/>
                      <a:r>
                        <a:rPr lang="de-CH" sz="2400" kern="1200" dirty="0">
                          <a:solidFill>
                            <a:schemeClr val="tx1"/>
                          </a:solidFill>
                          <a:latin typeface="Calibri" panose="020F0502020204030204" pitchFamily="34" charset="0"/>
                          <a:ea typeface="+mn-ea"/>
                          <a:cs typeface="Calibri" panose="020F0502020204030204" pitchFamily="34" charset="0"/>
                        </a:rPr>
                        <a:t>betriebliche Erfahrungsnote</a:t>
                      </a:r>
                    </a:p>
                    <a:p>
                      <a:pPr lvl="1"/>
                      <a:r>
                        <a:rPr lang="de-CH" sz="2400" kern="1200" dirty="0">
                          <a:solidFill>
                            <a:schemeClr val="tx1"/>
                          </a:solidFill>
                          <a:latin typeface="Calibri" panose="020F0502020204030204" pitchFamily="34" charset="0"/>
                          <a:ea typeface="+mn-ea"/>
                          <a:cs typeface="Calibri" panose="020F0502020204030204" pitchFamily="34" charset="0"/>
                        </a:rPr>
                        <a:t>betriebliches Qualifikationsverfahren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Abschluss / 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12.00 / 16.30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bl>
          </a:graphicData>
        </a:graphic>
      </p:graphicFrame>
      <p:sp>
        <p:nvSpPr>
          <p:cNvPr id="5" name="Titel 4"/>
          <p:cNvSpPr>
            <a:spLocks noGrp="1"/>
          </p:cNvSpPr>
          <p:nvPr>
            <p:ph type="title"/>
          </p:nvPr>
        </p:nvSpPr>
        <p:spPr/>
        <p:txBody>
          <a:bodyPr>
            <a:normAutofit/>
          </a:bodyPr>
          <a:lstStyle/>
          <a:p>
            <a:r>
              <a:rPr lang="de-CH" dirty="0"/>
              <a:t>Programm Vormittag / Nachmittag</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dirty="0"/>
          </a:p>
        </p:txBody>
      </p:sp>
    </p:spTree>
    <p:extLst>
      <p:ext uri="{BB962C8B-B14F-4D97-AF65-F5344CB8AC3E}">
        <p14:creationId xmlns:p14="http://schemas.microsoft.com/office/powerpoint/2010/main" val="3617347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2C3BD-0F37-FBEC-B40D-5B1B2B6E0F83}"/>
              </a:ext>
            </a:extLst>
          </p:cNvPr>
          <p:cNvSpPr>
            <a:spLocks noGrp="1"/>
          </p:cNvSpPr>
          <p:nvPr>
            <p:ph type="title"/>
          </p:nvPr>
        </p:nvSpPr>
        <p:spPr/>
        <p:txBody>
          <a:bodyPr/>
          <a:lstStyle/>
          <a:p>
            <a:r>
              <a:rPr lang="de-CH" dirty="0"/>
              <a:t>Praxisauftrag</a:t>
            </a:r>
          </a:p>
        </p:txBody>
      </p:sp>
      <p:sp>
        <p:nvSpPr>
          <p:cNvPr id="3" name="Textplatzhalter 2">
            <a:extLst>
              <a:ext uri="{FF2B5EF4-FFF2-40B4-BE49-F238E27FC236}">
                <a16:creationId xmlns:a16="http://schemas.microsoft.com/office/drawing/2014/main" id="{BD031324-AA36-DFE7-9319-306BD5869DF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266A37D0-F38A-28E8-8298-4134242B82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B9698BB6-4417-758B-F3A5-D467458DFFDA}"/>
              </a:ext>
            </a:extLst>
          </p:cNvPr>
          <p:cNvSpPr/>
          <p:nvPr/>
        </p:nvSpPr>
        <p:spPr>
          <a:xfrm>
            <a:off x="3647728" y="4034760"/>
            <a:ext cx="6984776" cy="13620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de-CH" dirty="0"/>
              <a:t>Ziel ist es, die Praxisaufträge auf den Lehrstart 2026 sinnvoll zu reduzieren!</a:t>
            </a:r>
          </a:p>
        </p:txBody>
      </p:sp>
    </p:spTree>
    <p:extLst>
      <p:ext uri="{BB962C8B-B14F-4D97-AF65-F5344CB8AC3E}">
        <p14:creationId xmlns:p14="http://schemas.microsoft.com/office/powerpoint/2010/main" val="3898329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F35E6-B910-2270-760F-6FC1CB3ADD00}"/>
              </a:ext>
            </a:extLst>
          </p:cNvPr>
          <p:cNvSpPr>
            <a:spLocks noGrp="1"/>
          </p:cNvSpPr>
          <p:nvPr>
            <p:ph type="title"/>
          </p:nvPr>
        </p:nvSpPr>
        <p:spPr/>
        <p:txBody>
          <a:bodyPr/>
          <a:lstStyle/>
          <a:p>
            <a:r>
              <a:rPr lang="de-CH" dirty="0"/>
              <a:t>Leitmotto</a:t>
            </a:r>
          </a:p>
        </p:txBody>
      </p:sp>
      <p:sp>
        <p:nvSpPr>
          <p:cNvPr id="3" name="Inhaltsplatzhalter 2">
            <a:extLst>
              <a:ext uri="{FF2B5EF4-FFF2-40B4-BE49-F238E27FC236}">
                <a16:creationId xmlns:a16="http://schemas.microsoft.com/office/drawing/2014/main" id="{5C3FABB4-C6B2-16D1-AF36-EB9EFC4A3F9E}"/>
              </a:ext>
            </a:extLst>
          </p:cNvPr>
          <p:cNvSpPr>
            <a:spLocks noGrp="1"/>
          </p:cNvSpPr>
          <p:nvPr>
            <p:ph idx="1"/>
          </p:nvPr>
        </p:nvSpPr>
        <p:spPr/>
        <p:txBody>
          <a:bodyPr/>
          <a:lstStyle/>
          <a:p>
            <a:pPr marL="0" indent="0" algn="ctr">
              <a:buNone/>
            </a:pPr>
            <a:endParaRPr lang="de-CH" dirty="0"/>
          </a:p>
          <a:p>
            <a:pPr marL="0" indent="0" algn="ctr">
              <a:buNone/>
            </a:pPr>
            <a:r>
              <a:rPr lang="de-CH" dirty="0"/>
              <a:t>Erzähl mir, und ich vergesse.</a:t>
            </a:r>
          </a:p>
          <a:p>
            <a:pPr marL="0" indent="0" algn="ctr">
              <a:buNone/>
            </a:pPr>
            <a:r>
              <a:rPr lang="de-CH" dirty="0"/>
              <a:t>Zeige mir, und ich erinnere mich.</a:t>
            </a:r>
          </a:p>
          <a:p>
            <a:pPr marL="0" indent="0" algn="ctr">
              <a:buNone/>
            </a:pPr>
            <a:r>
              <a:rPr lang="de-CH" dirty="0"/>
              <a:t>Lass es mich tun, und ich verstehe.</a:t>
            </a:r>
          </a:p>
          <a:p>
            <a:pPr marL="0" indent="0" algn="ctr">
              <a:buNone/>
            </a:pPr>
            <a:r>
              <a:rPr lang="de-CH" dirty="0"/>
              <a:t>(Konfuzius)</a:t>
            </a:r>
          </a:p>
          <a:p>
            <a:endParaRPr lang="de-CH" dirty="0"/>
          </a:p>
        </p:txBody>
      </p:sp>
      <p:sp>
        <p:nvSpPr>
          <p:cNvPr id="4" name="Foliennummernplatzhalter 3">
            <a:extLst>
              <a:ext uri="{FF2B5EF4-FFF2-40B4-BE49-F238E27FC236}">
                <a16:creationId xmlns:a16="http://schemas.microsoft.com/office/drawing/2014/main" id="{1A65736B-F5DB-A3E8-5A15-6069B0809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8068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98992-75B7-C67F-BD40-5745AC0104B2}"/>
              </a:ext>
            </a:extLst>
          </p:cNvPr>
          <p:cNvSpPr>
            <a:spLocks noGrp="1"/>
          </p:cNvSpPr>
          <p:nvPr>
            <p:ph type="title"/>
          </p:nvPr>
        </p:nvSpPr>
        <p:spPr/>
        <p:txBody>
          <a:bodyPr/>
          <a:lstStyle/>
          <a:p>
            <a:r>
              <a:rPr lang="de-CH" dirty="0"/>
              <a:t>Praxisauftrag</a:t>
            </a:r>
          </a:p>
        </p:txBody>
      </p:sp>
      <p:sp>
        <p:nvSpPr>
          <p:cNvPr id="3" name="Inhaltsplatzhalter 2">
            <a:extLst>
              <a:ext uri="{FF2B5EF4-FFF2-40B4-BE49-F238E27FC236}">
                <a16:creationId xmlns:a16="http://schemas.microsoft.com/office/drawing/2014/main" id="{86F799DC-D459-6606-2A43-BB18E34FFE83}"/>
              </a:ext>
            </a:extLst>
          </p:cNvPr>
          <p:cNvSpPr>
            <a:spLocks noGrp="1"/>
          </p:cNvSpPr>
          <p:nvPr>
            <p:ph idx="1"/>
          </p:nvPr>
        </p:nvSpPr>
        <p:spPr/>
        <p:txBody>
          <a:bodyPr/>
          <a:lstStyle/>
          <a:p>
            <a:r>
              <a:rPr lang="de-CH" dirty="0"/>
              <a:t>Sind Arbeitsaufträge an die Lernenden im Berufsalltag. </a:t>
            </a:r>
          </a:p>
          <a:p>
            <a:r>
              <a:rPr lang="de-CH" dirty="0"/>
              <a:t>Damit </a:t>
            </a:r>
            <a:r>
              <a:rPr lang="de-CH" b="1" dirty="0"/>
              <a:t>führen</a:t>
            </a:r>
            <a:r>
              <a:rPr lang="de-CH" dirty="0"/>
              <a:t> die Lernenden selbstständig </a:t>
            </a:r>
            <a:r>
              <a:rPr lang="de-CH" b="1" dirty="0"/>
              <a:t>konkrete berufliche Aufgaben aus </a:t>
            </a:r>
            <a:r>
              <a:rPr lang="de-CH" dirty="0"/>
              <a:t>und eignen sich auf diese Weise angestrebte Handlungskompetenzen an. </a:t>
            </a:r>
          </a:p>
          <a:p>
            <a:r>
              <a:rPr lang="de-CH" dirty="0"/>
              <a:t>Indem sie ihre </a:t>
            </a:r>
            <a:r>
              <a:rPr lang="de-CH" b="1" dirty="0"/>
              <a:t>Erfahrung </a:t>
            </a:r>
            <a:r>
              <a:rPr lang="de-CH" dirty="0"/>
              <a:t>anschliessend </a:t>
            </a:r>
            <a:r>
              <a:rPr lang="de-CH" b="1" dirty="0"/>
              <a:t>dokumentieren und reflektieren </a:t>
            </a:r>
            <a:r>
              <a:rPr lang="de-CH" dirty="0"/>
              <a:t>sowie </a:t>
            </a:r>
            <a:r>
              <a:rPr lang="de-CH" b="1" dirty="0"/>
              <a:t>Verbesserungsmassnahmen ableiten</a:t>
            </a:r>
            <a:r>
              <a:rPr lang="de-CH" dirty="0"/>
              <a:t>, entwickeln sie ihre Handlungskompetenzen selbstständig weiter. </a:t>
            </a:r>
          </a:p>
        </p:txBody>
      </p:sp>
      <p:sp>
        <p:nvSpPr>
          <p:cNvPr id="4" name="Foliennummernplatzhalter 3">
            <a:extLst>
              <a:ext uri="{FF2B5EF4-FFF2-40B4-BE49-F238E27FC236}">
                <a16:creationId xmlns:a16="http://schemas.microsoft.com/office/drawing/2014/main" id="{3E935A80-2033-637D-608E-936565320C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3" name="Grafik 22">
            <a:extLst>
              <a:ext uri="{FF2B5EF4-FFF2-40B4-BE49-F238E27FC236}">
                <a16:creationId xmlns:a16="http://schemas.microsoft.com/office/drawing/2014/main" id="{5904EBE9-D88A-7E8F-281D-B95106EF4FF7}"/>
              </a:ext>
            </a:extLst>
          </p:cNvPr>
          <p:cNvPicPr>
            <a:picLocks noChangeAspect="1"/>
          </p:cNvPicPr>
          <p:nvPr/>
        </p:nvPicPr>
        <p:blipFill>
          <a:blip r:embed="rId3"/>
          <a:stretch>
            <a:fillRect/>
          </a:stretch>
        </p:blipFill>
        <p:spPr>
          <a:xfrm>
            <a:off x="6240016" y="4096800"/>
            <a:ext cx="4773639" cy="1996496"/>
          </a:xfrm>
          <a:prstGeom prst="rect">
            <a:avLst/>
          </a:prstGeom>
        </p:spPr>
      </p:pic>
      <p:sp>
        <p:nvSpPr>
          <p:cNvPr id="24" name="Rechteck 23">
            <a:extLst>
              <a:ext uri="{FF2B5EF4-FFF2-40B4-BE49-F238E27FC236}">
                <a16:creationId xmlns:a16="http://schemas.microsoft.com/office/drawing/2014/main" id="{C594AA7C-D418-50D2-9502-DD2C332E7420}"/>
              </a:ext>
            </a:extLst>
          </p:cNvPr>
          <p:cNvSpPr/>
          <p:nvPr/>
        </p:nvSpPr>
        <p:spPr>
          <a:xfrm>
            <a:off x="8616280" y="4005064"/>
            <a:ext cx="2664296" cy="2303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hteck 24">
            <a:extLst>
              <a:ext uri="{FF2B5EF4-FFF2-40B4-BE49-F238E27FC236}">
                <a16:creationId xmlns:a16="http://schemas.microsoft.com/office/drawing/2014/main" id="{1AF83B6C-8016-DD21-E6D7-AC22138A40AA}"/>
              </a:ext>
            </a:extLst>
          </p:cNvPr>
          <p:cNvSpPr/>
          <p:nvPr/>
        </p:nvSpPr>
        <p:spPr>
          <a:xfrm>
            <a:off x="6075024" y="5157192"/>
            <a:ext cx="2541256" cy="1151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85144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79126C6-EEAA-45F8-A6F4-2F4A234341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Seite </a:t>
            </a:r>
            <a:fld id="{4D9E7F07-52BA-4676-A810-3F50F5451F27}"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8" name="Inhaltsplatzhalter 2">
            <a:extLst>
              <a:ext uri="{FF2B5EF4-FFF2-40B4-BE49-F238E27FC236}">
                <a16:creationId xmlns:a16="http://schemas.microsoft.com/office/drawing/2014/main" id="{6D60460D-C922-45EE-9623-B429C1F5AB6E}"/>
              </a:ext>
            </a:extLst>
          </p:cNvPr>
          <p:cNvSpPr txBox="1">
            <a:spLocks/>
          </p:cNvSpPr>
          <p:nvPr/>
        </p:nvSpPr>
        <p:spPr bwMode="auto">
          <a:xfrm>
            <a:off x="839416" y="1304161"/>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Klar instruieren</a:t>
            </a: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191344" y="404664"/>
            <a:ext cx="328004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Praxisauftrag</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pic>
        <p:nvPicPr>
          <p:cNvPr id="11" name="Inhaltsplatzhalter 10">
            <a:extLst>
              <a:ext uri="{FF2B5EF4-FFF2-40B4-BE49-F238E27FC236}">
                <a16:creationId xmlns:a16="http://schemas.microsoft.com/office/drawing/2014/main" id="{28859A4E-E60F-0830-2079-0EA7FA01EE23}"/>
              </a:ext>
            </a:extLst>
          </p:cNvPr>
          <p:cNvPicPr>
            <a:picLocks noGrp="1" noChangeAspect="1"/>
          </p:cNvPicPr>
          <p:nvPr>
            <p:ph idx="1"/>
          </p:nvPr>
        </p:nvPicPr>
        <p:blipFill>
          <a:blip r:embed="rId3"/>
          <a:stretch>
            <a:fillRect/>
          </a:stretch>
        </p:blipFill>
        <p:spPr>
          <a:xfrm>
            <a:off x="4079776" y="255411"/>
            <a:ext cx="4176464" cy="6380488"/>
          </a:xfrm>
          <a:prstGeom prst="rect">
            <a:avLst/>
          </a:prstGeom>
        </p:spPr>
      </p:pic>
      <p:sp>
        <p:nvSpPr>
          <p:cNvPr id="12" name="Inhaltsplatzhalter 2">
            <a:extLst>
              <a:ext uri="{FF2B5EF4-FFF2-40B4-BE49-F238E27FC236}">
                <a16:creationId xmlns:a16="http://schemas.microsoft.com/office/drawing/2014/main" id="{715A9015-559F-A154-1755-AF86E838557B}"/>
              </a:ext>
            </a:extLst>
          </p:cNvPr>
          <p:cNvSpPr txBox="1">
            <a:spLocks/>
          </p:cNvSpPr>
          <p:nvPr/>
        </p:nvSpPr>
        <p:spPr bwMode="auto">
          <a:xfrm>
            <a:off x="839416" y="2060848"/>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Genügend Anwendungsfelder zum Aufbau von Routine bereitstellen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Umsetzung aktiv begleiten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Regelmässige Rückmeldungen auf die praktische Umsetzung geben</a:t>
            </a:r>
          </a:p>
        </p:txBody>
      </p:sp>
      <p:cxnSp>
        <p:nvCxnSpPr>
          <p:cNvPr id="14" name="Gerade Verbindung mit Pfeil 13">
            <a:extLst>
              <a:ext uri="{FF2B5EF4-FFF2-40B4-BE49-F238E27FC236}">
                <a16:creationId xmlns:a16="http://schemas.microsoft.com/office/drawing/2014/main" id="{FE140973-7DFC-DF2C-0BE9-605247DE7080}"/>
              </a:ext>
            </a:extLst>
          </p:cNvPr>
          <p:cNvCxnSpPr>
            <a:cxnSpLocks/>
          </p:cNvCxnSpPr>
          <p:nvPr/>
        </p:nvCxnSpPr>
        <p:spPr>
          <a:xfrm>
            <a:off x="3647728" y="3206871"/>
            <a:ext cx="536378" cy="255392"/>
          </a:xfrm>
          <a:prstGeom prst="straightConnector1">
            <a:avLst/>
          </a:prstGeom>
          <a:ln w="635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9E8E6226-92E3-1521-523F-D1622B49F1CB}"/>
              </a:ext>
            </a:extLst>
          </p:cNvPr>
          <p:cNvCxnSpPr>
            <a:cxnSpLocks/>
          </p:cNvCxnSpPr>
          <p:nvPr/>
        </p:nvCxnSpPr>
        <p:spPr>
          <a:xfrm flipH="1">
            <a:off x="8040216" y="3941854"/>
            <a:ext cx="399866" cy="423250"/>
          </a:xfrm>
          <a:prstGeom prst="straightConnector1">
            <a:avLst/>
          </a:prstGeom>
          <a:ln w="63500">
            <a:solidFill>
              <a:srgbClr val="8064A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Inhaltsplatzhalter 2">
            <a:extLst>
              <a:ext uri="{FF2B5EF4-FFF2-40B4-BE49-F238E27FC236}">
                <a16:creationId xmlns:a16="http://schemas.microsoft.com/office/drawing/2014/main" id="{7C55984E-9F48-E3E8-DD4B-57C862DB68BE}"/>
              </a:ext>
            </a:extLst>
          </p:cNvPr>
          <p:cNvSpPr txBox="1">
            <a:spLocks/>
          </p:cNvSpPr>
          <p:nvPr/>
        </p:nvSpPr>
        <p:spPr bwMode="auto">
          <a:xfrm>
            <a:off x="8760296" y="2859427"/>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Reflexion der gemachten Erfahrungen anregen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Dokumentation der Erfahrungen und der Reflexionsergebnisse in der Lerndokumentation sicherstellen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endParaRPr>
          </a:p>
        </p:txBody>
      </p:sp>
      <p:sp>
        <p:nvSpPr>
          <p:cNvPr id="2" name="Rechteck 1">
            <a:extLst>
              <a:ext uri="{FF2B5EF4-FFF2-40B4-BE49-F238E27FC236}">
                <a16:creationId xmlns:a16="http://schemas.microsoft.com/office/drawing/2014/main" id="{F65D8DA5-458C-D3D2-ED1D-DAA70DCEE583}"/>
              </a:ext>
            </a:extLst>
          </p:cNvPr>
          <p:cNvSpPr/>
          <p:nvPr/>
        </p:nvSpPr>
        <p:spPr>
          <a:xfrm>
            <a:off x="4184106" y="2916147"/>
            <a:ext cx="3856110" cy="1160926"/>
          </a:xfrm>
          <a:prstGeom prst="rect">
            <a:avLst/>
          </a:prstGeom>
          <a:noFill/>
          <a:ln w="57150">
            <a:solidFill>
              <a:srgbClr val="0082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hteck 5">
            <a:extLst>
              <a:ext uri="{FF2B5EF4-FFF2-40B4-BE49-F238E27FC236}">
                <a16:creationId xmlns:a16="http://schemas.microsoft.com/office/drawing/2014/main" id="{5206FFAF-ED17-196F-4641-B53ABE1C2597}"/>
              </a:ext>
            </a:extLst>
          </p:cNvPr>
          <p:cNvSpPr/>
          <p:nvPr/>
        </p:nvSpPr>
        <p:spPr>
          <a:xfrm>
            <a:off x="4184106" y="4149080"/>
            <a:ext cx="3856110" cy="432048"/>
          </a:xfrm>
          <a:prstGeom prst="rect">
            <a:avLst/>
          </a:prstGeom>
          <a:noFill/>
          <a:ln w="5715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61126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8031199-83E0-46A4-908F-A593487FDC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Inhaltsplatzhalter 10">
            <a:extLst>
              <a:ext uri="{FF2B5EF4-FFF2-40B4-BE49-F238E27FC236}">
                <a16:creationId xmlns:a16="http://schemas.microsoft.com/office/drawing/2014/main" id="{000D12B1-C4FA-47E9-AF31-0A238AC3DDDA}"/>
              </a:ext>
            </a:extLst>
          </p:cNvPr>
          <p:cNvPicPr>
            <a:picLocks noGrp="1" noChangeAspect="1"/>
          </p:cNvPicPr>
          <p:nvPr>
            <p:ph idx="1"/>
          </p:nvPr>
        </p:nvPicPr>
        <p:blipFill>
          <a:blip r:embed="rId3"/>
          <a:stretch>
            <a:fillRect/>
          </a:stretch>
        </p:blipFill>
        <p:spPr>
          <a:xfrm>
            <a:off x="4079776" y="229532"/>
            <a:ext cx="4176464" cy="6380488"/>
          </a:xfrm>
          <a:prstGeom prst="rect">
            <a:avLst/>
          </a:prstGeom>
          <a:noFill/>
        </p:spPr>
      </p:pic>
      <p:sp>
        <p:nvSpPr>
          <p:cNvPr id="7" name="Rechteck 6">
            <a:extLst>
              <a:ext uri="{FF2B5EF4-FFF2-40B4-BE49-F238E27FC236}">
                <a16:creationId xmlns:a16="http://schemas.microsoft.com/office/drawing/2014/main" id="{15A05CDE-A784-4AAF-AD01-0DC46AB2C9AD}"/>
              </a:ext>
            </a:extLst>
          </p:cNvPr>
          <p:cNvSpPr/>
          <p:nvPr/>
        </p:nvSpPr>
        <p:spPr>
          <a:xfrm>
            <a:off x="4079776" y="1052736"/>
            <a:ext cx="4032448" cy="6480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feld 9">
            <a:extLst>
              <a:ext uri="{FF2B5EF4-FFF2-40B4-BE49-F238E27FC236}">
                <a16:creationId xmlns:a16="http://schemas.microsoft.com/office/drawing/2014/main" id="{F0E95755-C743-4DC0-9928-BDCF19714E68}"/>
              </a:ext>
            </a:extLst>
          </p:cNvPr>
          <p:cNvSpPr txBox="1"/>
          <p:nvPr/>
        </p:nvSpPr>
        <p:spPr>
          <a:xfrm>
            <a:off x="191345" y="404664"/>
            <a:ext cx="364900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Gesucheingänge auf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Zuständigkeit und Vollständigkeit überprüfen: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Kaufleute überprüfen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Zuständigkeit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 Vollständigkeit von Gesuchen. Sie eröffnen ein entsprechendes Dossier und leiten die Gesuche zur Stellungnahme an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beteiligten Amtsstellen </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weiter.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Fehlen Akten</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setzen sie den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Gesuchsteller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darüber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in Kenntnis und vereinbaren eine Nachfrist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Sind alle notwendigen Akten und Unterlagen vorhanden, koordinieren sie den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Aktenlauf</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für die Stellungnahmen bei den involvierten Amtsstellen. </a:t>
            </a:r>
          </a:p>
        </p:txBody>
      </p:sp>
      <p:sp>
        <p:nvSpPr>
          <p:cNvPr id="11" name="Rechteck 10">
            <a:extLst>
              <a:ext uri="{FF2B5EF4-FFF2-40B4-BE49-F238E27FC236}">
                <a16:creationId xmlns:a16="http://schemas.microsoft.com/office/drawing/2014/main" id="{4DBB5008-F80D-4126-9053-1CE8BF28530D}"/>
              </a:ext>
            </a:extLst>
          </p:cNvPr>
          <p:cNvSpPr/>
          <p:nvPr/>
        </p:nvSpPr>
        <p:spPr>
          <a:xfrm>
            <a:off x="4943872" y="3068960"/>
            <a:ext cx="720080"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hteck 11">
            <a:extLst>
              <a:ext uri="{FF2B5EF4-FFF2-40B4-BE49-F238E27FC236}">
                <a16:creationId xmlns:a16="http://schemas.microsoft.com/office/drawing/2014/main" id="{50C11631-7E8B-41E3-950D-105E3BD40EA5}"/>
              </a:ext>
            </a:extLst>
          </p:cNvPr>
          <p:cNvSpPr/>
          <p:nvPr/>
        </p:nvSpPr>
        <p:spPr>
          <a:xfrm>
            <a:off x="6744072" y="3068960"/>
            <a:ext cx="1224136"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feld 13">
            <a:extLst>
              <a:ext uri="{FF2B5EF4-FFF2-40B4-BE49-F238E27FC236}">
                <a16:creationId xmlns:a16="http://schemas.microsoft.com/office/drawing/2014/main" id="{D84520BC-DC0A-4EC0-82A0-81BC28BB717C}"/>
              </a:ext>
            </a:extLst>
          </p:cNvPr>
          <p:cNvSpPr txBox="1"/>
          <p:nvPr/>
        </p:nvSpPr>
        <p:spPr>
          <a:xfrm>
            <a:off x="8351648" y="1838144"/>
            <a:ext cx="364900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Rechtsmitteleingänge überprüfen: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Kaufleute überprüfen Einsprache-, Rekurs- und Beschwerdeeingänge auf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Zuständigkeit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 formelle Richtigkeit und Fristeinhaltung. Ist ihre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Amtsstelle</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nicht zuständig, leiten sie die Unterlagen an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zuständige Amtsstelle </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weiter. Sie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bestätigen den Eingang</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erfassen das Dossier im System und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leiten</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die Anfechtung an die zuständige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Sachbearbeitung weiter.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2297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5BDE1-36E0-20FC-3ECC-AE527D387C75}"/>
              </a:ext>
            </a:extLst>
          </p:cNvPr>
          <p:cNvSpPr>
            <a:spLocks noGrp="1"/>
          </p:cNvSpPr>
          <p:nvPr>
            <p:ph type="title"/>
          </p:nvPr>
        </p:nvSpPr>
        <p:spPr/>
        <p:txBody>
          <a:bodyPr/>
          <a:lstStyle/>
          <a:p>
            <a:r>
              <a:rPr lang="de-CH" dirty="0"/>
              <a:t>Kompetenzraster</a:t>
            </a:r>
          </a:p>
        </p:txBody>
      </p:sp>
      <p:sp>
        <p:nvSpPr>
          <p:cNvPr id="3" name="Textplatzhalter 2">
            <a:extLst>
              <a:ext uri="{FF2B5EF4-FFF2-40B4-BE49-F238E27FC236}">
                <a16:creationId xmlns:a16="http://schemas.microsoft.com/office/drawing/2014/main" id="{026F99D0-346D-49CD-826A-8B4D255E0673}"/>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F48F6286-3FBE-B6BE-5CA6-B9550014A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88888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434E48B-0045-B4E4-2752-D0FD4BDA449C}"/>
              </a:ext>
            </a:extLst>
          </p:cNvPr>
          <p:cNvSpPr>
            <a:spLocks noGrp="1"/>
          </p:cNvSpPr>
          <p:nvPr>
            <p:ph type="title"/>
          </p:nvPr>
        </p:nvSpPr>
        <p:spPr/>
        <p:txBody>
          <a:bodyPr/>
          <a:lstStyle/>
          <a:p>
            <a:r>
              <a:rPr lang="de-CH" dirty="0"/>
              <a:t>Kompetenzraster</a:t>
            </a:r>
          </a:p>
        </p:txBody>
      </p:sp>
      <p:sp>
        <p:nvSpPr>
          <p:cNvPr id="6" name="Inhaltsplatzhalter 5">
            <a:extLst>
              <a:ext uri="{FF2B5EF4-FFF2-40B4-BE49-F238E27FC236}">
                <a16:creationId xmlns:a16="http://schemas.microsoft.com/office/drawing/2014/main" id="{CF23106F-6B3B-B333-82A4-A37B466F9445}"/>
              </a:ext>
            </a:extLst>
          </p:cNvPr>
          <p:cNvSpPr>
            <a:spLocks noGrp="1"/>
          </p:cNvSpPr>
          <p:nvPr>
            <p:ph idx="1"/>
          </p:nvPr>
        </p:nvSpPr>
        <p:spPr/>
        <p:txBody>
          <a:bodyPr/>
          <a:lstStyle/>
          <a:p>
            <a:pPr lvl="0">
              <a:spcBef>
                <a:spcPts val="1200"/>
              </a:spcBef>
              <a:buFontTx/>
              <a:buChar char="-"/>
            </a:pPr>
            <a:r>
              <a:rPr lang="de-CH" dirty="0"/>
              <a:t>Ermöglicht eine </a:t>
            </a:r>
            <a:r>
              <a:rPr lang="de-CH" b="1" dirty="0"/>
              <a:t>Selbsteinschätzung</a:t>
            </a:r>
            <a:r>
              <a:rPr lang="de-CH" dirty="0"/>
              <a:t> der </a:t>
            </a:r>
            <a:r>
              <a:rPr lang="de-CH" b="1" dirty="0"/>
              <a:t>persönlichen</a:t>
            </a:r>
            <a:r>
              <a:rPr lang="de-CH" dirty="0"/>
              <a:t> </a:t>
            </a:r>
            <a:r>
              <a:rPr lang="de-CH" b="1" dirty="0"/>
              <a:t>Kompetenzentwicklung</a:t>
            </a:r>
            <a:r>
              <a:rPr lang="de-CH" dirty="0"/>
              <a:t> anhand konkreter Kriterien.</a:t>
            </a:r>
          </a:p>
          <a:p>
            <a:pPr lvl="0">
              <a:spcBef>
                <a:spcPts val="1200"/>
              </a:spcBef>
              <a:buFontTx/>
              <a:buChar char="-"/>
            </a:pPr>
            <a:r>
              <a:rPr lang="de-CH" dirty="0"/>
              <a:t>Ist ein </a:t>
            </a:r>
            <a:r>
              <a:rPr lang="de-CH" b="1" dirty="0"/>
              <a:t>optimales Reflexionsinstrument</a:t>
            </a:r>
            <a:r>
              <a:rPr lang="de-CH" dirty="0"/>
              <a:t>.</a:t>
            </a:r>
          </a:p>
          <a:p>
            <a:pPr lvl="0">
              <a:spcBef>
                <a:spcPts val="1200"/>
              </a:spcBef>
              <a:buFontTx/>
              <a:buChar char="-"/>
            </a:pPr>
            <a:r>
              <a:rPr lang="de-CH" dirty="0"/>
              <a:t>Wird mit einer </a:t>
            </a:r>
            <a:r>
              <a:rPr lang="de-CH" b="1" dirty="0"/>
              <a:t>Fremdeinschätzung</a:t>
            </a:r>
            <a:r>
              <a:rPr lang="de-CH" dirty="0"/>
              <a:t> durch die </a:t>
            </a:r>
            <a:r>
              <a:rPr lang="de-CH" b="1" dirty="0"/>
              <a:t>Berufsbildenden ergänzt</a:t>
            </a:r>
            <a:r>
              <a:rPr lang="de-CH" dirty="0"/>
              <a:t>.</a:t>
            </a:r>
          </a:p>
          <a:p>
            <a:pPr>
              <a:spcBef>
                <a:spcPts val="1200"/>
              </a:spcBef>
              <a:buFontTx/>
              <a:buChar char="-"/>
            </a:pPr>
            <a:r>
              <a:rPr lang="de-CH" dirty="0"/>
              <a:t>Das Kompetenzraster ist </a:t>
            </a:r>
            <a:r>
              <a:rPr lang="de-CH" b="1" dirty="0"/>
              <a:t>kein Test</a:t>
            </a:r>
            <a:r>
              <a:rPr lang="de-CH" dirty="0"/>
              <a:t>: Vielmehr ermöglicht es </a:t>
            </a:r>
            <a:r>
              <a:rPr lang="de-DE" dirty="0"/>
              <a:t>sowohl den Lernenden als auch den Berufsbildenden, die </a:t>
            </a:r>
            <a:r>
              <a:rPr lang="de-DE" b="1" dirty="0"/>
              <a:t>Kompetenzentwicklung</a:t>
            </a:r>
            <a:r>
              <a:rPr lang="de-DE" dirty="0"/>
              <a:t> der Lernenden </a:t>
            </a:r>
            <a:r>
              <a:rPr lang="de-DE" b="1" dirty="0"/>
              <a:t>über die Zeit hinweg zu verfolgen und Fortschritte deutlich </a:t>
            </a:r>
            <a:r>
              <a:rPr lang="de-DE" dirty="0"/>
              <a:t>zu machen</a:t>
            </a:r>
            <a:r>
              <a:rPr lang="de-CH" dirty="0"/>
              <a:t>.</a:t>
            </a:r>
          </a:p>
          <a:p>
            <a:endParaRPr lang="de-CH" dirty="0"/>
          </a:p>
        </p:txBody>
      </p:sp>
      <p:sp>
        <p:nvSpPr>
          <p:cNvPr id="4" name="Foliennummernplatzhalter 3">
            <a:extLst>
              <a:ext uri="{FF2B5EF4-FFF2-40B4-BE49-F238E27FC236}">
                <a16:creationId xmlns:a16="http://schemas.microsoft.com/office/drawing/2014/main" id="{D686DCE0-AE38-877F-3C33-AE2829210B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2430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79126C6-EEAA-45F8-A6F4-2F4A234341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Seite </a:t>
            </a:r>
            <a:fld id="{4D9E7F07-52BA-4676-A810-3F50F5451F27}"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3454400" y="404664"/>
            <a:ext cx="3816424"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Kompetenzraster</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12" name="Inhaltsplatzhalter 2">
            <a:extLst>
              <a:ext uri="{FF2B5EF4-FFF2-40B4-BE49-F238E27FC236}">
                <a16:creationId xmlns:a16="http://schemas.microsoft.com/office/drawing/2014/main" id="{715A9015-559F-A154-1755-AF86E838557B}"/>
              </a:ext>
            </a:extLst>
          </p:cNvPr>
          <p:cNvSpPr txBox="1">
            <a:spLocks/>
          </p:cNvSpPr>
          <p:nvPr/>
        </p:nvSpPr>
        <p:spPr bwMode="auto">
          <a:xfrm>
            <a:off x="839416" y="1851315"/>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Selbst- und Fremdeinschätzungen vornehmen als Basis für das Qualifikations-gespräch</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Einschätzungen auf Basis der vorgegebenen Kriterien</a:t>
            </a:r>
          </a:p>
        </p:txBody>
      </p:sp>
      <p:pic>
        <p:nvPicPr>
          <p:cNvPr id="11" name="Grafik 10">
            <a:extLst>
              <a:ext uri="{FF2B5EF4-FFF2-40B4-BE49-F238E27FC236}">
                <a16:creationId xmlns:a16="http://schemas.microsoft.com/office/drawing/2014/main" id="{065655EA-AB44-B980-0580-975A62F75E1F}"/>
              </a:ext>
            </a:extLst>
          </p:cNvPr>
          <p:cNvPicPr>
            <a:picLocks noChangeAspect="1"/>
          </p:cNvPicPr>
          <p:nvPr/>
        </p:nvPicPr>
        <p:blipFill>
          <a:blip r:embed="rId3"/>
          <a:stretch>
            <a:fillRect/>
          </a:stretch>
        </p:blipFill>
        <p:spPr>
          <a:xfrm>
            <a:off x="3684502" y="1057598"/>
            <a:ext cx="8507498" cy="3556509"/>
          </a:xfrm>
          <a:prstGeom prst="rect">
            <a:avLst/>
          </a:prstGeom>
        </p:spPr>
      </p:pic>
    </p:spTree>
    <p:extLst>
      <p:ext uri="{BB962C8B-B14F-4D97-AF65-F5344CB8AC3E}">
        <p14:creationId xmlns:p14="http://schemas.microsoft.com/office/powerpoint/2010/main" val="115325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3"/>
          <a:stretch>
            <a:fillRect/>
          </a:stretch>
        </p:blipFill>
        <p:spPr>
          <a:xfrm>
            <a:off x="2423592" y="1665871"/>
            <a:ext cx="3221949" cy="4369718"/>
          </a:xfrm>
          <a:prstGeom prst="rect">
            <a:avLst/>
          </a:prstGeom>
          <a:ln>
            <a:noFill/>
          </a:ln>
          <a:effectLst>
            <a:outerShdw blurRad="292100" dist="139700" dir="2700000" algn="tl" rotWithShape="0">
              <a:srgbClr val="333333">
                <a:alpha val="65000"/>
              </a:srgbClr>
            </a:outerShdw>
          </a:effectLst>
        </p:spPr>
      </p:pic>
      <p:sp>
        <p:nvSpPr>
          <p:cNvPr id="4" name="Foliennummernplatzhalter 3">
            <a:extLst>
              <a:ext uri="{FF2B5EF4-FFF2-40B4-BE49-F238E27FC236}">
                <a16:creationId xmlns:a16="http://schemas.microsoft.com/office/drawing/2014/main" id="{CEB45F8B-EF71-E9E0-9CE5-50A7041769F5}"/>
              </a:ext>
            </a:extLst>
          </p:cNvPr>
          <p:cNvSpPr>
            <a:spLocks noGrp="1"/>
          </p:cNvSpPr>
          <p:nvPr>
            <p:ph type="sldNum" sz="quarter" idx="12"/>
          </p:nvPr>
        </p:nvSpPr>
        <p:spPr/>
        <p:txBody>
          <a:bodyPr/>
          <a:lstStyle/>
          <a:p>
            <a:fld id="{87674F0A-37BA-4CE3-B1FD-DE57A7E2F2C6}" type="slidenum">
              <a:rPr lang="de-CH" smtClean="0"/>
              <a:pPr/>
              <a:t>58</a:t>
            </a:fld>
            <a:endParaRPr lang="de-CH" dirty="0"/>
          </a:p>
        </p:txBody>
      </p:sp>
      <p:sp>
        <p:nvSpPr>
          <p:cNvPr id="9" name="Titel 4">
            <a:extLst>
              <a:ext uri="{FF2B5EF4-FFF2-40B4-BE49-F238E27FC236}">
                <a16:creationId xmlns:a16="http://schemas.microsoft.com/office/drawing/2014/main" id="{A6B4C070-0A42-77F1-38BC-B9FC85F7D62B}"/>
              </a:ext>
            </a:extLst>
          </p:cNvPr>
          <p:cNvSpPr>
            <a:spLocks noGrp="1"/>
          </p:cNvSpPr>
          <p:nvPr>
            <p:ph type="title"/>
          </p:nvPr>
        </p:nvSpPr>
        <p:spPr>
          <a:xfrm>
            <a:off x="609600" y="765175"/>
            <a:ext cx="10972800" cy="652463"/>
          </a:xfrm>
        </p:spPr>
        <p:txBody>
          <a:bodyPr/>
          <a:lstStyle/>
          <a:p>
            <a:r>
              <a:rPr lang="de-CH" dirty="0"/>
              <a:t>Hilfsdokumente</a:t>
            </a:r>
          </a:p>
        </p:txBody>
      </p:sp>
      <p:pic>
        <p:nvPicPr>
          <p:cNvPr id="2" name="Grafik 1"/>
          <p:cNvPicPr>
            <a:picLocks noChangeAspect="1"/>
          </p:cNvPicPr>
          <p:nvPr/>
        </p:nvPicPr>
        <p:blipFill>
          <a:blip r:embed="rId4"/>
          <a:stretch>
            <a:fillRect/>
          </a:stretch>
        </p:blipFill>
        <p:spPr>
          <a:xfrm>
            <a:off x="6384032" y="1665871"/>
            <a:ext cx="3193839" cy="43946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2983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D0FF9-C806-93F8-53F2-93270C68568A}"/>
              </a:ext>
            </a:extLst>
          </p:cNvPr>
          <p:cNvSpPr>
            <a:spLocks noGrp="1"/>
          </p:cNvSpPr>
          <p:nvPr>
            <p:ph type="title"/>
          </p:nvPr>
        </p:nvSpPr>
        <p:spPr/>
        <p:txBody>
          <a:bodyPr/>
          <a:lstStyle/>
          <a:p>
            <a:r>
              <a:rPr lang="de-CH" dirty="0"/>
              <a:t>Übung – Vergleich Selbst- und Fremdeinschätzung</a:t>
            </a:r>
          </a:p>
        </p:txBody>
      </p:sp>
      <p:sp>
        <p:nvSpPr>
          <p:cNvPr id="3" name="Inhaltsplatzhalter 2">
            <a:extLst>
              <a:ext uri="{FF2B5EF4-FFF2-40B4-BE49-F238E27FC236}">
                <a16:creationId xmlns:a16="http://schemas.microsoft.com/office/drawing/2014/main" id="{D516EDC8-C485-5434-350F-82DD1B59B5D3}"/>
              </a:ext>
            </a:extLst>
          </p:cNvPr>
          <p:cNvSpPr>
            <a:spLocks noGrp="1"/>
          </p:cNvSpPr>
          <p:nvPr>
            <p:ph idx="1"/>
          </p:nvPr>
        </p:nvSpPr>
        <p:spPr/>
        <p:txBody>
          <a:bodyPr/>
          <a:lstStyle/>
          <a:p>
            <a:r>
              <a:rPr lang="de-CH" dirty="0"/>
              <a:t>Übung in Murmelgruppen</a:t>
            </a:r>
          </a:p>
          <a:p>
            <a:pPr lvl="1"/>
            <a:r>
              <a:rPr lang="de-CH" dirty="0"/>
              <a:t>Was können wir aus dem vorliegenden Vergleich herauslesen?</a:t>
            </a:r>
          </a:p>
          <a:p>
            <a:pPr lvl="1"/>
            <a:r>
              <a:rPr lang="de-CH" dirty="0"/>
              <a:t>Was würden wir beim vorliegenden Vergleich konkret ansprechen bzw. welche Massnahmen würden wir daraus ableiten?</a:t>
            </a:r>
          </a:p>
        </p:txBody>
      </p:sp>
      <p:sp>
        <p:nvSpPr>
          <p:cNvPr id="4" name="Foliennummernplatzhalter 3">
            <a:extLst>
              <a:ext uri="{FF2B5EF4-FFF2-40B4-BE49-F238E27FC236}">
                <a16:creationId xmlns:a16="http://schemas.microsoft.com/office/drawing/2014/main" id="{7195B5FE-98A2-80F5-3142-E84916101DC2}"/>
              </a:ext>
            </a:extLst>
          </p:cNvPr>
          <p:cNvSpPr>
            <a:spLocks noGrp="1"/>
          </p:cNvSpPr>
          <p:nvPr>
            <p:ph type="sldNum" sz="quarter" idx="12"/>
          </p:nvPr>
        </p:nvSpPr>
        <p:spPr/>
        <p:txBody>
          <a:bodyPr/>
          <a:lstStyle/>
          <a:p>
            <a:fld id="{87674F0A-37BA-4CE3-B1FD-DE57A7E2F2C6}" type="slidenum">
              <a:rPr lang="de-CH" smtClean="0"/>
              <a:pPr/>
              <a:t>59</a:t>
            </a:fld>
            <a:endParaRPr lang="de-CH" dirty="0"/>
          </a:p>
        </p:txBody>
      </p:sp>
      <p:pic>
        <p:nvPicPr>
          <p:cNvPr id="6" name="Grafik 5">
            <a:extLst>
              <a:ext uri="{FF2B5EF4-FFF2-40B4-BE49-F238E27FC236}">
                <a16:creationId xmlns:a16="http://schemas.microsoft.com/office/drawing/2014/main" id="{6653588D-5022-E390-8148-EC7196DEE396}"/>
              </a:ext>
            </a:extLst>
          </p:cNvPr>
          <p:cNvPicPr>
            <a:picLocks noChangeAspect="1"/>
          </p:cNvPicPr>
          <p:nvPr/>
        </p:nvPicPr>
        <p:blipFill rotWithShape="1">
          <a:blip r:embed="rId2"/>
          <a:srcRect b="43243"/>
          <a:stretch/>
        </p:blipFill>
        <p:spPr>
          <a:xfrm>
            <a:off x="1703512" y="3314477"/>
            <a:ext cx="8636078" cy="3431462"/>
          </a:xfrm>
          <a:prstGeom prst="rect">
            <a:avLst/>
          </a:prstGeom>
        </p:spPr>
      </p:pic>
    </p:spTree>
    <p:extLst>
      <p:ext uri="{BB962C8B-B14F-4D97-AF65-F5344CB8AC3E}">
        <p14:creationId xmlns:p14="http://schemas.microsoft.com/office/powerpoint/2010/main" val="60665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Organisation</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457200" indent="-457200">
              <a:spcBef>
                <a:spcPts val="600"/>
              </a:spcBef>
              <a:spcAft>
                <a:spcPts val="600"/>
              </a:spcAft>
              <a:buFont typeface="Arial" pitchFamily="34" charset="0"/>
              <a:buChar char="•"/>
            </a:pPr>
            <a:endParaRPr lang="de-CH" sz="2400" dirty="0"/>
          </a:p>
          <a:p>
            <a:pPr marL="457200" indent="-457200">
              <a:spcBef>
                <a:spcPts val="600"/>
              </a:spcBef>
              <a:spcAft>
                <a:spcPts val="600"/>
              </a:spcAft>
              <a:buFont typeface="Arial" pitchFamily="34" charset="0"/>
              <a:buChar char="•"/>
            </a:pPr>
            <a:r>
              <a:rPr lang="de-CH" sz="2400" dirty="0"/>
              <a:t>Pausen </a:t>
            </a:r>
          </a:p>
          <a:p>
            <a:pPr marL="457200" indent="-457200">
              <a:spcBef>
                <a:spcPts val="600"/>
              </a:spcBef>
              <a:spcAft>
                <a:spcPts val="600"/>
              </a:spcAft>
              <a:buFont typeface="Arial" pitchFamily="34" charset="0"/>
              <a:buChar char="•"/>
            </a:pPr>
            <a:r>
              <a:rPr lang="de-CH" sz="2400" dirty="0"/>
              <a:t>Toiletten</a:t>
            </a:r>
            <a:endParaRPr lang="de-CH" sz="2400" dirty="0">
              <a:solidFill>
                <a:srgbClr val="FF0000"/>
              </a:solidFill>
            </a:endParaRPr>
          </a:p>
          <a:p>
            <a:pPr marL="457200" indent="-457200">
              <a:spcBef>
                <a:spcPts val="600"/>
              </a:spcBef>
              <a:spcAft>
                <a:spcPts val="600"/>
              </a:spcAft>
              <a:buFont typeface="Arial" pitchFamily="34" charset="0"/>
              <a:buChar char="•"/>
            </a:pPr>
            <a:r>
              <a:rPr lang="de-CH" sz="2400" dirty="0"/>
              <a:t>Kursunterlagen</a:t>
            </a:r>
          </a:p>
          <a:p>
            <a:pPr marL="457200" indent="-457200">
              <a:spcBef>
                <a:spcPts val="600"/>
              </a:spcBef>
              <a:spcAft>
                <a:spcPts val="600"/>
              </a:spcAft>
              <a:buFont typeface="Arial" pitchFamily="34" charset="0"/>
              <a:buChar char="•"/>
            </a:pPr>
            <a:r>
              <a:rPr lang="de-CH" sz="2400" dirty="0"/>
              <a:t>Fragen?</a:t>
            </a:r>
            <a:endParaRPr lang="de-CH" dirty="0"/>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6</a:t>
            </a:fld>
            <a:endParaRPr lang="de-CH" dirty="0"/>
          </a:p>
        </p:txBody>
      </p:sp>
      <p:pic>
        <p:nvPicPr>
          <p:cNvPr id="6" name="Grafik 5" descr="Ein Bild, das Im Haus, Uhr, weiß enthält.&#10;&#10;Automatisch generierte Beschreibung">
            <a:extLst>
              <a:ext uri="{FF2B5EF4-FFF2-40B4-BE49-F238E27FC236}">
                <a16:creationId xmlns:a16="http://schemas.microsoft.com/office/drawing/2014/main" id="{CD868F02-023F-2905-8688-56D0712FCC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199"/>
          <a:stretch/>
        </p:blipFill>
        <p:spPr>
          <a:xfrm>
            <a:off x="5879976" y="1793383"/>
            <a:ext cx="5287516" cy="3271233"/>
          </a:xfrm>
          <a:prstGeom prst="rect">
            <a:avLst/>
          </a:prstGeom>
        </p:spPr>
      </p:pic>
      <p:pic>
        <p:nvPicPr>
          <p:cNvPr id="8" name="Grafik 7">
            <a:extLst>
              <a:ext uri="{FF2B5EF4-FFF2-40B4-BE49-F238E27FC236}">
                <a16:creationId xmlns:a16="http://schemas.microsoft.com/office/drawing/2014/main" id="{5D9D353B-15F8-E546-7519-818C84C6A4C0}"/>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5333686"/>
            <a:ext cx="2420341" cy="1378460"/>
          </a:xfrm>
          <a:prstGeom prst="rect">
            <a:avLst/>
          </a:prstGeom>
        </p:spPr>
      </p:pic>
    </p:spTree>
    <p:extLst>
      <p:ext uri="{BB962C8B-B14F-4D97-AF65-F5344CB8AC3E}">
        <p14:creationId xmlns:p14="http://schemas.microsoft.com/office/powerpoint/2010/main" val="15020390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a:xfrm>
            <a:off x="951062" y="2348880"/>
            <a:ext cx="10363200" cy="1362075"/>
          </a:xfrm>
        </p:spPr>
        <p:txBody>
          <a:bodyPr/>
          <a:lstStyle/>
          <a:p>
            <a:r>
              <a:rPr lang="de-CH" dirty="0"/>
              <a:t>Lerndokumentation</a:t>
            </a:r>
            <a:br>
              <a:rPr lang="de-CH" dirty="0"/>
            </a:br>
            <a:r>
              <a:rPr lang="de-CH" dirty="0"/>
              <a:t>/Persönliches </a:t>
            </a:r>
            <a:r>
              <a:rPr lang="de-CH" dirty="0" err="1"/>
              <a:t>portfolio</a:t>
            </a:r>
            <a:endParaRPr lang="de-CH" dirty="0"/>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9CBCC151-7D54-EF6B-8D61-96C8873E67BF}"/>
              </a:ext>
            </a:extLst>
          </p:cNvPr>
          <p:cNvSpPr/>
          <p:nvPr/>
        </p:nvSpPr>
        <p:spPr>
          <a:xfrm>
            <a:off x="5663952" y="4293096"/>
            <a:ext cx="4824536" cy="151216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de-CH" dirty="0"/>
              <a:t>BM Ausnahme</a:t>
            </a:r>
          </a:p>
        </p:txBody>
      </p:sp>
    </p:spTree>
    <p:extLst>
      <p:ext uri="{BB962C8B-B14F-4D97-AF65-F5344CB8AC3E}">
        <p14:creationId xmlns:p14="http://schemas.microsoft.com/office/powerpoint/2010/main" val="2439393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DFAFC82-AA80-B009-BFA2-578A18516791}"/>
              </a:ext>
            </a:extLst>
          </p:cNvPr>
          <p:cNvSpPr>
            <a:spLocks noGrp="1"/>
          </p:cNvSpPr>
          <p:nvPr>
            <p:ph type="title"/>
          </p:nvPr>
        </p:nvSpPr>
        <p:spPr>
          <a:xfrm>
            <a:off x="609600" y="764704"/>
            <a:ext cx="10670976" cy="652934"/>
          </a:xfrm>
        </p:spPr>
        <p:txBody>
          <a:bodyPr/>
          <a:lstStyle/>
          <a:p>
            <a:r>
              <a:rPr lang="de-CH" dirty="0"/>
              <a:t>Was macht eine gut geführte Lerndokumentation/Persönliches Portfolio aus?</a:t>
            </a:r>
          </a:p>
        </p:txBody>
      </p:sp>
      <p:sp>
        <p:nvSpPr>
          <p:cNvPr id="6" name="Inhaltsplatzhalter 5">
            <a:extLst>
              <a:ext uri="{FF2B5EF4-FFF2-40B4-BE49-F238E27FC236}">
                <a16:creationId xmlns:a16="http://schemas.microsoft.com/office/drawing/2014/main" id="{597C1A17-8FE7-B504-DADA-820B97C715A6}"/>
              </a:ext>
            </a:extLst>
          </p:cNvPr>
          <p:cNvSpPr>
            <a:spLocks noGrp="1"/>
          </p:cNvSpPr>
          <p:nvPr>
            <p:ph idx="1"/>
          </p:nvPr>
        </p:nvSpPr>
        <p:spPr/>
        <p:txBody>
          <a:bodyPr/>
          <a:lstStyle/>
          <a:p>
            <a:r>
              <a:rPr lang="de-CH" dirty="0"/>
              <a:t>Die Lernenden haben ihre </a:t>
            </a:r>
            <a:r>
              <a:rPr lang="de-CH" b="1" dirty="0"/>
              <a:t>beruflichen Erfahrungen </a:t>
            </a:r>
            <a:r>
              <a:rPr lang="de-CH" dirty="0"/>
              <a:t>dokumentiert: </a:t>
            </a:r>
          </a:p>
          <a:p>
            <a:pPr lvl="1"/>
            <a:r>
              <a:rPr lang="de-CH" dirty="0"/>
              <a:t>die Vorgehensweise und gewonnene Erfahrung bei der Ausführung von Praxisaufträgen (und anderen spannenden sowie anspruchsvollen Aufgaben)</a:t>
            </a:r>
          </a:p>
          <a:p>
            <a:pPr lvl="1"/>
            <a:r>
              <a:rPr lang="de-CH" dirty="0"/>
              <a:t>wichtige Erkenntnisse aus der Reflexion des persönlichen Handelns und Verbesserungsmassnahmen </a:t>
            </a:r>
          </a:p>
          <a:p>
            <a:r>
              <a:rPr lang="de-CH" dirty="0"/>
              <a:t>Die Lernenden haben </a:t>
            </a:r>
            <a:r>
              <a:rPr lang="de-CH" b="1" dirty="0"/>
              <a:t>ihre Kompetenzentwicklung </a:t>
            </a:r>
            <a:r>
              <a:rPr lang="de-CH" dirty="0"/>
              <a:t>ausgewertet:</a:t>
            </a:r>
          </a:p>
          <a:p>
            <a:pPr lvl="1"/>
            <a:r>
              <a:rPr lang="de-CH" dirty="0"/>
              <a:t>Gegenüberstellung Selbst-/Fremdeinschätzung</a:t>
            </a:r>
          </a:p>
          <a:p>
            <a:pPr lvl="1"/>
            <a:r>
              <a:rPr lang="de-CH" dirty="0"/>
              <a:t>ihre Stärken und Schwächen über die Handlungskompetenzen hinweg</a:t>
            </a:r>
          </a:p>
          <a:p>
            <a:pPr lvl="1"/>
            <a:r>
              <a:rPr lang="de-CH" dirty="0"/>
              <a:t>worauf sie in ihrer zukünftigen Entwicklung besonderen Wert legen, wie sie sich verbessern möchten</a:t>
            </a:r>
          </a:p>
          <a:p>
            <a:pPr lvl="1"/>
            <a:r>
              <a:rPr lang="de-CH" dirty="0"/>
              <a:t>Verständnis und Begründung für allfällig zusätzlich getroffene Massnahmen </a:t>
            </a:r>
          </a:p>
          <a:p>
            <a:endParaRPr lang="de-CH" dirty="0"/>
          </a:p>
          <a:p>
            <a:endParaRPr lang="de-CH" dirty="0"/>
          </a:p>
        </p:txBody>
      </p:sp>
      <p:sp>
        <p:nvSpPr>
          <p:cNvPr id="4" name="Foliennummernplatzhalter 3">
            <a:extLst>
              <a:ext uri="{FF2B5EF4-FFF2-40B4-BE49-F238E27FC236}">
                <a16:creationId xmlns:a16="http://schemas.microsoft.com/office/drawing/2014/main" id="{3DF379B1-7438-A73A-F234-78A03245BF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6136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EF470-8D01-C0A4-1096-C5970AC69859}"/>
              </a:ext>
            </a:extLst>
          </p:cNvPr>
          <p:cNvSpPr>
            <a:spLocks noGrp="1"/>
          </p:cNvSpPr>
          <p:nvPr>
            <p:ph type="title"/>
          </p:nvPr>
        </p:nvSpPr>
        <p:spPr/>
        <p:txBody>
          <a:bodyPr/>
          <a:lstStyle/>
          <a:p>
            <a:r>
              <a:rPr lang="de-CH" dirty="0"/>
              <a:t>Lerndokumentation / Persönliches Portfolio</a:t>
            </a:r>
          </a:p>
        </p:txBody>
      </p:sp>
      <p:sp>
        <p:nvSpPr>
          <p:cNvPr id="3" name="Inhaltsplatzhalter 2">
            <a:extLst>
              <a:ext uri="{FF2B5EF4-FFF2-40B4-BE49-F238E27FC236}">
                <a16:creationId xmlns:a16="http://schemas.microsoft.com/office/drawing/2014/main" id="{B2FDE0A3-3273-7C02-6EB9-4ED78DBD643E}"/>
              </a:ext>
            </a:extLst>
          </p:cNvPr>
          <p:cNvSpPr>
            <a:spLocks noGrp="1"/>
          </p:cNvSpPr>
          <p:nvPr>
            <p:ph idx="1"/>
          </p:nvPr>
        </p:nvSpPr>
        <p:spPr/>
        <p:txBody>
          <a:bodyPr/>
          <a:lstStyle/>
          <a:p>
            <a:pPr marL="0" indent="0">
              <a:buNone/>
            </a:pPr>
            <a:r>
              <a:rPr lang="de-CH" b="1" dirty="0"/>
              <a:t>Optional:</a:t>
            </a:r>
          </a:p>
          <a:p>
            <a:r>
              <a:rPr lang="de-CH" dirty="0"/>
              <a:t>Die Lernenden beschreiben </a:t>
            </a:r>
            <a:r>
              <a:rPr lang="de-CH" b="1" dirty="0"/>
              <a:t>Projekte oder Umsetzungen aus ihrer Grundbildung</a:t>
            </a:r>
            <a:r>
              <a:rPr lang="de-CH" dirty="0"/>
              <a:t>, die handlungskompetenzübergreifend sind oder über die Handlungskompetenzen einer Kauffrau/eines Kaufmanns hinausgehen. </a:t>
            </a:r>
          </a:p>
          <a:p>
            <a:r>
              <a:rPr lang="de-CH" dirty="0"/>
              <a:t>Die Lernenden haben die Möglichkeit, ihre </a:t>
            </a:r>
            <a:r>
              <a:rPr lang="de-CH" b="1" dirty="0"/>
              <a:t>Kompetenzen</a:t>
            </a:r>
            <a:r>
              <a:rPr lang="de-CH" dirty="0"/>
              <a:t> in unterschiedlichen Bereichen anhand von </a:t>
            </a:r>
            <a:r>
              <a:rPr lang="de-CH" b="1" dirty="0"/>
              <a:t>formalen Nachweisen </a:t>
            </a:r>
            <a:r>
              <a:rPr lang="de-CH" dirty="0"/>
              <a:t>(beispielsweise Sprachzertifikate) zu belegen. </a:t>
            </a:r>
          </a:p>
          <a:p>
            <a:r>
              <a:rPr lang="de-CH" dirty="0"/>
              <a:t>Die Lernenden zeigen auf, was sie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dirty="0"/>
              <a:t> </a:t>
            </a:r>
            <a:r>
              <a:rPr lang="de-CH" b="1" dirty="0"/>
              <a:t>abgesehen von ihrer Berufsrolle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b="1" dirty="0"/>
              <a:t> sonst noch auszeichnet </a:t>
            </a:r>
            <a:r>
              <a:rPr lang="de-CH" dirty="0"/>
              <a:t>(beispielsweise Pfadileiterin, Organisator vom örtlichen Seifenkistenrennen, Hobby usw.). </a:t>
            </a:r>
          </a:p>
        </p:txBody>
      </p:sp>
      <p:sp>
        <p:nvSpPr>
          <p:cNvPr id="4" name="Foliennummernplatzhalter 3">
            <a:extLst>
              <a:ext uri="{FF2B5EF4-FFF2-40B4-BE49-F238E27FC236}">
                <a16:creationId xmlns:a16="http://schemas.microsoft.com/office/drawing/2014/main" id="{6F324ABF-421C-D51F-F3FA-293AEB37E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8369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a:xfrm>
            <a:off x="963084" y="2459710"/>
            <a:ext cx="10363200" cy="1362075"/>
          </a:xfrm>
        </p:spPr>
        <p:txBody>
          <a:bodyPr/>
          <a:lstStyle/>
          <a:p>
            <a:r>
              <a:rPr lang="de-CH" dirty="0"/>
              <a:t>Lerndokumentation</a:t>
            </a:r>
            <a:br>
              <a:rPr lang="de-CH" dirty="0"/>
            </a:br>
            <a:r>
              <a:rPr lang="de-CH" dirty="0"/>
              <a:t>Persönliches Portfolio</a:t>
            </a:r>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6559944" y="399604"/>
            <a:ext cx="1256843" cy="1920110"/>
          </a:xfrm>
          <a:prstGeom prst="rect">
            <a:avLst/>
          </a:prstGeom>
          <a:ln>
            <a:noFill/>
          </a:ln>
          <a:effectLst>
            <a:outerShdw blurRad="292100" dist="139700" dir="2700000" algn="tl" rotWithShape="0">
              <a:srgbClr val="333333">
                <a:alpha val="65000"/>
              </a:srgbClr>
            </a:outerShdw>
          </a:effectLst>
        </p:spPr>
      </p:pic>
      <p:pic>
        <p:nvPicPr>
          <p:cNvPr id="7"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6975387" y="588217"/>
            <a:ext cx="1256843" cy="1920110"/>
          </a:xfrm>
          <a:prstGeom prst="rect">
            <a:avLst/>
          </a:prstGeom>
          <a:ln>
            <a:noFill/>
          </a:ln>
          <a:effectLst>
            <a:outerShdw blurRad="292100" dist="139700" dir="2700000" algn="tl" rotWithShape="0">
              <a:srgbClr val="333333">
                <a:alpha val="65000"/>
              </a:srgbClr>
            </a:outerShdw>
          </a:effectLst>
        </p:spPr>
      </p:pic>
      <p:pic>
        <p:nvPicPr>
          <p:cNvPr id="8"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7396087" y="784061"/>
            <a:ext cx="1256843" cy="1920110"/>
          </a:xfrm>
          <a:prstGeom prst="rect">
            <a:avLst/>
          </a:prstGeom>
          <a:ln>
            <a:noFill/>
          </a:ln>
          <a:effectLst>
            <a:outerShdw blurRad="292100" dist="139700" dir="2700000" algn="tl" rotWithShape="0">
              <a:srgbClr val="333333">
                <a:alpha val="65000"/>
              </a:srgbClr>
            </a:outerShdw>
          </a:effectLst>
        </p:spPr>
      </p:pic>
      <p:pic>
        <p:nvPicPr>
          <p:cNvPr id="9"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7814159" y="981145"/>
            <a:ext cx="1256843" cy="1920110"/>
          </a:xfrm>
          <a:prstGeom prst="rect">
            <a:avLst/>
          </a:prstGeom>
          <a:ln>
            <a:noFill/>
          </a:ln>
          <a:effectLst>
            <a:outerShdw blurRad="292100" dist="139700" dir="2700000" algn="tl" rotWithShape="0">
              <a:srgbClr val="333333">
                <a:alpha val="65000"/>
              </a:srgbClr>
            </a:outerShdw>
          </a:effectLst>
        </p:spPr>
      </p:pic>
      <p:sp>
        <p:nvSpPr>
          <p:cNvPr id="10" name="Ellipse 9"/>
          <p:cNvSpPr/>
          <p:nvPr/>
        </p:nvSpPr>
        <p:spPr>
          <a:xfrm>
            <a:off x="6198134" y="4979726"/>
            <a:ext cx="158417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Projekte</a:t>
            </a:r>
          </a:p>
        </p:txBody>
      </p:sp>
      <p:sp>
        <p:nvSpPr>
          <p:cNvPr id="11" name="Ellipse 10"/>
          <p:cNvSpPr/>
          <p:nvPr/>
        </p:nvSpPr>
        <p:spPr>
          <a:xfrm>
            <a:off x="9078905" y="4035067"/>
            <a:ext cx="2433859" cy="2503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Kompetenzen</a:t>
            </a:r>
          </a:p>
        </p:txBody>
      </p:sp>
      <p:sp>
        <p:nvSpPr>
          <p:cNvPr id="12" name="Ellipse 11"/>
          <p:cNvSpPr/>
          <p:nvPr/>
        </p:nvSpPr>
        <p:spPr>
          <a:xfrm>
            <a:off x="4984144" y="3814553"/>
            <a:ext cx="1456765" cy="1393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Hobby</a:t>
            </a:r>
          </a:p>
        </p:txBody>
      </p:sp>
      <p:sp>
        <p:nvSpPr>
          <p:cNvPr id="13" name="Ellipse 12"/>
          <p:cNvSpPr/>
          <p:nvPr/>
        </p:nvSpPr>
        <p:spPr>
          <a:xfrm>
            <a:off x="7396199" y="3172768"/>
            <a:ext cx="1841402" cy="180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Sprachen</a:t>
            </a:r>
          </a:p>
        </p:txBody>
      </p:sp>
      <p:pic>
        <p:nvPicPr>
          <p:cNvPr id="15" name="Grafik 14"/>
          <p:cNvPicPr>
            <a:picLocks noChangeAspect="1"/>
          </p:cNvPicPr>
          <p:nvPr/>
        </p:nvPicPr>
        <p:blipFill>
          <a:blip r:embed="rId4"/>
          <a:stretch>
            <a:fillRect/>
          </a:stretch>
        </p:blipFill>
        <p:spPr>
          <a:xfrm>
            <a:off x="1708304" y="705305"/>
            <a:ext cx="3432501" cy="982892"/>
          </a:xfrm>
          <a:prstGeom prst="rect">
            <a:avLst/>
          </a:prstGeom>
        </p:spPr>
      </p:pic>
      <p:pic>
        <p:nvPicPr>
          <p:cNvPr id="16" name="Inhaltsplatzhalter 7"/>
          <p:cNvPicPr>
            <a:picLocks noChangeAspect="1"/>
          </p:cNvPicPr>
          <p:nvPr/>
        </p:nvPicPr>
        <p:blipFill>
          <a:blip r:embed="rId5"/>
          <a:stretch>
            <a:fillRect/>
          </a:stretch>
        </p:blipFill>
        <p:spPr>
          <a:xfrm>
            <a:off x="9918499" y="1470887"/>
            <a:ext cx="1969906" cy="1407663"/>
          </a:xfrm>
          <a:prstGeom prst="rect">
            <a:avLst/>
          </a:prstGeom>
        </p:spPr>
      </p:pic>
      <p:pic>
        <p:nvPicPr>
          <p:cNvPr id="19" name="Grafik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7975" y="4885651"/>
            <a:ext cx="973320" cy="1634972"/>
          </a:xfrm>
          <a:prstGeom prst="rect">
            <a:avLst/>
          </a:prstGeom>
        </p:spPr>
      </p:pic>
    </p:spTree>
    <p:extLst>
      <p:ext uri="{BB962C8B-B14F-4D97-AF65-F5344CB8AC3E}">
        <p14:creationId xmlns:p14="http://schemas.microsoft.com/office/powerpoint/2010/main" val="1576018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910572"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Lerndokumentation/Persönliches Portfolio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 Kompetenzentwicklung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Optional: Projekte, Kompetenznachweise, Weiteres</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49367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 Handlungskompetenz mehrere Leitfragen mit Kriterien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Stärken und Schwächen einschätzen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Verbesserungsmassnahmen ableiten</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Aufgaben ausführen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dokumentieren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reflektieren und Verbesserungsmassnahmen definieren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25357" cy="4571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Entwicklung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075665"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2175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Austausch,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65</a:t>
            </a:fld>
            <a:endParaRPr lang="de-CH" dirty="0"/>
          </a:p>
        </p:txBody>
      </p:sp>
      <p:pic>
        <p:nvPicPr>
          <p:cNvPr id="6" name="Grafik 5"/>
          <p:cNvPicPr>
            <a:picLocks noChangeAspect="1"/>
          </p:cNvPicPr>
          <p:nvPr/>
        </p:nvPicPr>
        <p:blipFill>
          <a:blip r:embed="rId2"/>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3258876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999E2-83A5-80FF-98F1-C70853F66CAC}"/>
              </a:ext>
            </a:extLst>
          </p:cNvPr>
          <p:cNvSpPr>
            <a:spLocks noGrp="1"/>
          </p:cNvSpPr>
          <p:nvPr>
            <p:ph type="title"/>
          </p:nvPr>
        </p:nvSpPr>
        <p:spPr>
          <a:xfrm>
            <a:off x="963084" y="2204864"/>
            <a:ext cx="10749540" cy="1362075"/>
          </a:xfrm>
        </p:spPr>
        <p:txBody>
          <a:bodyPr>
            <a:normAutofit fontScale="90000"/>
          </a:bodyPr>
          <a:lstStyle/>
          <a:p>
            <a:r>
              <a:rPr lang="de-CH" sz="3400" dirty="0"/>
              <a:t>Qualifikationsgespräch </a:t>
            </a:r>
            <a:br>
              <a:rPr lang="de-CH" sz="3400" dirty="0"/>
            </a:br>
            <a:r>
              <a:rPr lang="de-CH" sz="3400" dirty="0"/>
              <a:t>Betrieblicher Kompetenznachweis und Bildungsbericht</a:t>
            </a:r>
          </a:p>
        </p:txBody>
      </p:sp>
      <p:sp>
        <p:nvSpPr>
          <p:cNvPr id="3" name="Textplatzhalter 2">
            <a:extLst>
              <a:ext uri="{FF2B5EF4-FFF2-40B4-BE49-F238E27FC236}">
                <a16:creationId xmlns:a16="http://schemas.microsoft.com/office/drawing/2014/main" id="{0FFDAD5A-80D0-A26D-3C79-6A4D09FA4BEB}"/>
              </a:ext>
            </a:extLst>
          </p:cNvPr>
          <p:cNvSpPr>
            <a:spLocks noGrp="1"/>
          </p:cNvSpPr>
          <p:nvPr>
            <p:ph type="body" idx="1"/>
          </p:nvPr>
        </p:nvSpPr>
        <p:spPr>
          <a:xfrm>
            <a:off x="963084" y="1196753"/>
            <a:ext cx="10363200" cy="720079"/>
          </a:xfrm>
        </p:spPr>
        <p:txBody>
          <a:bodyPr/>
          <a:lstStyle/>
          <a:p>
            <a:endParaRPr lang="de-CH" dirty="0"/>
          </a:p>
        </p:txBody>
      </p:sp>
      <p:sp>
        <p:nvSpPr>
          <p:cNvPr id="4" name="Foliennummernplatzhalter 3">
            <a:extLst>
              <a:ext uri="{FF2B5EF4-FFF2-40B4-BE49-F238E27FC236}">
                <a16:creationId xmlns:a16="http://schemas.microsoft.com/office/drawing/2014/main" id="{91EE67E3-C16A-B30D-EFA6-503E6FA9D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304229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ACF2C-CCFB-A7FF-3F62-27C9D7C5DFE3}"/>
              </a:ext>
            </a:extLst>
          </p:cNvPr>
          <p:cNvSpPr>
            <a:spLocks noGrp="1"/>
          </p:cNvSpPr>
          <p:nvPr>
            <p:ph type="title"/>
          </p:nvPr>
        </p:nvSpPr>
        <p:spPr/>
        <p:txBody>
          <a:bodyPr/>
          <a:lstStyle/>
          <a:p>
            <a:r>
              <a:rPr lang="de-CH" dirty="0"/>
              <a:t>Betrieblicher Kompetenznachweis – Bildungsbericht</a:t>
            </a:r>
          </a:p>
        </p:txBody>
      </p:sp>
      <p:sp>
        <p:nvSpPr>
          <p:cNvPr id="3" name="Inhaltsplatzhalter 2">
            <a:extLst>
              <a:ext uri="{FF2B5EF4-FFF2-40B4-BE49-F238E27FC236}">
                <a16:creationId xmlns:a16="http://schemas.microsoft.com/office/drawing/2014/main" id="{B2CE5491-A344-754B-D0D0-A18E7F870FAC}"/>
              </a:ext>
            </a:extLst>
          </p:cNvPr>
          <p:cNvSpPr>
            <a:spLocks noGrp="1"/>
          </p:cNvSpPr>
          <p:nvPr>
            <p:ph idx="1"/>
          </p:nvPr>
        </p:nvSpPr>
        <p:spPr/>
        <p:txBody>
          <a:bodyPr/>
          <a:lstStyle/>
          <a:p>
            <a:pPr marL="0" indent="0">
              <a:buNone/>
            </a:pPr>
            <a:r>
              <a:rPr lang="de-CH" sz="2000" dirty="0"/>
              <a:t>Gemäss BiVo Art. 18 und den Ausführungsbestimmungen zum Qualifikationsverfahren:</a:t>
            </a:r>
          </a:p>
          <a:p>
            <a:r>
              <a:rPr lang="de-CH" sz="2000" dirty="0"/>
              <a:t>Jede/r Lernende/r erhält pro Semester einen </a:t>
            </a:r>
            <a:r>
              <a:rPr lang="de-CH" sz="2000" b="1" dirty="0"/>
              <a:t>betrieblichen Kompetenznachweis</a:t>
            </a:r>
            <a:r>
              <a:rPr lang="de-CH" sz="2000" dirty="0"/>
              <a:t>, der mit einer Note bewertet wird.</a:t>
            </a:r>
          </a:p>
          <a:p>
            <a:r>
              <a:rPr lang="de-CH" sz="2000" dirty="0"/>
              <a:t>Die insgesamt sechs betrieblichen Kompetenznachweise bzw. Noten werden auf Grundlage des Qualifikationsgesprächs gesetzt. </a:t>
            </a:r>
          </a:p>
          <a:p>
            <a:r>
              <a:rPr lang="de-CH" sz="2000" dirty="0"/>
              <a:t>Der sechste betriebliche Kompetenznachweis erfolgt bis spätestens 15. Mai des letzten Semesters.</a:t>
            </a:r>
          </a:p>
          <a:p>
            <a:r>
              <a:rPr lang="de-CH" sz="2000" dirty="0"/>
              <a:t>Das auf eine ganze oder halbe Note gerundete Mittel aus der Summe der benoteten Kompetenznachweise ergibt die Erfahrungsnote Betrieb.</a:t>
            </a:r>
          </a:p>
          <a:p>
            <a:r>
              <a:rPr lang="de-CH" sz="2000" dirty="0"/>
              <a:t>Die Noten der betrieblichen Kompetenznachweise werden bei einem Betriebs- oder Branchenwechsel übernommen.</a:t>
            </a:r>
          </a:p>
          <a:p>
            <a:pPr marL="0" indent="0">
              <a:buNone/>
            </a:pPr>
            <a:r>
              <a:rPr lang="de-CH" sz="2000" dirty="0"/>
              <a:t>Gemäss BiVo Art. 17:</a:t>
            </a:r>
          </a:p>
          <a:p>
            <a:r>
              <a:rPr lang="de-CH" sz="2000" dirty="0"/>
              <a:t>Die Berufsbildenden halten am Ende jedes Semesters den Bildungsstand der lernenden Person in einem </a:t>
            </a:r>
            <a:r>
              <a:rPr lang="de-CH" sz="2000" b="1" dirty="0"/>
              <a:t>Bildungsbericht</a:t>
            </a:r>
            <a:r>
              <a:rPr lang="de-CH" sz="2000" dirty="0"/>
              <a:t> fest.</a:t>
            </a:r>
          </a:p>
        </p:txBody>
      </p:sp>
      <p:sp>
        <p:nvSpPr>
          <p:cNvPr id="4" name="Foliennummernplatzhalter 3">
            <a:extLst>
              <a:ext uri="{FF2B5EF4-FFF2-40B4-BE49-F238E27FC236}">
                <a16:creationId xmlns:a16="http://schemas.microsoft.com/office/drawing/2014/main" id="{0EC0766A-1A4E-C723-075E-75BFD88173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629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4664C-B6F1-A5E3-163F-8720F9A2F9C9}"/>
              </a:ext>
            </a:extLst>
          </p:cNvPr>
          <p:cNvSpPr>
            <a:spLocks noGrp="1"/>
          </p:cNvSpPr>
          <p:nvPr>
            <p:ph type="title"/>
          </p:nvPr>
        </p:nvSpPr>
        <p:spPr/>
        <p:txBody>
          <a:bodyPr/>
          <a:lstStyle/>
          <a:p>
            <a:r>
              <a:rPr lang="de-CH" dirty="0"/>
              <a:t>Betrieblicher Kompetenznachweis – Beurteilungskriterien</a:t>
            </a:r>
          </a:p>
        </p:txBody>
      </p:sp>
      <p:pic>
        <p:nvPicPr>
          <p:cNvPr id="5" name="Inhaltsplatzhalter 4">
            <a:extLst>
              <a:ext uri="{FF2B5EF4-FFF2-40B4-BE49-F238E27FC236}">
                <a16:creationId xmlns:a16="http://schemas.microsoft.com/office/drawing/2014/main" id="{8822775E-68B7-21B0-CD11-9BE48DD03B1F}"/>
              </a:ext>
            </a:extLst>
          </p:cNvPr>
          <p:cNvPicPr>
            <a:picLocks noGrp="1" noChangeAspect="1"/>
          </p:cNvPicPr>
          <p:nvPr>
            <p:ph idx="1"/>
          </p:nvPr>
        </p:nvPicPr>
        <p:blipFill>
          <a:blip r:embed="rId3"/>
          <a:stretch>
            <a:fillRect/>
          </a:stretch>
        </p:blipFill>
        <p:spPr>
          <a:xfrm>
            <a:off x="839416" y="1628799"/>
            <a:ext cx="10486396" cy="4399525"/>
          </a:xfrm>
          <a:prstGeom prst="rect">
            <a:avLst/>
          </a:prstGeom>
        </p:spPr>
      </p:pic>
      <p:sp>
        <p:nvSpPr>
          <p:cNvPr id="4" name="Foliennummernplatzhalter 3">
            <a:extLst>
              <a:ext uri="{FF2B5EF4-FFF2-40B4-BE49-F238E27FC236}">
                <a16:creationId xmlns:a16="http://schemas.microsoft.com/office/drawing/2014/main" id="{D312057F-8498-4D3F-1A64-F966B1DF7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92907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4CCD2-6954-F98E-2148-0FD1154C5EA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1715AB7F-F0C0-B30B-8EBE-47B3B5EA8AFC}"/>
              </a:ext>
            </a:extLst>
          </p:cNvPr>
          <p:cNvSpPr>
            <a:spLocks noGrp="1"/>
          </p:cNvSpPr>
          <p:nvPr>
            <p:ph idx="1"/>
          </p:nvPr>
        </p:nvSpPr>
        <p:spPr/>
        <p:txBody>
          <a:bodyPr/>
          <a:lstStyle/>
          <a:p>
            <a:r>
              <a:rPr lang="de-CH" b="1" dirty="0"/>
              <a:t>Erreichte Handlungskompetenzen</a:t>
            </a:r>
            <a:br>
              <a:rPr lang="de-CH" b="1" dirty="0"/>
            </a:br>
            <a:r>
              <a:rPr lang="de-CH" dirty="0"/>
              <a:t>Leitfrage: Hat der/die Lernende die für das entsprechende Semester vorgesehenen Handlungskompetenzen entwickelt? (Fokus: behandelte Arbeitssituationen und Arbeit mit Praxisaufträgen)</a:t>
            </a:r>
          </a:p>
          <a:p>
            <a:r>
              <a:rPr lang="de-CH" b="1" dirty="0"/>
              <a:t>Stärken und Schwächen reflektieren</a:t>
            </a:r>
            <a:br>
              <a:rPr lang="de-CH" b="1" dirty="0"/>
            </a:br>
            <a:r>
              <a:rPr lang="de-CH" dirty="0"/>
              <a:t>Leitfrage: Ist der/die Lernende in der Lage, die eigenen Stärken und Schwächen mithilfe des Kompetenzrasters zu reflektieren? (Fokus: behandelte Arbeits-situationen und Leitfragen aus Kompetenzraster)</a:t>
            </a:r>
          </a:p>
          <a:p>
            <a:r>
              <a:rPr lang="de-CH" b="1" dirty="0"/>
              <a:t>Erkenntnisse ableiten</a:t>
            </a:r>
            <a:br>
              <a:rPr lang="de-CH" b="1" dirty="0"/>
            </a:br>
            <a:r>
              <a:rPr lang="de-CH" dirty="0"/>
              <a:t>Leitfrage: Leitet der/die Lernende zentrale Erkenntnisse aus der Arbeit mit den Praxisaufträgen ab? (Fokus: über alle behandelten Arbeitssituationen hinweg)</a:t>
            </a:r>
          </a:p>
        </p:txBody>
      </p:sp>
      <p:sp>
        <p:nvSpPr>
          <p:cNvPr id="4" name="Foliennummernplatzhalter 3">
            <a:extLst>
              <a:ext uri="{FF2B5EF4-FFF2-40B4-BE49-F238E27FC236}">
                <a16:creationId xmlns:a16="http://schemas.microsoft.com/office/drawing/2014/main" id="{545741F8-FD65-0E74-F1F4-BF56AD4C53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30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Spielregeln</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457200" indent="-457200">
              <a:spcBef>
                <a:spcPts val="600"/>
              </a:spcBef>
              <a:spcAft>
                <a:spcPts val="600"/>
              </a:spcAft>
              <a:buFont typeface="Arial" pitchFamily="34" charset="0"/>
              <a:buChar char="•"/>
            </a:pPr>
            <a:endParaRPr lang="de-CH" sz="2400" dirty="0">
              <a:cs typeface="Calibri" panose="020F0502020204030204" pitchFamily="34" charset="0"/>
            </a:endParaRP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Bitte Handy bis zu den  Pausen beiseite legen</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000000"/>
                </a:solidFill>
                <a:effectLst/>
                <a:uLnTx/>
                <a:uFillTx/>
                <a:cs typeface="Calibri" panose="020F0502020204030204" pitchFamily="34" charset="0"/>
              </a:rPr>
              <a:t>Stört etwas</a:t>
            </a:r>
            <a:r>
              <a:rPr kumimoji="0" lang="de-CH" sz="2400" b="0" i="0" u="none" strike="noStrike" kern="0" cap="none" spc="0" normalizeH="0" noProof="0" dirty="0">
                <a:ln>
                  <a:noFill/>
                </a:ln>
                <a:solidFill>
                  <a:srgbClr val="000000"/>
                </a:solidFill>
                <a:effectLst/>
                <a:uLnTx/>
                <a:uFillTx/>
                <a:cs typeface="Calibri" panose="020F0502020204030204" pitchFamily="34" charset="0"/>
              </a:rPr>
              <a:t> – unbedingt melden</a:t>
            </a:r>
            <a:endParaRPr kumimoji="0" lang="de-CH" sz="2400" b="0" i="0" u="none" strike="noStrike" kern="0" cap="none" spc="0" normalizeH="0" baseline="0" noProof="0" dirty="0">
              <a:ln>
                <a:noFill/>
              </a:ln>
              <a:solidFill>
                <a:srgbClr val="000000"/>
              </a:solidFill>
              <a:effectLst/>
              <a:uLnTx/>
              <a:uFillTx/>
              <a:cs typeface="Calibri" panose="020F0502020204030204" pitchFamily="34" charset="0"/>
            </a:endParaRP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Alle können sich einbringen, lassen aber auch Anderen Rau</a:t>
            </a:r>
            <a:r>
              <a:rPr kumimoji="0" lang="de-CH" sz="2400" b="0" i="0" u="none" strike="noStrike" kern="0" cap="none" spc="0" normalizeH="0" baseline="0" noProof="0" dirty="0">
                <a:ln>
                  <a:noFill/>
                </a:ln>
                <a:solidFill>
                  <a:srgbClr val="FFFFFF">
                    <a:lumMod val="50000"/>
                  </a:srgbClr>
                </a:solidFill>
                <a:effectLst/>
                <a:uLnTx/>
                <a:uFillTx/>
                <a:cs typeface="Calibri" panose="020F0502020204030204" pitchFamily="34" charset="0"/>
              </a:rPr>
              <a:t>m</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000000"/>
                </a:solidFill>
                <a:effectLst/>
                <a:uLnTx/>
                <a:uFillTx/>
                <a:cs typeface="Calibri" panose="020F0502020204030204" pitchFamily="34" charset="0"/>
              </a:rPr>
              <a:t>Bitte fragen bis alles klar ist…</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Jeder ist für die Erreichung der Ziele mitverantwortlich</a:t>
            </a:r>
          </a:p>
          <a:p>
            <a:endParaRPr lang="de-CH" dirty="0">
              <a:cs typeface="Calibri" panose="020F0502020204030204" pitchFamily="34" charset="0"/>
            </a:endParaRPr>
          </a:p>
          <a:p>
            <a:pPr marL="0" indent="0">
              <a:buNone/>
            </a:pPr>
            <a:endParaRPr lang="de-CH" dirty="0">
              <a:cs typeface="Calibri" panose="020F0502020204030204" pitchFamily="34" charset="0"/>
            </a:endParaRPr>
          </a:p>
          <a:p>
            <a:endParaRPr lang="de-CH" dirty="0">
              <a:cs typeface="Calibri" panose="020F0502020204030204" pitchFamily="34" charset="0"/>
            </a:endParaRPr>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7</a:t>
            </a:fld>
            <a:endParaRPr lang="de-CH" dirty="0"/>
          </a:p>
        </p:txBody>
      </p:sp>
      <p:pic>
        <p:nvPicPr>
          <p:cNvPr id="9" name="Grafik 8">
            <a:extLst>
              <a:ext uri="{FF2B5EF4-FFF2-40B4-BE49-F238E27FC236}">
                <a16:creationId xmlns:a16="http://schemas.microsoft.com/office/drawing/2014/main" id="{205CB1E0-E90A-DF2E-042C-DA3DC8A984A7}"/>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9376" y="5613974"/>
            <a:ext cx="1065166" cy="908720"/>
          </a:xfrm>
          <a:prstGeom prst="rect">
            <a:avLst/>
          </a:prstGeom>
        </p:spPr>
      </p:pic>
    </p:spTree>
    <p:extLst>
      <p:ext uri="{BB962C8B-B14F-4D97-AF65-F5344CB8AC3E}">
        <p14:creationId xmlns:p14="http://schemas.microsoft.com/office/powerpoint/2010/main" val="17473743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B40A3-E022-14CA-A6A1-7008143ACF5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5ABDD431-816F-74CC-0FB9-738218B909DB}"/>
              </a:ext>
            </a:extLst>
          </p:cNvPr>
          <p:cNvSpPr>
            <a:spLocks noGrp="1"/>
          </p:cNvSpPr>
          <p:nvPr>
            <p:ph idx="1"/>
          </p:nvPr>
        </p:nvSpPr>
        <p:spPr/>
        <p:txBody>
          <a:bodyPr/>
          <a:lstStyle/>
          <a:p>
            <a:r>
              <a:rPr lang="de-CH" b="1" dirty="0"/>
              <a:t>Motivation und Eigeninitiative zeigen</a:t>
            </a:r>
            <a:br>
              <a:rPr lang="de-CH" dirty="0"/>
            </a:br>
            <a:r>
              <a:rPr lang="de-CH" dirty="0"/>
              <a:t>Leitfrage: Zeigt der/die Lernende Motivation und Eigeninitiative beim persönlichen Kompetenzaufbau? (Fokus: über alle behandelten Arbeitssituationen hinweg)</a:t>
            </a:r>
          </a:p>
          <a:p>
            <a:r>
              <a:rPr lang="de-CH" b="1" dirty="0"/>
              <a:t>Aktive interne und externe Zusammenarbeit</a:t>
            </a:r>
            <a:br>
              <a:rPr lang="de-CH" dirty="0"/>
            </a:br>
            <a:r>
              <a:rPr lang="de-CH" dirty="0"/>
              <a:t>Leitfrage: Trägt der/die Lernende aktiv zur internen und externen Zusammenarbeit bei? (Fokus: über alle behandelten Arbeitssituationen hinweg)</a:t>
            </a:r>
          </a:p>
        </p:txBody>
      </p:sp>
      <p:sp>
        <p:nvSpPr>
          <p:cNvPr id="4" name="Foliennummernplatzhalter 3">
            <a:extLst>
              <a:ext uri="{FF2B5EF4-FFF2-40B4-BE49-F238E27FC236}">
                <a16:creationId xmlns:a16="http://schemas.microsoft.com/office/drawing/2014/main" id="{F7760B10-BC97-B278-682B-E1B3E2A93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0746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E21EC-A657-31FF-FE8D-C1E347B4D63C}"/>
              </a:ext>
            </a:extLst>
          </p:cNvPr>
          <p:cNvSpPr>
            <a:spLocks noGrp="1"/>
          </p:cNvSpPr>
          <p:nvPr>
            <p:ph type="title"/>
          </p:nvPr>
        </p:nvSpPr>
        <p:spPr/>
        <p:txBody>
          <a:bodyPr/>
          <a:lstStyle/>
          <a:p>
            <a:r>
              <a:rPr lang="de-CH" dirty="0"/>
              <a:t>Anmerkungen zur Beurteilung</a:t>
            </a:r>
          </a:p>
        </p:txBody>
      </p:sp>
      <p:sp>
        <p:nvSpPr>
          <p:cNvPr id="3" name="Inhaltsplatzhalter 2">
            <a:extLst>
              <a:ext uri="{FF2B5EF4-FFF2-40B4-BE49-F238E27FC236}">
                <a16:creationId xmlns:a16="http://schemas.microsoft.com/office/drawing/2014/main" id="{0F0FD11E-FDFB-2975-FB6E-01503E4BA8A7}"/>
              </a:ext>
            </a:extLst>
          </p:cNvPr>
          <p:cNvSpPr>
            <a:spLocks noGrp="1"/>
          </p:cNvSpPr>
          <p:nvPr>
            <p:ph idx="1"/>
          </p:nvPr>
        </p:nvSpPr>
        <p:spPr/>
        <p:txBody>
          <a:bodyPr/>
          <a:lstStyle/>
          <a:p>
            <a:r>
              <a:rPr lang="de-CH" b="1" dirty="0"/>
              <a:t>Konzentrieren Sie sich auf die Gesamtleistung. </a:t>
            </a:r>
            <a:br>
              <a:rPr lang="de-CH" dirty="0"/>
            </a:br>
            <a:r>
              <a:rPr lang="de-CH" i="1" dirty="0"/>
              <a:t>Beispiel: Ein Lernender hat an einem ausserordentlich hektischen Morgen, an dem ständig das Telefon klingelte, vergessen, eine Telefonnotiz zu schreiben. Ansonsten war er jedoch die Zuverlässigkeit in Person und hat alle Informationen rechtzeitig weitergeleitet (selbst an nachfolgenden hektischen Tagen). </a:t>
            </a:r>
            <a:r>
              <a:rPr lang="de-CH" i="1" dirty="0">
                <a:sym typeface="Symbol" panose="05050102010706020507" pitchFamily="18" charset="2"/>
              </a:rPr>
              <a:t></a:t>
            </a:r>
            <a:r>
              <a:rPr lang="de-CH" i="1" dirty="0"/>
              <a:t> Bitte den Lernenden nicht für diese eine Ausnahme bestrafen.</a:t>
            </a:r>
          </a:p>
          <a:p>
            <a:r>
              <a:rPr lang="de-CH" b="1" dirty="0"/>
              <a:t>Begründen Sie alle Beurteilungen mit konkreten Beispielen aus der Praxis. </a:t>
            </a:r>
            <a:br>
              <a:rPr lang="de-CH" b="1" dirty="0"/>
            </a:br>
            <a:r>
              <a:rPr lang="de-CH" i="1" dirty="0"/>
              <a:t>Beispiel: Einschätzung «Die Reflexion ist teilweise vorhanden. Mehrere wichtige Aspekte werden nicht angesprochen.» </a:t>
            </a:r>
            <a:r>
              <a:rPr lang="de-CH" i="1" dirty="0">
                <a:sym typeface="Symbol" panose="05050102010706020507" pitchFamily="18" charset="2"/>
              </a:rPr>
              <a:t> Führen Sie auf, wann genau welche Aspekte nicht angesprochen wurden.</a:t>
            </a:r>
            <a:endParaRPr lang="de-CH" b="1" dirty="0"/>
          </a:p>
        </p:txBody>
      </p:sp>
      <p:sp>
        <p:nvSpPr>
          <p:cNvPr id="4" name="Foliennummernplatzhalter 3">
            <a:extLst>
              <a:ext uri="{FF2B5EF4-FFF2-40B4-BE49-F238E27FC236}">
                <a16:creationId xmlns:a16="http://schemas.microsoft.com/office/drawing/2014/main" id="{6D3706ED-F04B-E6D2-5D82-827EA0C1B3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8129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Erreichte Handlungskompetenzen</a:t>
            </a:r>
            <a:br>
              <a:rPr lang="de-CH" b="1" dirty="0"/>
            </a:br>
            <a:r>
              <a:rPr lang="de-CH" i="1" dirty="0">
                <a:solidFill>
                  <a:srgbClr val="0082CA"/>
                </a:solidFill>
              </a:rPr>
              <a:t>Die Lernende hat fast alle für das Semester vorgesehenen Handlungskompetenzen entwickelt. Sie hat fast alle Praxisaufträge dokumentiert und reflektiert.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r>
              <a:rPr lang="de-CH" b="1" dirty="0"/>
              <a:t>Stärken und Schwächen reflektieren</a:t>
            </a:r>
            <a:br>
              <a:rPr lang="de-CH" b="1" dirty="0"/>
            </a:br>
            <a:r>
              <a:rPr lang="de-CH" i="1" dirty="0">
                <a:solidFill>
                  <a:srgbClr val="0082CA"/>
                </a:solidFill>
              </a:rPr>
              <a:t>Die Reflexion ist umfassend. Stärken und Schwächen werden aufgeführt. Die Lernende nimmt Bezug auf das Kompetenzraster.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Erkenntnisse ableiten</a:t>
            </a:r>
            <a:br>
              <a:rPr lang="de-CH" i="1" dirty="0"/>
            </a:br>
            <a:r>
              <a:rPr lang="de-CH" i="1" dirty="0">
                <a:solidFill>
                  <a:srgbClr val="0082CA"/>
                </a:solidFill>
              </a:rPr>
              <a:t>Die Lernende leitet zentrale Erkenntnisse ab. Diese nehmen auf die berufliche Praxis Bezug, sind nachvollziehbar und begründet. </a:t>
            </a:r>
            <a:r>
              <a:rPr lang="de-CH" i="1" dirty="0">
                <a:solidFill>
                  <a:srgbClr val="0082CA"/>
                </a:solidFill>
                <a:sym typeface="Symbol" panose="05050102010706020507" pitchFamily="18" charset="2"/>
              </a:rPr>
              <a:t> </a:t>
            </a:r>
            <a:r>
              <a:rPr lang="de-CH" b="1" i="1" dirty="0">
                <a:solidFill>
                  <a:srgbClr val="0082CA"/>
                </a:solidFill>
              </a:rPr>
              <a:t>3 Punkte </a:t>
            </a:r>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7159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Motivation und Eigeninitiative zeigen</a:t>
            </a:r>
            <a:br>
              <a:rPr lang="de-CH" b="1" dirty="0"/>
            </a:br>
            <a:r>
              <a:rPr lang="de-CH" i="1" dirty="0">
                <a:solidFill>
                  <a:srgbClr val="0082CA"/>
                </a:solidFill>
              </a:rPr>
              <a:t>Die Lernende ist motiviert, ihre Kompetenzen weiter auszubauen. Sie zeigt auf, woran sie im kommenden Semester arbeiten möchte. Sie zeigt sich offen für eine persönliche Weiterentwicklung.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Aktive interne und externe Zusammenarbeit</a:t>
            </a:r>
            <a:br>
              <a:rPr lang="de-CH" b="1" dirty="0"/>
            </a:br>
            <a:r>
              <a:rPr lang="de-CH" i="1" dirty="0">
                <a:solidFill>
                  <a:srgbClr val="0082CA"/>
                </a:solidFill>
              </a:rPr>
              <a:t>Die Lernende ist aufmerksam und sieht selbstständig, wo ihre Mitarbeit zu einer positiven Entlastung des Teams bzw. Verbesserung der Teamleistung führt. Sie bietet ihre Unterstützung an bzw. muss nicht immer wieder dazu aufgefordert werden. </a:t>
            </a:r>
            <a:br>
              <a:rPr lang="de-CH" i="1" dirty="0">
                <a:solidFill>
                  <a:srgbClr val="0082CA"/>
                </a:solidFill>
              </a:rPr>
            </a:b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endParaRPr lang="de-CH" i="1" dirty="0"/>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3717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5">
            <a:extLst>
              <a:ext uri="{FF2B5EF4-FFF2-40B4-BE49-F238E27FC236}">
                <a16:creationId xmlns:a16="http://schemas.microsoft.com/office/drawing/2014/main" id="{692908EF-6155-412E-BAC4-A17AA73E16D7}"/>
              </a:ext>
            </a:extLst>
          </p:cNvPr>
          <p:cNvGraphicFramePr>
            <a:graphicFrameLocks noGrp="1"/>
          </p:cNvGraphicFramePr>
          <p:nvPr/>
        </p:nvGraphicFramePr>
        <p:xfrm>
          <a:off x="609600" y="1600201"/>
          <a:ext cx="10972800" cy="3053712"/>
        </p:xfrm>
        <a:graphic>
          <a:graphicData uri="http://schemas.openxmlformats.org/drawingml/2006/table">
            <a:tbl>
              <a:tblPr firstRow="1" bandRow="1">
                <a:tableStyleId>{69012ECD-51FC-41F1-AA8D-1B2483CD663E}</a:tableStyleId>
              </a:tblPr>
              <a:tblGrid>
                <a:gridCol w="3758208">
                  <a:extLst>
                    <a:ext uri="{9D8B030D-6E8A-4147-A177-3AD203B41FA5}">
                      <a16:colId xmlns:a16="http://schemas.microsoft.com/office/drawing/2014/main" val="798523047"/>
                    </a:ext>
                  </a:extLst>
                </a:gridCol>
                <a:gridCol w="2016224">
                  <a:extLst>
                    <a:ext uri="{9D8B030D-6E8A-4147-A177-3AD203B41FA5}">
                      <a16:colId xmlns:a16="http://schemas.microsoft.com/office/drawing/2014/main" val="1667377898"/>
                    </a:ext>
                  </a:extLst>
                </a:gridCol>
                <a:gridCol w="1800200">
                  <a:extLst>
                    <a:ext uri="{9D8B030D-6E8A-4147-A177-3AD203B41FA5}">
                      <a16:colId xmlns:a16="http://schemas.microsoft.com/office/drawing/2014/main" val="844083206"/>
                    </a:ext>
                  </a:extLst>
                </a:gridCol>
                <a:gridCol w="1656184">
                  <a:extLst>
                    <a:ext uri="{9D8B030D-6E8A-4147-A177-3AD203B41FA5}">
                      <a16:colId xmlns:a16="http://schemas.microsoft.com/office/drawing/2014/main" val="1044824414"/>
                    </a:ext>
                  </a:extLst>
                </a:gridCol>
                <a:gridCol w="1741984">
                  <a:extLst>
                    <a:ext uri="{9D8B030D-6E8A-4147-A177-3AD203B41FA5}">
                      <a16:colId xmlns:a16="http://schemas.microsoft.com/office/drawing/2014/main" val="985879321"/>
                    </a:ext>
                  </a:extLst>
                </a:gridCol>
              </a:tblGrid>
              <a:tr h="402272">
                <a:tc>
                  <a:txBody>
                    <a:bodyPr/>
                    <a:lstStyle/>
                    <a:p>
                      <a:r>
                        <a:rPr lang="de-CH" dirty="0">
                          <a:latin typeface="Calibri" panose="020F0502020204030204" pitchFamily="34" charset="0"/>
                          <a:cs typeface="Calibri" panose="020F0502020204030204" pitchFamily="34" charset="0"/>
                        </a:rPr>
                        <a:t>Beurteilungskriterium</a:t>
                      </a: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Erreichte Punkte</a:t>
                      </a:r>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extLst>
                  <a:ext uri="{0D108BD9-81ED-4DB2-BD59-A6C34878D82A}">
                    <a16:rowId xmlns:a16="http://schemas.microsoft.com/office/drawing/2014/main" val="826692775"/>
                  </a:ext>
                </a:extLst>
              </a:tr>
              <a:tr h="402272">
                <a:tc>
                  <a:txBody>
                    <a:bodyPr/>
                    <a:lstStyle/>
                    <a:p>
                      <a:r>
                        <a:rPr lang="de-CH" dirty="0">
                          <a:latin typeface="Calibri" panose="020F0502020204030204" pitchFamily="34" charset="0"/>
                          <a:cs typeface="Calibri" panose="020F0502020204030204" pitchFamily="34" charset="0"/>
                        </a:rPr>
                        <a:t>Erreichte Handlungskompetenzen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8</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3562757"/>
                  </a:ext>
                </a:extLst>
              </a:tr>
              <a:tr h="402272">
                <a:tc>
                  <a:txBody>
                    <a:bodyPr/>
                    <a:lstStyle/>
                    <a:p>
                      <a:r>
                        <a:rPr lang="de-CH" dirty="0">
                          <a:latin typeface="Calibri" panose="020F0502020204030204" pitchFamily="34" charset="0"/>
                          <a:cs typeface="Calibri" panose="020F0502020204030204" pitchFamily="34" charset="0"/>
                        </a:rPr>
                        <a:t>Stärken und Schwächen reflektieren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5974208"/>
                  </a:ext>
                </a:extLst>
              </a:tr>
              <a:tr h="402272">
                <a:tc>
                  <a:txBody>
                    <a:bodyPr/>
                    <a:lstStyle/>
                    <a:p>
                      <a:r>
                        <a:rPr lang="de-CH" dirty="0">
                          <a:latin typeface="Calibri" panose="020F0502020204030204" pitchFamily="34" charset="0"/>
                          <a:cs typeface="Calibri" panose="020F0502020204030204" pitchFamily="34" charset="0"/>
                        </a:rPr>
                        <a:t>Erkenntnisse ableiten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488232"/>
                  </a:ext>
                </a:extLst>
              </a:tr>
              <a:tr h="402272">
                <a:tc>
                  <a:txBody>
                    <a:bodyPr/>
                    <a:lstStyle/>
                    <a:p>
                      <a:r>
                        <a:rPr lang="de-CH" dirty="0">
                          <a:latin typeface="Calibri" panose="020F0502020204030204" pitchFamily="34" charset="0"/>
                          <a:cs typeface="Calibri" panose="020F0502020204030204" pitchFamily="34" charset="0"/>
                        </a:rPr>
                        <a:t>Motivation und Eigeninitiative zeigen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395069"/>
                  </a:ext>
                </a:extLst>
              </a:tr>
              <a:tr h="402272">
                <a:tc>
                  <a:txBody>
                    <a:bodyPr/>
                    <a:lstStyle/>
                    <a:p>
                      <a:r>
                        <a:rPr lang="de-CH" dirty="0">
                          <a:latin typeface="Calibri" panose="020F0502020204030204" pitchFamily="34" charset="0"/>
                          <a:cs typeface="Calibri" panose="020F0502020204030204" pitchFamily="34" charset="0"/>
                        </a:rPr>
                        <a:t>Aktive interne und externe </a:t>
                      </a:r>
                      <a:br>
                        <a:rPr lang="de-CH" dirty="0">
                          <a:latin typeface="Calibri" panose="020F0502020204030204" pitchFamily="34" charset="0"/>
                          <a:cs typeface="Calibri" panose="020F0502020204030204" pitchFamily="34" charset="0"/>
                        </a:rPr>
                      </a:br>
                      <a:r>
                        <a:rPr lang="de-CH" dirty="0">
                          <a:latin typeface="Calibri" panose="020F0502020204030204" pitchFamily="34" charset="0"/>
                          <a:cs typeface="Calibri" panose="020F0502020204030204" pitchFamily="34" charset="0"/>
                        </a:rPr>
                        <a:t>Zusammenarbeit</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520940"/>
                  </a:ext>
                </a:extLst>
              </a:tr>
              <a:tr h="402272">
                <a:tc>
                  <a:txBody>
                    <a:bodyPr/>
                    <a:lstStyle/>
                    <a:p>
                      <a:r>
                        <a:rPr lang="de-CH" dirty="0">
                          <a:latin typeface="Calibri" panose="020F0502020204030204" pitchFamily="34" charset="0"/>
                          <a:cs typeface="Calibri" panose="020F0502020204030204" pitchFamily="34" charset="0"/>
                        </a:rPr>
                        <a:t>Gesamtpunktzahl</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solidFill>
                          <a:srgbClr val="0082CA"/>
                        </a:solidFill>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24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19</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865045"/>
                  </a:ext>
                </a:extLst>
              </a:tr>
            </a:tbl>
          </a:graphicData>
        </a:graphic>
      </p:graphicFrame>
      <p:sp>
        <p:nvSpPr>
          <p:cNvPr id="5" name="Titel 4"/>
          <p:cNvSpPr>
            <a:spLocks noGrp="1"/>
          </p:cNvSpPr>
          <p:nvPr>
            <p:ph type="title"/>
          </p:nvPr>
        </p:nvSpPr>
        <p:spPr>
          <a:noFill/>
        </p:spPr>
        <p:txBody>
          <a:bodyPr>
            <a:normAutofit/>
          </a:bodyPr>
          <a:lstStyle/>
          <a:p>
            <a:r>
              <a:rPr lang="de-CH" dirty="0"/>
              <a:t>Betrieblicher Kompetenznachweis – Beurteilungskriterien</a:t>
            </a:r>
            <a:endParaRPr lang="de-CH" b="0" i="1" dirty="0">
              <a:solidFill>
                <a:srgbClr val="FF0000"/>
              </a:solidFill>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Textfeld 2">
            <a:extLst>
              <a:ext uri="{FF2B5EF4-FFF2-40B4-BE49-F238E27FC236}">
                <a16:creationId xmlns:a16="http://schemas.microsoft.com/office/drawing/2014/main" id="{CCDB7C44-EE47-A1D4-76ED-258EE2024DEF}"/>
              </a:ext>
            </a:extLst>
          </p:cNvPr>
          <p:cNvSpPr txBox="1"/>
          <p:nvPr/>
        </p:nvSpPr>
        <p:spPr>
          <a:xfrm>
            <a:off x="5015880" y="5651956"/>
            <a:ext cx="4752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(19 x 5 / 24) + 1 = 4.96  &gt;  </a:t>
            </a:r>
            <a:r>
              <a:rPr kumimoji="0" lang="de-CH" sz="1800" b="1"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Note = 5 </a:t>
            </a:r>
          </a:p>
        </p:txBody>
      </p:sp>
      <p:pic>
        <p:nvPicPr>
          <p:cNvPr id="7" name="Grafik 6">
            <a:extLst>
              <a:ext uri="{FF2B5EF4-FFF2-40B4-BE49-F238E27FC236}">
                <a16:creationId xmlns:a16="http://schemas.microsoft.com/office/drawing/2014/main" id="{EC1C0DEF-8F03-F287-95C9-7E9534E16B69}"/>
              </a:ext>
            </a:extLst>
          </p:cNvPr>
          <p:cNvPicPr>
            <a:picLocks noChangeAspect="1"/>
          </p:cNvPicPr>
          <p:nvPr/>
        </p:nvPicPr>
        <p:blipFill>
          <a:blip r:embed="rId3"/>
          <a:stretch>
            <a:fillRect/>
          </a:stretch>
        </p:blipFill>
        <p:spPr>
          <a:xfrm>
            <a:off x="616496" y="5365617"/>
            <a:ext cx="3716173" cy="871695"/>
          </a:xfrm>
          <a:prstGeom prst="rect">
            <a:avLst/>
          </a:prstGeom>
        </p:spPr>
      </p:pic>
    </p:spTree>
    <p:extLst>
      <p:ext uri="{BB962C8B-B14F-4D97-AF65-F5344CB8AC3E}">
        <p14:creationId xmlns:p14="http://schemas.microsoft.com/office/powerpoint/2010/main" val="3926492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 =&gt; betrieblicher Kompetenznachweis</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p:txBody>
          <a:bodyPr/>
          <a:lstStyle/>
          <a:p>
            <a:r>
              <a:rPr lang="de-CH" b="1" dirty="0"/>
              <a:t>Gesprächseröffnung</a:t>
            </a:r>
          </a:p>
          <a:p>
            <a:pPr lvl="1"/>
            <a:r>
              <a:rPr lang="de-CH" dirty="0"/>
              <a:t>Begrüssung</a:t>
            </a:r>
          </a:p>
          <a:p>
            <a:pPr lvl="1"/>
            <a:r>
              <a:rPr lang="de-CH" dirty="0"/>
              <a:t>Ziel und Ablauf des Gesprächs</a:t>
            </a:r>
          </a:p>
          <a:p>
            <a:pPr lvl="1"/>
            <a:r>
              <a:rPr lang="de-CH" dirty="0"/>
              <a:t>Zeitrahmen</a:t>
            </a:r>
          </a:p>
          <a:p>
            <a:pPr lvl="1"/>
            <a:r>
              <a:rPr lang="de-CH" dirty="0"/>
              <a:t>Erwartungen</a:t>
            </a:r>
          </a:p>
          <a:p>
            <a:pPr marL="457200" lvl="1" indent="0">
              <a:buNone/>
            </a:pPr>
            <a:endParaRPr lang="de-CH"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46400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 =&gt; betrieblicher Kompetenznachweis</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p:txBody>
          <a:bodyPr/>
          <a:lstStyle/>
          <a:p>
            <a:r>
              <a:rPr lang="de-CH" b="1" dirty="0"/>
              <a:t>Kompetenzentwicklung / Kompetenzbeurteilung</a:t>
            </a:r>
          </a:p>
          <a:p>
            <a:pPr lvl="1"/>
            <a:r>
              <a:rPr lang="de-CH" dirty="0"/>
              <a:t>Rückblick über das Semester (Gesamtleistung)</a:t>
            </a:r>
          </a:p>
          <a:p>
            <a:pPr lvl="1"/>
            <a:r>
              <a:rPr lang="de-CH" dirty="0"/>
              <a:t>Gesetzte Ziele aufgrund des Ausbildungsprogramms: Handlungskompetenzen aufgrund der Praxisaufträge und Kompetenzraster entwickeln</a:t>
            </a:r>
          </a:p>
          <a:p>
            <a:pPr lvl="1"/>
            <a:r>
              <a:rPr lang="de-CH" dirty="0"/>
              <a:t>Abgleich der Selbst- und Fremdeinschätzung (Stärken und Schwächen)</a:t>
            </a:r>
          </a:p>
          <a:p>
            <a:pPr lvl="1"/>
            <a:r>
              <a:rPr lang="de-CH" dirty="0"/>
              <a:t>Erkenntnisse aus den Praxisaufträgen und dem Kompetenzraster sowie der Selbst- und Fremdeinschätzung</a:t>
            </a:r>
          </a:p>
          <a:p>
            <a:pPr lvl="1"/>
            <a:r>
              <a:rPr lang="de-CH" dirty="0"/>
              <a:t>Persönliches Portfolio von den Lernenden kurz vorstellen lassen und würdigen</a:t>
            </a:r>
          </a:p>
          <a:p>
            <a:pPr lvl="1"/>
            <a:r>
              <a:rPr lang="de-CH" dirty="0"/>
              <a:t>Motivation und Eigeninitiative </a:t>
            </a:r>
          </a:p>
          <a:p>
            <a:pPr lvl="1"/>
            <a:r>
              <a:rPr lang="de-CH" dirty="0"/>
              <a:t>Aktive Mitarbeit und Verhalten</a:t>
            </a:r>
          </a:p>
          <a:p>
            <a:pPr lvl="1"/>
            <a:endParaRPr lang="de-CH" dirty="0"/>
          </a:p>
          <a:p>
            <a:pPr lvl="1"/>
            <a:endParaRPr lang="de-CH"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97610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C5BAD-41F9-463D-9BA3-836CA9EE2694}"/>
              </a:ext>
            </a:extLst>
          </p:cNvPr>
          <p:cNvSpPr>
            <a:spLocks noGrp="1"/>
          </p:cNvSpPr>
          <p:nvPr>
            <p:ph type="title"/>
          </p:nvPr>
        </p:nvSpPr>
        <p:spPr/>
        <p:txBody>
          <a:bodyPr/>
          <a:lstStyle/>
          <a:p>
            <a:r>
              <a:rPr lang="de-CH" dirty="0"/>
              <a:t>Qualifikationsgespräch =&gt; Bildungsbericht</a:t>
            </a:r>
          </a:p>
        </p:txBody>
      </p:sp>
      <p:sp>
        <p:nvSpPr>
          <p:cNvPr id="3" name="Inhaltsplatzhalter 2">
            <a:extLst>
              <a:ext uri="{FF2B5EF4-FFF2-40B4-BE49-F238E27FC236}">
                <a16:creationId xmlns:a16="http://schemas.microsoft.com/office/drawing/2014/main" id="{70510527-6AC1-4C81-A214-BB06C757D5F1}"/>
              </a:ext>
            </a:extLst>
          </p:cNvPr>
          <p:cNvSpPr>
            <a:spLocks noGrp="1"/>
          </p:cNvSpPr>
          <p:nvPr>
            <p:ph idx="1"/>
          </p:nvPr>
        </p:nvSpPr>
        <p:spPr>
          <a:xfrm>
            <a:off x="609600" y="1417638"/>
            <a:ext cx="10972800" cy="4938713"/>
          </a:xfrm>
        </p:spPr>
        <p:txBody>
          <a:bodyPr/>
          <a:lstStyle/>
          <a:p>
            <a:r>
              <a:rPr lang="de-CH" dirty="0"/>
              <a:t>=&gt; </a:t>
            </a:r>
            <a:r>
              <a:rPr lang="de-CH" b="1" dirty="0"/>
              <a:t>Inhalte des betrieblichen Kompetenznachweises</a:t>
            </a:r>
          </a:p>
          <a:p>
            <a:r>
              <a:rPr lang="de-CH" b="1" dirty="0"/>
              <a:t>Leistungen und Verhalten im überbetrieblichen Kurs</a:t>
            </a:r>
          </a:p>
          <a:p>
            <a:pPr lvl="1"/>
            <a:r>
              <a:rPr lang="de-CH" dirty="0"/>
              <a:t>Rückmeldung zu den Präsenztagen</a:t>
            </a:r>
          </a:p>
          <a:p>
            <a:pPr lvl="1"/>
            <a:r>
              <a:rPr lang="de-CH" dirty="0"/>
              <a:t>Erledigung der Vor- und Nachbearbeitungsaufgaben	</a:t>
            </a:r>
          </a:p>
          <a:p>
            <a:pPr lvl="1"/>
            <a:r>
              <a:rPr lang="de-CH" dirty="0"/>
              <a:t>Stand Erfahrungsnote: E-Tests und Transferaufträge</a:t>
            </a:r>
          </a:p>
          <a:p>
            <a:r>
              <a:rPr lang="de-CH" b="1" dirty="0"/>
              <a:t>Leistungen und Verhalten in der Berufsfachschule</a:t>
            </a:r>
          </a:p>
          <a:p>
            <a:pPr lvl="1"/>
            <a:r>
              <a:rPr lang="de-CH" dirty="0"/>
              <a:t>Rückmeldungen zum Unterricht in der BSF</a:t>
            </a:r>
          </a:p>
          <a:p>
            <a:pPr lvl="1"/>
            <a:r>
              <a:rPr lang="de-CH" dirty="0"/>
              <a:t>Absenzen</a:t>
            </a:r>
          </a:p>
          <a:p>
            <a:pPr lvl="1"/>
            <a:r>
              <a:rPr lang="de-CH" dirty="0"/>
              <a:t>Stand Erfahrungsnoten</a:t>
            </a:r>
          </a:p>
          <a:p>
            <a:r>
              <a:rPr lang="de-CH" b="1" dirty="0"/>
              <a:t>Massnahmen</a:t>
            </a:r>
          </a:p>
          <a:p>
            <a:r>
              <a:rPr lang="de-CH" b="1" dirty="0"/>
              <a:t>Zielsetzungen für nächstes Semester </a:t>
            </a:r>
            <a:r>
              <a:rPr lang="de-CH" dirty="0"/>
              <a:t>(Ausbildungsprogramm)</a:t>
            </a:r>
          </a:p>
          <a:p>
            <a:pPr lvl="1"/>
            <a:endParaRPr lang="de-CH" dirty="0"/>
          </a:p>
        </p:txBody>
      </p:sp>
      <p:sp>
        <p:nvSpPr>
          <p:cNvPr id="4" name="Foliennummernplatzhalter 3">
            <a:extLst>
              <a:ext uri="{FF2B5EF4-FFF2-40B4-BE49-F238E27FC236}">
                <a16:creationId xmlns:a16="http://schemas.microsoft.com/office/drawing/2014/main" id="{76F5845D-BB40-410F-AF4A-B7C5DDBC7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1622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C5BAD-41F9-463D-9BA3-836CA9EE2694}"/>
              </a:ext>
            </a:extLst>
          </p:cNvPr>
          <p:cNvSpPr>
            <a:spLocks noGrp="1"/>
          </p:cNvSpPr>
          <p:nvPr>
            <p:ph type="title"/>
          </p:nvPr>
        </p:nvSpPr>
        <p:spPr/>
        <p:txBody>
          <a:bodyPr/>
          <a:lstStyle/>
          <a:p>
            <a:r>
              <a:rPr lang="de-CH" dirty="0"/>
              <a:t>Qualifikationsgespräch =&gt; Bildungsbericht</a:t>
            </a:r>
          </a:p>
        </p:txBody>
      </p:sp>
      <p:sp>
        <p:nvSpPr>
          <p:cNvPr id="3" name="Inhaltsplatzhalter 2">
            <a:extLst>
              <a:ext uri="{FF2B5EF4-FFF2-40B4-BE49-F238E27FC236}">
                <a16:creationId xmlns:a16="http://schemas.microsoft.com/office/drawing/2014/main" id="{70510527-6AC1-4C81-A214-BB06C757D5F1}"/>
              </a:ext>
            </a:extLst>
          </p:cNvPr>
          <p:cNvSpPr>
            <a:spLocks noGrp="1"/>
          </p:cNvSpPr>
          <p:nvPr>
            <p:ph idx="1"/>
          </p:nvPr>
        </p:nvSpPr>
        <p:spPr>
          <a:xfrm>
            <a:off x="590437" y="1484784"/>
            <a:ext cx="10972800" cy="4938713"/>
          </a:xfrm>
        </p:spPr>
        <p:txBody>
          <a:bodyPr/>
          <a:lstStyle/>
          <a:p>
            <a:r>
              <a:rPr lang="de-CH" b="1" dirty="0"/>
              <a:t>Gesprächsabschluss</a:t>
            </a:r>
          </a:p>
          <a:p>
            <a:pPr lvl="1"/>
            <a:r>
              <a:rPr lang="de-CH" dirty="0"/>
              <a:t>Wichtigste Gesprächspunkte zusammenfassen</a:t>
            </a:r>
          </a:p>
          <a:p>
            <a:pPr lvl="1"/>
            <a:r>
              <a:rPr lang="de-CH" dirty="0"/>
              <a:t>Kurzer Ausblick auf die nächste Ausbildungsabteilung und wer dort zuständig ist</a:t>
            </a:r>
          </a:p>
          <a:p>
            <a:pPr lvl="1"/>
            <a:endParaRPr lang="de-CH" dirty="0"/>
          </a:p>
        </p:txBody>
      </p:sp>
      <p:sp>
        <p:nvSpPr>
          <p:cNvPr id="4" name="Foliennummernplatzhalter 3">
            <a:extLst>
              <a:ext uri="{FF2B5EF4-FFF2-40B4-BE49-F238E27FC236}">
                <a16:creationId xmlns:a16="http://schemas.microsoft.com/office/drawing/2014/main" id="{76F5845D-BB40-410F-AF4A-B7C5DDBC7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827835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AECA0-6597-4936-B9E1-224E15EC8756}"/>
              </a:ext>
            </a:extLst>
          </p:cNvPr>
          <p:cNvSpPr>
            <a:spLocks noGrp="1"/>
          </p:cNvSpPr>
          <p:nvPr>
            <p:ph type="title"/>
          </p:nvPr>
        </p:nvSpPr>
        <p:spPr/>
        <p:txBody>
          <a:bodyPr/>
          <a:lstStyle/>
          <a:p>
            <a:r>
              <a:rPr lang="de-CH" dirty="0"/>
              <a:t>Betrieblicher Kompetenznachweis</a:t>
            </a:r>
          </a:p>
        </p:txBody>
      </p:sp>
      <p:sp>
        <p:nvSpPr>
          <p:cNvPr id="4" name="Foliennummernplatzhalter 3">
            <a:extLst>
              <a:ext uri="{FF2B5EF4-FFF2-40B4-BE49-F238E27FC236}">
                <a16:creationId xmlns:a16="http://schemas.microsoft.com/office/drawing/2014/main" id="{B90B2029-E18F-4D4C-8C37-F9A05C0B6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3" name="Grafik 2">
            <a:extLst>
              <a:ext uri="{FF2B5EF4-FFF2-40B4-BE49-F238E27FC236}">
                <a16:creationId xmlns:a16="http://schemas.microsoft.com/office/drawing/2014/main" id="{169FB696-95A4-73CB-D005-B8893C8C99C7}"/>
              </a:ext>
            </a:extLst>
          </p:cNvPr>
          <p:cNvPicPr>
            <a:picLocks noChangeAspect="1"/>
          </p:cNvPicPr>
          <p:nvPr/>
        </p:nvPicPr>
        <p:blipFill>
          <a:blip r:embed="rId3"/>
          <a:stretch>
            <a:fillRect/>
          </a:stretch>
        </p:blipFill>
        <p:spPr>
          <a:xfrm>
            <a:off x="2927648" y="1540514"/>
            <a:ext cx="6767289" cy="4998399"/>
          </a:xfrm>
          <a:prstGeom prst="rect">
            <a:avLst/>
          </a:prstGeom>
        </p:spPr>
      </p:pic>
    </p:spTree>
    <p:extLst>
      <p:ext uri="{BB962C8B-B14F-4D97-AF65-F5344CB8AC3E}">
        <p14:creationId xmlns:p14="http://schemas.microsoft.com/office/powerpoint/2010/main" val="236894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Zusatz-Support</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0" indent="0">
              <a:spcBef>
                <a:spcPts val="600"/>
              </a:spcBef>
              <a:spcAft>
                <a:spcPts val="600"/>
              </a:spcAft>
              <a:buNone/>
            </a:pPr>
            <a:endParaRPr lang="de-CH" sz="2400" dirty="0"/>
          </a:p>
          <a:p>
            <a:pPr marL="0" indent="0">
              <a:spcBef>
                <a:spcPts val="600"/>
              </a:spcBef>
              <a:spcAft>
                <a:spcPts val="600"/>
              </a:spcAft>
              <a:buNone/>
            </a:pPr>
            <a:r>
              <a:rPr lang="de-CH" dirty="0"/>
              <a:t>Für Fragen und Anliegen stehen wir gerne auch in den Pausen oder nach Abschluss der Schulung zur Verfügung.</a:t>
            </a:r>
          </a:p>
          <a:p>
            <a:pPr marL="0" indent="0">
              <a:spcBef>
                <a:spcPts val="600"/>
              </a:spcBef>
              <a:spcAft>
                <a:spcPts val="600"/>
              </a:spcAft>
              <a:buNone/>
            </a:pPr>
            <a:r>
              <a:rPr lang="de-CH" dirty="0"/>
              <a:t>Nutzt dieses Angebot, wir sind heute gerne heute euch da!</a:t>
            </a:r>
          </a:p>
          <a:p>
            <a:pPr marL="0" indent="0">
              <a:spcBef>
                <a:spcPts val="600"/>
              </a:spcBef>
              <a:spcAft>
                <a:spcPts val="600"/>
              </a:spcAft>
              <a:buNone/>
            </a:pPr>
            <a:endParaRPr lang="de-CH" dirty="0"/>
          </a:p>
          <a:p>
            <a:pPr marL="0" indent="0">
              <a:spcBef>
                <a:spcPts val="600"/>
              </a:spcBef>
              <a:spcAft>
                <a:spcPts val="600"/>
              </a:spcAft>
              <a:buNone/>
            </a:pPr>
            <a:r>
              <a:rPr lang="de-CH" dirty="0"/>
              <a:t>Und für alles, was erst im Nachhinein «auftaucht»:</a:t>
            </a:r>
          </a:p>
          <a:p>
            <a:pPr marL="0" indent="0">
              <a:spcBef>
                <a:spcPts val="600"/>
              </a:spcBef>
              <a:spcAft>
                <a:spcPts val="600"/>
              </a:spcAft>
              <a:buNone/>
            </a:pPr>
            <a:r>
              <a:rPr lang="de-CH" dirty="0">
                <a:hlinkClick r:id="rId3"/>
              </a:rPr>
              <a:t>info@ov-ag.ch</a:t>
            </a:r>
            <a:r>
              <a:rPr lang="de-CH" dirty="0"/>
              <a:t> </a:t>
            </a:r>
          </a:p>
          <a:p>
            <a:pPr marL="0" indent="0">
              <a:spcBef>
                <a:spcPts val="600"/>
              </a:spcBef>
              <a:spcAft>
                <a:spcPts val="600"/>
              </a:spcAft>
              <a:buNone/>
            </a:pPr>
            <a:endParaRPr lang="de-CH" dirty="0"/>
          </a:p>
          <a:p>
            <a:pPr marL="457200" indent="-457200">
              <a:spcBef>
                <a:spcPts val="600"/>
              </a:spcBef>
              <a:spcAft>
                <a:spcPts val="600"/>
              </a:spcAft>
              <a:buFont typeface="Arial" pitchFamily="34" charset="0"/>
              <a:buChar char="•"/>
            </a:pPr>
            <a:endParaRPr lang="de-CH" dirty="0"/>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8</a:t>
            </a:fld>
            <a:endParaRPr lang="de-CH" dirty="0"/>
          </a:p>
        </p:txBody>
      </p:sp>
    </p:spTree>
    <p:extLst>
      <p:ext uri="{BB962C8B-B14F-4D97-AF65-F5344CB8AC3E}">
        <p14:creationId xmlns:p14="http://schemas.microsoft.com/office/powerpoint/2010/main" val="5905618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FDB66-F9E0-4B01-903F-8F336686E4FA}"/>
              </a:ext>
            </a:extLst>
          </p:cNvPr>
          <p:cNvSpPr>
            <a:spLocks noGrp="1"/>
          </p:cNvSpPr>
          <p:nvPr>
            <p:ph type="title"/>
          </p:nvPr>
        </p:nvSpPr>
        <p:spPr/>
        <p:txBody>
          <a:bodyPr/>
          <a:lstStyle/>
          <a:p>
            <a:r>
              <a:rPr lang="de-CH" dirty="0"/>
              <a:t>Bildungsbericht</a:t>
            </a:r>
          </a:p>
        </p:txBody>
      </p:sp>
      <p:sp>
        <p:nvSpPr>
          <p:cNvPr id="3" name="Inhaltsplatzhalter 2">
            <a:extLst>
              <a:ext uri="{FF2B5EF4-FFF2-40B4-BE49-F238E27FC236}">
                <a16:creationId xmlns:a16="http://schemas.microsoft.com/office/drawing/2014/main" id="{BC8CD629-C473-4B88-881D-D2D2832E8A05}"/>
              </a:ext>
            </a:extLst>
          </p:cNvPr>
          <p:cNvSpPr>
            <a:spLocks noGrp="1"/>
          </p:cNvSpPr>
          <p:nvPr>
            <p:ph idx="1"/>
          </p:nvPr>
        </p:nvSpPr>
        <p:spPr/>
        <p:txBody>
          <a:bodyPr/>
          <a:lstStyle/>
          <a:p>
            <a:pPr marL="0" indent="0">
              <a:buNone/>
            </a:pPr>
            <a:endParaRPr lang="de-CH" dirty="0">
              <a:highlight>
                <a:srgbClr val="FFFF00"/>
              </a:highlight>
            </a:endParaRPr>
          </a:p>
        </p:txBody>
      </p:sp>
      <p:sp>
        <p:nvSpPr>
          <p:cNvPr id="4" name="Foliennummernplatzhalter 3">
            <a:extLst>
              <a:ext uri="{FF2B5EF4-FFF2-40B4-BE49-F238E27FC236}">
                <a16:creationId xmlns:a16="http://schemas.microsoft.com/office/drawing/2014/main" id="{DF1DBE64-91C3-4875-B40D-15D47382A1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7" name="Grafik 6">
            <a:extLst>
              <a:ext uri="{FF2B5EF4-FFF2-40B4-BE49-F238E27FC236}">
                <a16:creationId xmlns:a16="http://schemas.microsoft.com/office/drawing/2014/main" id="{A2040A3F-DB1B-B0AC-27D9-54B6ED33158F}"/>
              </a:ext>
            </a:extLst>
          </p:cNvPr>
          <p:cNvPicPr>
            <a:picLocks noChangeAspect="1"/>
          </p:cNvPicPr>
          <p:nvPr/>
        </p:nvPicPr>
        <p:blipFill>
          <a:blip r:embed="rId3"/>
          <a:stretch>
            <a:fillRect/>
          </a:stretch>
        </p:blipFill>
        <p:spPr>
          <a:xfrm>
            <a:off x="3454401" y="1417638"/>
            <a:ext cx="4971454" cy="5095558"/>
          </a:xfrm>
          <a:prstGeom prst="rect">
            <a:avLst/>
          </a:prstGeom>
        </p:spPr>
      </p:pic>
    </p:spTree>
    <p:extLst>
      <p:ext uri="{BB962C8B-B14F-4D97-AF65-F5344CB8AC3E}">
        <p14:creationId xmlns:p14="http://schemas.microsoft.com/office/powerpoint/2010/main" val="4256782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16537-5057-E735-2CAD-54A1D8DB124F}"/>
              </a:ext>
            </a:extLst>
          </p:cNvPr>
          <p:cNvSpPr>
            <a:spLocks noGrp="1"/>
          </p:cNvSpPr>
          <p:nvPr>
            <p:ph type="title"/>
          </p:nvPr>
        </p:nvSpPr>
        <p:spPr/>
        <p:txBody>
          <a:bodyPr/>
          <a:lstStyle/>
          <a:p>
            <a:r>
              <a:rPr lang="de-CH" dirty="0"/>
              <a:t>Zusammenfassung Semester als Praxisbildner/in</a:t>
            </a:r>
          </a:p>
        </p:txBody>
      </p:sp>
      <p:graphicFrame>
        <p:nvGraphicFramePr>
          <p:cNvPr id="5" name="Inhaltsplatzhalter 4">
            <a:extLst>
              <a:ext uri="{FF2B5EF4-FFF2-40B4-BE49-F238E27FC236}">
                <a16:creationId xmlns:a16="http://schemas.microsoft.com/office/drawing/2014/main" id="{61E7FF53-4910-29B1-0C7C-2C286B62875D}"/>
              </a:ext>
            </a:extLst>
          </p:cNvPr>
          <p:cNvGraphicFramePr>
            <a:graphicFrameLocks noGrp="1"/>
          </p:cNvGraphicFramePr>
          <p:nvPr>
            <p:ph idx="1"/>
            <p:extLst>
              <p:ext uri="{D42A27DB-BD31-4B8C-83A1-F6EECF244321}">
                <p14:modId xmlns:p14="http://schemas.microsoft.com/office/powerpoint/2010/main" val="3223707446"/>
              </p:ext>
            </p:extLst>
          </p:nvPr>
        </p:nvGraphicFramePr>
        <p:xfrm>
          <a:off x="609600" y="1600201"/>
          <a:ext cx="3902224" cy="262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8061C28A-1957-3C34-829C-C456BAB957E6}"/>
              </a:ext>
            </a:extLst>
          </p:cNvPr>
          <p:cNvSpPr>
            <a:spLocks noGrp="1"/>
          </p:cNvSpPr>
          <p:nvPr>
            <p:ph type="sldNum" sz="quarter" idx="12"/>
          </p:nvPr>
        </p:nvSpPr>
        <p:spPr/>
        <p:txBody>
          <a:bodyPr/>
          <a:lstStyle/>
          <a:p>
            <a:fld id="{87674F0A-37BA-4CE3-B1FD-DE57A7E2F2C6}" type="slidenum">
              <a:rPr lang="de-CH" smtClean="0"/>
              <a:pPr/>
              <a:t>81</a:t>
            </a:fld>
            <a:endParaRPr lang="de-CH" dirty="0"/>
          </a:p>
        </p:txBody>
      </p:sp>
      <p:sp>
        <p:nvSpPr>
          <p:cNvPr id="21" name="Pfeil: nach unten 20">
            <a:extLst>
              <a:ext uri="{FF2B5EF4-FFF2-40B4-BE49-F238E27FC236}">
                <a16:creationId xmlns:a16="http://schemas.microsoft.com/office/drawing/2014/main" id="{703BC8BC-1604-00D4-BB8D-40DB96B08033}"/>
              </a:ext>
            </a:extLst>
          </p:cNvPr>
          <p:cNvSpPr/>
          <p:nvPr/>
        </p:nvSpPr>
        <p:spPr>
          <a:xfrm>
            <a:off x="10268170" y="2880781"/>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35" name="Additionszeichen 34">
            <a:extLst>
              <a:ext uri="{FF2B5EF4-FFF2-40B4-BE49-F238E27FC236}">
                <a16:creationId xmlns:a16="http://schemas.microsoft.com/office/drawing/2014/main" id="{FA02C5D0-D419-6799-95A3-47B5084D28F1}"/>
              </a:ext>
            </a:extLst>
          </p:cNvPr>
          <p:cNvSpPr/>
          <p:nvPr/>
        </p:nvSpPr>
        <p:spPr>
          <a:xfrm>
            <a:off x="10165654" y="1946242"/>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36" name="Additionszeichen 35">
            <a:extLst>
              <a:ext uri="{FF2B5EF4-FFF2-40B4-BE49-F238E27FC236}">
                <a16:creationId xmlns:a16="http://schemas.microsoft.com/office/drawing/2014/main" id="{3A19EF12-5911-DA85-91C8-F53366854116}"/>
              </a:ext>
            </a:extLst>
          </p:cNvPr>
          <p:cNvSpPr/>
          <p:nvPr/>
        </p:nvSpPr>
        <p:spPr>
          <a:xfrm>
            <a:off x="4259342" y="1825586"/>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1" name="Pfeil: nach unten 40">
            <a:extLst>
              <a:ext uri="{FF2B5EF4-FFF2-40B4-BE49-F238E27FC236}">
                <a16:creationId xmlns:a16="http://schemas.microsoft.com/office/drawing/2014/main" id="{68B406B3-CC99-FDE1-8CDF-E397E0728712}"/>
              </a:ext>
            </a:extLst>
          </p:cNvPr>
          <p:cNvSpPr/>
          <p:nvPr/>
        </p:nvSpPr>
        <p:spPr>
          <a:xfrm>
            <a:off x="5186474" y="2982692"/>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2" name="Rechteck 41">
            <a:extLst>
              <a:ext uri="{FF2B5EF4-FFF2-40B4-BE49-F238E27FC236}">
                <a16:creationId xmlns:a16="http://schemas.microsoft.com/office/drawing/2014/main" id="{1ADBB877-6AA4-9474-C9BC-16F7C65F8509}"/>
              </a:ext>
            </a:extLst>
          </p:cNvPr>
          <p:cNvSpPr/>
          <p:nvPr/>
        </p:nvSpPr>
        <p:spPr>
          <a:xfrm>
            <a:off x="191344" y="1825585"/>
            <a:ext cx="2496183" cy="8934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So viele </a:t>
            </a:r>
            <a:r>
              <a:rPr lang="de-CH" b="1" dirty="0"/>
              <a:t>Praxisaufträge</a:t>
            </a:r>
            <a:r>
              <a:rPr lang="de-CH" dirty="0"/>
              <a:t> (PA) wie zugeteilt</a:t>
            </a:r>
          </a:p>
        </p:txBody>
      </p:sp>
      <p:sp>
        <p:nvSpPr>
          <p:cNvPr id="43" name="Rechteck 42">
            <a:extLst>
              <a:ext uri="{FF2B5EF4-FFF2-40B4-BE49-F238E27FC236}">
                <a16:creationId xmlns:a16="http://schemas.microsoft.com/office/drawing/2014/main" id="{0CBFB4C7-D5D5-DDA2-ADC8-C80F26EA3574}"/>
              </a:ext>
            </a:extLst>
          </p:cNvPr>
          <p:cNvSpPr/>
          <p:nvPr/>
        </p:nvSpPr>
        <p:spPr>
          <a:xfrm>
            <a:off x="178068" y="3835593"/>
            <a:ext cx="3007209" cy="6108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b="1" dirty="0"/>
              <a:t>Kompetenzraster</a:t>
            </a:r>
            <a:r>
              <a:rPr lang="de-CH" dirty="0"/>
              <a:t> alle wo die PA erstellt wurden</a:t>
            </a:r>
          </a:p>
        </p:txBody>
      </p:sp>
      <p:sp>
        <p:nvSpPr>
          <p:cNvPr id="44" name="Rechteck 43">
            <a:extLst>
              <a:ext uri="{FF2B5EF4-FFF2-40B4-BE49-F238E27FC236}">
                <a16:creationId xmlns:a16="http://schemas.microsoft.com/office/drawing/2014/main" id="{F8EA2632-A157-88F5-627F-69349E3B7EEB}"/>
              </a:ext>
            </a:extLst>
          </p:cNvPr>
          <p:cNvSpPr/>
          <p:nvPr/>
        </p:nvSpPr>
        <p:spPr>
          <a:xfrm>
            <a:off x="184167" y="5348421"/>
            <a:ext cx="3007209" cy="1118829"/>
          </a:xfrm>
          <a:prstGeom prst="rect">
            <a:avLst/>
          </a:prstGeom>
          <a:solidFill>
            <a:schemeClr val="accent3"/>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b="1" dirty="0" err="1"/>
              <a:t>Qualigespräch</a:t>
            </a:r>
            <a:r>
              <a:rPr lang="de-CH" b="1" dirty="0"/>
              <a:t>: </a:t>
            </a:r>
            <a:r>
              <a:rPr lang="de-CH" dirty="0"/>
              <a:t>Alle Kompetenzraster von diesem Semester und weitere Punkte</a:t>
            </a:r>
          </a:p>
        </p:txBody>
      </p:sp>
      <p:sp>
        <p:nvSpPr>
          <p:cNvPr id="48" name="Additionszeichen 47">
            <a:extLst>
              <a:ext uri="{FF2B5EF4-FFF2-40B4-BE49-F238E27FC236}">
                <a16:creationId xmlns:a16="http://schemas.microsoft.com/office/drawing/2014/main" id="{CCEB7448-59F3-06D7-CF22-0D31952A1C38}"/>
              </a:ext>
            </a:extLst>
          </p:cNvPr>
          <p:cNvSpPr/>
          <p:nvPr/>
        </p:nvSpPr>
        <p:spPr>
          <a:xfrm>
            <a:off x="5996158" y="1898953"/>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9" name="Pfeil: nach unten 48">
            <a:extLst>
              <a:ext uri="{FF2B5EF4-FFF2-40B4-BE49-F238E27FC236}">
                <a16:creationId xmlns:a16="http://schemas.microsoft.com/office/drawing/2014/main" id="{15414AB0-7817-76BC-9DD6-95D4C20502E5}"/>
              </a:ext>
            </a:extLst>
          </p:cNvPr>
          <p:cNvSpPr/>
          <p:nvPr/>
        </p:nvSpPr>
        <p:spPr>
          <a:xfrm>
            <a:off x="7630848" y="4705604"/>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71" name="Additionszeichen 70">
            <a:extLst>
              <a:ext uri="{FF2B5EF4-FFF2-40B4-BE49-F238E27FC236}">
                <a16:creationId xmlns:a16="http://schemas.microsoft.com/office/drawing/2014/main" id="{95FE3EF3-FA56-AD9D-7498-E6304D075783}"/>
              </a:ext>
            </a:extLst>
          </p:cNvPr>
          <p:cNvSpPr/>
          <p:nvPr/>
        </p:nvSpPr>
        <p:spPr>
          <a:xfrm>
            <a:off x="7568745" y="4045471"/>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75" name="Flussdiagramm: Verbinder 74">
            <a:extLst>
              <a:ext uri="{FF2B5EF4-FFF2-40B4-BE49-F238E27FC236}">
                <a16:creationId xmlns:a16="http://schemas.microsoft.com/office/drawing/2014/main" id="{D8A09E14-5CA3-EC11-603D-E9C06DC5F4D5}"/>
              </a:ext>
            </a:extLst>
          </p:cNvPr>
          <p:cNvSpPr/>
          <p:nvPr/>
        </p:nvSpPr>
        <p:spPr>
          <a:xfrm>
            <a:off x="9680033" y="3560956"/>
            <a:ext cx="1320266" cy="1320266"/>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dirty="0"/>
              <a:t>Kompetenz-raster A3</a:t>
            </a:r>
          </a:p>
        </p:txBody>
      </p:sp>
      <p:sp>
        <p:nvSpPr>
          <p:cNvPr id="76" name="Flussdiagramm: Verbinder 75">
            <a:extLst>
              <a:ext uri="{FF2B5EF4-FFF2-40B4-BE49-F238E27FC236}">
                <a16:creationId xmlns:a16="http://schemas.microsoft.com/office/drawing/2014/main" id="{1340E75B-7DF4-178F-825D-66151B269BC1}"/>
              </a:ext>
            </a:extLst>
          </p:cNvPr>
          <p:cNvSpPr/>
          <p:nvPr/>
        </p:nvSpPr>
        <p:spPr>
          <a:xfrm>
            <a:off x="4679572" y="3631930"/>
            <a:ext cx="1320266" cy="1320266"/>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dirty="0"/>
              <a:t>Kompetenz-raster B4</a:t>
            </a:r>
          </a:p>
        </p:txBody>
      </p:sp>
      <p:sp>
        <p:nvSpPr>
          <p:cNvPr id="77" name="Flussdiagramm: Verbinder 76">
            <a:extLst>
              <a:ext uri="{FF2B5EF4-FFF2-40B4-BE49-F238E27FC236}">
                <a16:creationId xmlns:a16="http://schemas.microsoft.com/office/drawing/2014/main" id="{154C8D72-9BF7-6F4A-F80E-29962DE84ABD}"/>
              </a:ext>
            </a:extLst>
          </p:cNvPr>
          <p:cNvSpPr/>
          <p:nvPr/>
        </p:nvSpPr>
        <p:spPr>
          <a:xfrm>
            <a:off x="7048450" y="5348421"/>
            <a:ext cx="1320266" cy="1320266"/>
          </a:xfrm>
          <a:prstGeom prst="flowChartConnector">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CH" sz="1400" dirty="0" err="1"/>
              <a:t>Quali</a:t>
            </a:r>
            <a:r>
              <a:rPr lang="de-CH" sz="1400" dirty="0"/>
              <a:t>-gespräch</a:t>
            </a:r>
          </a:p>
        </p:txBody>
      </p:sp>
      <p:sp>
        <p:nvSpPr>
          <p:cNvPr id="78" name="Flussdiagramm: Verbinder 77">
            <a:extLst>
              <a:ext uri="{FF2B5EF4-FFF2-40B4-BE49-F238E27FC236}">
                <a16:creationId xmlns:a16="http://schemas.microsoft.com/office/drawing/2014/main" id="{F5BDF9DC-B4C3-FA26-F6DE-649F96EED6B3}"/>
              </a:ext>
            </a:extLst>
          </p:cNvPr>
          <p:cNvSpPr/>
          <p:nvPr/>
        </p:nvSpPr>
        <p:spPr>
          <a:xfrm>
            <a:off x="2870289" y="156051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AP1</a:t>
            </a:r>
          </a:p>
        </p:txBody>
      </p:sp>
      <p:sp>
        <p:nvSpPr>
          <p:cNvPr id="79" name="Flussdiagramm: Verbinder 78">
            <a:extLst>
              <a:ext uri="{FF2B5EF4-FFF2-40B4-BE49-F238E27FC236}">
                <a16:creationId xmlns:a16="http://schemas.microsoft.com/office/drawing/2014/main" id="{B4EC6DEB-24B9-4D84-B18B-30B8BE643B26}"/>
              </a:ext>
            </a:extLst>
          </p:cNvPr>
          <p:cNvSpPr/>
          <p:nvPr/>
        </p:nvSpPr>
        <p:spPr>
          <a:xfrm>
            <a:off x="4630885" y="148956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AP2</a:t>
            </a:r>
          </a:p>
        </p:txBody>
      </p:sp>
      <p:sp>
        <p:nvSpPr>
          <p:cNvPr id="80" name="Flussdiagramm: Verbinder 79">
            <a:extLst>
              <a:ext uri="{FF2B5EF4-FFF2-40B4-BE49-F238E27FC236}">
                <a16:creationId xmlns:a16="http://schemas.microsoft.com/office/drawing/2014/main" id="{2E341872-70E2-18AC-79DA-BC0E82E418A4}"/>
              </a:ext>
            </a:extLst>
          </p:cNvPr>
          <p:cNvSpPr/>
          <p:nvPr/>
        </p:nvSpPr>
        <p:spPr>
          <a:xfrm>
            <a:off x="6435795" y="154383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AP3</a:t>
            </a:r>
          </a:p>
        </p:txBody>
      </p:sp>
      <p:sp>
        <p:nvSpPr>
          <p:cNvPr id="81" name="Flussdiagramm: Verbinder 80">
            <a:extLst>
              <a:ext uri="{FF2B5EF4-FFF2-40B4-BE49-F238E27FC236}">
                <a16:creationId xmlns:a16="http://schemas.microsoft.com/office/drawing/2014/main" id="{867B9DC3-3712-B1B3-ADEC-C8041294E994}"/>
              </a:ext>
            </a:extLst>
          </p:cNvPr>
          <p:cNvSpPr/>
          <p:nvPr/>
        </p:nvSpPr>
        <p:spPr>
          <a:xfrm>
            <a:off x="10582558" y="1612174"/>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A3 AP2</a:t>
            </a:r>
          </a:p>
        </p:txBody>
      </p:sp>
      <p:sp>
        <p:nvSpPr>
          <p:cNvPr id="82" name="Flussdiagramm: Verbinder 81">
            <a:extLst>
              <a:ext uri="{FF2B5EF4-FFF2-40B4-BE49-F238E27FC236}">
                <a16:creationId xmlns:a16="http://schemas.microsoft.com/office/drawing/2014/main" id="{D93A9B99-8F7C-EAF1-0058-7C161E217DEB}"/>
              </a:ext>
            </a:extLst>
          </p:cNvPr>
          <p:cNvSpPr/>
          <p:nvPr/>
        </p:nvSpPr>
        <p:spPr>
          <a:xfrm>
            <a:off x="8658587" y="1612174"/>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A3 AP1</a:t>
            </a:r>
          </a:p>
        </p:txBody>
      </p:sp>
    </p:spTree>
    <p:extLst>
      <p:ext uri="{BB962C8B-B14F-4D97-AF65-F5344CB8AC3E}">
        <p14:creationId xmlns:p14="http://schemas.microsoft.com/office/powerpoint/2010/main" val="6402476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a:bodyPr>
          <a:lstStyle/>
          <a:p>
            <a:r>
              <a:rPr lang="de-CH" dirty="0"/>
              <a:t>Betriebliches Qualifikationsverfahren</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33392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EE3BB77-0706-A371-8647-44C7E2941D5D}"/>
              </a:ext>
            </a:extLst>
          </p:cNvPr>
          <p:cNvSpPr>
            <a:spLocks noGrp="1"/>
          </p:cNvSpPr>
          <p:nvPr>
            <p:ph type="title"/>
          </p:nvPr>
        </p:nvSpPr>
        <p:spPr/>
        <p:txBody>
          <a:bodyPr/>
          <a:lstStyle/>
          <a:p>
            <a:r>
              <a:rPr lang="de-CH" dirty="0"/>
              <a:t>Betriebsporträt</a:t>
            </a:r>
          </a:p>
        </p:txBody>
      </p:sp>
      <p:sp>
        <p:nvSpPr>
          <p:cNvPr id="6" name="Inhaltsplatzhalter 5">
            <a:extLst>
              <a:ext uri="{FF2B5EF4-FFF2-40B4-BE49-F238E27FC236}">
                <a16:creationId xmlns:a16="http://schemas.microsoft.com/office/drawing/2014/main" id="{C7132EB2-0C6D-D8EC-49E5-870E56AFA3C4}"/>
              </a:ext>
            </a:extLst>
          </p:cNvPr>
          <p:cNvSpPr>
            <a:spLocks noGrp="1"/>
          </p:cNvSpPr>
          <p:nvPr>
            <p:ph idx="1"/>
          </p:nvPr>
        </p:nvSpPr>
        <p:spPr/>
        <p:txBody>
          <a:bodyPr/>
          <a:lstStyle/>
          <a:p>
            <a:r>
              <a:rPr lang="de-DE" dirty="0"/>
              <a:t>obligatorischer Bestandteil des Qualifikationsverfahrens (QV)</a:t>
            </a:r>
          </a:p>
          <a:p>
            <a:r>
              <a:rPr lang="de-DE" dirty="0"/>
              <a:t>Individuelle Erstellung</a:t>
            </a:r>
          </a:p>
          <a:p>
            <a:r>
              <a:rPr lang="de-DE" dirty="0"/>
              <a:t>Grundlage für betriebliche Prüfung</a:t>
            </a:r>
          </a:p>
          <a:p>
            <a:pPr lvl="1"/>
            <a:r>
              <a:rPr lang="de-DE" dirty="0"/>
              <a:t>Ausbildungsbetrieb</a:t>
            </a:r>
          </a:p>
          <a:p>
            <a:pPr lvl="1"/>
            <a:r>
              <a:rPr lang="de-DE" dirty="0"/>
              <a:t>Durchlaufene Ämter/Abteilungen/Einsatzbereiche</a:t>
            </a:r>
          </a:p>
          <a:p>
            <a:pPr lvl="1"/>
            <a:r>
              <a:rPr lang="de-DE" dirty="0"/>
              <a:t>Typische Aufgaben und Kommunikationssituationen</a:t>
            </a:r>
          </a:p>
          <a:p>
            <a:r>
              <a:rPr lang="de-DE" dirty="0"/>
              <a:t>Erarbeitung erfolgt auf Arbeitszeit als </a:t>
            </a:r>
            <a:r>
              <a:rPr lang="de-DE" dirty="0" err="1"/>
              <a:t>Blended</a:t>
            </a:r>
            <a:r>
              <a:rPr lang="de-DE" dirty="0"/>
              <a:t> Learning (4h vor und 4h nach ÜK 5)</a:t>
            </a:r>
            <a:endParaRPr lang="de-CH" dirty="0"/>
          </a:p>
        </p:txBody>
      </p:sp>
      <p:sp>
        <p:nvSpPr>
          <p:cNvPr id="4" name="Foliennummernplatzhalter 3">
            <a:extLst>
              <a:ext uri="{FF2B5EF4-FFF2-40B4-BE49-F238E27FC236}">
                <a16:creationId xmlns:a16="http://schemas.microsoft.com/office/drawing/2014/main" id="{A464B2EA-6F3E-048A-9D0E-BEFA00E56F4F}"/>
              </a:ext>
            </a:extLst>
          </p:cNvPr>
          <p:cNvSpPr>
            <a:spLocks noGrp="1"/>
          </p:cNvSpPr>
          <p:nvPr>
            <p:ph type="sldNum" sz="quarter" idx="12"/>
          </p:nvPr>
        </p:nvSpPr>
        <p:spPr/>
        <p:txBody>
          <a:bodyPr/>
          <a:lstStyle/>
          <a:p>
            <a:fld id="{87674F0A-37BA-4CE3-B1FD-DE57A7E2F2C6}" type="slidenum">
              <a:rPr lang="de-CH" smtClean="0"/>
              <a:pPr/>
              <a:t>83</a:t>
            </a:fld>
            <a:endParaRPr lang="de-CH" dirty="0"/>
          </a:p>
        </p:txBody>
      </p:sp>
      <p:sp>
        <p:nvSpPr>
          <p:cNvPr id="7" name="Rechteck 6">
            <a:extLst>
              <a:ext uri="{FF2B5EF4-FFF2-40B4-BE49-F238E27FC236}">
                <a16:creationId xmlns:a16="http://schemas.microsoft.com/office/drawing/2014/main" id="{C577004D-78B6-BE9D-C07C-27742D83041D}"/>
              </a:ext>
            </a:extLst>
          </p:cNvPr>
          <p:cNvSpPr/>
          <p:nvPr/>
        </p:nvSpPr>
        <p:spPr>
          <a:xfrm>
            <a:off x="6139516" y="4938783"/>
            <a:ext cx="5472608" cy="1152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Abgabetermin 28. Februar über Bildungsplattform</a:t>
            </a:r>
          </a:p>
        </p:txBody>
      </p:sp>
    </p:spTree>
    <p:extLst>
      <p:ext uri="{BB962C8B-B14F-4D97-AF65-F5344CB8AC3E}">
        <p14:creationId xmlns:p14="http://schemas.microsoft.com/office/powerpoint/2010/main" val="7494670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2F3CE-88F7-DE5B-6797-8BE2A6DB4CD9}"/>
              </a:ext>
            </a:extLst>
          </p:cNvPr>
          <p:cNvSpPr>
            <a:spLocks noGrp="1"/>
          </p:cNvSpPr>
          <p:nvPr>
            <p:ph type="title"/>
          </p:nvPr>
        </p:nvSpPr>
        <p:spPr/>
        <p:txBody>
          <a:bodyPr/>
          <a:lstStyle/>
          <a:p>
            <a:r>
              <a:rPr lang="de-CH" dirty="0"/>
              <a:t>Provisorischer Prüfungsablauf</a:t>
            </a:r>
          </a:p>
        </p:txBody>
      </p:sp>
      <p:sp>
        <p:nvSpPr>
          <p:cNvPr id="4" name="Foliennummernplatzhalter 3">
            <a:extLst>
              <a:ext uri="{FF2B5EF4-FFF2-40B4-BE49-F238E27FC236}">
                <a16:creationId xmlns:a16="http://schemas.microsoft.com/office/drawing/2014/main" id="{B58F2D10-48C5-89CF-82DD-9AD9E9D9BCD4}"/>
              </a:ext>
            </a:extLst>
          </p:cNvPr>
          <p:cNvSpPr>
            <a:spLocks noGrp="1"/>
          </p:cNvSpPr>
          <p:nvPr>
            <p:ph type="sldNum" sz="quarter" idx="12"/>
          </p:nvPr>
        </p:nvSpPr>
        <p:spPr/>
        <p:txBody>
          <a:bodyPr/>
          <a:lstStyle/>
          <a:p>
            <a:fld id="{87674F0A-37BA-4CE3-B1FD-DE57A7E2F2C6}" type="slidenum">
              <a:rPr lang="de-CH" smtClean="0"/>
              <a:pPr/>
              <a:t>84</a:t>
            </a:fld>
            <a:endParaRPr lang="de-CH" dirty="0"/>
          </a:p>
        </p:txBody>
      </p:sp>
      <p:pic>
        <p:nvPicPr>
          <p:cNvPr id="8" name="Grafik 7">
            <a:extLst>
              <a:ext uri="{FF2B5EF4-FFF2-40B4-BE49-F238E27FC236}">
                <a16:creationId xmlns:a16="http://schemas.microsoft.com/office/drawing/2014/main" id="{353E376B-8C3D-B08B-64D7-3FC15044118A}"/>
              </a:ext>
            </a:extLst>
          </p:cNvPr>
          <p:cNvPicPr>
            <a:picLocks noChangeAspect="1"/>
          </p:cNvPicPr>
          <p:nvPr/>
        </p:nvPicPr>
        <p:blipFill>
          <a:blip r:embed="rId3"/>
          <a:srcRect b="45598"/>
          <a:stretch>
            <a:fillRect/>
          </a:stretch>
        </p:blipFill>
        <p:spPr>
          <a:xfrm>
            <a:off x="1199456" y="2132856"/>
            <a:ext cx="9577064" cy="4654523"/>
          </a:xfrm>
          <a:prstGeom prst="rect">
            <a:avLst/>
          </a:prstGeom>
        </p:spPr>
      </p:pic>
      <p:sp>
        <p:nvSpPr>
          <p:cNvPr id="10" name="Inhaltsplatzhalter 9">
            <a:extLst>
              <a:ext uri="{FF2B5EF4-FFF2-40B4-BE49-F238E27FC236}">
                <a16:creationId xmlns:a16="http://schemas.microsoft.com/office/drawing/2014/main" id="{B27D5EF4-9592-13AF-049F-6D674E6D12DF}"/>
              </a:ext>
            </a:extLst>
          </p:cNvPr>
          <p:cNvSpPr>
            <a:spLocks noGrp="1"/>
          </p:cNvSpPr>
          <p:nvPr>
            <p:ph idx="1"/>
          </p:nvPr>
        </p:nvSpPr>
        <p:spPr/>
        <p:txBody>
          <a:bodyPr/>
          <a:lstStyle/>
          <a:p>
            <a:r>
              <a:rPr lang="de-CH" dirty="0"/>
              <a:t>Total 50 Minuten Prüfung und zusätzliche 30 Minuten Vorbereitung</a:t>
            </a:r>
          </a:p>
        </p:txBody>
      </p:sp>
    </p:spTree>
    <p:extLst>
      <p:ext uri="{BB962C8B-B14F-4D97-AF65-F5344CB8AC3E}">
        <p14:creationId xmlns:p14="http://schemas.microsoft.com/office/powerpoint/2010/main" val="15628781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7226-2558-BF94-7240-25E9147516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77F484-1644-A4A3-BE21-72ECA34BDCE7}"/>
              </a:ext>
            </a:extLst>
          </p:cNvPr>
          <p:cNvSpPr>
            <a:spLocks noGrp="1"/>
          </p:cNvSpPr>
          <p:nvPr>
            <p:ph type="title"/>
          </p:nvPr>
        </p:nvSpPr>
        <p:spPr/>
        <p:txBody>
          <a:bodyPr>
            <a:normAutofit/>
          </a:bodyPr>
          <a:lstStyle/>
          <a:p>
            <a:r>
              <a:rPr lang="de-CH" dirty="0"/>
              <a:t>Ermittlung der Gesamtnote</a:t>
            </a:r>
          </a:p>
        </p:txBody>
      </p:sp>
      <p:sp>
        <p:nvSpPr>
          <p:cNvPr id="3" name="Textplatzhalter 2">
            <a:extLst>
              <a:ext uri="{FF2B5EF4-FFF2-40B4-BE49-F238E27FC236}">
                <a16:creationId xmlns:a16="http://schemas.microsoft.com/office/drawing/2014/main" id="{81BDDDB4-A69C-4DBF-DEB6-6869C5246D75}"/>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EABC5B79-4BA0-B559-2747-02E693E8DF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74292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17EE1-D8A2-0932-2F8D-93EA3850647A}"/>
              </a:ext>
            </a:extLst>
          </p:cNvPr>
          <p:cNvSpPr>
            <a:spLocks noGrp="1"/>
          </p:cNvSpPr>
          <p:nvPr>
            <p:ph type="title"/>
          </p:nvPr>
        </p:nvSpPr>
        <p:spPr/>
        <p:txBody>
          <a:bodyPr/>
          <a:lstStyle/>
          <a:p>
            <a:r>
              <a:rPr lang="de-CH" dirty="0"/>
              <a:t>Gewichtung</a:t>
            </a:r>
          </a:p>
        </p:txBody>
      </p:sp>
      <p:sp>
        <p:nvSpPr>
          <p:cNvPr id="3" name="Inhaltsplatzhalter 2">
            <a:extLst>
              <a:ext uri="{FF2B5EF4-FFF2-40B4-BE49-F238E27FC236}">
                <a16:creationId xmlns:a16="http://schemas.microsoft.com/office/drawing/2014/main" id="{BC2D0640-D006-CD62-9856-D97F69DE7344}"/>
              </a:ext>
            </a:extLst>
          </p:cNvPr>
          <p:cNvSpPr>
            <a:spLocks noGrp="1"/>
          </p:cNvSpPr>
          <p:nvPr>
            <p:ph idx="1"/>
          </p:nvPr>
        </p:nvSpPr>
        <p:spPr/>
        <p:txBody>
          <a:bodyPr/>
          <a:lstStyle/>
          <a:p>
            <a:endParaRPr lang="de-CH" dirty="0"/>
          </a:p>
        </p:txBody>
      </p:sp>
      <p:sp>
        <p:nvSpPr>
          <p:cNvPr id="4" name="Foliennummernplatzhalter 3">
            <a:extLst>
              <a:ext uri="{FF2B5EF4-FFF2-40B4-BE49-F238E27FC236}">
                <a16:creationId xmlns:a16="http://schemas.microsoft.com/office/drawing/2014/main" id="{561C5572-987D-5E3F-DCC3-1BEC64267C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45AE89F3-A67D-40B9-AAAB-974F29E52358}"/>
              </a:ext>
            </a:extLst>
          </p:cNvPr>
          <p:cNvSpPr/>
          <p:nvPr/>
        </p:nvSpPr>
        <p:spPr>
          <a:xfrm>
            <a:off x="609600" y="1600201"/>
            <a:ext cx="3254152"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Qualifikationsbereich «Praktische Arbeit»</a:t>
            </a:r>
            <a:b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für die geleitete branchenspezifische Fallarbeit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die Abschlussnote ein.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ist eine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Fallnote:</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Wer die geleitete branchenspezifische Fallarbeit nicht besteht, besteht das gesamte QV nicht.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Rechteck 5">
            <a:extLst>
              <a:ext uri="{FF2B5EF4-FFF2-40B4-BE49-F238E27FC236}">
                <a16:creationId xmlns:a16="http://schemas.microsoft.com/office/drawing/2014/main" id="{64330CE7-9386-AB2E-7C3F-CE4816CB8F65}"/>
              </a:ext>
            </a:extLst>
          </p:cNvPr>
          <p:cNvSpPr/>
          <p:nvPr/>
        </p:nvSpPr>
        <p:spPr>
          <a:xfrm>
            <a:off x="4007768" y="1606363"/>
            <a:ext cx="3254152"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Qualifikationsbereich «Berufskenntnisse und Allgemeinbildung»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 den Noten in den 5 Positionen wird der Mittelwert berechnet.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Diese Note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die Abschlussnote ein.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ist eine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Fallnote:</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Wer nicht besteht, besteht das gesamte QV nicht.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Rechteck 6">
            <a:extLst>
              <a:ext uri="{FF2B5EF4-FFF2-40B4-BE49-F238E27FC236}">
                <a16:creationId xmlns:a16="http://schemas.microsoft.com/office/drawing/2014/main" id="{EBCC3DF4-BA84-8052-1ED0-D9554A796B2A}"/>
              </a:ext>
            </a:extLst>
          </p:cNvPr>
          <p:cNvSpPr/>
          <p:nvPr/>
        </p:nvSpPr>
        <p:spPr>
          <a:xfrm>
            <a:off x="7405936" y="1606363"/>
            <a:ext cx="4176464"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Erfahrungsnoten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 den 3 Erfahrungsnoten wird eine Gesamtnote berechnet. Die Noten aus Betrieb und üK zählen dabei je ¼, die Note aus der BFS 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Die somit berechnete Erfahrungsnote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40 %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die Abschlussnote ein.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hteck 7">
            <a:extLst>
              <a:ext uri="{FF2B5EF4-FFF2-40B4-BE49-F238E27FC236}">
                <a16:creationId xmlns:a16="http://schemas.microsoft.com/office/drawing/2014/main" id="{2B9AA715-588E-78EE-DBD4-9E7EFE9C403F}"/>
              </a:ext>
            </a:extLst>
          </p:cNvPr>
          <p:cNvSpPr/>
          <p:nvPr/>
        </p:nvSpPr>
        <p:spPr>
          <a:xfrm>
            <a:off x="7466138" y="1981487"/>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Betrieb: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6 betrieblichen Kompetenznachweisen (25 %)</a:t>
            </a:r>
            <a:endParaRPr kumimoji="0" lang="de-CH"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hteck 8">
            <a:extLst>
              <a:ext uri="{FF2B5EF4-FFF2-40B4-BE49-F238E27FC236}">
                <a16:creationId xmlns:a16="http://schemas.microsoft.com/office/drawing/2014/main" id="{DD8D290B-B005-892D-6896-29F5FCCB480A}"/>
              </a:ext>
            </a:extLst>
          </p:cNvPr>
          <p:cNvSpPr/>
          <p:nvPr/>
        </p:nvSpPr>
        <p:spPr>
          <a:xfrm>
            <a:off x="7466138" y="2509551"/>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üK: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2 üK-Kompetenznachweisen (25 %)</a:t>
            </a:r>
          </a:p>
        </p:txBody>
      </p:sp>
      <p:sp>
        <p:nvSpPr>
          <p:cNvPr id="10" name="Rechteck 9">
            <a:extLst>
              <a:ext uri="{FF2B5EF4-FFF2-40B4-BE49-F238E27FC236}">
                <a16:creationId xmlns:a16="http://schemas.microsoft.com/office/drawing/2014/main" id="{C183EDA0-81F1-3FA8-32F5-8ADA2AAEB0BB}"/>
              </a:ext>
            </a:extLst>
          </p:cNvPr>
          <p:cNvSpPr/>
          <p:nvPr/>
        </p:nvSpPr>
        <p:spPr>
          <a:xfrm>
            <a:off x="7466138" y="3037615"/>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BFS: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6 gesamthaften Semesterzeugnisnoten (50 %)</a:t>
            </a:r>
          </a:p>
        </p:txBody>
      </p:sp>
    </p:spTree>
    <p:extLst>
      <p:ext uri="{BB962C8B-B14F-4D97-AF65-F5344CB8AC3E}">
        <p14:creationId xmlns:p14="http://schemas.microsoft.com/office/powerpoint/2010/main" val="4063437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550531"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«Berufskenntnisse und Allgemeinbildung»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Prüfungspositionen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1 baut auf die Vertiefungsarbeit auf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Fallnote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Macht 30 % der Abschlussnote 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413948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Qualifikationsbereich «Praktische Arbeit»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geleitete branchenspezifische Fallarbeit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Schriftlich und mündlich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30 Minuten Vorbereitung, </a:t>
            </a:r>
            <a:b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 Minuten Umsetzung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Fallnote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Macht 30 % der Abschlussnote 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Betrieb (¼)</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BFS (½)</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üK (¼)</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gewichteten Erfahrungsnoten machen zusammen 40 % der Abschlussnote aus</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18496"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785253" y="2289599"/>
            <a:ext cx="2548926"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Qualifikations-verfahren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593513"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004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Was nehme ich mit</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Lassen Sie den Block 2 «Betriebliche Umsetzungsinstrumente und Erfahrungsnote» nochmals Revue passieren. </a:t>
            </a:r>
          </a:p>
          <a:p>
            <a:r>
              <a:rPr lang="de-CH" dirty="0"/>
              <a:t>Halten Sie die wesentlichen Erkenntnisse in einer für Sie passenden Form schriftlich fest. </a:t>
            </a:r>
          </a:p>
          <a:p>
            <a:pPr marL="0" indent="0">
              <a:buNone/>
            </a:pPr>
            <a:endParaRPr lang="de-CH" dirty="0"/>
          </a:p>
          <a:p>
            <a:pPr marL="0" indent="0">
              <a:buNone/>
            </a:pPr>
            <a:r>
              <a:rPr lang="de-CH" b="1" dirty="0"/>
              <a:t>Organisation:</a:t>
            </a:r>
          </a:p>
          <a:p>
            <a:r>
              <a:rPr lang="de-CH" dirty="0"/>
              <a:t>Zeit: 5 Minuten</a:t>
            </a:r>
          </a:p>
          <a:p>
            <a:r>
              <a:rPr lang="de-CH" dirty="0"/>
              <a:t>Arbeitsweise: Einzelarbeit</a:t>
            </a:r>
          </a:p>
          <a:p>
            <a:pPr marL="0" indent="0">
              <a:buNone/>
            </a:pPr>
            <a:endParaRPr lang="de-CH"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9948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Nächste Schritte und Kursabschluss</a:t>
            </a:r>
            <a:endParaRPr lang="de-CH" dirty="0">
              <a:highlight>
                <a:srgbClr val="C0C0C0"/>
              </a:highlight>
            </a:endParaRPr>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Vorstellungsrunde</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0" indent="0">
              <a:buNone/>
            </a:pPr>
            <a:r>
              <a:rPr lang="de-CH" dirty="0"/>
              <a:t>Ein kleiner Einblick zu mir … </a:t>
            </a:r>
          </a:p>
          <a:p>
            <a:r>
              <a:rPr lang="de-CH" dirty="0"/>
              <a:t>In welcher Verwaltung arbeiten Sie?</a:t>
            </a:r>
          </a:p>
          <a:p>
            <a:r>
              <a:rPr lang="de-CH" dirty="0"/>
              <a:t>Was ist Ihre Funktion dort?</a:t>
            </a:r>
          </a:p>
          <a:p>
            <a:r>
              <a:rPr lang="de-CH" dirty="0"/>
              <a:t>Bilden Sie aktuell schon Lernende nach </a:t>
            </a:r>
            <a:r>
              <a:rPr lang="de-CH" dirty="0" err="1"/>
              <a:t>BiVo</a:t>
            </a:r>
            <a:r>
              <a:rPr lang="de-CH" dirty="0"/>
              <a:t> 2023 aus?</a:t>
            </a:r>
          </a:p>
          <a:p>
            <a:r>
              <a:rPr lang="de-CH" dirty="0"/>
              <a:t>Wie bereit fühlen Sie sich für die </a:t>
            </a:r>
            <a:r>
              <a:rPr lang="de-CH" dirty="0" err="1"/>
              <a:t>BiVo</a:t>
            </a:r>
            <a:r>
              <a:rPr lang="de-CH" dirty="0"/>
              <a:t> (Skala 1-10)?</a:t>
            </a:r>
          </a:p>
          <a:p>
            <a:r>
              <a:rPr lang="de-CH" dirty="0"/>
              <a:t>Was brauchen Sie, damit Sie heute am Kursende glücklich diesen Schulungsraum verlassen?</a:t>
            </a:r>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9</a:t>
            </a:fld>
            <a:endParaRPr lang="de-CH" dirty="0"/>
          </a:p>
        </p:txBody>
      </p:sp>
    </p:spTree>
    <p:extLst>
      <p:ext uri="{BB962C8B-B14F-4D97-AF65-F5344CB8AC3E}">
        <p14:creationId xmlns:p14="http://schemas.microsoft.com/office/powerpoint/2010/main" val="32156618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5360" y="1417638"/>
            <a:ext cx="11247040" cy="5262979"/>
          </a:xfrm>
          <a:prstGeom prst="rect">
            <a:avLst/>
          </a:prstGeom>
          <a:noFill/>
        </p:spPr>
        <p:txBody>
          <a:bodyPr wrap="square" rtlCol="0">
            <a:spAutoFit/>
          </a:bodyPr>
          <a:lstStyle/>
          <a:p>
            <a:pPr hangingPunct="0"/>
            <a:r>
              <a:rPr lang="de-CH" sz="1400" b="1" dirty="0">
                <a:latin typeface="Calibri" panose="020F0502020204030204" pitchFamily="34" charset="0"/>
                <a:cs typeface="Calibri" panose="020F0502020204030204" pitchFamily="34" charset="0"/>
              </a:rPr>
              <a:t>Ausgangslage</a:t>
            </a:r>
          </a:p>
          <a:p>
            <a:pPr hangingPunct="0"/>
            <a:r>
              <a:rPr lang="de-CH" sz="1400" dirty="0">
                <a:latin typeface="Calibri" panose="020F0502020204030204" pitchFamily="34" charset="0"/>
                <a:cs typeface="Calibri" panose="020F0502020204030204" pitchFamily="34" charset="0"/>
              </a:rPr>
              <a:t>Am heutigen Präsenztag haben Sie eine Menge zu Ihrer künftigen Tätigkeit als Berufsbildnerin bzw. Berufsbildner erfahren.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Nun sollen die Themen miteinander verknüpft werden.  </a:t>
            </a:r>
          </a:p>
          <a:p>
            <a:pPr hangingPunct="0"/>
            <a:r>
              <a:rPr lang="de-CH" sz="8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Aufgabenstellung</a:t>
            </a:r>
          </a:p>
          <a:p>
            <a:pPr hangingPunct="0"/>
            <a:r>
              <a:rPr lang="de-CH" sz="1400" dirty="0">
                <a:latin typeface="Calibri" panose="020F0502020204030204" pitchFamily="34" charset="0"/>
                <a:cs typeface="Calibri" panose="020F0502020204030204" pitchFamily="34" charset="0"/>
              </a:rPr>
              <a:t>Bitte definieren Sie die Beziehungen zwischen den einzelnen Themen, die heute behandelt wurden.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Gestalten Sie dazu z.B. auf einem Flipchart-Papier ein Beziehungsnetz mit den folgenden Begriffen:</a:t>
            </a:r>
          </a:p>
          <a:p>
            <a:pPr hangingPunct="0"/>
            <a:endParaRPr lang="de-CH" sz="1000" dirty="0">
              <a:latin typeface="Calibri" panose="020F0502020204030204" pitchFamily="34" charset="0"/>
              <a:cs typeface="Calibri" panose="020F0502020204030204" pitchFamily="34" charset="0"/>
            </a:endParaRPr>
          </a:p>
          <a:p>
            <a:pPr lvl="0" hangingPunct="0"/>
            <a:r>
              <a:rPr lang="de-CH" sz="1400" b="1" dirty="0">
                <a:latin typeface="Calibri" panose="020F0502020204030204" pitchFamily="34" charset="0"/>
                <a:cs typeface="Calibri" panose="020F0502020204030204" pitchFamily="34" charset="0"/>
              </a:rPr>
              <a:t>Berufs-/Praxisbildner/in	</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Lernende/r	</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Handlungskompetenz</a:t>
            </a:r>
          </a:p>
          <a:p>
            <a:pPr lvl="0" hangingPunct="0"/>
            <a:r>
              <a:rPr lang="de-CH" sz="1400" dirty="0">
                <a:latin typeface="Calibri" panose="020F0502020204030204" pitchFamily="34" charset="0"/>
                <a:cs typeface="Calibri" panose="020F0502020204030204" pitchFamily="34" charset="0"/>
              </a:rPr>
              <a:t>Branchenspezifische Arbeitssituation		Ausbildungsprogramm		</a:t>
            </a:r>
            <a:r>
              <a:rPr lang="de-CH" sz="1400" b="1" dirty="0">
                <a:latin typeface="Calibri" panose="020F0502020204030204" pitchFamily="34" charset="0"/>
                <a:cs typeface="Calibri" panose="020F0502020204030204" pitchFamily="34" charset="0"/>
              </a:rPr>
              <a:t>Praxisauftrag</a:t>
            </a:r>
          </a:p>
          <a:p>
            <a:pPr lvl="0" hangingPunct="0"/>
            <a:r>
              <a:rPr lang="de-CH" sz="1400" b="1" dirty="0">
                <a:latin typeface="Calibri" panose="020F0502020204030204" pitchFamily="34" charset="0"/>
                <a:cs typeface="Calibri" panose="020F0502020204030204" pitchFamily="34" charset="0"/>
              </a:rPr>
              <a:t>Betriebliches Umsetzungsinstrument	</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Kompetenzraster</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Fremdeinschätzung</a:t>
            </a:r>
          </a:p>
          <a:p>
            <a:pPr lvl="0" hangingPunct="0"/>
            <a:r>
              <a:rPr lang="de-CH" sz="1400" b="1" dirty="0">
                <a:latin typeface="Calibri" panose="020F0502020204030204" pitchFamily="34" charset="0"/>
                <a:cs typeface="Calibri" panose="020F0502020204030204" pitchFamily="34" charset="0"/>
              </a:rPr>
              <a:t>Lerndokumentation/Persönliches Portfolio</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Selbsteinschätzung</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Bildungsbericht</a:t>
            </a:r>
          </a:p>
          <a:p>
            <a:pPr hangingPunct="0"/>
            <a:r>
              <a:rPr lang="de-CH" sz="1400" b="1" dirty="0">
                <a:latin typeface="Calibri" panose="020F0502020204030204" pitchFamily="34" charset="0"/>
                <a:cs typeface="Calibri" panose="020F0502020204030204" pitchFamily="34" charset="0"/>
              </a:rPr>
              <a:t>Coach, Vorbild, </a:t>
            </a:r>
            <a:r>
              <a:rPr lang="de-CH" sz="1400" b="1" dirty="0" err="1">
                <a:latin typeface="Calibri" panose="020F0502020204030204" pitchFamily="34" charset="0"/>
                <a:cs typeface="Calibri" panose="020F0502020204030204" pitchFamily="34" charset="0"/>
              </a:rPr>
              <a:t>Fachexpert</a:t>
            </a:r>
            <a:r>
              <a:rPr lang="de-CH" sz="1400" b="1" dirty="0">
                <a:latin typeface="Calibri" panose="020F0502020204030204" pitchFamily="34" charset="0"/>
                <a:cs typeface="Calibri" panose="020F0502020204030204" pitchFamily="34" charset="0"/>
              </a:rPr>
              <a:t>/in</a:t>
            </a:r>
            <a:r>
              <a:rPr lang="de-CH" sz="1400" dirty="0">
                <a:latin typeface="Calibri" panose="020F0502020204030204" pitchFamily="34" charset="0"/>
                <a:cs typeface="Calibri" panose="020F0502020204030204" pitchFamily="34" charset="0"/>
              </a:rPr>
              <a:t>		Qualifikationsverfahren		</a:t>
            </a:r>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üK</a:t>
            </a:r>
          </a:p>
          <a:p>
            <a:pPr lvl="0" hangingPunct="0"/>
            <a:r>
              <a:rPr lang="de-CH" sz="1400" dirty="0">
                <a:latin typeface="Calibri" panose="020F0502020204030204" pitchFamily="34" charset="0"/>
                <a:cs typeface="Calibri" panose="020F0502020204030204" pitchFamily="34" charset="0"/>
              </a:rPr>
              <a:t>Betrieblicher Kompetenznachweis		üK-Kompetenznachweis		</a:t>
            </a:r>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Betrieb</a:t>
            </a:r>
          </a:p>
          <a:p>
            <a:pPr lvl="0" hangingPunct="0"/>
            <a:r>
              <a:rPr lang="de-CH" sz="1400" dirty="0">
                <a:latin typeface="Calibri" panose="020F0502020204030204" pitchFamily="34" charset="0"/>
                <a:cs typeface="Calibri" panose="020F0502020204030204" pitchFamily="34" charset="0"/>
              </a:rPr>
              <a:t>Erfa-Note Berufsfachschule		Abschlussprüfung Betrieb	</a:t>
            </a:r>
            <a:r>
              <a:rPr lang="de-CH" sz="1400" dirty="0" err="1">
                <a:latin typeface="Calibri" panose="020F0502020204030204" pitchFamily="34" charset="0"/>
                <a:cs typeface="Calibri" panose="020F0502020204030204" pitchFamily="34" charset="0"/>
              </a:rPr>
              <a:t>Fallnote</a:t>
            </a:r>
            <a:endParaRPr lang="de-CH" sz="1400" dirty="0">
              <a:latin typeface="Calibri" panose="020F0502020204030204" pitchFamily="34" charset="0"/>
              <a:cs typeface="Calibri" panose="020F0502020204030204" pitchFamily="34" charset="0"/>
            </a:endParaRPr>
          </a:p>
          <a:p>
            <a:pPr lvl="0" hangingPunct="0">
              <a:tabLst>
                <a:tab pos="3594100" algn="l"/>
              </a:tabLst>
            </a:pPr>
            <a:r>
              <a:rPr lang="de-CH" sz="1400" dirty="0">
                <a:latin typeface="Calibri" panose="020F0502020204030204" pitchFamily="34" charset="0"/>
                <a:cs typeface="Calibri" panose="020F0502020204030204" pitchFamily="34" charset="0"/>
              </a:rPr>
              <a:t>Abschlussprüfung Berufsfachschule	</a:t>
            </a:r>
            <a:r>
              <a:rPr lang="de-CH" sz="1400" dirty="0">
                <a:solidFill>
                  <a:srgbClr val="C00000"/>
                </a:solidFill>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Betriebsporträt</a:t>
            </a:r>
          </a:p>
          <a:p>
            <a:pPr hangingPunct="0"/>
            <a:endParaRPr lang="de-CH" sz="1400" dirty="0">
              <a:latin typeface="Calibri" panose="020F0502020204030204" pitchFamily="34" charset="0"/>
              <a:cs typeface="Calibri" panose="020F0502020204030204" pitchFamily="34" charset="0"/>
            </a:endParaRPr>
          </a:p>
          <a:p>
            <a:pPr hangingPunct="0"/>
            <a:r>
              <a:rPr lang="de-CH" sz="1400" b="1" dirty="0">
                <a:latin typeface="Calibri" panose="020F0502020204030204" pitchFamily="34" charset="0"/>
                <a:cs typeface="Calibri" panose="020F0502020204030204" pitchFamily="34" charset="0"/>
              </a:rPr>
              <a:t>Gehen Sie dabei folgendermassen vor:</a:t>
            </a:r>
          </a:p>
          <a:p>
            <a:pPr lvl="0" hangingPunct="0"/>
            <a:r>
              <a:rPr lang="de-CH" sz="1400" dirty="0">
                <a:latin typeface="Calibri" panose="020F0502020204030204" pitchFamily="34" charset="0"/>
                <a:cs typeface="Calibri" panose="020F0502020204030204" pitchFamily="34" charset="0"/>
              </a:rPr>
              <a:t>Diskutieren Sie zuerst miteinander, wie die Begriffe zusammenhängen. </a:t>
            </a:r>
          </a:p>
          <a:p>
            <a:pPr lvl="0" hangingPunct="0"/>
            <a:r>
              <a:rPr lang="de-CH" sz="1400" dirty="0">
                <a:latin typeface="Calibri" panose="020F0502020204030204" pitchFamily="34" charset="0"/>
                <a:cs typeface="Calibri" panose="020F0502020204030204" pitchFamily="34" charset="0"/>
              </a:rPr>
              <a:t>Suchen Sie dann passende Stichwörter, welche die Begriffe sinnvoll verbinden, und stellen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Sie auf einem Flipchart-Papier das Beziehungsnetz grafisch dar. Präsentieren Sie Ihr Beziehungsnetz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anschliessend im Plenum und erklären Sie die Beziehungen.</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Organisation:   </a:t>
            </a:r>
            <a:r>
              <a:rPr lang="de-CH" sz="1400" dirty="0">
                <a:latin typeface="Calibri" panose="020F0502020204030204" pitchFamily="34" charset="0"/>
                <a:cs typeface="Calibri" panose="020F0502020204030204" pitchFamily="34" charset="0"/>
              </a:rPr>
              <a:t>Zeit: 25 Minuten     Arbeitsweise: Gruppen von 4–5 Personen</a:t>
            </a:r>
          </a:p>
        </p:txBody>
      </p:sp>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Wissenssicherung</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90</a:t>
            </a:fld>
            <a:endParaRPr lang="de-CH" dirty="0"/>
          </a:p>
        </p:txBody>
      </p:sp>
      <p:pic>
        <p:nvPicPr>
          <p:cNvPr id="6" name="Grafik 5" descr="Ein Bild, das Tisch enthält.&#10;&#10;Automatisch generierte Beschreibung">
            <a:hlinkClick r:id="rId3"/>
            <a:extLst>
              <a:ext uri="{FF2B5EF4-FFF2-40B4-BE49-F238E27FC236}">
                <a16:creationId xmlns:a16="http://schemas.microsoft.com/office/drawing/2014/main" id="{744FBB32-FA75-B5C2-1163-58F4EBB63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72">
            <a:off x="9521686" y="1332210"/>
            <a:ext cx="2226627" cy="3679747"/>
          </a:xfrm>
          <a:prstGeom prst="rect">
            <a:avLst/>
          </a:prstGeom>
          <a:ln>
            <a:noFill/>
          </a:ln>
          <a:effectLst>
            <a:outerShdw blurRad="292100" dist="139700" dir="2700000" algn="tl" rotWithShape="0">
              <a:srgbClr val="333333">
                <a:alpha val="65000"/>
              </a:srgbClr>
            </a:outerShdw>
          </a:effectLst>
        </p:spPr>
      </p:pic>
      <p:pic>
        <p:nvPicPr>
          <p:cNvPr id="13" name="Grafik 12"/>
          <p:cNvPicPr>
            <a:picLocks noChangeAspect="1"/>
          </p:cNvPicPr>
          <p:nvPr/>
        </p:nvPicPr>
        <p:blipFill>
          <a:blip r:embed="rId5"/>
          <a:stretch>
            <a:fillRect/>
          </a:stretch>
        </p:blipFill>
        <p:spPr>
          <a:xfrm>
            <a:off x="7824192" y="5632359"/>
            <a:ext cx="3940284" cy="566378"/>
          </a:xfrm>
          <a:prstGeom prst="rect">
            <a:avLst/>
          </a:prstGeom>
        </p:spPr>
      </p:pic>
      <p:sp>
        <p:nvSpPr>
          <p:cNvPr id="14" name="Textfeld 13"/>
          <p:cNvSpPr txBox="1"/>
          <p:nvPr/>
        </p:nvSpPr>
        <p:spPr>
          <a:xfrm>
            <a:off x="8902328" y="5324582"/>
            <a:ext cx="3289672" cy="307777"/>
          </a:xfrm>
          <a:prstGeom prst="rect">
            <a:avLst/>
          </a:prstGeom>
          <a:noFill/>
        </p:spPr>
        <p:txBody>
          <a:bodyPr wrap="square" rtlCol="0">
            <a:spAutoFit/>
          </a:bodyPr>
          <a:lstStyle/>
          <a:p>
            <a:r>
              <a:rPr lang="de-CH" sz="1400" b="1" dirty="0">
                <a:solidFill>
                  <a:srgbClr val="0070C0"/>
                </a:solidFill>
                <a:latin typeface="Calibri" panose="020F0502020204030204" pitchFamily="34" charset="0"/>
                <a:cs typeface="Calibri" panose="020F0502020204030204" pitchFamily="34" charset="0"/>
              </a:rPr>
              <a:t>Beispiel als Starthilfe:</a:t>
            </a:r>
          </a:p>
        </p:txBody>
      </p:sp>
    </p:spTree>
    <p:extLst>
      <p:ext uri="{BB962C8B-B14F-4D97-AF65-F5344CB8AC3E}">
        <p14:creationId xmlns:p14="http://schemas.microsoft.com/office/powerpoint/2010/main" val="31363118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Besprechung der Ergebnisse,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91</a:t>
            </a:fld>
            <a:endParaRPr lang="de-CH" dirty="0"/>
          </a:p>
        </p:txBody>
      </p:sp>
      <p:pic>
        <p:nvPicPr>
          <p:cNvPr id="7" name="Grafik 6"/>
          <p:cNvPicPr>
            <a:picLocks noChangeAspect="1"/>
          </p:cNvPicPr>
          <p:nvPr/>
        </p:nvPicPr>
        <p:blipFill>
          <a:blip r:embed="rId2"/>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4613154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a:xfrm>
            <a:off x="609600" y="587820"/>
            <a:ext cx="10972800" cy="652934"/>
          </a:xfrm>
        </p:spPr>
        <p:txBody>
          <a:bodyPr>
            <a:normAutofit/>
          </a:bodyPr>
          <a:lstStyle/>
          <a:p>
            <a:r>
              <a:rPr lang="de-CH" dirty="0"/>
              <a:t>Zielüberprüfung</a:t>
            </a:r>
          </a:p>
        </p:txBody>
      </p:sp>
      <p:sp>
        <p:nvSpPr>
          <p:cNvPr id="6" name="Inhaltsplatzhalter 5"/>
          <p:cNvSpPr>
            <a:spLocks noGrp="1"/>
          </p:cNvSpPr>
          <p:nvPr>
            <p:ph idx="1"/>
          </p:nvPr>
        </p:nvSpPr>
        <p:spPr>
          <a:xfrm>
            <a:off x="609600" y="1423317"/>
            <a:ext cx="10972800" cy="4525963"/>
          </a:xfrm>
        </p:spPr>
        <p:txBody>
          <a:bodyPr/>
          <a:lstStyle/>
          <a:p>
            <a:r>
              <a:rPr lang="de-CH" dirty="0"/>
              <a:t>Sie können Ihren Lernenden Aufbau und Ablauf der beruflichen Grundbildung  erklären. </a:t>
            </a:r>
          </a:p>
          <a:p>
            <a:r>
              <a:rPr lang="de-CH" dirty="0"/>
              <a:t>Sie sind in der Lage, folgende betriebliche Umsetzungsinstrumente zielgerichtet und wirkungsvoll einzusetzen:</a:t>
            </a:r>
          </a:p>
          <a:p>
            <a:pPr lvl="1"/>
            <a:r>
              <a:rPr lang="de-CH" dirty="0"/>
              <a:t>Praxisaufträge</a:t>
            </a:r>
          </a:p>
          <a:p>
            <a:pPr lvl="1"/>
            <a:r>
              <a:rPr lang="de-CH" dirty="0"/>
              <a:t>Kompetenzraster</a:t>
            </a:r>
          </a:p>
          <a:p>
            <a:pPr lvl="1"/>
            <a:r>
              <a:rPr lang="de-CH" dirty="0"/>
              <a:t>Lerndokumentation = Persönliches Portfolio</a:t>
            </a:r>
          </a:p>
          <a:p>
            <a:pPr lvl="1"/>
            <a:r>
              <a:rPr lang="de-CH" dirty="0"/>
              <a:t>Bildungsbericht</a:t>
            </a:r>
          </a:p>
          <a:p>
            <a:pPr lvl="1"/>
            <a:r>
              <a:rPr lang="de-CH" dirty="0"/>
              <a:t>betriebliche Erfahrungsnote</a:t>
            </a:r>
          </a:p>
          <a:p>
            <a:r>
              <a:rPr lang="de-CH" dirty="0"/>
              <a:t>Sie können die betriebliche Erfahrungsnote korrekt berechnen.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92</a:t>
            </a:fld>
            <a:endParaRPr lang="de-CH" dirty="0"/>
          </a:p>
        </p:txBody>
      </p:sp>
    </p:spTree>
    <p:extLst>
      <p:ext uri="{BB962C8B-B14F-4D97-AF65-F5344CB8AC3E}">
        <p14:creationId xmlns:p14="http://schemas.microsoft.com/office/powerpoint/2010/main" val="14002286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07DA-7ED6-8C65-1F8A-AE76469329C9}"/>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6387B15C-EC04-CB2B-BD85-1F5D90897FE9}"/>
              </a:ext>
            </a:extLst>
          </p:cNvPr>
          <p:cNvSpPr>
            <a:spLocks noGrp="1"/>
          </p:cNvSpPr>
          <p:nvPr>
            <p:ph type="title"/>
          </p:nvPr>
        </p:nvSpPr>
        <p:spPr>
          <a:xfrm>
            <a:off x="609600" y="587820"/>
            <a:ext cx="10972800" cy="652934"/>
          </a:xfrm>
        </p:spPr>
        <p:txBody>
          <a:bodyPr>
            <a:normAutofit/>
          </a:bodyPr>
          <a:lstStyle/>
          <a:p>
            <a:r>
              <a:rPr lang="de-CH" dirty="0"/>
              <a:t>Online Schulungstermine Time2learn</a:t>
            </a:r>
          </a:p>
        </p:txBody>
      </p:sp>
      <p:sp>
        <p:nvSpPr>
          <p:cNvPr id="6" name="Inhaltsplatzhalter 5">
            <a:extLst>
              <a:ext uri="{FF2B5EF4-FFF2-40B4-BE49-F238E27FC236}">
                <a16:creationId xmlns:a16="http://schemas.microsoft.com/office/drawing/2014/main" id="{98F6770E-F9DB-D944-F15E-83CCAE41E6A9}"/>
              </a:ext>
            </a:extLst>
          </p:cNvPr>
          <p:cNvSpPr>
            <a:spLocks noGrp="1"/>
          </p:cNvSpPr>
          <p:nvPr>
            <p:ph idx="1"/>
          </p:nvPr>
        </p:nvSpPr>
        <p:spPr>
          <a:xfrm>
            <a:off x="609600" y="1423317"/>
            <a:ext cx="10972800" cy="4525963"/>
          </a:xfrm>
        </p:spPr>
        <p:txBody>
          <a:bodyPr/>
          <a:lstStyle/>
          <a:p>
            <a:pPr lvl="1"/>
            <a:r>
              <a:rPr lang="de-CH" dirty="0"/>
              <a:t>12. Dezember 2025, 09:00 bis 12:00 Uhr</a:t>
            </a:r>
          </a:p>
          <a:p>
            <a:pPr lvl="1"/>
            <a:r>
              <a:rPr lang="de-CH" dirty="0"/>
              <a:t>07. Januar 2026, 13:30 bis 16:30 Uhr</a:t>
            </a:r>
          </a:p>
          <a:p>
            <a:pPr lvl="1"/>
            <a:r>
              <a:rPr lang="de-CH" dirty="0"/>
              <a:t>08. Januar 2026, 13:30 bis 16:30 Uhr</a:t>
            </a:r>
          </a:p>
          <a:p>
            <a:pPr lvl="1"/>
            <a:r>
              <a:rPr lang="de-CH" dirty="0"/>
              <a:t>16. Januar 2026, 09:00 bis 12:00 Uhr</a:t>
            </a:r>
          </a:p>
          <a:p>
            <a:pPr lvl="1"/>
            <a:r>
              <a:rPr lang="de-CH" dirty="0"/>
              <a:t>17. Januar 2026, 09:00 bis 12:00 Uhr</a:t>
            </a:r>
          </a:p>
          <a:p>
            <a:pPr lvl="1"/>
            <a:endParaRPr lang="de-CH" dirty="0"/>
          </a:p>
          <a:p>
            <a:pPr lvl="1"/>
            <a:endParaRPr lang="de-CH" dirty="0"/>
          </a:p>
          <a:p>
            <a:pPr marL="457200" lvl="1" indent="0">
              <a:buNone/>
            </a:pPr>
            <a:r>
              <a:rPr lang="de-CH" dirty="0"/>
              <a:t>Keine Anmeldung nötig, Links haben Berufsbildende erhalten.</a:t>
            </a:r>
          </a:p>
          <a:p>
            <a:pPr lvl="1"/>
            <a:endParaRPr lang="de-CH" dirty="0"/>
          </a:p>
          <a:p>
            <a:pPr lvl="1"/>
            <a:endParaRPr lang="de-CH" dirty="0"/>
          </a:p>
        </p:txBody>
      </p:sp>
      <p:sp>
        <p:nvSpPr>
          <p:cNvPr id="2" name="Foliennummernplatzhalter 1">
            <a:extLst>
              <a:ext uri="{FF2B5EF4-FFF2-40B4-BE49-F238E27FC236}">
                <a16:creationId xmlns:a16="http://schemas.microsoft.com/office/drawing/2014/main" id="{4DC114CE-F2A0-667E-8B1C-2385F73CD062}"/>
              </a:ext>
            </a:extLst>
          </p:cNvPr>
          <p:cNvSpPr>
            <a:spLocks noGrp="1"/>
          </p:cNvSpPr>
          <p:nvPr>
            <p:ph type="sldNum" sz="quarter" idx="12"/>
          </p:nvPr>
        </p:nvSpPr>
        <p:spPr/>
        <p:txBody>
          <a:bodyPr/>
          <a:lstStyle/>
          <a:p>
            <a:fld id="{87674F0A-37BA-4CE3-B1FD-DE57A7E2F2C6}" type="slidenum">
              <a:rPr lang="de-CH" smtClean="0"/>
              <a:pPr/>
              <a:t>93</a:t>
            </a:fld>
            <a:endParaRPr lang="de-CH" dirty="0"/>
          </a:p>
        </p:txBody>
      </p:sp>
      <p:pic>
        <p:nvPicPr>
          <p:cNvPr id="4" name="Grafik 3" descr="Professorin mit einfarbiger Füllung">
            <a:extLst>
              <a:ext uri="{FF2B5EF4-FFF2-40B4-BE49-F238E27FC236}">
                <a16:creationId xmlns:a16="http://schemas.microsoft.com/office/drawing/2014/main" id="{845CE848-FEE5-7B9F-DD5A-265A30D6C2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4272" y="2126872"/>
            <a:ext cx="914400" cy="914400"/>
          </a:xfrm>
          <a:prstGeom prst="rect">
            <a:avLst/>
          </a:prstGeom>
        </p:spPr>
      </p:pic>
      <p:pic>
        <p:nvPicPr>
          <p:cNvPr id="9" name="Grafik 8" descr="Professor mit einfarbiger Füllung">
            <a:extLst>
              <a:ext uri="{FF2B5EF4-FFF2-40B4-BE49-F238E27FC236}">
                <a16:creationId xmlns:a16="http://schemas.microsoft.com/office/drawing/2014/main" id="{B28A0DF8-EAA5-9433-013A-59F36DC74E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2800" y="2126872"/>
            <a:ext cx="914400" cy="914400"/>
          </a:xfrm>
          <a:prstGeom prst="rect">
            <a:avLst/>
          </a:prstGeom>
        </p:spPr>
      </p:pic>
      <p:pic>
        <p:nvPicPr>
          <p:cNvPr id="11" name="Grafik 10" descr="Internet mit einfarbiger Füllung">
            <a:extLst>
              <a:ext uri="{FF2B5EF4-FFF2-40B4-BE49-F238E27FC236}">
                <a16:creationId xmlns:a16="http://schemas.microsoft.com/office/drawing/2014/main" id="{BC3A8F17-87CD-C3E7-35FB-E1BCA80869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0336" y="3287627"/>
            <a:ext cx="914400" cy="914400"/>
          </a:xfrm>
          <a:prstGeom prst="rect">
            <a:avLst/>
          </a:prstGeom>
        </p:spPr>
      </p:pic>
    </p:spTree>
    <p:extLst>
      <p:ext uri="{BB962C8B-B14F-4D97-AF65-F5344CB8AC3E}">
        <p14:creationId xmlns:p14="http://schemas.microsoft.com/office/powerpoint/2010/main" val="5299829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587820"/>
            <a:ext cx="10972800" cy="652934"/>
          </a:xfrm>
        </p:spPr>
        <p:txBody>
          <a:bodyPr>
            <a:normAutofit/>
          </a:bodyPr>
          <a:lstStyle/>
          <a:p>
            <a:r>
              <a:rPr lang="de-CH" dirty="0"/>
              <a:t>Feedback</a:t>
            </a:r>
          </a:p>
        </p:txBody>
      </p:sp>
      <p:sp>
        <p:nvSpPr>
          <p:cNvPr id="2" name="Foliennummernplatzhalter 1"/>
          <p:cNvSpPr>
            <a:spLocks noGrp="1"/>
          </p:cNvSpPr>
          <p:nvPr>
            <p:ph type="sldNum" sz="quarter" idx="12"/>
          </p:nvPr>
        </p:nvSpPr>
        <p:spPr/>
        <p:txBody>
          <a:bodyPr/>
          <a:lstStyle/>
          <a:p>
            <a:fld id="{87674F0A-37BA-4CE3-B1FD-DE57A7E2F2C6}" type="slidenum">
              <a:rPr lang="de-CH" smtClean="0"/>
              <a:pPr/>
              <a:t>94</a:t>
            </a:fld>
            <a:endParaRPr lang="de-CH" dirty="0"/>
          </a:p>
        </p:txBody>
      </p:sp>
      <p:pic>
        <p:nvPicPr>
          <p:cNvPr id="8" name="Inhaltsplatzhalter 7"/>
          <p:cNvPicPr>
            <a:picLocks noGrp="1" noChangeAspect="1"/>
          </p:cNvPicPr>
          <p:nvPr>
            <p:ph idx="1"/>
          </p:nvPr>
        </p:nvPicPr>
        <p:blipFill>
          <a:blip r:embed="rId3"/>
          <a:stretch>
            <a:fillRect/>
          </a:stretch>
        </p:blipFill>
        <p:spPr>
          <a:xfrm>
            <a:off x="609600" y="1628800"/>
            <a:ext cx="6333709" cy="4525963"/>
          </a:xfrm>
          <a:prstGeom prst="rect">
            <a:avLst/>
          </a:prstGeom>
        </p:spPr>
      </p:pic>
      <p:sp>
        <p:nvSpPr>
          <p:cNvPr id="3" name="Textfeld 2">
            <a:extLst>
              <a:ext uri="{FF2B5EF4-FFF2-40B4-BE49-F238E27FC236}">
                <a16:creationId xmlns:a16="http://schemas.microsoft.com/office/drawing/2014/main" id="{BA0F7632-1D82-4090-9E8C-B7313222DC9A}"/>
              </a:ext>
            </a:extLst>
          </p:cNvPr>
          <p:cNvSpPr txBox="1"/>
          <p:nvPr/>
        </p:nvSpPr>
        <p:spPr>
          <a:xfrm>
            <a:off x="7464152" y="1628800"/>
            <a:ext cx="4118248" cy="1200329"/>
          </a:xfrm>
          <a:prstGeom prst="rect">
            <a:avLst/>
          </a:prstGeom>
          <a:noFill/>
        </p:spPr>
        <p:txBody>
          <a:bodyPr wrap="square" rtlCol="0">
            <a:spAutoFit/>
          </a:bodyPr>
          <a:lstStyle/>
          <a:p>
            <a:r>
              <a:rPr lang="de-CH" sz="3600" dirty="0">
                <a:hlinkClick r:id="rId4"/>
              </a:rPr>
              <a:t>start.edkimo.com</a:t>
            </a:r>
            <a:endParaRPr lang="de-CH" sz="3600" dirty="0"/>
          </a:p>
          <a:p>
            <a:r>
              <a:rPr lang="de-CH" sz="3600" dirty="0"/>
              <a:t>Code:</a:t>
            </a:r>
            <a:endParaRPr lang="de-CH" sz="3600" dirty="0">
              <a:highlight>
                <a:srgbClr val="FFFF00"/>
              </a:highlight>
            </a:endParaRPr>
          </a:p>
        </p:txBody>
      </p:sp>
    </p:spTree>
    <p:extLst>
      <p:ext uri="{BB962C8B-B14F-4D97-AF65-F5344CB8AC3E}">
        <p14:creationId xmlns:p14="http://schemas.microsoft.com/office/powerpoint/2010/main" val="3073405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587820"/>
            <a:ext cx="10972800" cy="652934"/>
          </a:xfrm>
        </p:spPr>
        <p:txBody>
          <a:bodyPr>
            <a:normAutofit/>
          </a:bodyPr>
          <a:lstStyle/>
          <a:p>
            <a:r>
              <a:rPr lang="de-CH" dirty="0"/>
              <a:t>Bei Fragen</a:t>
            </a:r>
          </a:p>
        </p:txBody>
      </p:sp>
      <p:sp>
        <p:nvSpPr>
          <p:cNvPr id="6" name="Inhaltsplatzhalter 5"/>
          <p:cNvSpPr>
            <a:spLocks noGrp="1"/>
          </p:cNvSpPr>
          <p:nvPr>
            <p:ph idx="1"/>
          </p:nvPr>
        </p:nvSpPr>
        <p:spPr>
          <a:xfrm>
            <a:off x="609600" y="2996952"/>
            <a:ext cx="10972800" cy="1224136"/>
          </a:xfrm>
        </p:spPr>
        <p:txBody>
          <a:bodyPr anchor="ctr"/>
          <a:lstStyle/>
          <a:p>
            <a:pPr marL="0" indent="0" algn="ctr">
              <a:buNone/>
            </a:pPr>
            <a:r>
              <a:rPr lang="de-CH" sz="5400" b="1" dirty="0">
                <a:hlinkClick r:id="rId3"/>
              </a:rPr>
              <a:t>info@ov-ag.ch</a:t>
            </a:r>
            <a:r>
              <a:rPr lang="de-CH" sz="5400" b="1" dirty="0"/>
              <a:t>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95</a:t>
            </a:fld>
            <a:endParaRPr lang="de-CH" dirty="0"/>
          </a:p>
        </p:txBody>
      </p:sp>
      <p:pic>
        <p:nvPicPr>
          <p:cNvPr id="8" name="Grafik 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2698457"/>
            <a:ext cx="3642251" cy="1821126"/>
          </a:xfrm>
          <a:prstGeom prst="rect">
            <a:avLst/>
          </a:prstGeom>
        </p:spPr>
      </p:pic>
    </p:spTree>
    <p:extLst>
      <p:ext uri="{BB962C8B-B14F-4D97-AF65-F5344CB8AC3E}">
        <p14:creationId xmlns:p14="http://schemas.microsoft.com/office/powerpoint/2010/main" val="8628985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7674F0A-37BA-4CE3-B1FD-DE57A7E2F2C6}" type="slidenum">
              <a:rPr lang="de-CH" smtClean="0"/>
              <a:pPr/>
              <a:t>96</a:t>
            </a:fld>
            <a:endParaRPr lang="de-CH" dirty="0"/>
          </a:p>
        </p:txBody>
      </p:sp>
      <p:sp>
        <p:nvSpPr>
          <p:cNvPr id="15" name="Inhaltsplatzhalter 5">
            <a:extLst>
              <a:ext uri="{FF2B5EF4-FFF2-40B4-BE49-F238E27FC236}">
                <a16:creationId xmlns:a16="http://schemas.microsoft.com/office/drawing/2014/main" id="{5FF60046-B706-3D7D-A22A-B893AEBE7FB8}"/>
              </a:ext>
            </a:extLst>
          </p:cNvPr>
          <p:cNvSpPr txBox="1">
            <a:spLocks/>
          </p:cNvSpPr>
          <p:nvPr/>
        </p:nvSpPr>
        <p:spPr>
          <a:xfrm>
            <a:off x="2090016" y="5319015"/>
            <a:ext cx="8345011" cy="12856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CH" sz="5000" b="1" dirty="0"/>
              <a:t>Danke für euer Engagement!</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31432"/>
            <a:ext cx="6773002" cy="6095703"/>
          </a:xfrm>
          <a:prstGeom prst="rect">
            <a:avLst/>
          </a:prstGeom>
        </p:spPr>
      </p:pic>
    </p:spTree>
    <p:extLst>
      <p:ext uri="{BB962C8B-B14F-4D97-AF65-F5344CB8AC3E}">
        <p14:creationId xmlns:p14="http://schemas.microsoft.com/office/powerpoint/2010/main" val="2607226793"/>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24143C3B-A733-402C-99E6-E143C3BC9DBB}"/>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3507D8A-4426-460C-B7DA-1078A512752F}"/>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145AC83-A5D0-4385-BCA0-052788F42C68}"/>
    </a:ext>
  </a:extLst>
</a:theme>
</file>

<file path=ppt/theme/theme4.xml><?xml version="1.0" encoding="utf-8"?>
<a:theme xmlns:a="http://schemas.openxmlformats.org/drawingml/2006/main" name="1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1CC9C774-081C-403C-86B6-8B39EBA28C55}" vid="{AED0A1CE-0CDD-44E1-8B00-D9349A8DA47A}"/>
    </a:ext>
  </a:extLst>
</a:theme>
</file>

<file path=ppt/theme/theme5.xml><?xml version="1.0" encoding="utf-8"?>
<a:theme xmlns:a="http://schemas.openxmlformats.org/drawingml/2006/main" name="2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2132F1D4-FD34-4208-89C4-D0AFF2BEBDA6}" vid="{6AE76271-4137-4FB1-9609-B7F54293FF9D}"/>
    </a:ext>
  </a:ext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VL_Einstieg_OVAP_BB_220906</Template>
  <TotalTime>0</TotalTime>
  <Words>6132</Words>
  <Application>Microsoft Office PowerPoint</Application>
  <PresentationFormat>Breitbild</PresentationFormat>
  <Paragraphs>1225</Paragraphs>
  <Slides>96</Slides>
  <Notes>91</Notes>
  <HiddenSlides>2</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96</vt:i4>
      </vt:variant>
    </vt:vector>
  </HeadingPairs>
  <TitlesOfParts>
    <vt:vector size="107" baseType="lpstr">
      <vt:lpstr>Arial</vt:lpstr>
      <vt:lpstr>Calibri</vt:lpstr>
      <vt:lpstr>HelveticaNeueLT Std</vt:lpstr>
      <vt:lpstr>Myriad Pro</vt:lpstr>
      <vt:lpstr>Symbol</vt:lpstr>
      <vt:lpstr>Wingdings</vt:lpstr>
      <vt:lpstr>Vorlage Präsentation</vt:lpstr>
      <vt:lpstr>1_Benutzerdefiniertes Design</vt:lpstr>
      <vt:lpstr>Benutzerdefiniertes Design</vt:lpstr>
      <vt:lpstr>1_Vorlage Präsentation</vt:lpstr>
      <vt:lpstr>2_Vorlage Präsentation</vt:lpstr>
      <vt:lpstr>Herzlich willkommen!</vt:lpstr>
      <vt:lpstr>Themen heute</vt:lpstr>
      <vt:lpstr>Ziele</vt:lpstr>
      <vt:lpstr>Warum ist das wichtig?</vt:lpstr>
      <vt:lpstr>Programm Vormittag / Nachmittag</vt:lpstr>
      <vt:lpstr>Organisation</vt:lpstr>
      <vt:lpstr>Spielregeln</vt:lpstr>
      <vt:lpstr>Zusatz-Support</vt:lpstr>
      <vt:lpstr>Vorstellungsrunde</vt:lpstr>
      <vt:lpstr>Rolle als Praxisbildner/in </vt:lpstr>
      <vt:lpstr>Meine Rolle als Praxisbildner/in</vt:lpstr>
      <vt:lpstr>Von der Bildungsverordnung über den Bildungsplan zum Qualifikationsverfahren </vt:lpstr>
      <vt:lpstr>Das Wichtigste in Kürze</vt:lpstr>
      <vt:lpstr>Handlungskompetenzorientierung</vt:lpstr>
      <vt:lpstr>Zielgrösse «Handlungskompetenz»</vt:lpstr>
      <vt:lpstr>Zielgrösse «Handlungskompetenz»</vt:lpstr>
      <vt:lpstr>Der Weg dahin</vt:lpstr>
      <vt:lpstr>Der Betrieb wird zum wichtigsten Lernort</vt:lpstr>
      <vt:lpstr>Bildungsverordnung </vt:lpstr>
      <vt:lpstr>Bildungsverordnung</vt:lpstr>
      <vt:lpstr>Bildungsverordnung</vt:lpstr>
      <vt:lpstr>Bildungsverordnung Art. 16–18</vt:lpstr>
      <vt:lpstr>PowerPoint-Präsentation</vt:lpstr>
      <vt:lpstr>PowerPoint-Präsentation</vt:lpstr>
      <vt:lpstr>PowerPoint-Präsentation</vt:lpstr>
      <vt:lpstr>Bildungsplan </vt:lpstr>
      <vt:lpstr>Bildungsplan</vt:lpstr>
      <vt:lpstr>Bildungsplan – Übersicht über die Handlungskompetenzen</vt:lpstr>
      <vt:lpstr>PowerPoint-Präsentation</vt:lpstr>
      <vt:lpstr>PowerPoint-Präsentation</vt:lpstr>
      <vt:lpstr>Betriebliches Ausbildungssystem </vt:lpstr>
      <vt:lpstr> Branchenspezifische betriebliche Umsetzungs-instrumente ovap, Workflow im Extranet </vt:lpstr>
      <vt:lpstr>Ausbildungssysteme an Berufsfachschule und überbetrieblichen Kursen </vt:lpstr>
      <vt:lpstr>Ausbildungssystem Berufsfachschule</vt:lpstr>
      <vt:lpstr>Ausbildungssystem Berufsfachschule</vt:lpstr>
      <vt:lpstr>Ausbildungssystem überbetriebliche Kurse</vt:lpstr>
      <vt:lpstr>Qualifikationsverfahren</vt:lpstr>
      <vt:lpstr>Qualifikationsverfahren im Überblick</vt:lpstr>
      <vt:lpstr>Ausführungsbestimmungen QV </vt:lpstr>
      <vt:lpstr>Zusammenfassung</vt:lpstr>
      <vt:lpstr>Klärung von Fragen, Austausch</vt:lpstr>
      <vt:lpstr>PowerPoint-Präsentation</vt:lpstr>
      <vt:lpstr>Praxisaufträge, Kompetenzraster und Lerndokumentation Input</vt:lpstr>
      <vt:lpstr>Das Wichtigste in Kürze</vt:lpstr>
      <vt:lpstr>Betriebliches Ausbildungssystem </vt:lpstr>
      <vt:lpstr> branchenspezifische betriebliche Umsetzungs-instrumente ovap, Workflow im Extranet </vt:lpstr>
      <vt:lpstr>Erfolgsfaktor «Entwicklungsprozesse begleiten»</vt:lpstr>
      <vt:lpstr>Erfolgsfaktor «Entwicklungsprozesse beurteilen»</vt:lpstr>
      <vt:lpstr> branchenspezifische betriebliche Umsetzungs-instrumente ovap, Workflow im Extranet </vt:lpstr>
      <vt:lpstr>Praxisauftrag</vt:lpstr>
      <vt:lpstr>Leitmotto</vt:lpstr>
      <vt:lpstr>Praxisauftrag</vt:lpstr>
      <vt:lpstr>PowerPoint-Präsentation</vt:lpstr>
      <vt:lpstr>PowerPoint-Präsentation</vt:lpstr>
      <vt:lpstr>Kompetenzraster</vt:lpstr>
      <vt:lpstr>Kompetenzraster</vt:lpstr>
      <vt:lpstr>PowerPoint-Präsentation</vt:lpstr>
      <vt:lpstr>Hilfsdokumente</vt:lpstr>
      <vt:lpstr>Übung – Vergleich Selbst- und Fremdeinschätzung</vt:lpstr>
      <vt:lpstr>Lerndokumentation /Persönliches portfolio</vt:lpstr>
      <vt:lpstr>Was macht eine gut geführte Lerndokumentation/Persönliches Portfolio aus?</vt:lpstr>
      <vt:lpstr>Lerndokumentation / Persönliches Portfolio</vt:lpstr>
      <vt:lpstr>Lerndokumentation Persönliches Portfolio</vt:lpstr>
      <vt:lpstr>Zusammenfassung</vt:lpstr>
      <vt:lpstr>Austausch, Klärung von Fragen</vt:lpstr>
      <vt:lpstr>Qualifikationsgespräch  Betrieblicher Kompetenznachweis und Bildungsbericht</vt:lpstr>
      <vt:lpstr>Betrieblicher Kompetenznachweis – Bildungsbericht</vt:lpstr>
      <vt:lpstr>Betrieblicher Kompetenznachweis – Beurteilungskriterien</vt:lpstr>
      <vt:lpstr>Betrieblicher Kompetenznachweis – Beurteilungskriterien</vt:lpstr>
      <vt:lpstr>Betrieblicher Kompetenznachweis – Beurteilungskriterien</vt:lpstr>
      <vt:lpstr>Anmerkungen zur Beurteilung</vt:lpstr>
      <vt:lpstr>Beispiel</vt:lpstr>
      <vt:lpstr>Beispiel</vt:lpstr>
      <vt:lpstr>Betrieblicher Kompetenznachweis – Beurteilungskriterien</vt:lpstr>
      <vt:lpstr>Qualifikationsgespräch =&gt; betrieblicher Kompetenznachweis</vt:lpstr>
      <vt:lpstr>Qualifikationsgespräch =&gt; betrieblicher Kompetenznachweis</vt:lpstr>
      <vt:lpstr>Qualifikationsgespräch =&gt; Bildungsbericht</vt:lpstr>
      <vt:lpstr>Qualifikationsgespräch =&gt; Bildungsbericht</vt:lpstr>
      <vt:lpstr>Betrieblicher Kompetenznachweis</vt:lpstr>
      <vt:lpstr>Bildungsbericht</vt:lpstr>
      <vt:lpstr>Zusammenfassung Semester als Praxisbildner/in</vt:lpstr>
      <vt:lpstr>Betriebliches Qualifikationsverfahren</vt:lpstr>
      <vt:lpstr>Betriebsporträt</vt:lpstr>
      <vt:lpstr>Provisorischer Prüfungsablauf</vt:lpstr>
      <vt:lpstr>Ermittlung der Gesamtnote</vt:lpstr>
      <vt:lpstr>Gewichtung</vt:lpstr>
      <vt:lpstr>Zusammenfassung</vt:lpstr>
      <vt:lpstr>Was nehme ich mit</vt:lpstr>
      <vt:lpstr>Nächste Schritte und Kursabschluss</vt:lpstr>
      <vt:lpstr>Wissenssicherung</vt:lpstr>
      <vt:lpstr>Besprechung der Ergebnisse, Klärung von Fragen</vt:lpstr>
      <vt:lpstr>Zielüberprüfung</vt:lpstr>
      <vt:lpstr>Online Schulungstermine Time2learn</vt:lpstr>
      <vt:lpstr>Feedback</vt:lpstr>
      <vt:lpstr>Bei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des Präsenztags Einstieg</dc:title>
  <dc:creator>Christine Haener</dc:creator>
  <cp:lastModifiedBy>Schnyder Stefanie</cp:lastModifiedBy>
  <cp:revision>85</cp:revision>
  <cp:lastPrinted>2023-03-24T10:05:17Z</cp:lastPrinted>
  <dcterms:created xsi:type="dcterms:W3CDTF">2022-09-21T08:39:18Z</dcterms:created>
  <dcterms:modified xsi:type="dcterms:W3CDTF">2025-11-17T15:21:50Z</dcterms:modified>
</cp:coreProperties>
</file>