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3.xml" ContentType="application/vnd.openxmlformats-officedocument.presentationml.notesSlide+xml"/>
  <Override PartName="/ppt/ink/ink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omments/modernComment_172_3F02FAEA.xml" ContentType="application/vnd.ms-powerpoint.comments+xml"/>
  <Override PartName="/ppt/notesSlides/notesSlide85.xml" ContentType="application/vnd.openxmlformats-officedocument.presentationml.notesSlide+xml"/>
  <Override PartName="/ppt/comments/modernComment_173_38D892E2.xml" ContentType="application/vnd.ms-powerpoint.comment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omments/modernComment_175_D215BD03.xml" ContentType="application/vnd.ms-powerpoint.comments+xml"/>
  <Override PartName="/ppt/notesSlides/notesSlide88.xml" ContentType="application/vnd.openxmlformats-officedocument.presentationml.notesSlide+xml"/>
  <Override PartName="/ppt/comments/modernComment_13D_A6E0F6BA.xml" ContentType="application/vnd.ms-powerpoint.comment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ink/ink8.xml" ContentType="application/inkml+xml"/>
  <Override PartName="/ppt/notesSlides/notesSlide9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161"/>
  </p:notesMasterIdLst>
  <p:handoutMasterIdLst>
    <p:handoutMasterId r:id="rId162"/>
  </p:handoutMasterIdLst>
  <p:sldIdLst>
    <p:sldId id="409" r:id="rId6"/>
    <p:sldId id="408" r:id="rId7"/>
    <p:sldId id="263" r:id="rId8"/>
    <p:sldId id="265" r:id="rId9"/>
    <p:sldId id="264" r:id="rId10"/>
    <p:sldId id="267" r:id="rId11"/>
    <p:sldId id="1593" r:id="rId12"/>
    <p:sldId id="269" r:id="rId13"/>
    <p:sldId id="1591" r:id="rId14"/>
    <p:sldId id="1594" r:id="rId15"/>
    <p:sldId id="1590" r:id="rId16"/>
    <p:sldId id="270" r:id="rId17"/>
    <p:sldId id="271" r:id="rId18"/>
    <p:sldId id="273" r:id="rId19"/>
    <p:sldId id="338" r:id="rId20"/>
    <p:sldId id="280" r:id="rId21"/>
    <p:sldId id="281" r:id="rId22"/>
    <p:sldId id="283" r:id="rId23"/>
    <p:sldId id="339" r:id="rId24"/>
    <p:sldId id="347" r:id="rId25"/>
    <p:sldId id="346" r:id="rId26"/>
    <p:sldId id="342" r:id="rId27"/>
    <p:sldId id="345" r:id="rId28"/>
    <p:sldId id="343" r:id="rId29"/>
    <p:sldId id="344" r:id="rId30"/>
    <p:sldId id="340" r:id="rId31"/>
    <p:sldId id="288" r:id="rId32"/>
    <p:sldId id="277" r:id="rId33"/>
    <p:sldId id="300" r:id="rId34"/>
    <p:sldId id="301" r:id="rId35"/>
    <p:sldId id="274" r:id="rId36"/>
    <p:sldId id="304" r:id="rId37"/>
    <p:sldId id="275" r:id="rId38"/>
    <p:sldId id="305" r:id="rId39"/>
    <p:sldId id="307" r:id="rId40"/>
    <p:sldId id="334" r:id="rId41"/>
    <p:sldId id="276" r:id="rId42"/>
    <p:sldId id="348" r:id="rId43"/>
    <p:sldId id="302" r:id="rId44"/>
    <p:sldId id="272" r:id="rId45"/>
    <p:sldId id="1589" r:id="rId46"/>
    <p:sldId id="1588" r:id="rId47"/>
    <p:sldId id="349" r:id="rId48"/>
    <p:sldId id="350" r:id="rId49"/>
    <p:sldId id="351" r:id="rId50"/>
    <p:sldId id="352" r:id="rId51"/>
    <p:sldId id="1628" r:id="rId52"/>
    <p:sldId id="1626" r:id="rId53"/>
    <p:sldId id="1627" r:id="rId54"/>
    <p:sldId id="308" r:id="rId55"/>
    <p:sldId id="353" r:id="rId56"/>
    <p:sldId id="1600" r:id="rId57"/>
    <p:sldId id="1602" r:id="rId58"/>
    <p:sldId id="354" r:id="rId59"/>
    <p:sldId id="355" r:id="rId60"/>
    <p:sldId id="356" r:id="rId61"/>
    <p:sldId id="357" r:id="rId62"/>
    <p:sldId id="291" r:id="rId63"/>
    <p:sldId id="292" r:id="rId64"/>
    <p:sldId id="319" r:id="rId65"/>
    <p:sldId id="306" r:id="rId66"/>
    <p:sldId id="358" r:id="rId67"/>
    <p:sldId id="359" r:id="rId68"/>
    <p:sldId id="360" r:id="rId69"/>
    <p:sldId id="318" r:id="rId70"/>
    <p:sldId id="361" r:id="rId71"/>
    <p:sldId id="311" r:id="rId72"/>
    <p:sldId id="312" r:id="rId73"/>
    <p:sldId id="362" r:id="rId74"/>
    <p:sldId id="313" r:id="rId75"/>
    <p:sldId id="314" r:id="rId76"/>
    <p:sldId id="1613" r:id="rId77"/>
    <p:sldId id="1629" r:id="rId78"/>
    <p:sldId id="1630" r:id="rId79"/>
    <p:sldId id="363" r:id="rId80"/>
    <p:sldId id="1605" r:id="rId81"/>
    <p:sldId id="1604" r:id="rId82"/>
    <p:sldId id="1603" r:id="rId83"/>
    <p:sldId id="1606" r:id="rId84"/>
    <p:sldId id="364" r:id="rId85"/>
    <p:sldId id="365" r:id="rId86"/>
    <p:sldId id="366" r:id="rId87"/>
    <p:sldId id="367" r:id="rId88"/>
    <p:sldId id="368" r:id="rId89"/>
    <p:sldId id="369" r:id="rId90"/>
    <p:sldId id="370" r:id="rId91"/>
    <p:sldId id="371" r:id="rId92"/>
    <p:sldId id="372" r:id="rId93"/>
    <p:sldId id="373" r:id="rId94"/>
    <p:sldId id="317" r:id="rId95"/>
    <p:sldId id="374" r:id="rId96"/>
    <p:sldId id="322" r:id="rId97"/>
    <p:sldId id="320" r:id="rId98"/>
    <p:sldId id="321" r:id="rId99"/>
    <p:sldId id="316" r:id="rId100"/>
    <p:sldId id="1622" r:id="rId101"/>
    <p:sldId id="375" r:id="rId102"/>
    <p:sldId id="376" r:id="rId103"/>
    <p:sldId id="377" r:id="rId104"/>
    <p:sldId id="378" r:id="rId105"/>
    <p:sldId id="379" r:id="rId106"/>
    <p:sldId id="380" r:id="rId107"/>
    <p:sldId id="1614" r:id="rId108"/>
    <p:sldId id="381" r:id="rId109"/>
    <p:sldId id="382" r:id="rId110"/>
    <p:sldId id="282" r:id="rId111"/>
    <p:sldId id="383" r:id="rId112"/>
    <p:sldId id="384" r:id="rId113"/>
    <p:sldId id="278" r:id="rId114"/>
    <p:sldId id="1615" r:id="rId115"/>
    <p:sldId id="1607" r:id="rId116"/>
    <p:sldId id="1609" r:id="rId117"/>
    <p:sldId id="1608" r:id="rId118"/>
    <p:sldId id="279" r:id="rId119"/>
    <p:sldId id="386" r:id="rId120"/>
    <p:sldId id="387" r:id="rId121"/>
    <p:sldId id="388" r:id="rId122"/>
    <p:sldId id="389" r:id="rId123"/>
    <p:sldId id="293" r:id="rId124"/>
    <p:sldId id="390" r:id="rId125"/>
    <p:sldId id="391" r:id="rId126"/>
    <p:sldId id="392" r:id="rId127"/>
    <p:sldId id="286" r:id="rId128"/>
    <p:sldId id="294" r:id="rId129"/>
    <p:sldId id="393" r:id="rId130"/>
    <p:sldId id="394" r:id="rId131"/>
    <p:sldId id="287" r:id="rId132"/>
    <p:sldId id="395" r:id="rId133"/>
    <p:sldId id="295" r:id="rId134"/>
    <p:sldId id="1624" r:id="rId135"/>
    <p:sldId id="1625" r:id="rId136"/>
    <p:sldId id="396" r:id="rId137"/>
    <p:sldId id="296" r:id="rId138"/>
    <p:sldId id="397" r:id="rId139"/>
    <p:sldId id="398" r:id="rId140"/>
    <p:sldId id="289" r:id="rId141"/>
    <p:sldId id="290" r:id="rId142"/>
    <p:sldId id="399" r:id="rId143"/>
    <p:sldId id="400" r:id="rId144"/>
    <p:sldId id="401" r:id="rId145"/>
    <p:sldId id="402" r:id="rId146"/>
    <p:sldId id="403" r:id="rId147"/>
    <p:sldId id="297" r:id="rId148"/>
    <p:sldId id="298" r:id="rId149"/>
    <p:sldId id="404" r:id="rId150"/>
    <p:sldId id="1610" r:id="rId151"/>
    <p:sldId id="405" r:id="rId152"/>
    <p:sldId id="1611" r:id="rId153"/>
    <p:sldId id="1612" r:id="rId154"/>
    <p:sldId id="406" r:id="rId155"/>
    <p:sldId id="407" r:id="rId156"/>
    <p:sldId id="1595" r:id="rId157"/>
    <p:sldId id="1598" r:id="rId158"/>
    <p:sldId id="1599" r:id="rId159"/>
    <p:sldId id="1596" r:id="rId16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03" autoAdjust="0"/>
    <p:restoredTop sz="66395" autoAdjust="0"/>
  </p:normalViewPr>
  <p:slideViewPr>
    <p:cSldViewPr>
      <p:cViewPr varScale="1">
        <p:scale>
          <a:sx n="67" d="100"/>
          <a:sy n="67" d="100"/>
        </p:scale>
        <p:origin x="1368" y="60"/>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5.xml"/><Relationship Id="rId95" Type="http://schemas.openxmlformats.org/officeDocument/2006/relationships/slide" Target="slides/slide90.xml"/><Relationship Id="rId160" Type="http://schemas.openxmlformats.org/officeDocument/2006/relationships/slide" Target="slides/slide155.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theme" Target="theme/theme1.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s>
</file>

<file path=ppt/comments/modernComment_13D_A6E0F6BA.xml><?xml version="1.0" encoding="utf-8"?>
<p188:cmLst xmlns:a="http://schemas.openxmlformats.org/drawingml/2006/main" xmlns:r="http://schemas.openxmlformats.org/officeDocument/2006/relationships" xmlns:p188="http://schemas.microsoft.com/office/powerpoint/2018/8/main">
  <p188:cm id="{C22C245A-76B5-44D7-83B4-C66A04761373}" authorId="{16EFA14E-41C6-6D36-787C-DB68BD8976A8}" created="2022-09-22T14:05:59.895">
    <pc:sldMkLst xmlns:pc="http://schemas.microsoft.com/office/powerpoint/2013/main/command">
      <pc:docMk/>
      <pc:sldMk cId="3524640003" sldId="315"/>
    </pc:sldMkLst>
    <p188:txBody>
      <a:bodyPr/>
      <a:lstStyle/>
      <a:p>
        <a:r>
          <a:rPr lang="de-CH"/>
          <a:t>@Martina: Vgl. meine Kommentare in den Dokumenten. </a:t>
        </a:r>
      </a:p>
    </p188:txBody>
  </p188:cm>
</p188:cmLst>
</file>

<file path=ppt/comments/modernComment_172_3F02FAEA.xml><?xml version="1.0" encoding="utf-8"?>
<p188:cmLst xmlns:a="http://schemas.openxmlformats.org/drawingml/2006/main" xmlns:r="http://schemas.openxmlformats.org/officeDocument/2006/relationships" xmlns:p188="http://schemas.microsoft.com/office/powerpoint/2018/8/main">
  <p188:cm id="{66FF116D-7001-4F25-8413-09EB20561E64}" authorId="{16EFA14E-41C6-6D36-787C-DB68BD8976A8}" created="2022-09-22T13:21:37.262">
    <pc:sldMkLst xmlns:pc="http://schemas.microsoft.com/office/powerpoint/2013/main/command">
      <pc:docMk/>
      <pc:sldMk cId="1271600059" sldId="309"/>
    </pc:sldMkLst>
    <p188:txBody>
      <a:bodyPr/>
      <a:lstStyle/>
      <a:p>
        <a:r>
          <a:rPr lang="de-CH"/>
          <a:t>@Martina: Bitte anpassen, falls die Beurteilungskriterien noch branchenspezifisch angepasst wurden. Herzlichen Dank!</a:t>
        </a:r>
      </a:p>
    </p188:txBody>
  </p188:cm>
</p188:cmLst>
</file>

<file path=ppt/comments/modernComment_173_38D892E2.xml><?xml version="1.0" encoding="utf-8"?>
<p188:cmLst xmlns:a="http://schemas.openxmlformats.org/drawingml/2006/main" xmlns:r="http://schemas.openxmlformats.org/officeDocument/2006/relationships" xmlns:p188="http://schemas.microsoft.com/office/powerpoint/2018/8/main">
  <p188:cm id="{2FD9693D-7DC8-4EDA-A5FD-617133D91213}" authorId="{16EFA14E-41C6-6D36-787C-DB68BD8976A8}" created="2022-09-22T13:21:37.262">
    <pc:sldMkLst xmlns:pc="http://schemas.microsoft.com/office/powerpoint/2013/main/command">
      <pc:docMk/>
      <pc:sldMk cId="1271600059" sldId="309"/>
    </pc:sldMkLst>
    <p188:txBody>
      <a:bodyPr/>
      <a:lstStyle/>
      <a:p>
        <a:r>
          <a:rPr lang="de-CH"/>
          <a:t>@Martina: Bitte anpassen, falls die Beurteilungskriterien noch branchenspezifisch angepasst wurden. Herzlichen Dank!</a:t>
        </a:r>
      </a:p>
    </p188:txBody>
  </p188:cm>
</p188:cmLst>
</file>

<file path=ppt/comments/modernComment_175_D215BD03.xml><?xml version="1.0" encoding="utf-8"?>
<p188:cmLst xmlns:a="http://schemas.openxmlformats.org/drawingml/2006/main" xmlns:r="http://schemas.openxmlformats.org/officeDocument/2006/relationships" xmlns:p188="http://schemas.microsoft.com/office/powerpoint/2018/8/main">
  <p188:cm id="{C22C245A-76B5-44D7-83B4-C66A04761373}" authorId="{16EFA14E-41C6-6D36-787C-DB68BD8976A8}" created="2022-09-22T14:05:59.895">
    <pc:sldMkLst xmlns:pc="http://schemas.microsoft.com/office/powerpoint/2013/main/command">
      <pc:docMk/>
      <pc:sldMk cId="3524640003" sldId="315"/>
    </pc:sldMkLst>
    <p188:txBody>
      <a:bodyPr/>
      <a:lstStyle/>
      <a:p>
        <a:r>
          <a:rPr lang="de-CH"/>
          <a:t>@Martina: Vgl. meine Kommentare in den Dokumenten.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A226A-5052-43E2-A65E-27C6EC8B66C7}" type="doc">
      <dgm:prSet loTypeId="urn:microsoft.com/office/officeart/2005/8/layout/equation2" loCatId="process" qsTypeId="urn:microsoft.com/office/officeart/2005/8/quickstyle/simple1" qsCatId="simple" csTypeId="urn:microsoft.com/office/officeart/2005/8/colors/accent1_2" csCatId="accent1" phldr="1"/>
      <dgm:spPr/>
    </dgm:pt>
    <dgm:pt modelId="{B44D107C-761E-4FE1-98B6-F6D36BE26903}" type="pres">
      <dgm:prSet presAssocID="{F05A226A-5052-43E2-A65E-27C6EC8B66C7}" presName="Name0" presStyleCnt="0">
        <dgm:presLayoutVars>
          <dgm:dir/>
          <dgm:resizeHandles val="exact"/>
        </dgm:presLayoutVars>
      </dgm:prSet>
      <dgm:spPr/>
    </dgm:pt>
  </dgm:ptLst>
  <dgm:cxnLst>
    <dgm:cxn modelId="{AA998387-0710-48E1-AF9E-C2FAB4FE80BF}" type="presOf" srcId="{F05A226A-5052-43E2-A65E-27C6EC8B66C7}" destId="{B44D107C-761E-4FE1-98B6-F6D36BE26903}"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53AD4CD-F02B-4A20-AC18-0E4A7E964D17}" type="datetimeFigureOut">
              <a:rPr lang="de-CH" smtClean="0"/>
              <a:t>27.03.2026</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36.850"/>
    </inkml:context>
    <inkml:brush xml:id="br0">
      <inkml:brushProperty name="width" value="0.05" units="cm"/>
      <inkml:brushProperty name="height" value="0.05" units="cm"/>
      <inkml:brushProperty name="color" value="#E71224"/>
    </inkml:brush>
  </inkml:definitions>
  <inkml:trace contextRef="#ctx0" brushRef="#br0">2042 5665 24575,'-2'-1'0,"1"1"0,0 0 0,-1-1 0,1 1 0,0-1 0,0 1 0,-1-1 0,1 0 0,0 1 0,0-1 0,0 0 0,0 0 0,0 0 0,0 0 0,0-1 0,0 1 0,0 0 0,0 0 0,1 0 0,-1 0 0,0 0 0,0-2 0,-13-35 0,12 32 0,-15-61 0,3-1 0,-9-88 0,8 44 0,-1 30 0,-44-143 0,16 99 0,17 53 0,-27-122 0,34 65 0,-3-16 0,18 126 0,-1-1 0,0 1 0,-1 0 0,-18-34 0,-4-1 0,13 30 0,2 0 0,1-1 0,-19-53 0,24 52 0,-8-57 0,7 38 0,6 30 0,0 0 0,-2-24 0,5 2 0,-2 1 0,-1 0 0,-2 0 0,-2 0 0,-1 1 0,-1 1 0,-16-41 0,2 5 0,1 0 0,-18-99 0,18 68 0,-39-177 0,-58-234 0,97 450 0,-1 3 0,-4-1 0,-49-86 0,42 86 0,4 0 0,-44-118 0,34 6 0,33 130 0,-2 2 0,-2 0 0,-1 1 0,-25-58 0,30 86 0,1-1 0,-2 2 0,0-1 0,0 1 0,-1 1 0,-1 0 0,0 0 0,-14-12 0,-6 2 0,-53-31 0,62 41 0,2-1 0,-1-2 0,0 0 0,1-1 0,1-1 0,0-1 0,-21-25 0,27 27 0,-1 2 0,0-1 0,0 2 0,-1 0 0,-27-16 0,27 18 0,0 2 0,1-3 0,0 0 0,1-1 0,0 1 0,1-1 0,-14-20 0,19 21 0,0-2 0,1 0 0,1 0 0,-1 0 0,2-1 0,-1 1 0,2-1 0,-1 0 0,0-18 0,0 9 0,-9-40 0,-18-30 0,17 55 0,1-2 0,-13-72 0,21 92-1365,-1 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0.171"/>
    </inkml:context>
    <inkml:brush xml:id="br0">
      <inkml:brushProperty name="width" value="0.05" units="cm"/>
      <inkml:brushProperty name="height" value="0.05" units="cm"/>
      <inkml:brushProperty name="color" value="#E71224"/>
    </inkml:brush>
  </inkml:definitions>
  <inkml:trace contextRef="#ctx0" brushRef="#br0">984 12462 24575,'0'-11'0,"1"1"0,1-1 0,-1 0 0,7-20 0,-2 7 0,67-309 0,43-410 0,-78 179-783,-24-5 596,1-29 263,27 2-105,47 2-308,26 1-324,24-146 174,-7-453 154,-100-12 0,-33 990 655,-19-628 2430,15 791-2752,-2 1 0,-2 0 0,-2 0 0,-29-83 0,-88-183 0,87 225 0,-390-820-667,224 490 702,115 224-35,-43-88 0,87 195 0,-62-90 0,-71-61 458,103 142-371,-96-154 0,152 215-87,4 6 0,-31-62 0,63 99 0,17 18 0,-16-12 0,111 63 0,-5-5 0,-105-58 0,-1 1 0,0 0 0,-1 2 0,-1-1 0,20 29 0,-6-6 0,58 77 0,-72-98 0,0-1 0,0-1 0,1 0 0,0-2 0,19 12 0,-25-18 17,0-2 0,0 0 1,1 1-1,-1-2 0,1 0 0,15 2 0,-21-4-88,0 0 1,0 1-1,0-1 0,0 0 0,1 0 1,-1-1-1,0 1 0,0-1 1,0 0-1,-1 0 0,1 0 0,0 0 1,0 0-1,0-1 0,0 0 1,0 0-1,-1 0 0,1 0 0,-1 0 1,5-6-1,2-9-6755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9.86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0.57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5.4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52.26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23.29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10:41:19.548"/>
    </inkml:context>
    <inkml:brush xml:id="br0">
      <inkml:brushProperty name="width" value="0.05" units="cm"/>
      <inkml:brushProperty name="height" value="0.05" units="cm"/>
      <inkml:brushProperty name="color" value="#E71224"/>
    </inkml:brush>
  </inkml:definitions>
  <inkml:trace contextRef="#ctx0" brushRef="#br0">6 0 24575,'9'45'0,"0"-9"0,-5 43 0,-6 80 0,2 54 0,2-199 0,1 1 0,0-1 0,1 1 0,0-1 0,9 17 0,-8-17 0,0 1 0,0 1 0,6 29 0,-11-39 0,1-1 0,-1 1 0,0-1 0,0 0 0,-1 1 0,0-2 0,1 2 0,-2-1 0,1 0 0,0 1 0,-1-2 0,0 2 0,0-2 0,0 1 0,-6 8 0,-13 17 0,16-24 0,-1 1 0,1-1 0,1 2 0,-1 0 0,-5 11 0,9-16 0,1 0 0,-1 0 0,0-1 0,1 1 0,0 0 0,-1 0 0,1 0 0,0 0 0,0 0 0,1 0 0,-1 0 0,0 0 0,1-1 0,0 2 0,-1-2 0,1 1 0,0-1 0,1 1 0,-1 0 0,0 0 0,3 2 0,3 6 0,3 5 0,-1 2 0,8 18 0,-15-32 0,0 0 0,-1 2 0,1-2 0,-1 1 0,0 0 0,0 0 0,-1 0 0,1 0 0,-1 0 0,0 0 0,0 0 0,-1 1 0,0 5 0,-2-9-1365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16823F-8271-4E40-8173-30F60AD3F097}" type="datetimeFigureOut">
              <a:rPr lang="de-DE" smtClean="0"/>
              <a:pPr/>
              <a:t>27.03.2026</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me2learn.ch/de/produkt/bedienungsanleitung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3" Type="http://schemas.openxmlformats.org/officeDocument/2006/relationships/hyperlink" Target="https://miro.com/welcomeonboard/ejI5NWJkdjRhOUtmak5lWXFubE1TWmMyTllGbTNubGVxZVcxOHNxWHRtbmpscW55VmxnVGltalRIOENoSUNaNnwzNDU4NzY0NTUyNTA2NTc4ODc1fDI=?share_link_id=169648280550" TargetMode="External"/><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80.png"/><Relationship Id="rId4" Type="http://schemas.openxmlformats.org/officeDocument/2006/relationships/image" Target="../media/image27.png"/><Relationship Id="rId9" Type="http://schemas.openxmlformats.org/officeDocument/2006/relationships/customXml" Target="../ink/ink4.xml"/></Relationships>
</file>

<file path=ppt/notesSlides/_rels/notesSlide3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image" Target="../media/image400.png"/></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Begrüssung der Teilnehmenden</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Vorstellung des Coachs / </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duzen</a:t>
            </a:r>
          </a:p>
          <a:p>
            <a:pPr marL="342900" lvl="0" indent="-342900" hangingPunct="0">
              <a:buFont typeface="HelveticaNeueLT Std"/>
              <a:buChar char="–"/>
            </a:pPr>
            <a:r>
              <a:rPr lang="de-CH" sz="1200" dirty="0">
                <a:effectLst/>
                <a:latin typeface="Calibri" panose="020F0502020204030204" pitchFamily="34" charset="0"/>
                <a:ea typeface="Calibri" panose="020F0502020204030204" pitchFamily="34" charset="0"/>
                <a:cs typeface="Times New Roman" panose="02020603050405020304" pitchFamily="18" charset="0"/>
              </a:rPr>
              <a:t>Zu Beginn ganz grober Überblick</a:t>
            </a:r>
          </a:p>
          <a:p>
            <a:r>
              <a:rPr lang="de-CH" dirty="0"/>
              <a:t>https://ovag.gemeinden-ag.ch/page/1211 </a:t>
            </a:r>
          </a:p>
          <a:p>
            <a:pPr algn="l"/>
            <a:endParaRPr lang="de-CH" sz="1800" b="0" i="0" u="none" strike="noStrike" baseline="0" dirty="0">
              <a:solidFill>
                <a:srgbClr val="000000"/>
              </a:solidFill>
              <a:latin typeface="Arial" panose="020B0604020202020204" pitchFamily="34" charset="0"/>
            </a:endParaRPr>
          </a:p>
          <a:p>
            <a:r>
              <a:rPr lang="de-CH" sz="1200" kern="1200" dirty="0">
                <a:solidFill>
                  <a:schemeClr val="tx1"/>
                </a:solidFill>
                <a:effectLst/>
                <a:latin typeface="+mn-lt"/>
                <a:ea typeface="+mn-ea"/>
                <a:cs typeface="+mn-cs"/>
              </a:rPr>
              <a:t>Benutzer:        LRO13.Muster</a:t>
            </a:r>
          </a:p>
          <a:p>
            <a:r>
              <a:rPr lang="de-CH" sz="1200" kern="1200" dirty="0">
                <a:solidFill>
                  <a:schemeClr val="tx1"/>
                </a:solidFill>
                <a:effectLst/>
                <a:latin typeface="+mn-lt"/>
                <a:ea typeface="+mn-ea"/>
                <a:cs typeface="+mn-cs"/>
              </a:rPr>
              <a:t>Passwort:       Muster@t2l!</a:t>
            </a:r>
          </a:p>
          <a:p>
            <a:r>
              <a:rPr lang="de-CH" dirty="0">
                <a:hlinkClick r:id="rId3"/>
              </a:rPr>
              <a:t>Bedienungsanleitungen – time2learn Learning Management System</a:t>
            </a:r>
            <a:endParaRPr lang="de-CH" dirty="0"/>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Lernender: </a:t>
            </a:r>
            <a:r>
              <a:rPr lang="de-CH" sz="1200" kern="1200" dirty="0" err="1">
                <a:solidFill>
                  <a:schemeClr val="tx1"/>
                </a:solidFill>
                <a:effectLst/>
                <a:latin typeface="+mn-lt"/>
                <a:ea typeface="+mn-ea"/>
                <a:cs typeface="+mn-cs"/>
              </a:rPr>
              <a:t>LernenderAG</a:t>
            </a:r>
            <a:r>
              <a:rPr lang="de-CH" sz="1200" kern="1200" dirty="0">
                <a:solidFill>
                  <a:schemeClr val="tx1"/>
                </a:solidFill>
                <a:effectLst/>
                <a:latin typeface="+mn-lt"/>
                <a:ea typeface="+mn-ea"/>
                <a:cs typeface="+mn-cs"/>
              </a:rPr>
              <a:t> PW: </a:t>
            </a:r>
            <a:r>
              <a:rPr lang="de-CH" sz="1200" kern="1200" dirty="0" err="1">
                <a:solidFill>
                  <a:schemeClr val="tx1"/>
                </a:solidFill>
                <a:effectLst/>
                <a:latin typeface="+mn-lt"/>
                <a:ea typeface="+mn-ea"/>
                <a:cs typeface="+mn-cs"/>
              </a:rPr>
              <a:t>TestiAG</a:t>
            </a:r>
            <a:r>
              <a:rPr lang="de-CH" sz="1200" kern="1200" dirty="0">
                <a:solidFill>
                  <a:schemeClr val="tx1"/>
                </a:solidFill>
                <a:effectLst/>
                <a:latin typeface="+mn-lt"/>
                <a:ea typeface="+mn-ea"/>
                <a:cs typeface="+mn-cs"/>
              </a:rPr>
              <a:t>!$1</a:t>
            </a:r>
          </a:p>
          <a:p>
            <a:r>
              <a:rPr lang="de-DE" sz="1800" b="0" i="0" u="none" strike="noStrike" baseline="0" dirty="0">
                <a:solidFill>
                  <a:srgbClr val="000000"/>
                </a:solidFill>
                <a:latin typeface="Arial" panose="020B0604020202020204" pitchFamily="34" charset="0"/>
              </a:rPr>
              <a:t>	</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10</a:t>
            </a:fld>
            <a:endParaRPr lang="de-CH" dirty="0"/>
          </a:p>
        </p:txBody>
      </p:sp>
    </p:spTree>
    <p:extLst>
      <p:ext uri="{BB962C8B-B14F-4D97-AF65-F5344CB8AC3E}">
        <p14:creationId xmlns:p14="http://schemas.microsoft.com/office/powerpoint/2010/main" val="1660504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35926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865990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4148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16064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Fehler im Video Technologie (auf Extranet); Aussage HK e5 oder e6; richtig ist HKe5 </a:t>
            </a:r>
            <a:r>
              <a:rPr lang="de-CH" b="1" dirty="0"/>
              <a:t>und</a:t>
            </a:r>
            <a:r>
              <a:rPr lang="de-CH" dirty="0"/>
              <a:t> e6 </a:t>
            </a:r>
          </a:p>
          <a:p>
            <a:r>
              <a:rPr lang="de-CH" dirty="0"/>
              <a:t>Beide Handlungskompetenzen sind bei dieser Option abzudecken (inkl. der entsprechenden Praxisaufträge)!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47758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Finanzen muss nicht nur Finanzamt sein, das könnten auch andere Abteilungen bzw. Betriebe sein (Altersheim……)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423061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51752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Überlegen was muss geändert werden </a:t>
            </a:r>
          </a:p>
          <a:p>
            <a:pPr marL="171450" indent="-171450">
              <a:buFontTx/>
              <a:buChar char="-"/>
            </a:pPr>
            <a:r>
              <a:rPr lang="de-CH" dirty="0"/>
              <a:t>Lehrstart</a:t>
            </a:r>
          </a:p>
          <a:p>
            <a:pPr marL="171450" indent="-171450">
              <a:buFontTx/>
              <a:buChar char="-"/>
            </a:pPr>
            <a:r>
              <a:rPr lang="de-CH" dirty="0"/>
              <a:t>Optionen</a:t>
            </a:r>
          </a:p>
          <a:p>
            <a:pPr marL="171450" indent="-171450">
              <a:buFontTx/>
              <a:buChar char="-"/>
            </a:pPr>
            <a:r>
              <a:rPr lang="de-CH" dirty="0"/>
              <a:t>Rotationsplan </a:t>
            </a:r>
            <a:r>
              <a:rPr lang="de-CH"/>
              <a:t>wie möglich?</a:t>
            </a:r>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111</a:t>
            </a:fld>
            <a:endParaRPr lang="de-CH" dirty="0"/>
          </a:p>
        </p:txBody>
      </p:sp>
    </p:spTree>
    <p:extLst>
      <p:ext uri="{BB962C8B-B14F-4D97-AF65-F5344CB8AC3E}">
        <p14:creationId xmlns:p14="http://schemas.microsoft.com/office/powerpoint/2010/main" val="20179648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112</a:t>
            </a:fld>
            <a:endParaRPr lang="de-CH" dirty="0"/>
          </a:p>
        </p:txBody>
      </p:sp>
    </p:spTree>
    <p:extLst>
      <p:ext uri="{BB962C8B-B14F-4D97-AF65-F5344CB8AC3E}">
        <p14:creationId xmlns:p14="http://schemas.microsoft.com/office/powerpoint/2010/main" val="3397549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CH" sz="1200" kern="1200" dirty="0">
                <a:solidFill>
                  <a:schemeClr val="tx1"/>
                </a:solidFill>
                <a:effectLst/>
                <a:latin typeface="+mn-lt"/>
                <a:ea typeface="+mn-ea"/>
                <a:cs typeface="+mn-cs"/>
              </a:rPr>
              <a:t>Sammeln Sie wichtige Erkenntnisse der Teilnehmenden aus der Transferaufgabe. Die Teilnehmenden sollen sich ruhig auch gegenseitig Tipps und Tricks mit auf den Weg geben.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Beantworten Sie Fragen der Teilnehmenden.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Halten Sie Fragen sowie Anmerkungen, auf die Sie zu einem späteren Zeitpunkt eingehen werden, im Themenspeicher fest. </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113</a:t>
            </a:fld>
            <a:endParaRPr lang="de-CH" dirty="0"/>
          </a:p>
        </p:txBody>
      </p:sp>
    </p:spTree>
    <p:extLst>
      <p:ext uri="{BB962C8B-B14F-4D97-AF65-F5344CB8AC3E}">
        <p14:creationId xmlns:p14="http://schemas.microsoft.com/office/powerpoint/2010/main" val="219764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Auf Plan notieren, wer </a:t>
            </a:r>
            <a:r>
              <a:rPr lang="de-CH" dirty="0" err="1"/>
              <a:t>wer</a:t>
            </a:r>
            <a:r>
              <a:rPr lang="de-CH" dirty="0"/>
              <a:t> ist</a:t>
            </a:r>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dirty="0"/>
          </a:p>
        </p:txBody>
      </p:sp>
    </p:spTree>
    <p:extLst>
      <p:ext uri="{BB962C8B-B14F-4D97-AF65-F5344CB8AC3E}">
        <p14:creationId xmlns:p14="http://schemas.microsoft.com/office/powerpoint/2010/main" val="38012798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114</a:t>
            </a:fld>
            <a:endParaRPr lang="de-CH" dirty="0"/>
          </a:p>
        </p:txBody>
      </p:sp>
    </p:spTree>
    <p:extLst>
      <p:ext uri="{BB962C8B-B14F-4D97-AF65-F5344CB8AC3E}">
        <p14:creationId xmlns:p14="http://schemas.microsoft.com/office/powerpoint/2010/main" val="35379664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Details stehen noch nicht – darum vielleicht Folien rausnehmen und nur Überblick geben (KS)</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88003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54023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21819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Wichtig: Vertiefungsarbeit gehört zum QV der BFS!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18376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09334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Wahlpflichtbereich ist nur schulisch</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508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Transferauftrag aus den </a:t>
            </a:r>
            <a:r>
              <a:rPr lang="de-CH" dirty="0" err="1"/>
              <a:t>ÜK’s</a:t>
            </a:r>
            <a:r>
              <a:rPr lang="de-CH" dirty="0"/>
              <a:t> haben einen Umfang von 4 Stunden im Betrieb </a:t>
            </a:r>
          </a:p>
          <a:p>
            <a:r>
              <a:rPr lang="de-CH" dirty="0"/>
              <a:t>Korrektur und Bewertung durch LRO (Annahme: 90’ für Beurteilung) </a:t>
            </a:r>
          </a:p>
          <a:p>
            <a:r>
              <a:rPr lang="de-CH" dirty="0"/>
              <a:t>E-Test: 20 Minuten zu Hause/Betrieb (dürfen Unterlagen brauchen. Hilft aber zeitlich </a:t>
            </a:r>
            <a:r>
              <a:rPr lang="de-CH" dirty="0" err="1"/>
              <a:t>nicth</a:t>
            </a:r>
            <a:r>
              <a:rPr lang="de-CH" dirty="0"/>
              <a:t>)</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545955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31019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Ev. auf diese Folie verzichten – betrifft lediglich die BFS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807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76549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Theoretisch haben wir nichts damit zu tun –&gt; läuft alles über die Schule</a:t>
            </a:r>
          </a:p>
          <a:p>
            <a:r>
              <a:rPr lang="de-CH" dirty="0"/>
              <a:t>Nur das Portfolio für die Grundlage wird von uns genommen </a:t>
            </a:r>
            <a:r>
              <a:rPr lang="de-CH" dirty="0">
                <a:sym typeface="Wingdings" panose="05000000000000000000" pitchFamily="2" charset="2"/>
              </a:rPr>
              <a:t> saubere Führung unterstützen</a:t>
            </a:r>
          </a:p>
          <a:p>
            <a:r>
              <a:rPr lang="de-CH" dirty="0">
                <a:sym typeface="Wingdings" panose="05000000000000000000" pitchFamily="2" charset="2"/>
              </a:rPr>
              <a:t>Nachfragen, aber grundsätzlich nicht helfen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8274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712290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Berufsbildung umfasst auch die Privatperson i.S. von gesellschaftsfähig machen -  darum diese Trennung Privat- und Berufsperson </a:t>
            </a:r>
          </a:p>
          <a:p>
            <a:r>
              <a:rPr lang="de-CH" dirty="0"/>
              <a:t>Ev. diese Folie auch weglassen (da BFS)</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85668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 diese Folie auch weglassen (da BFS)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18916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 diese Folie auch weglassen (da BFS) </a:t>
            </a:r>
          </a:p>
          <a:p>
            <a:r>
              <a:rPr lang="de-CH" dirty="0"/>
              <a:t>Standortbestimmung erfolgt bei Qualifikationsgesprächen und Besprechung Bildungsbericht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55223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Unser Bereich</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096362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Betriebsporträt ist ein obligatorischer Bestandteil des Qualifikationsverfahrens (QV) im Bereich Praktische Arbeit</a:t>
            </a:r>
          </a:p>
          <a:p>
            <a:endParaRPr lang="de-DE" dirty="0"/>
          </a:p>
          <a:p>
            <a:r>
              <a:rPr lang="de-CH" b="1" dirty="0"/>
              <a:t>2. Angaben zum Ausbildungsbetrieb</a:t>
            </a:r>
          </a:p>
          <a:p>
            <a:r>
              <a:rPr lang="de-CH" dirty="0"/>
              <a:t>(Name, Grösse, Haupttätigkeitsfelder, Organigramm)</a:t>
            </a:r>
          </a:p>
          <a:p>
            <a:r>
              <a:rPr lang="de-CH" b="1" dirty="0"/>
              <a:t>3. Ausbildungsumfeld</a:t>
            </a:r>
          </a:p>
          <a:p>
            <a:r>
              <a:rPr lang="de-DE" dirty="0"/>
              <a:t>(durchlaufene Abteilungen und Einsatzbereiche pro Semester inkl. Dauer)</a:t>
            </a:r>
          </a:p>
          <a:p>
            <a:r>
              <a:rPr lang="de-CH" b="1" dirty="0"/>
              <a:t>4. Beschreibung wichtiger Aufgaben</a:t>
            </a:r>
          </a:p>
          <a:p>
            <a:r>
              <a:rPr lang="de-DE" dirty="0"/>
              <a:t>o Pro Semester: mindestens eine beschriebene Aufgabe</a:t>
            </a:r>
          </a:p>
          <a:p>
            <a:r>
              <a:rPr lang="de-DE" dirty="0"/>
              <a:t>o Angaben zu Autonomiegrad, eingesetzten Tools, Schnittstellen, rechtlichen Grundlagen</a:t>
            </a:r>
          </a:p>
          <a:p>
            <a:r>
              <a:rPr lang="de-CH" b="1" dirty="0"/>
              <a:t>5. Kommunikationssituationen</a:t>
            </a:r>
          </a:p>
          <a:p>
            <a:r>
              <a:rPr lang="de-DE" dirty="0"/>
              <a:t>o Mindestens drei konkrete Beispiele aus dem Berufsalltag</a:t>
            </a:r>
          </a:p>
          <a:p>
            <a:r>
              <a:rPr lang="de-DE" dirty="0"/>
              <a:t>o Beschreibung der Situation, ausgeführte Tätigkeit, rechtliche Grundlage und Kundentyp</a:t>
            </a:r>
          </a:p>
          <a:p>
            <a:endParaRPr lang="de-DE" dirty="0"/>
          </a:p>
          <a:p>
            <a:r>
              <a:rPr lang="de-DE" dirty="0"/>
              <a:t>Erstellung Betriebsporträt: Gehört zu den 5 ÜK Tagen welche nicht in Lenzburg stattfinden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130</a:t>
            </a:fld>
            <a:endParaRPr lang="de-CH" dirty="0"/>
          </a:p>
        </p:txBody>
      </p:sp>
    </p:spTree>
    <p:extLst>
      <p:ext uri="{BB962C8B-B14F-4D97-AF65-F5344CB8AC3E}">
        <p14:creationId xmlns:p14="http://schemas.microsoft.com/office/powerpoint/2010/main" val="17197195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gibt keine schriftliche Prüfung mehr!</a:t>
            </a:r>
          </a:p>
          <a:p>
            <a:endParaRPr lang="de-CH" dirty="0"/>
          </a:p>
          <a:p>
            <a:r>
              <a:rPr lang="de-CH" dirty="0"/>
              <a:t>Prüfungsteil 1</a:t>
            </a:r>
          </a:p>
          <a:p>
            <a:pPr marL="171431" indent="-171431">
              <a:buFontTx/>
              <a:buChar char="-"/>
            </a:pPr>
            <a:r>
              <a:rPr lang="de-CH" dirty="0"/>
              <a:t>Mündliche Präsentation der Lösung</a:t>
            </a:r>
          </a:p>
          <a:p>
            <a:pPr marL="171431" indent="-171431">
              <a:buFontTx/>
              <a:buChar char="-"/>
            </a:pPr>
            <a:r>
              <a:rPr lang="de-CH" dirty="0"/>
              <a:t>Je nach Aufgabe können schriftliche Elemente integriert werden</a:t>
            </a:r>
          </a:p>
          <a:p>
            <a:pPr marL="171431" indent="-171431">
              <a:buFontTx/>
              <a:buChar char="-"/>
            </a:pPr>
            <a:r>
              <a:rPr lang="de-CH" dirty="0"/>
              <a:t>Mündlich: Vertiefungs- und Transfergespräch zur präsentierten Lösung</a:t>
            </a:r>
          </a:p>
          <a:p>
            <a:pPr marL="171431" indent="-171431">
              <a:buFontTx/>
              <a:buChar char="-"/>
            </a:pPr>
            <a:endParaRPr lang="de-CH" dirty="0"/>
          </a:p>
          <a:p>
            <a:r>
              <a:rPr lang="de-CH" dirty="0"/>
              <a:t>Prüfungsteil 2.1</a:t>
            </a:r>
          </a:p>
          <a:p>
            <a:pPr marL="171431" indent="-171431">
              <a:buFontTx/>
              <a:buChar char="-"/>
            </a:pPr>
            <a:r>
              <a:rPr lang="de-CH" dirty="0"/>
              <a:t>Mündliches </a:t>
            </a:r>
            <a:r>
              <a:rPr lang="de-CH" dirty="0" err="1"/>
              <a:t>Rollensnpiel</a:t>
            </a:r>
            <a:endParaRPr lang="de-CH" dirty="0"/>
          </a:p>
          <a:p>
            <a:pPr marL="171431" indent="-171431">
              <a:buFontTx/>
              <a:buChar char="-"/>
            </a:pPr>
            <a:r>
              <a:rPr lang="de-CH" dirty="0"/>
              <a:t>Je nach Aufgabe können schriftliche Elemente integriert werden</a:t>
            </a:r>
          </a:p>
          <a:p>
            <a:pPr marL="171431" indent="-171431">
              <a:buFontTx/>
              <a:buChar char="-"/>
            </a:pPr>
            <a:endParaRPr lang="de-CH" dirty="0"/>
          </a:p>
          <a:p>
            <a:r>
              <a:rPr lang="de-CH" dirty="0"/>
              <a:t>Prüfungsteil 2.2 </a:t>
            </a:r>
          </a:p>
          <a:p>
            <a:r>
              <a:rPr lang="de-CH" dirty="0"/>
              <a:t>- Mündlich: Präsentation der </a:t>
            </a:r>
            <a:r>
              <a:rPr lang="de-CH" dirty="0" err="1"/>
              <a:t>Relexion</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131</a:t>
            </a:fld>
            <a:endParaRPr lang="de-CH" dirty="0"/>
          </a:p>
        </p:txBody>
      </p:sp>
    </p:spTree>
    <p:extLst>
      <p:ext uri="{BB962C8B-B14F-4D97-AF65-F5344CB8AC3E}">
        <p14:creationId xmlns:p14="http://schemas.microsoft.com/office/powerpoint/2010/main" val="339186881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 haben wir noch wenig – Branche wird diese entwickeln, erstmals auf 2026 (Anfang 2024 sollte alles klar sein)</a:t>
            </a:r>
          </a:p>
          <a:p>
            <a:r>
              <a:rPr lang="de-CH" dirty="0"/>
              <a:t>Folie stellt nur den Rahmen dar, heutiger Stand des Irrtums </a:t>
            </a:r>
          </a:p>
          <a:p>
            <a:r>
              <a:rPr lang="de-CH" dirty="0"/>
              <a:t>Total 50 Minuten (30 Minuten sind </a:t>
            </a:r>
            <a:r>
              <a:rPr lang="de-CH" b="1" dirty="0"/>
              <a:t>inklusive</a:t>
            </a:r>
            <a:r>
              <a:rPr lang="de-CH" dirty="0"/>
              <a:t>) </a:t>
            </a:r>
          </a:p>
          <a:p>
            <a:r>
              <a:rPr lang="de-CH" dirty="0"/>
              <a:t>Alle 5 Handlungsbereiche müssen beurteilt werden (gemäss </a:t>
            </a:r>
            <a:r>
              <a:rPr lang="de-CH" dirty="0" err="1"/>
              <a:t>BiVo</a:t>
            </a:r>
            <a:r>
              <a:rPr lang="de-CH" dirty="0"/>
              <a:t>-Formulierung «möglichst…») </a:t>
            </a:r>
          </a:p>
          <a:p>
            <a:r>
              <a:rPr lang="de-CH" dirty="0"/>
              <a:t>30’ sind ein Maximalwert und sind Teil der 50’</a:t>
            </a:r>
          </a:p>
          <a:p>
            <a:r>
              <a:rPr lang="de-CH" dirty="0"/>
              <a:t>Ziel sind allgemeine Prüfungen, nicht individuell zugeschnittene (allgemeine Fälle) </a:t>
            </a:r>
          </a:p>
          <a:p>
            <a:pPr marL="171450" indent="-171450">
              <a:buFont typeface="Arial" panose="020B0604020202020204" pitchFamily="34" charset="0"/>
              <a:buChar char="•"/>
            </a:pPr>
            <a:r>
              <a:rPr lang="de-CH" baseline="0" dirty="0"/>
              <a:t>Geleitet mündliche Fallarbeit, optional Vorbereitungsaufgabe wird </a:t>
            </a:r>
            <a:r>
              <a:rPr lang="de-CH" baseline="0" dirty="0" err="1"/>
              <a:t>mitbwerbtet</a:t>
            </a:r>
            <a:r>
              <a:rPr lang="de-CH" baseline="0" dirty="0"/>
              <a:t> </a:t>
            </a:r>
            <a:r>
              <a:rPr lang="de-CH" baseline="0" dirty="0">
                <a:sym typeface="Wingdings" panose="05000000000000000000" pitchFamily="2" charset="2"/>
              </a:rPr>
              <a:t> schriftliche Elemente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baseline="0" dirty="0">
                <a:sym typeface="Wingdings" panose="05000000000000000000" pitchFamily="2" charset="2"/>
              </a:rPr>
              <a:t>Ist eine </a:t>
            </a:r>
            <a:r>
              <a:rPr lang="de-CH" baseline="0" dirty="0" err="1">
                <a:sym typeface="Wingdings" panose="05000000000000000000" pitchFamily="2" charset="2"/>
              </a:rPr>
              <a:t>Fallnote</a:t>
            </a:r>
            <a:r>
              <a:rPr lang="de-CH" baseline="0" dirty="0">
                <a:sym typeface="Wingdings" panose="05000000000000000000" pitchFamily="2" charset="2"/>
              </a:rPr>
              <a:t>!  unter 4 durchgefallen! EFZ: Gibt Berufsbefähigung </a:t>
            </a:r>
            <a:endParaRPr lang="de-CH" dirty="0"/>
          </a:p>
          <a:p>
            <a:pPr marL="171450" indent="-171450">
              <a:buFont typeface="Arial" panose="020B0604020202020204" pitchFamily="34" charset="0"/>
              <a:buChar char="•"/>
            </a:pPr>
            <a:r>
              <a:rPr lang="de-CH" baseline="0" dirty="0">
                <a:sym typeface="Wingdings" panose="05000000000000000000" pitchFamily="2" charset="2"/>
              </a:rPr>
              <a:t>Noch sehr unklar, ob es mit dem Portfolio zu tun hat</a:t>
            </a:r>
          </a:p>
          <a:p>
            <a:pPr marL="171450" indent="-171450">
              <a:buFont typeface="Arial" panose="020B0604020202020204" pitchFamily="34" charset="0"/>
              <a:buChar char="•"/>
            </a:pPr>
            <a:r>
              <a:rPr lang="de-CH" baseline="0" dirty="0">
                <a:sym typeface="Wingdings" panose="05000000000000000000" pitchFamily="2" charset="2"/>
              </a:rPr>
              <a:t>Muss alle 5 Kompetenzbereich müssen in der Prüfung sein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49068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Ist schulischer Teil bei anderen Berufen ist dies ABU</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9026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Umsetzung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Betrifft Berufsfachschule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8283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r>
              <a:rPr lang="de-CH" dirty="0"/>
              <a:t>Eventuell weglassen (Folie ist fakultativ)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291574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508695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6072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61138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113205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Berufsfachschule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Eventuell weglassen (Folie ist fakultativ)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049538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59410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518109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021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3137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ist einfach und übersichtlich – ev. genügt diese zum heutigen Zeitpunkt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18856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35288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CH" sz="1200" kern="1200" dirty="0">
                <a:solidFill>
                  <a:schemeClr val="tx1"/>
                </a:solidFill>
                <a:effectLst/>
                <a:latin typeface="+mn-lt"/>
                <a:ea typeface="+mn-ea"/>
                <a:cs typeface="+mn-cs"/>
              </a:rPr>
              <a:t>Sammeln Sie wichtige Erkenntnisse der Teilnehmenden aus der Transferaufgabe. Die Teilnehmenden sollen sich ruhig auch gegenseitig Tipps und Tricks mit auf den Weg geben.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Beantworten Sie Fragen der Teilnehmenden. </a:t>
            </a:r>
          </a:p>
          <a:p>
            <a:pPr hangingPunct="0"/>
            <a:r>
              <a:rPr lang="de-CH" sz="1200" kern="1200" dirty="0">
                <a:solidFill>
                  <a:schemeClr val="tx1"/>
                </a:solidFill>
                <a:effectLst/>
                <a:latin typeface="+mn-lt"/>
                <a:ea typeface="+mn-ea"/>
                <a:cs typeface="+mn-cs"/>
              </a:rPr>
              <a:t> </a:t>
            </a:r>
          </a:p>
          <a:p>
            <a:pPr hangingPunct="0"/>
            <a:r>
              <a:rPr lang="de-CH" sz="1200" kern="1200" dirty="0">
                <a:solidFill>
                  <a:schemeClr val="tx1"/>
                </a:solidFill>
                <a:effectLst/>
                <a:latin typeface="+mn-lt"/>
                <a:ea typeface="+mn-ea"/>
                <a:cs typeface="+mn-cs"/>
              </a:rPr>
              <a:t>Halten Sie Fragen sowie Anmerkungen, auf die Sie zu einem späteren Zeitpunkt eingehen werden, im Themenspeicher fest. </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146</a:t>
            </a:fld>
            <a:endParaRPr lang="de-CH" dirty="0"/>
          </a:p>
        </p:txBody>
      </p:sp>
    </p:spTree>
    <p:extLst>
      <p:ext uri="{BB962C8B-B14F-4D97-AF65-F5344CB8AC3E}">
        <p14:creationId xmlns:p14="http://schemas.microsoft.com/office/powerpoint/2010/main" val="381934166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147</a:t>
            </a:fld>
            <a:endParaRPr lang="de-CH" dirty="0"/>
          </a:p>
        </p:txBody>
      </p:sp>
    </p:spTree>
    <p:extLst>
      <p:ext uri="{BB962C8B-B14F-4D97-AF65-F5344CB8AC3E}">
        <p14:creationId xmlns:p14="http://schemas.microsoft.com/office/powerpoint/2010/main" val="150533506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u="sng" kern="1200" dirty="0">
                <a:solidFill>
                  <a:schemeClr val="tx1"/>
                </a:solidFill>
                <a:effectLst/>
                <a:latin typeface="+mn-lt"/>
                <a:ea typeface="+mn-ea"/>
                <a:cs typeface="+mn-cs"/>
                <a:hlinkClick r:id="rId3"/>
              </a:rPr>
              <a:t>https://miro.com/welcomeonboard/ejI5NWJkdjRhOUtmak5lWXFubE1TWmMyTllGbTNubGVxZVcxOHNxWHRtbmpscW55VmxnVGltalRIOENoSUNaNnwzNDU4NzY0NTUyNTA2NTc4ODc1fDI=?share_link_id=169648280550</a:t>
            </a:r>
            <a:r>
              <a:rPr lang="de-CH" sz="1200" u="sng" kern="1200" dirty="0">
                <a:solidFill>
                  <a:schemeClr val="tx1"/>
                </a:solidFill>
                <a:effectLst/>
                <a:latin typeface="+mn-lt"/>
                <a:ea typeface="+mn-ea"/>
                <a:cs typeface="+mn-cs"/>
              </a:rPr>
              <a:t> </a:t>
            </a:r>
          </a:p>
          <a:p>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B4A389DC-B868-4A76-93F1-E20505CB5D10}" type="slidenum">
              <a:rPr lang="de-CH" smtClean="0"/>
              <a:pPr/>
              <a:t>148</a:t>
            </a:fld>
            <a:endParaRPr lang="de-CH" dirty="0"/>
          </a:p>
        </p:txBody>
      </p:sp>
    </p:spTree>
    <p:extLst>
      <p:ext uri="{BB962C8B-B14F-4D97-AF65-F5344CB8AC3E}">
        <p14:creationId xmlns:p14="http://schemas.microsoft.com/office/powerpoint/2010/main" val="234000363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149</a:t>
            </a:fld>
            <a:endParaRPr lang="de-CH" dirty="0"/>
          </a:p>
        </p:txBody>
      </p:sp>
    </p:spTree>
    <p:extLst>
      <p:ext uri="{BB962C8B-B14F-4D97-AF65-F5344CB8AC3E}">
        <p14:creationId xmlns:p14="http://schemas.microsoft.com/office/powerpoint/2010/main" val="103912250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Wichtig:</a:t>
            </a:r>
          </a:p>
          <a:p>
            <a:pPr marL="171450" indent="-171450">
              <a:buFontTx/>
              <a:buChar char="-"/>
            </a:pPr>
            <a:r>
              <a:rPr lang="de-CH" dirty="0"/>
              <a:t>Praxisaufträge auf Abteilungen verteilen und Ablauf erstellen</a:t>
            </a:r>
          </a:p>
          <a:p>
            <a:pPr marL="171450" indent="-171450">
              <a:buFontTx/>
              <a:buChar char="-"/>
            </a:pPr>
            <a:r>
              <a:rPr lang="de-CH" dirty="0"/>
              <a:t>Abteilungen sollen sich überlegen, wann sie welchen Praxisauftrag machen werden (es sind viele!)</a:t>
            </a:r>
          </a:p>
          <a:p>
            <a:pPr marL="171450" indent="-171450">
              <a:buFontTx/>
              <a:buChar char="-"/>
            </a:pPr>
            <a:r>
              <a:rPr lang="de-CH" dirty="0"/>
              <a:t>Überlegt euch an welchen Gesprächen ihr dabei seit</a:t>
            </a:r>
          </a:p>
          <a:p>
            <a:pPr marL="171450" indent="-171450">
              <a:buFontTx/>
              <a:buChar char="-"/>
            </a:pPr>
            <a:r>
              <a:rPr lang="de-CH" dirty="0"/>
              <a:t>Führt die Lernenden gut ein, schaut, dass sie die </a:t>
            </a:r>
            <a:r>
              <a:rPr lang="de-CH" dirty="0" err="1"/>
              <a:t>Blended</a:t>
            </a:r>
            <a:r>
              <a:rPr lang="de-CH" dirty="0"/>
              <a:t> </a:t>
            </a:r>
            <a:r>
              <a:rPr lang="de-CH" dirty="0" err="1"/>
              <a:t>Learnings</a:t>
            </a:r>
            <a:r>
              <a:rPr lang="de-CH" dirty="0"/>
              <a:t> machen und gebt ihnen Zeit dafür! Es sind ÜK-Tage</a:t>
            </a:r>
          </a:p>
          <a:p>
            <a:pPr marL="171450" indent="-171450">
              <a:buFontTx/>
              <a:buChar char="-"/>
            </a:pPr>
            <a:r>
              <a:rPr lang="de-CH" dirty="0"/>
              <a:t>Die Branche AG wird weiterhin Hilfsmittel zur Verfügung stellen – es ist ein rollender Ablauf </a:t>
            </a:r>
          </a:p>
          <a:p>
            <a:pPr marL="171450" indent="-171450">
              <a:buFontTx/>
              <a:buChar char="-"/>
            </a:pPr>
            <a:r>
              <a:rPr lang="de-CH" dirty="0"/>
              <a:t>Wenn ihr Wünsche/Ideen habt, was euch helfen könnte </a:t>
            </a:r>
            <a:r>
              <a:rPr lang="de-CH" dirty="0">
                <a:sym typeface="Wingdings" panose="05000000000000000000" pitchFamily="2" charset="2"/>
              </a:rPr>
              <a:t> informiert </a:t>
            </a:r>
            <a:r>
              <a:rPr lang="de-CH">
                <a:sym typeface="Wingdings" panose="05000000000000000000" pitchFamily="2" charset="2"/>
              </a:rPr>
              <a:t>die Branche</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150</a:t>
            </a:fld>
            <a:endParaRPr lang="de-CH" dirty="0"/>
          </a:p>
        </p:txBody>
      </p:sp>
    </p:spTree>
    <p:extLst>
      <p:ext uri="{BB962C8B-B14F-4D97-AF65-F5344CB8AC3E}">
        <p14:creationId xmlns:p14="http://schemas.microsoft.com/office/powerpoint/2010/main" val="300421783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151</a:t>
            </a:fld>
            <a:endParaRPr lang="de-CH" dirty="0"/>
          </a:p>
        </p:txBody>
      </p:sp>
    </p:spTree>
    <p:extLst>
      <p:ext uri="{BB962C8B-B14F-4D97-AF65-F5344CB8AC3E}">
        <p14:creationId xmlns:p14="http://schemas.microsoft.com/office/powerpoint/2010/main" val="320823120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152</a:t>
            </a:fld>
            <a:endParaRPr lang="de-CH" dirty="0"/>
          </a:p>
        </p:txBody>
      </p:sp>
    </p:spTree>
    <p:extLst>
      <p:ext uri="{BB962C8B-B14F-4D97-AF65-F5344CB8AC3E}">
        <p14:creationId xmlns:p14="http://schemas.microsoft.com/office/powerpoint/2010/main" val="6956379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153</a:t>
            </a:fld>
            <a:endParaRPr lang="de-CH" dirty="0"/>
          </a:p>
        </p:txBody>
      </p:sp>
    </p:spTree>
    <p:extLst>
      <p:ext uri="{BB962C8B-B14F-4D97-AF65-F5344CB8AC3E}">
        <p14:creationId xmlns:p14="http://schemas.microsoft.com/office/powerpoint/2010/main" val="48856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8693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154</a:t>
            </a:fld>
            <a:endParaRPr lang="de-CH" dirty="0"/>
          </a:p>
        </p:txBody>
      </p:sp>
    </p:spTree>
    <p:extLst>
      <p:ext uri="{BB962C8B-B14F-4D97-AF65-F5344CB8AC3E}">
        <p14:creationId xmlns:p14="http://schemas.microsoft.com/office/powerpoint/2010/main" val="83186150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155</a:t>
            </a:fld>
            <a:endParaRPr lang="de-CH" dirty="0"/>
          </a:p>
        </p:txBody>
      </p:sp>
    </p:spTree>
    <p:extLst>
      <p:ext uri="{BB962C8B-B14F-4D97-AF65-F5344CB8AC3E}">
        <p14:creationId xmlns:p14="http://schemas.microsoft.com/office/powerpoint/2010/main" val="2677122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Aktivität–</a:t>
            </a:r>
            <a:r>
              <a:rPr lang="de-DE" baseline="0" dirty="0"/>
              <a:t> und Handlungskompetenz willensstark und aktiv umsetzten ist etwas neues </a:t>
            </a:r>
            <a:r>
              <a:rPr lang="de-DE" baseline="0" dirty="0">
                <a:sym typeface="Wingdings" panose="05000000000000000000" pitchFamily="2" charset="2"/>
              </a:rPr>
              <a:t> Achtung ist aber nicht für alle einfach zu Beginn  gutes Vorbild sein</a:t>
            </a:r>
            <a:endParaRPr lang="de-DE" baseline="0" dirty="0"/>
          </a:p>
          <a:p>
            <a:r>
              <a:rPr lang="de-DE" baseline="0" dirty="0"/>
              <a:t>Folie sehr wichtig!</a:t>
            </a:r>
          </a:p>
          <a:p>
            <a:r>
              <a:rPr lang="de-DE" baseline="0" dirty="0"/>
              <a:t>Emotion </a:t>
            </a:r>
            <a:r>
              <a:rPr lang="de-DE" baseline="0" dirty="0">
                <a:sym typeface="Wingdings" panose="05000000000000000000" pitchFamily="2" charset="2"/>
              </a:rPr>
              <a:t> starke Gefühle</a:t>
            </a:r>
            <a:endParaRPr lang="de-DE" baseline="0" dirty="0"/>
          </a:p>
          <a:p>
            <a:r>
              <a:rPr lang="de-DE" baseline="0" dirty="0"/>
              <a:t>Motivation </a:t>
            </a:r>
            <a:r>
              <a:rPr lang="de-DE" baseline="0" dirty="0">
                <a:sym typeface="Wingdings" panose="05000000000000000000" pitchFamily="2" charset="2"/>
              </a:rPr>
              <a:t> menschliches Verhalten</a:t>
            </a:r>
          </a:p>
          <a:p>
            <a:endParaRPr lang="de-DE" baseline="0" dirty="0">
              <a:sym typeface="Wingdings" panose="05000000000000000000" pitchFamily="2" charset="2"/>
            </a:endParaRPr>
          </a:p>
          <a:p>
            <a:r>
              <a:rPr lang="de-DE" baseline="0" dirty="0">
                <a:sym typeface="Wingdings" panose="05000000000000000000" pitchFamily="2" charset="2"/>
              </a:rPr>
              <a:t>Wir müssen Anreize schaffen, dass Lernende dies umsetzten können. </a:t>
            </a:r>
            <a:endParaRPr lang="de-CH" dirty="0"/>
          </a:p>
          <a:p>
            <a:r>
              <a:rPr lang="de-CH" dirty="0"/>
              <a:t>Ein Umfeld schaffen, das Motivation zulässt/fördert </a:t>
            </a:r>
          </a:p>
          <a:p>
            <a:r>
              <a:rPr lang="de-CH" dirty="0"/>
              <a:t>Wichtig: Vorbildfunktion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7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644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ov-ap</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49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75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4122874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 = Fachrichtung </a:t>
            </a:r>
          </a:p>
          <a:p>
            <a:r>
              <a:rPr lang="de-DE" dirty="0"/>
              <a:t>Ziel und Anforderungen sind</a:t>
            </a:r>
            <a:r>
              <a:rPr lang="de-DE" baseline="0" dirty="0"/>
              <a:t> über Handlungskompetenzen geregelt</a:t>
            </a:r>
          </a:p>
          <a:p>
            <a:r>
              <a:rPr lang="de-DE" baseline="0" dirty="0" err="1"/>
              <a:t>Qualifkationsprofil</a:t>
            </a:r>
            <a:r>
              <a:rPr lang="de-DE" baseline="0" dirty="0"/>
              <a:t>: zeigt mind. Anforderung und was max. geprüft wird</a:t>
            </a:r>
            <a:endParaRPr lang="de-CH" dirty="0"/>
          </a:p>
          <a:p>
            <a:r>
              <a:rPr lang="de-CH" dirty="0"/>
              <a:t>Arbeitssicherheit bei uns nicht so wichtig wie Bsp. Beim Elektriker </a:t>
            </a:r>
            <a:r>
              <a:rPr lang="de-CH" dirty="0">
                <a:sym typeface="Wingdings" panose="05000000000000000000" pitchFamily="2" charset="2"/>
              </a:rPr>
              <a:t> </a:t>
            </a:r>
          </a:p>
          <a:p>
            <a:r>
              <a:rPr lang="de-CH" dirty="0">
                <a:sym typeface="Wingdings" panose="05000000000000000000" pitchFamily="2" charset="2"/>
              </a:rPr>
              <a:t>SOG-Ausbildung mit Langzeitpraktikum von mind. 12 Monate </a:t>
            </a:r>
          </a:p>
          <a:p>
            <a:r>
              <a:rPr lang="de-CH" dirty="0">
                <a:sym typeface="Wingdings" panose="05000000000000000000" pitchFamily="2" charset="2"/>
              </a:rPr>
              <a:t>Qualifikationsprofil ist wichtig bei Anrechnung von früheren Lehren etc.  </a:t>
            </a:r>
          </a:p>
          <a:p>
            <a:r>
              <a:rPr lang="de-CH" dirty="0">
                <a:sym typeface="Wingdings" panose="05000000000000000000" pitchFamily="2" charset="2"/>
              </a:rPr>
              <a:t>Handlungskompetenzbereiche (stellen Minimalstandard für Ausbildung sicher und bilden maximaler Umfang für QV)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04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Qualifikationsverfahren ist ganz neu gestaltet, an andere Berufe angepasst!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43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Siehe nächste Folien ist alles genau erklärt</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60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Siehe nächste Folien ist alles genau erklärt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71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t>Heute gilt ALS </a:t>
            </a:r>
            <a:r>
              <a:rPr lang="de-CH" i="1" dirty="0" err="1"/>
              <a:t>als</a:t>
            </a:r>
            <a:r>
              <a:rPr lang="de-CH" i="1" dirty="0"/>
              <a:t> Bildungsbericht </a:t>
            </a:r>
          </a:p>
          <a:p>
            <a:r>
              <a:rPr lang="de-CH" b="1" dirty="0"/>
              <a:t>System</a:t>
            </a:r>
            <a:r>
              <a:rPr lang="de-CH" dirty="0"/>
              <a:t> führt </a:t>
            </a:r>
            <a:r>
              <a:rPr lang="de-CH" dirty="0" err="1"/>
              <a:t>üK</a:t>
            </a:r>
            <a:r>
              <a:rPr lang="de-CH" dirty="0"/>
              <a:t> und Betrieb automatisch zusammen – es fehlen Zeugnisse der Berufsschule </a:t>
            </a:r>
          </a:p>
          <a:p>
            <a:r>
              <a:rPr lang="de-CH" dirty="0"/>
              <a:t>Bildungsbericht soll so nicht </a:t>
            </a:r>
            <a:r>
              <a:rPr lang="de-CH" dirty="0" err="1"/>
              <a:t>mega</a:t>
            </a:r>
            <a:r>
              <a:rPr lang="de-CH" dirty="0"/>
              <a:t> aufwändig sein </a:t>
            </a:r>
          </a:p>
          <a:p>
            <a:r>
              <a:rPr lang="de-CH" dirty="0"/>
              <a:t>Bei Ausfall Praxisbildner können Rechte übertragen werden </a:t>
            </a:r>
          </a:p>
          <a:p>
            <a:r>
              <a:rPr lang="de-CH" dirty="0"/>
              <a:t>Zeugnis kann hochgeladen werden und allfällige Massnahmen auch – Rest erfolgt automatisch</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54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749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19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Branchenübergreifend ist Hauptteil</a:t>
            </a:r>
          </a:p>
          <a:p>
            <a:r>
              <a:rPr lang="de-DE" dirty="0"/>
              <a:t>Genaueres nächste Folien</a:t>
            </a: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6487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63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a:t>
            </a:fld>
            <a:endParaRPr lang="de-CH" dirty="0"/>
          </a:p>
        </p:txBody>
      </p:sp>
    </p:spTree>
    <p:extLst>
      <p:ext uri="{BB962C8B-B14F-4D97-AF65-F5344CB8AC3E}">
        <p14:creationId xmlns:p14="http://schemas.microsoft.com/office/powerpoint/2010/main" val="3761767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8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Unten </a:t>
            </a:r>
            <a:r>
              <a:rPr lang="de-CH" b="1" dirty="0"/>
              <a:t>Entwicklung</a:t>
            </a:r>
            <a:r>
              <a:rPr lang="de-CH" dirty="0"/>
              <a:t> der Kompetenzen (Lernende unterstützen zur Erreichung der Kompetenzen) </a:t>
            </a:r>
          </a:p>
          <a:p>
            <a:r>
              <a:rPr lang="de-CH" dirty="0"/>
              <a:t>Oben </a:t>
            </a:r>
            <a:r>
              <a:rPr lang="de-CH" b="1" dirty="0"/>
              <a:t>Beurteilung </a:t>
            </a:r>
            <a:endParaRPr lang="de-CH" b="0" dirty="0"/>
          </a:p>
          <a:p>
            <a:endParaRPr lang="de-CH" dirty="0"/>
          </a:p>
          <a:p>
            <a:r>
              <a:rPr lang="de-DE" dirty="0"/>
              <a:t>Ausbildungsprogramm entspricht dem Basisausbildungsprogramm</a:t>
            </a:r>
          </a:p>
          <a:p>
            <a:endParaRPr lang="de-CH" dirty="0"/>
          </a:p>
          <a:p>
            <a:r>
              <a:rPr lang="de-CH" dirty="0"/>
              <a:t>Feedback immer auch zeitnah, Beurteilungsgespräch ist Übersicht über das Ganze </a:t>
            </a:r>
          </a:p>
          <a:p>
            <a:r>
              <a:rPr lang="de-CH" dirty="0"/>
              <a:t>Im Betrieb definieren, wer Beurteilung und Gespräch macht </a:t>
            </a:r>
          </a:p>
          <a:p>
            <a:r>
              <a:rPr lang="de-CH" dirty="0"/>
              <a:t>= am Schluss ist der Bildungsbericht das Resultat (mit Unterschrift uploaden) </a:t>
            </a:r>
          </a:p>
          <a:p>
            <a:r>
              <a:rPr lang="de-CH" dirty="0"/>
              <a:t>Bei minderjährigen Lernenden = Unterschrift gesetzlicher Vertreter einholen </a:t>
            </a:r>
          </a:p>
          <a:p>
            <a:r>
              <a:rPr lang="de-CH" b="1" dirty="0"/>
              <a:t>Fehler auf Folie: Beurteilung erfolgt pro Semester </a:t>
            </a:r>
          </a:p>
          <a:p>
            <a:r>
              <a:rPr lang="de-DE" dirty="0"/>
              <a:t>Entwicklung:</a:t>
            </a:r>
          </a:p>
          <a:p>
            <a:endParaRPr lang="de-DE" dirty="0"/>
          </a:p>
          <a:p>
            <a:r>
              <a:rPr lang="de-DE" dirty="0" err="1"/>
              <a:t>aBteilung</a:t>
            </a:r>
            <a:r>
              <a:rPr lang="de-DE" baseline="0" dirty="0"/>
              <a:t> pro </a:t>
            </a:r>
            <a:r>
              <a:rPr lang="de-DE" baseline="0" dirty="0" err="1"/>
              <a:t>Semster</a:t>
            </a:r>
            <a:r>
              <a:rPr lang="de-DE" baseline="0" dirty="0"/>
              <a:t> wird zugewiesen</a:t>
            </a:r>
          </a:p>
          <a:p>
            <a:r>
              <a:rPr lang="de-DE" baseline="0" dirty="0"/>
              <a:t>Kompetenzraster hat mehrere Praxisaufträge, alle müssen verschoben werden </a:t>
            </a:r>
          </a:p>
          <a:p>
            <a:r>
              <a:rPr lang="de-DE" baseline="0" dirty="0"/>
              <a:t>Wie viele Praxisaufträge pro Semester </a:t>
            </a:r>
          </a:p>
          <a:p>
            <a:r>
              <a:rPr lang="de-DE" baseline="0" dirty="0"/>
              <a:t>Wenn man etwas ändert am Ausbildungsprogramm stimmt es nicht </a:t>
            </a:r>
            <a:r>
              <a:rPr lang="de-DE" baseline="0" dirty="0" err="1"/>
              <a:t>emhr</a:t>
            </a:r>
            <a:r>
              <a:rPr lang="de-DE" baseline="0" dirty="0"/>
              <a:t> mit der Schule überein, ist aber möglich.</a:t>
            </a:r>
          </a:p>
          <a:p>
            <a:r>
              <a:rPr lang="de-DE" baseline="0" dirty="0"/>
              <a:t>Raster kann man verschieben </a:t>
            </a: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B6D5DF1-2690-AE5B-EAF4-C1910B4DA685}"/>
                  </a:ext>
                </a:extLst>
              </p14:cNvPr>
              <p14:cNvContentPartPr/>
              <p14:nvPr/>
            </p14:nvContentPartPr>
            <p14:xfrm>
              <a:off x="2360333" y="2924787"/>
              <a:ext cx="734974" cy="2039325"/>
            </p14:xfrm>
          </p:contentPart>
        </mc:Choice>
        <mc:Fallback xmlns="">
          <p:pic>
            <p:nvPicPr>
              <p:cNvPr id="5" name="Freihand 4">
                <a:extLst>
                  <a:ext uri="{FF2B5EF4-FFF2-40B4-BE49-F238E27FC236}">
                    <a16:creationId xmlns:a16="http://schemas.microsoft.com/office/drawing/2014/main" id="{9B6D5DF1-2690-AE5B-EAF4-C1910B4DA685}"/>
                  </a:ext>
                </a:extLst>
              </p:cNvPr>
              <p:cNvPicPr/>
              <p:nvPr/>
            </p:nvPicPr>
            <p:blipFill>
              <a:blip r:embed="rId4"/>
              <a:stretch>
                <a:fillRect/>
              </a:stretch>
            </p:blipFill>
            <p:spPr>
              <a:xfrm>
                <a:off x="2351335" y="2915787"/>
                <a:ext cx="752610" cy="20569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48FE633-A1B3-9CE2-6881-2E05D62572E1}"/>
                  </a:ext>
                </a:extLst>
              </p14:cNvPr>
              <p14:cNvContentPartPr/>
              <p14:nvPr/>
            </p14:nvContentPartPr>
            <p14:xfrm>
              <a:off x="1858626" y="974320"/>
              <a:ext cx="650507" cy="4486204"/>
            </p14:xfrm>
          </p:contentPart>
        </mc:Choice>
        <mc:Fallback xmlns="">
          <p:pic>
            <p:nvPicPr>
              <p:cNvPr id="6" name="Freihand 5">
                <a:extLst>
                  <a:ext uri="{FF2B5EF4-FFF2-40B4-BE49-F238E27FC236}">
                    <a16:creationId xmlns:a16="http://schemas.microsoft.com/office/drawing/2014/main" id="{D48FE633-A1B3-9CE2-6881-2E05D62572E1}"/>
                  </a:ext>
                </a:extLst>
              </p:cNvPr>
              <p:cNvPicPr/>
              <p:nvPr/>
            </p:nvPicPr>
            <p:blipFill>
              <a:blip r:embed="rId6"/>
              <a:stretch>
                <a:fillRect/>
              </a:stretch>
            </p:blipFill>
            <p:spPr>
              <a:xfrm>
                <a:off x="1849631" y="965320"/>
                <a:ext cx="668137" cy="4503844"/>
              </a:xfrm>
              <a:prstGeom prst="rect">
                <a:avLst/>
              </a:prstGeom>
            </p:spPr>
          </p:pic>
        </mc:Fallback>
      </mc:AlternateContent>
      <p:grpSp>
        <p:nvGrpSpPr>
          <p:cNvPr id="11" name="Gruppieren 10">
            <a:extLst>
              <a:ext uri="{FF2B5EF4-FFF2-40B4-BE49-F238E27FC236}">
                <a16:creationId xmlns:a16="http://schemas.microsoft.com/office/drawing/2014/main" id="{B696C32D-E5C1-9634-A028-5662F1CFBB63}"/>
              </a:ext>
            </a:extLst>
          </p:cNvPr>
          <p:cNvGrpSpPr/>
          <p:nvPr/>
        </p:nvGrpSpPr>
        <p:grpSpPr>
          <a:xfrm>
            <a:off x="1918574" y="5261829"/>
            <a:ext cx="37824" cy="50032"/>
            <a:chOff x="1935600" y="4846200"/>
            <a:chExt cx="38160" cy="460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490B216-8F18-583A-919C-8BD250F21A8A}"/>
                    </a:ext>
                  </a:extLst>
                </p14:cNvPr>
                <p14:cNvContentPartPr/>
                <p14:nvPr/>
              </p14:nvContentPartPr>
              <p14:xfrm>
                <a:off x="1957920" y="4891920"/>
                <a:ext cx="360" cy="360"/>
              </p14:xfrm>
            </p:contentPart>
          </mc:Choice>
          <mc:Fallback xmlns="">
            <p:pic>
              <p:nvPicPr>
                <p:cNvPr id="7" name="Freihand 6">
                  <a:extLst>
                    <a:ext uri="{FF2B5EF4-FFF2-40B4-BE49-F238E27FC236}">
                      <a16:creationId xmlns:a16="http://schemas.microsoft.com/office/drawing/2014/main" id="{F490B216-8F18-583A-919C-8BD250F21A8A}"/>
                    </a:ext>
                  </a:extLst>
                </p:cNvPr>
                <p:cNvPicPr/>
                <p:nvPr/>
              </p:nvPicPr>
              <p:blipFill>
                <a:blip r:embed="rId8"/>
                <a:stretch>
                  <a:fillRect/>
                </a:stretch>
              </p:blipFill>
              <p:spPr>
                <a:xfrm>
                  <a:off x="194928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8EEBB0-DBBE-6550-C303-74286E4781FC}"/>
                    </a:ext>
                  </a:extLst>
                </p14:cNvPr>
                <p14:cNvContentPartPr/>
                <p14:nvPr/>
              </p14:nvContentPartPr>
              <p14:xfrm>
                <a:off x="1935600" y="4891920"/>
                <a:ext cx="360" cy="360"/>
              </p14:xfrm>
            </p:contentPart>
          </mc:Choice>
          <mc:Fallback xmlns="">
            <p:pic>
              <p:nvPicPr>
                <p:cNvPr id="8" name="Freihand 7">
                  <a:extLst>
                    <a:ext uri="{FF2B5EF4-FFF2-40B4-BE49-F238E27FC236}">
                      <a16:creationId xmlns:a16="http://schemas.microsoft.com/office/drawing/2014/main" id="{7D8EEBB0-DBBE-6550-C303-74286E4781FC}"/>
                    </a:ext>
                  </a:extLst>
                </p:cNvPr>
                <p:cNvPicPr/>
                <p:nvPr/>
              </p:nvPicPr>
              <p:blipFill>
                <a:blip r:embed="rId10"/>
                <a:stretch>
                  <a:fillRect/>
                </a:stretch>
              </p:blipFill>
              <p:spPr>
                <a:xfrm>
                  <a:off x="192660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093AE6-79E5-163A-F09E-B7A19A5F186F}"/>
                    </a:ext>
                  </a:extLst>
                </p14:cNvPr>
                <p14:cNvContentPartPr/>
                <p14:nvPr/>
              </p14:nvContentPartPr>
              <p14:xfrm>
                <a:off x="1973400" y="4846200"/>
                <a:ext cx="360" cy="360"/>
              </p14:xfrm>
            </p:contentPart>
          </mc:Choice>
          <mc:Fallback xmlns="">
            <p:pic>
              <p:nvPicPr>
                <p:cNvPr id="10" name="Freihand 9">
                  <a:extLst>
                    <a:ext uri="{FF2B5EF4-FFF2-40B4-BE49-F238E27FC236}">
                      <a16:creationId xmlns:a16="http://schemas.microsoft.com/office/drawing/2014/main" id="{92093AE6-79E5-163A-F09E-B7A19A5F186F}"/>
                    </a:ext>
                  </a:extLst>
                </p:cNvPr>
                <p:cNvPicPr/>
                <p:nvPr/>
              </p:nvPicPr>
              <p:blipFill>
                <a:blip r:embed="rId8"/>
                <a:stretch>
                  <a:fillRect/>
                </a:stretch>
              </p:blipFill>
              <p:spPr>
                <a:xfrm>
                  <a:off x="1964760" y="483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35A3758-1B44-1A9B-010E-709246310758}"/>
                  </a:ext>
                </a:extLst>
              </p14:cNvPr>
              <p14:cNvContentPartPr/>
              <p14:nvPr/>
            </p14:nvContentPartPr>
            <p14:xfrm>
              <a:off x="883400" y="5626124"/>
              <a:ext cx="357" cy="391"/>
            </p14:xfrm>
          </p:contentPart>
        </mc:Choice>
        <mc:Fallback xmlns="">
          <p:pic>
            <p:nvPicPr>
              <p:cNvPr id="12" name="Freihand 11">
                <a:extLst>
                  <a:ext uri="{FF2B5EF4-FFF2-40B4-BE49-F238E27FC236}">
                    <a16:creationId xmlns:a16="http://schemas.microsoft.com/office/drawing/2014/main" id="{735A3758-1B44-1A9B-010E-709246310758}"/>
                  </a:ext>
                </a:extLst>
              </p:cNvPr>
              <p:cNvPicPr/>
              <p:nvPr/>
            </p:nvPicPr>
            <p:blipFill>
              <a:blip r:embed="rId13"/>
              <a:stretch>
                <a:fillRect/>
              </a:stretch>
            </p:blipFill>
            <p:spPr>
              <a:xfrm>
                <a:off x="874475" y="5616349"/>
                <a:ext cx="17850" cy="19550"/>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48A539E-9EE2-1CBA-1D70-65F6A0624B01}"/>
                  </a:ext>
                </a:extLst>
              </p14:cNvPr>
              <p14:cNvContentPartPr/>
              <p14:nvPr/>
            </p14:nvContentPartPr>
            <p14:xfrm>
              <a:off x="2522693" y="4823658"/>
              <a:ext cx="357" cy="391"/>
            </p14:xfrm>
          </p:contentPart>
        </mc:Choice>
        <mc:Fallback xmlns="">
          <p:pic>
            <p:nvPicPr>
              <p:cNvPr id="5" name="Freihand 4">
                <a:extLst>
                  <a:ext uri="{FF2B5EF4-FFF2-40B4-BE49-F238E27FC236}">
                    <a16:creationId xmlns:a16="http://schemas.microsoft.com/office/drawing/2014/main" id="{A48A539E-9EE2-1CBA-1D70-65F6A0624B01}"/>
                  </a:ext>
                </a:extLst>
              </p:cNvPr>
              <p:cNvPicPr/>
              <p:nvPr/>
            </p:nvPicPr>
            <p:blipFill>
              <a:blip r:embed="rId4"/>
              <a:stretch>
                <a:fillRect/>
              </a:stretch>
            </p:blipFill>
            <p:spPr>
              <a:xfrm>
                <a:off x="2513768" y="4813883"/>
                <a:ext cx="17850" cy="19550"/>
              </a:xfrm>
              <a:prstGeom prst="rect">
                <a:avLst/>
              </a:prstGeom>
            </p:spPr>
          </p:pic>
        </mc:Fallback>
      </mc:AlternateContent>
    </p:spTree>
    <p:extLst>
      <p:ext uri="{BB962C8B-B14F-4D97-AF65-F5344CB8AC3E}">
        <p14:creationId xmlns:p14="http://schemas.microsoft.com/office/powerpoint/2010/main" val="91557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CH" dirty="0"/>
              <a:t>Abu ist bei uns integriert</a:t>
            </a:r>
          </a:p>
          <a:p>
            <a:pPr marL="0" indent="0">
              <a:buFont typeface="Arial" panose="020B0604020202020204" pitchFamily="34" charset="0"/>
              <a:buNone/>
            </a:pPr>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2085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Integrierte Maturität weiterhin möglich </a:t>
            </a:r>
          </a:p>
          <a:p>
            <a:r>
              <a:rPr lang="de-CH" b="1" dirty="0"/>
              <a:t>Teil BM </a:t>
            </a:r>
            <a:r>
              <a:rPr lang="de-CH" dirty="0"/>
              <a:t>ist fächerorientiert nicht Handlungskompetenzorientiert; BM ist klar ausgewiesen und separiert (</a:t>
            </a:r>
            <a:r>
              <a:rPr lang="de-CH" dirty="0" err="1"/>
              <a:t>sep</a:t>
            </a:r>
            <a:r>
              <a:rPr lang="de-CH" dirty="0"/>
              <a:t>, Unterricht)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7029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a:t>Hinweis </a:t>
            </a:r>
            <a:r>
              <a:rPr lang="de-CH" dirty="0" err="1"/>
              <a:t>üK</a:t>
            </a:r>
            <a:r>
              <a:rPr lang="de-CH" dirty="0"/>
              <a:t>-Leitung:</a:t>
            </a:r>
          </a:p>
          <a:p>
            <a:pPr marL="171450" indent="-171450">
              <a:buFont typeface="Arial" panose="020B0604020202020204" pitchFamily="34" charset="0"/>
              <a:buChar char="•"/>
            </a:pPr>
            <a:r>
              <a:rPr lang="de-CH" dirty="0"/>
              <a:t>Blau umrandet = hier stehen die Lernenden gerade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Es gibt 5 </a:t>
            </a:r>
            <a:r>
              <a:rPr lang="de-CH" dirty="0" err="1"/>
              <a:t>üK</a:t>
            </a:r>
            <a:r>
              <a:rPr lang="de-CH" dirty="0"/>
              <a:t>-Blöcke über 5 Semester verteilt. Im letzten Semester der beruflichen Grundbildung finden ab Beginn des Qualifikationsverfahrens keine überbetrieblichen Kurse statt.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dirty="0"/>
              <a:t>Thematisieren Sie auch die Organisation des Selbststudiums = orts- und zeitunabhängig (= Vorbereitungsaufträge wie Grundlagenstudium und Recherche sowie Nachbereitungsaufträge E-Test und Praxisaufträge)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CH" dirty="0"/>
          </a:p>
          <a:p>
            <a:pPr marR="0" lvl="0" algn="l" defTabSz="914400" rtl="0" eaLnBrk="1" fontAlgn="auto" latinLnBrk="0" hangingPunct="1">
              <a:lnSpc>
                <a:spcPct val="100000"/>
              </a:lnSpc>
              <a:spcBef>
                <a:spcPts val="0"/>
              </a:spcBef>
              <a:spcAft>
                <a:spcPts val="0"/>
              </a:spcAft>
              <a:buClrTx/>
              <a:buSzTx/>
              <a:tabLst/>
              <a:defRPr/>
            </a:pPr>
            <a:r>
              <a:rPr lang="de-CH" b="0" dirty="0"/>
              <a:t>!!!!!Berufsbildner soll in den ersten Tagen </a:t>
            </a:r>
            <a:r>
              <a:rPr lang="de-CH" b="1" dirty="0"/>
              <a:t>Extranet zeigen </a:t>
            </a:r>
            <a:r>
              <a:rPr lang="de-CH" b="0" dirty="0"/>
              <a:t>(Funktionalität, Arbeitsweise, individuelles Ausbildungsprogramm etc.), vor üK1 müssen die Lernenden Grundlagenstudium und Recherche machen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858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9582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Relevant Abschlussprüfung Betreib und Berufsschule, Vertiefungsarbeit findet in der Schule statt </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6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SOG sind noch nicht bereit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29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Ziele aufhängen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4266124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5477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Evt.</a:t>
            </a:r>
            <a:r>
              <a:rPr lang="de-CH" dirty="0"/>
              <a:t> Murmelgruppen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41</a:t>
            </a:fld>
            <a:endParaRPr lang="de-CH" dirty="0"/>
          </a:p>
        </p:txBody>
      </p:sp>
    </p:spTree>
    <p:extLst>
      <p:ext uri="{BB962C8B-B14F-4D97-AF65-F5344CB8AC3E}">
        <p14:creationId xmlns:p14="http://schemas.microsoft.com/office/powerpoint/2010/main" val="42810826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15 min bis 9.45 Uhr</a:t>
            </a:r>
          </a:p>
        </p:txBody>
      </p:sp>
      <p:sp>
        <p:nvSpPr>
          <p:cNvPr id="4" name="Foliennummernplatzhalter 3"/>
          <p:cNvSpPr>
            <a:spLocks noGrp="1"/>
          </p:cNvSpPr>
          <p:nvPr>
            <p:ph type="sldNum" sz="quarter" idx="10"/>
          </p:nvPr>
        </p:nvSpPr>
        <p:spPr/>
        <p:txBody>
          <a:bodyPr/>
          <a:lstStyle/>
          <a:p>
            <a:fld id="{B4A389DC-B868-4A76-93F1-E20505CB5D10}" type="slidenum">
              <a:rPr lang="de-CH" smtClean="0"/>
              <a:pPr/>
              <a:t>42</a:t>
            </a:fld>
            <a:endParaRPr lang="de-CH" dirty="0"/>
          </a:p>
        </p:txBody>
      </p:sp>
    </p:spTree>
    <p:extLst>
      <p:ext uri="{BB962C8B-B14F-4D97-AF65-F5344CB8AC3E}">
        <p14:creationId xmlns:p14="http://schemas.microsoft.com/office/powerpoint/2010/main" val="1640695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1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15315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232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Berufsbildner muss sich der Vorbildrolle bewusst sein und die Konsequenzen</a:t>
            </a:r>
          </a:p>
          <a:p>
            <a:r>
              <a:rPr lang="de-CH" dirty="0"/>
              <a:t>Es gibt Personen die rekrutieren und als Praxisbildner*in walten</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126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CH" dirty="0"/>
              <a:t>Lehrstelleninserate</a:t>
            </a:r>
          </a:p>
          <a:p>
            <a:pPr marL="171450" indent="-171450">
              <a:buFontTx/>
              <a:buChar char="-"/>
            </a:pPr>
            <a:r>
              <a:rPr lang="de-CH" dirty="0"/>
              <a:t>Onboarding-Programm</a:t>
            </a:r>
          </a:p>
          <a:p>
            <a:pPr marL="171450" indent="-171450">
              <a:buFontTx/>
              <a:buChar char="-"/>
            </a:pP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48</a:t>
            </a:fld>
            <a:endParaRPr lang="de-CH" dirty="0"/>
          </a:p>
        </p:txBody>
      </p:sp>
    </p:spTree>
    <p:extLst>
      <p:ext uri="{BB962C8B-B14F-4D97-AF65-F5344CB8AC3E}">
        <p14:creationId xmlns:p14="http://schemas.microsoft.com/office/powerpoint/2010/main" val="30632469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50</a:t>
            </a:fld>
            <a:endParaRPr lang="de-CH" dirty="0"/>
          </a:p>
        </p:txBody>
      </p:sp>
    </p:spTree>
    <p:extLst>
      <p:ext uri="{BB962C8B-B14F-4D97-AF65-F5344CB8AC3E}">
        <p14:creationId xmlns:p14="http://schemas.microsoft.com/office/powerpoint/2010/main" val="2628262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51</a:t>
            </a:fld>
            <a:endParaRPr lang="de-CH" dirty="0"/>
          </a:p>
        </p:txBody>
      </p:sp>
    </p:spTree>
    <p:extLst>
      <p:ext uri="{BB962C8B-B14F-4D97-AF65-F5344CB8AC3E}">
        <p14:creationId xmlns:p14="http://schemas.microsoft.com/office/powerpoint/2010/main" val="3951473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3856271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52</a:t>
            </a:fld>
            <a:endParaRPr lang="de-CH" dirty="0"/>
          </a:p>
        </p:txBody>
      </p:sp>
    </p:spTree>
    <p:extLst>
      <p:ext uri="{BB962C8B-B14F-4D97-AF65-F5344CB8AC3E}">
        <p14:creationId xmlns:p14="http://schemas.microsoft.com/office/powerpoint/2010/main" val="23405488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dirty="0"/>
          </a:p>
        </p:txBody>
      </p:sp>
    </p:spTree>
    <p:extLst>
      <p:ext uri="{BB962C8B-B14F-4D97-AF65-F5344CB8AC3E}">
        <p14:creationId xmlns:p14="http://schemas.microsoft.com/office/powerpoint/2010/main" val="1309220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9533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907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56</a:t>
            </a:fld>
            <a:endParaRPr lang="de-CH" dirty="0"/>
          </a:p>
        </p:txBody>
      </p:sp>
    </p:spTree>
    <p:extLst>
      <p:ext uri="{BB962C8B-B14F-4D97-AF65-F5344CB8AC3E}">
        <p14:creationId xmlns:p14="http://schemas.microsoft.com/office/powerpoint/2010/main" val="3676943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23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8267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8206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54316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 typeface="Arial" panose="020B0604020202020204" pitchFamily="34" charset="0"/>
              <a:buChar char="•"/>
            </a:pPr>
            <a:r>
              <a:rPr lang="de-CH" dirty="0">
                <a:solidFill>
                  <a:srgbClr val="FF0000"/>
                </a:solidFill>
              </a:rPr>
              <a:t>Eine Arbeitsgruppe ist aktuell daran die PA zusammenzufassen, streichen, ergänzen usw. </a:t>
            </a:r>
          </a:p>
          <a:p>
            <a:pPr marL="171431" indent="-171431">
              <a:buFont typeface="Arial" panose="020B0604020202020204" pitchFamily="34" charset="0"/>
              <a:buChar char="•"/>
            </a:pPr>
            <a:r>
              <a:rPr lang="de-CH" dirty="0">
                <a:solidFill>
                  <a:srgbClr val="FF0000"/>
                </a:solidFill>
              </a:rPr>
              <a:t>Voraussichtlich ab Start der Ausbildung 2026 mit 23/24 PA</a:t>
            </a:r>
          </a:p>
          <a:p>
            <a:pPr marL="171431" indent="-171431">
              <a:buFont typeface="Arial" panose="020B0604020202020204" pitchFamily="34" charset="0"/>
              <a:buChar char="•"/>
            </a:pPr>
            <a:r>
              <a:rPr lang="de-CH" dirty="0">
                <a:solidFill>
                  <a:srgbClr val="FF0000"/>
                </a:solidFill>
              </a:rPr>
              <a:t>Bisherige Lernende müssen weiterhin 66 machen</a:t>
            </a:r>
          </a:p>
          <a:p>
            <a:pPr marL="171431" indent="-171431">
              <a:buFont typeface="Arial" panose="020B0604020202020204" pitchFamily="34" charset="0"/>
              <a:buChar char="•"/>
            </a:pPr>
            <a:endParaRPr lang="de-CH" dirty="0">
              <a:solidFill>
                <a:srgbClr val="FF0000"/>
              </a:solidFill>
            </a:endParaRP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56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2548570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690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auch im Betrieb (Theorie)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118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Teilaufgabe 1; Lernender muss z.B. wissen was Schnittstellen sind! </a:t>
            </a:r>
          </a:p>
          <a:p>
            <a:r>
              <a:rPr lang="de-CH" dirty="0"/>
              <a:t>Teilaufgabe 2; Instruktion ist nötig, sonst überfordert </a:t>
            </a:r>
          </a:p>
          <a:p>
            <a:endParaRPr lang="de-CH" dirty="0"/>
          </a:p>
          <a:p>
            <a:r>
              <a:rPr lang="de-CH" dirty="0"/>
              <a:t>Online zeigen wie dies aussieht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6802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dirty="0"/>
              <a:t>Mit der branchenspezifischen Arbeitssituation </a:t>
            </a:r>
            <a:r>
              <a:rPr lang="de-CH" sz="1200" b="1" dirty="0">
                <a:latin typeface="Calibri" panose="020F0502020204030204" pitchFamily="34" charset="0"/>
                <a:cs typeface="Calibri" panose="020F0502020204030204" pitchFamily="34" charset="0"/>
              </a:rPr>
              <a:t>Gesucheingänge auf Zuständigkeit und Vollständigkeit überprüfen </a:t>
            </a:r>
            <a:r>
              <a:rPr lang="de-CH" sz="1200" b="0" dirty="0">
                <a:latin typeface="Calibri" panose="020F0502020204030204" pitchFamily="34" charset="0"/>
                <a:cs typeface="Calibri" panose="020F0502020204030204" pitchFamily="34" charset="0"/>
              </a:rPr>
              <a:t>werden gleich zwei Fliegen auf einen Schlag erledigt.</a:t>
            </a:r>
          </a:p>
          <a:p>
            <a:r>
              <a:rPr lang="de-CH" sz="1200" b="0" dirty="0">
                <a:latin typeface="Calibri" panose="020F0502020204030204" pitchFamily="34" charset="0"/>
                <a:cs typeface="Calibri" panose="020F0502020204030204" pitchFamily="34" charset="0"/>
              </a:rPr>
              <a:t>Einerseits das branchenspezifische Wissen bezüglich der Zuständigkeit und Vollständigkeit, wo im </a:t>
            </a:r>
            <a:r>
              <a:rPr lang="de-CH" sz="1200" b="0" dirty="0" err="1">
                <a:latin typeface="Calibri" panose="020F0502020204030204" pitchFamily="34" charset="0"/>
                <a:cs typeface="Calibri" panose="020F0502020204030204" pitchFamily="34" charset="0"/>
              </a:rPr>
              <a:t>üK</a:t>
            </a:r>
            <a:r>
              <a:rPr lang="de-CH" sz="1200" b="0" dirty="0">
                <a:latin typeface="Calibri" panose="020F0502020204030204" pitchFamily="34" charset="0"/>
                <a:cs typeface="Calibri" panose="020F0502020204030204" pitchFamily="34" charset="0"/>
              </a:rPr>
              <a:t> das Grundlagenwissen und erste Anwendungen dazu geübt werden, und andererseits eine optimale Arbeitssituation, wo die dienstleistungsorientierte Schnittstellenbearbeitung zum Tragen kommt. </a:t>
            </a:r>
            <a:r>
              <a:rPr lang="de-CH" sz="1200" b="0" dirty="0">
                <a:solidFill>
                  <a:srgbClr val="FF0000"/>
                </a:solidFill>
                <a:latin typeface="Calibri" panose="020F0502020204030204" pitchFamily="34" charset="0"/>
                <a:cs typeface="Calibri" panose="020F0502020204030204" pitchFamily="34" charset="0"/>
              </a:rPr>
              <a:t>Gibt es doch Schnittstellen</a:t>
            </a:r>
          </a:p>
          <a:p>
            <a:r>
              <a:rPr lang="de-CH" sz="1200" b="0" dirty="0">
                <a:latin typeface="Calibri" panose="020F0502020204030204" pitchFamily="34" charset="0"/>
                <a:cs typeface="Calibri" panose="020F0502020204030204" pitchFamily="34" charset="0"/>
              </a:rPr>
              <a:t>- zum Gesuchsteller: Eingangsbestätigung, Nachfordern von Akten mit Nachfristen</a:t>
            </a:r>
          </a:p>
          <a:p>
            <a:r>
              <a:rPr lang="de-CH" sz="1200" b="0" dirty="0">
                <a:latin typeface="Calibri" panose="020F0502020204030204" pitchFamily="34" charset="0"/>
                <a:cs typeface="Calibri" panose="020F0502020204030204" pitchFamily="34" charset="0"/>
              </a:rPr>
              <a:t>- zu den anderen Amtsstellen: Unterlagen, Beilagen zur Verfügung stellen; Mitberichte, Stellungnahmen und deren Koordination, Rückmeldungen oder weiterleiten von Gesuchen an andere Stellen bei Nichtzuständigkeit</a:t>
            </a:r>
          </a:p>
          <a:p>
            <a:endParaRPr lang="de-CH" sz="1200" b="0" dirty="0">
              <a:latin typeface="Calibri" panose="020F0502020204030204" pitchFamily="34" charset="0"/>
              <a:cs typeface="Calibri" panose="020F0502020204030204" pitchFamily="34" charset="0"/>
            </a:endParaRPr>
          </a:p>
          <a:p>
            <a:endParaRPr lang="de-CH" sz="1200" b="0" dirty="0">
              <a:latin typeface="Calibri" panose="020F0502020204030204" pitchFamily="34" charset="0"/>
              <a:cs typeface="Calibri" panose="020F0502020204030204" pitchFamily="34" charset="0"/>
            </a:endParaRPr>
          </a:p>
          <a:p>
            <a:r>
              <a:rPr lang="de-CH" sz="1200" b="0" dirty="0">
                <a:latin typeface="Calibri" panose="020F0502020204030204" pitchFamily="34" charset="0"/>
                <a:cs typeface="Calibri" panose="020F0502020204030204" pitchFamily="34" charset="0"/>
              </a:rPr>
              <a:t>Genauso verhält es sich mit der Arbeitssituation </a:t>
            </a:r>
            <a:r>
              <a:rPr lang="de-CH" sz="1200" b="1" dirty="0">
                <a:latin typeface="Calibri" panose="020F0502020204030204" pitchFamily="34" charset="0"/>
                <a:cs typeface="Calibri" panose="020F0502020204030204" pitchFamily="34" charset="0"/>
              </a:rPr>
              <a:t>Rechtsmittel-Eingänge überprüfen. </a:t>
            </a:r>
            <a:r>
              <a:rPr lang="de-CH" sz="1200" b="0" dirty="0">
                <a:latin typeface="Calibri" panose="020F0502020204030204" pitchFamily="34" charset="0"/>
                <a:cs typeface="Calibri" panose="020F0502020204030204" pitchFamily="34" charset="0"/>
              </a:rPr>
              <a:t>Diese Arbeitssituation bietet die Möglichkeit, sich an Schnittstellen dienstleistungsorientiert zu verhalten, damit Gesuche oder der Rechtsmittelweg zügig bearbeitet werden können.</a:t>
            </a:r>
          </a:p>
          <a:p>
            <a:endParaRPr lang="de-DE" sz="1200" b="0" dirty="0">
              <a:latin typeface="Calibri" panose="020F0502020204030204" pitchFamily="34" charset="0"/>
              <a:cs typeface="Calibri" panose="020F0502020204030204" pitchFamily="34" charset="0"/>
            </a:endParaRPr>
          </a:p>
          <a:p>
            <a:endParaRPr lang="de-DE" sz="1200" b="0" dirty="0">
              <a:latin typeface="Calibri" panose="020F0502020204030204" pitchFamily="34" charset="0"/>
              <a:cs typeface="Calibri" panose="020F0502020204030204" pitchFamily="34" charset="0"/>
            </a:endParaRPr>
          </a:p>
          <a:p>
            <a:r>
              <a:rPr lang="de-DE" sz="2000" b="1" dirty="0">
                <a:solidFill>
                  <a:srgbClr val="FF0000"/>
                </a:solidFill>
                <a:latin typeface="Calibri" panose="020F0502020204030204" pitchFamily="34" charset="0"/>
                <a:cs typeface="Calibri" panose="020F0502020204030204" pitchFamily="34" charset="0"/>
              </a:rPr>
              <a:t>Kann auch sein, dass Rechtsmitteingänge</a:t>
            </a:r>
            <a:r>
              <a:rPr lang="de-DE" sz="2000" b="1" baseline="0" dirty="0">
                <a:solidFill>
                  <a:srgbClr val="FF0000"/>
                </a:solidFill>
                <a:latin typeface="Calibri" panose="020F0502020204030204" pitchFamily="34" charset="0"/>
                <a:cs typeface="Calibri" panose="020F0502020204030204" pitchFamily="34" charset="0"/>
              </a:rPr>
              <a:t> auf einer anderen Abteilung geprüft werden </a:t>
            </a:r>
            <a:r>
              <a:rPr lang="de-DE" sz="2000" b="1" baseline="0" dirty="0">
                <a:solidFill>
                  <a:srgbClr val="FF0000"/>
                </a:solidFill>
                <a:latin typeface="Calibri" panose="020F0502020204030204" pitchFamily="34" charset="0"/>
                <a:cs typeface="Calibri" panose="020F0502020204030204" pitchFamily="34" charset="0"/>
                <a:sym typeface="Wingdings" panose="05000000000000000000" pitchFamily="2" charset="2"/>
              </a:rPr>
              <a:t> dann ist man aber verantwortlich, dass die andere Abteilung dies auch ausbildet.</a:t>
            </a:r>
            <a:endParaRPr lang="de-CH" sz="2000" b="1" dirty="0">
              <a:solidFill>
                <a:srgbClr val="FF0000"/>
              </a:solidFill>
            </a:endParaRPr>
          </a:p>
          <a:p>
            <a:endParaRPr lang="de-CH" b="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454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4471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Kompetenzen können auch im Privatleben erarbeitet werden </a:t>
            </a:r>
          </a:p>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799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5503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Tx/>
              <a:buChar char="-"/>
            </a:pPr>
            <a:r>
              <a:rPr lang="de-CH" dirty="0"/>
              <a:t>Wird unteranderem für Vertiefungsarbeit 3. LJ in Berufsschule benötigt.  </a:t>
            </a:r>
          </a:p>
          <a:p>
            <a:pPr marL="171431" indent="-171431">
              <a:buFontTx/>
              <a:buChar char="-"/>
            </a:pPr>
            <a:r>
              <a:rPr lang="de-CH" dirty="0"/>
              <a:t>Lernende mit BM 1 sind von diesem HKB A befreit und müssen somit keine Vertiefungsarbeit schreiben. </a:t>
            </a:r>
            <a:r>
              <a:rPr lang="de-CH" dirty="0">
                <a:sym typeface="Wingdings" panose="05000000000000000000" pitchFamily="2" charset="2"/>
              </a:rPr>
              <a:t> sollen trotzdem während den 3 Jahren </a:t>
            </a:r>
            <a:r>
              <a:rPr lang="de-CH" dirty="0" err="1">
                <a:sym typeface="Wingdings" panose="05000000000000000000" pitchFamily="2" charset="2"/>
              </a:rPr>
              <a:t>etwaas</a:t>
            </a:r>
            <a:r>
              <a:rPr lang="de-CH" dirty="0">
                <a:sym typeface="Wingdings" panose="05000000000000000000" pitchFamily="2" charset="2"/>
              </a:rPr>
              <a:t> ablegen, auch falls sie das Profil wechseln</a:t>
            </a:r>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6401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5412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1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dirty="0"/>
          </a:p>
        </p:txBody>
      </p:sp>
    </p:spTree>
    <p:extLst>
      <p:ext uri="{BB962C8B-B14F-4D97-AF65-F5344CB8AC3E}">
        <p14:creationId xmlns:p14="http://schemas.microsoft.com/office/powerpoint/2010/main" val="34862645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9833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B1D1-D26E-BDCD-C157-EF9C0774A3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F28DBF-E57C-13E5-13EC-B0C9206F292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C254B15-D0C6-7BE8-F894-AF8095276D97}"/>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DBEB8D5-7A56-B891-6160-3160204EEF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1070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561B-3748-D12F-CA92-C88910DBEF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16DADC-BCB8-2626-EABF-9F3970CBAE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FFBC0FF-D7CB-3273-8A2C-AA2E8FA34262}"/>
              </a:ext>
            </a:extLst>
          </p:cNvPr>
          <p:cNvSpPr>
            <a:spLocks noGrp="1"/>
          </p:cNvSpPr>
          <p:nvPr>
            <p:ph type="body" idx="1"/>
          </p:nvPr>
        </p:nvSpPr>
        <p:spPr/>
        <p:txBody>
          <a:bodyPr/>
          <a:lstStyle/>
          <a:p>
            <a:r>
              <a:rPr lang="de-CH" dirty="0"/>
              <a:t>Personen sind 3 Jahre in der WMS und danach ein ganzes Jahr im Betrieb (ohne Schule)</a:t>
            </a:r>
          </a:p>
        </p:txBody>
      </p:sp>
      <p:sp>
        <p:nvSpPr>
          <p:cNvPr id="4" name="Foliennummernplatzhalter 3">
            <a:extLst>
              <a:ext uri="{FF2B5EF4-FFF2-40B4-BE49-F238E27FC236}">
                <a16:creationId xmlns:a16="http://schemas.microsoft.com/office/drawing/2014/main" id="{771C98C8-2635-892E-10D2-CB4E903EC1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9204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75</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Gibt noch konkrete Anwendungsbeispiele unter www.ov-ap.ch – Information – </a:t>
            </a:r>
            <a:r>
              <a:rPr lang="de-CH" dirty="0" err="1"/>
              <a:t>Bivo</a:t>
            </a:r>
            <a:r>
              <a:rPr lang="de-CH" dirty="0"/>
              <a:t> 2023</a:t>
            </a:r>
          </a:p>
        </p:txBody>
      </p:sp>
      <p:sp>
        <p:nvSpPr>
          <p:cNvPr id="4" name="Foliennummernplatzhalter 3"/>
          <p:cNvSpPr>
            <a:spLocks noGrp="1"/>
          </p:cNvSpPr>
          <p:nvPr>
            <p:ph type="sldNum" sz="quarter" idx="10"/>
          </p:nvPr>
        </p:nvSpPr>
        <p:spPr/>
        <p:txBody>
          <a:bodyPr/>
          <a:lstStyle/>
          <a:p>
            <a:fld id="{B4A389DC-B868-4A76-93F1-E20505CB5D10}" type="slidenum">
              <a:rPr lang="de-CH" smtClean="0"/>
              <a:pPr/>
              <a:t>76</a:t>
            </a:fld>
            <a:endParaRPr lang="de-CH" dirty="0"/>
          </a:p>
        </p:txBody>
      </p:sp>
    </p:spTree>
    <p:extLst>
      <p:ext uri="{BB962C8B-B14F-4D97-AF65-F5344CB8AC3E}">
        <p14:creationId xmlns:p14="http://schemas.microsoft.com/office/powerpoint/2010/main" val="26169961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77</a:t>
            </a:fld>
            <a:endParaRPr lang="de-CH" dirty="0"/>
          </a:p>
        </p:txBody>
      </p:sp>
    </p:spTree>
    <p:extLst>
      <p:ext uri="{BB962C8B-B14F-4D97-AF65-F5344CB8AC3E}">
        <p14:creationId xmlns:p14="http://schemas.microsoft.com/office/powerpoint/2010/main" val="37946928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78</a:t>
            </a:fld>
            <a:endParaRPr lang="de-CH" dirty="0"/>
          </a:p>
        </p:txBody>
      </p:sp>
    </p:spTree>
    <p:extLst>
      <p:ext uri="{BB962C8B-B14F-4D97-AF65-F5344CB8AC3E}">
        <p14:creationId xmlns:p14="http://schemas.microsoft.com/office/powerpoint/2010/main" val="15615770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79</a:t>
            </a:fld>
            <a:endParaRPr lang="de-CH" dirty="0"/>
          </a:p>
        </p:txBody>
      </p:sp>
    </p:spTree>
    <p:extLst>
      <p:ext uri="{BB962C8B-B14F-4D97-AF65-F5344CB8AC3E}">
        <p14:creationId xmlns:p14="http://schemas.microsoft.com/office/powerpoint/2010/main" val="33625974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8466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Pro Semester muss einer gemacht werden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Tipps – nehmt die Liste mit was neu was ist zur Hand</a:t>
            </a:r>
          </a:p>
          <a:p>
            <a:r>
              <a:rPr lang="de-CH" dirty="0"/>
              <a:t>https://ovag.gemeinden-ag.ch/page/1211 </a:t>
            </a:r>
          </a:p>
          <a:p>
            <a:r>
              <a:rPr lang="de-CH" dirty="0"/>
              <a:t>OV-AP zeigen</a:t>
            </a:r>
          </a:p>
          <a:p>
            <a:r>
              <a:rPr lang="de-CH" dirty="0"/>
              <a:t>Mit dieser Präsi und dem untersten Dokument</a:t>
            </a:r>
          </a:p>
          <a:p>
            <a:r>
              <a:rPr lang="de-CH" dirty="0"/>
              <a:t>Fragen aus bestimmten Thema vom </a:t>
            </a:r>
            <a:r>
              <a:rPr lang="de-CH" dirty="0" err="1"/>
              <a:t>Blended</a:t>
            </a:r>
            <a:r>
              <a:rPr lang="de-CH" dirty="0"/>
              <a:t> Learning – bitte direkt stellen am Ende des Themas</a:t>
            </a:r>
          </a:p>
        </p:txBody>
      </p:sp>
      <p:sp>
        <p:nvSpPr>
          <p:cNvPr id="4" name="Foliennummernplatzhalter 3"/>
          <p:cNvSpPr>
            <a:spLocks noGrp="1"/>
          </p:cNvSpPr>
          <p:nvPr>
            <p:ph type="sldNum" sz="quarter" idx="5"/>
          </p:nvPr>
        </p:nvSpPr>
        <p:spPr/>
        <p:txBody>
          <a:bodyPr/>
          <a:lstStyle/>
          <a:p>
            <a:fld id="{B4A389DC-B868-4A76-93F1-E20505CB5D10}" type="slidenum">
              <a:rPr lang="de-CH" smtClean="0"/>
              <a:pPr/>
              <a:t>8</a:t>
            </a:fld>
            <a:endParaRPr lang="de-CH" dirty="0"/>
          </a:p>
        </p:txBody>
      </p:sp>
    </p:spTree>
    <p:extLst>
      <p:ext uri="{BB962C8B-B14F-4D97-AF65-F5344CB8AC3E}">
        <p14:creationId xmlns:p14="http://schemas.microsoft.com/office/powerpoint/2010/main" val="26947158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werden</a:t>
            </a:r>
          </a:p>
          <a:p>
            <a:r>
              <a:rPr lang="de-CH" dirty="0"/>
              <a:t>Mit Gewichtung (x4, x1)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2636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Hat der*die</a:t>
            </a:r>
            <a:r>
              <a:rPr lang="de-DE" baseline="0" dirty="0"/>
              <a:t> Lernende die </a:t>
            </a:r>
            <a:r>
              <a:rPr lang="de-DE" baseline="0" dirty="0" err="1"/>
              <a:t>Handlungskomptenz</a:t>
            </a:r>
            <a:r>
              <a:rPr lang="de-DE" baseline="0" dirty="0"/>
              <a:t> entwickelt?</a:t>
            </a:r>
          </a:p>
          <a:p>
            <a:endParaRPr lang="de-CH" dirty="0"/>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5176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7496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167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3 Punkte nicht mehr herausragend!</a:t>
            </a:r>
          </a:p>
          <a:p>
            <a:r>
              <a:rPr lang="de-CH" dirty="0"/>
              <a:t>Leistung über ganzes Semester nicht einzelne Fälle</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9960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Nächste Seite alles vorgegeben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73654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1978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5751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87915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Kann parallel besprochen werden </a:t>
            </a:r>
            <a:r>
              <a:rPr lang="de-CH" dirty="0" err="1"/>
              <a:t>bsp.</a:t>
            </a:r>
            <a:r>
              <a:rPr lang="de-CH" dirty="0"/>
              <a:t> ÜK </a:t>
            </a:r>
            <a:r>
              <a:rPr lang="de-CH" dirty="0" err="1"/>
              <a:t>un</a:t>
            </a:r>
            <a:r>
              <a:rPr lang="de-CH" dirty="0"/>
              <a:t> d Schule besprechen</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9456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dirty="0"/>
          </a:p>
        </p:txBody>
      </p:sp>
    </p:spTree>
    <p:extLst>
      <p:ext uri="{BB962C8B-B14F-4D97-AF65-F5344CB8AC3E}">
        <p14:creationId xmlns:p14="http://schemas.microsoft.com/office/powerpoint/2010/main" val="37612222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7794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Praxisbildner können betr. Kompetenzen beurteilen, Ausbildungsverantwortliche den Bildungsbericht und die drei Lernorte zusammen führen </a:t>
            </a:r>
          </a:p>
          <a:p>
            <a:r>
              <a:rPr lang="de-CH" dirty="0"/>
              <a:t>(ev. Gespräch zu Dritt; Lernende/Praxisbildner/Ausbildungsverantwortliche)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3407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0320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Übermittlung DBLAP pro Semester nicht Jahr</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074CE62C-C77E-F4C1-74CB-52AF7A59B558}"/>
                  </a:ext>
                </a:extLst>
              </p14:cNvPr>
              <p14:cNvContentPartPr/>
              <p14:nvPr/>
            </p14:nvContentPartPr>
            <p14:xfrm>
              <a:off x="2085226" y="1218275"/>
              <a:ext cx="29974" cy="404165"/>
            </p14:xfrm>
          </p:contentPart>
        </mc:Choice>
        <mc:Fallback xmlns="">
          <p:pic>
            <p:nvPicPr>
              <p:cNvPr id="5" name="Freihand 4">
                <a:extLst>
                  <a:ext uri="{FF2B5EF4-FFF2-40B4-BE49-F238E27FC236}">
                    <a16:creationId xmlns:a16="http://schemas.microsoft.com/office/drawing/2014/main" id="{074CE62C-C77E-F4C1-74CB-52AF7A59B558}"/>
                  </a:ext>
                </a:extLst>
              </p:cNvPr>
              <p:cNvPicPr/>
              <p:nvPr/>
            </p:nvPicPr>
            <p:blipFill>
              <a:blip r:embed="rId4"/>
              <a:stretch>
                <a:fillRect/>
              </a:stretch>
            </p:blipFill>
            <p:spPr>
              <a:xfrm>
                <a:off x="2076198" y="1209286"/>
                <a:ext cx="47669" cy="421784"/>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Achtung bei den PA: von der gleichen Handlungskompetenz </a:t>
            </a:r>
            <a:r>
              <a:rPr lang="de-CH" dirty="0" err="1"/>
              <a:t>zB</a:t>
            </a:r>
            <a:r>
              <a:rPr lang="de-CH" dirty="0"/>
              <a:t> B4 müssen genommen werden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96</a:t>
            </a:fld>
            <a:endParaRPr lang="de-CH" dirty="0"/>
          </a:p>
        </p:txBody>
      </p:sp>
    </p:spTree>
    <p:extLst>
      <p:ext uri="{BB962C8B-B14F-4D97-AF65-F5344CB8AC3E}">
        <p14:creationId xmlns:p14="http://schemas.microsoft.com/office/powerpoint/2010/main" val="307217668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4939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8126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Verwaltungsspezifische Bedürfnisse anpassen, aber wirklich nur wo nötig</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5398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06567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Wahlpflichtbereich (Stufe Rekrutierung ansprechen), Schulen entscheiden und haben das letzte Wort (ev. mit Eintrittstest) </a:t>
            </a:r>
          </a:p>
          <a:p>
            <a:r>
              <a:rPr lang="de-CH" dirty="0"/>
              <a:t>Optionen; 6 Monate </a:t>
            </a:r>
            <a:r>
              <a:rPr lang="de-CH" b="1" dirty="0"/>
              <a:t>im 5. Semester </a:t>
            </a:r>
            <a:r>
              <a:rPr lang="de-CH" dirty="0"/>
              <a:t>reichen, im 6.Semester läuft eh nicht mehr viel…… </a:t>
            </a:r>
          </a:p>
          <a:p>
            <a:r>
              <a:rPr lang="de-CH" dirty="0"/>
              <a:t>Idee; Option Finanzen bei 2 Lernenden im 4. und 5. Semester (… und nicht im 5. und 6. Semester) </a:t>
            </a:r>
          </a:p>
          <a:p>
            <a:endParaRPr lang="de-CH" dirty="0"/>
          </a:p>
          <a:p>
            <a:r>
              <a:rPr lang="de-CH" dirty="0">
                <a:sym typeface="Wingdings" panose="05000000000000000000" pitchFamily="2" charset="2"/>
              </a:rPr>
              <a:t> BM-Lernende wählen keine Option in der BFS und keine im Betrieb</a:t>
            </a:r>
            <a:endParaRPr lang="de-CH" dirty="0"/>
          </a:p>
          <a:p>
            <a:endParaRPr lang="de-CH" dirty="0"/>
          </a:p>
          <a:p>
            <a:r>
              <a:rPr lang="de-CH" dirty="0"/>
              <a:t>Planung Muster Ausbildungsprogramm (https://ovag.gemeinden-ag.ch/page/1211)</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365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www.ov-ap.swiss</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6" name="Bild 4"/>
          <p:cNvPicPr/>
          <p:nvPr userDrawn="1"/>
        </p:nvPicPr>
        <p:blipFill rotWithShape="1">
          <a:blip r:embed="rId3" cstate="print">
            <a:extLst>
              <a:ext uri="{28A0092B-C50C-407E-A947-70E740481C1C}">
                <a14:useLocalDpi xmlns:a14="http://schemas.microsoft.com/office/drawing/2010/main" val="0"/>
              </a:ext>
            </a:extLst>
          </a:blip>
          <a:srcRect r="44964"/>
          <a:stretch/>
        </p:blipFill>
        <p:spPr>
          <a:xfrm>
            <a:off x="-1" y="-16155"/>
            <a:ext cx="4151785" cy="1532255"/>
          </a:xfrm>
          <a:prstGeom prst="rect">
            <a:avLst/>
          </a:prstGeom>
        </p:spPr>
      </p:pic>
      <p:pic>
        <p:nvPicPr>
          <p:cNvPr id="17" name="Bild 4"/>
          <p:cNvPicPr/>
          <p:nvPr userDrawn="1"/>
        </p:nvPicPr>
        <p:blipFill rotWithShape="1">
          <a:blip r:embed="rId4" cstate="print">
            <a:extLst>
              <a:ext uri="{28A0092B-C50C-407E-A947-70E740481C1C}">
                <a14:useLocalDpi xmlns:a14="http://schemas.microsoft.com/office/drawing/2010/main" val="0"/>
              </a:ext>
            </a:extLst>
          </a:blip>
          <a:srcRect l="61191" t="22283" r="9218"/>
          <a:stretch/>
        </p:blipFill>
        <p:spPr>
          <a:xfrm>
            <a:off x="10557520" y="194082"/>
            <a:ext cx="1440160" cy="754158"/>
          </a:xfrm>
          <a:prstGeom prst="rect">
            <a:avLst/>
          </a:prstGeom>
        </p:spPr>
      </p:pic>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7132" y="311860"/>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9.xml"/><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1.xml"/><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107.xml"/><Relationship Id="rId1" Type="http://schemas.openxmlformats.org/officeDocument/2006/relationships/slideLayout" Target="../slideLayouts/slideLayout36.xml"/><Relationship Id="rId4" Type="http://schemas.openxmlformats.org/officeDocument/2006/relationships/image" Target="../media/image49.tmp"/></Relationships>
</file>

<file path=ppt/slides/_rels/slide11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08.xml"/><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9.xml"/><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6.xml"/><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7.xml"/><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8.xml"/><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1.xml"/><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3" Type="http://schemas.openxmlformats.org/officeDocument/2006/relationships/hyperlink" Target="https://admin.ov-ap.swiss/assets/content/Service/Wegleitung-QV/20251125_Wegleitung_QV-praktisch_Branche-ov-ap_publiziert.pdf" TargetMode="External"/><Relationship Id="rId2" Type="http://schemas.openxmlformats.org/officeDocument/2006/relationships/notesSlide" Target="../notesSlides/notesSlide127.xml"/><Relationship Id="rId1" Type="http://schemas.openxmlformats.org/officeDocument/2006/relationships/slideLayout" Target="../slideLayouts/slideLayout35.xml"/><Relationship Id="rId4" Type="http://schemas.openxmlformats.org/officeDocument/2006/relationships/image" Target="../media/image52.png"/></Relationships>
</file>

<file path=ppt/slides/_rels/slide1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8.xml"/><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7.xml"/></Relationships>
</file>

<file path=ppt/slides/_rels/slide134.xml.rels><?xml version="1.0" encoding="UTF-8" standalone="yes"?>
<Relationships xmlns="http://schemas.openxmlformats.org/package/2006/relationships"><Relationship Id="rId3" Type="http://schemas.openxmlformats.org/officeDocument/2006/relationships/hyperlink" Target="https://www.kfmv.ch/angebot/dienstleistungen/qv-uebungsserien/qv-uebungsserien-ab-lehrbeginn-2023" TargetMode="External"/><Relationship Id="rId2" Type="http://schemas.openxmlformats.org/officeDocument/2006/relationships/notesSlide" Target="../notesSlides/notesSlide130.xml"/><Relationship Id="rId1" Type="http://schemas.openxmlformats.org/officeDocument/2006/relationships/slideLayout" Target="../slideLayouts/slideLayout35.xml"/><Relationship Id="rId4" Type="http://schemas.openxmlformats.org/officeDocument/2006/relationships/image" Target="../media/image51.pn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5.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2.xml"/><Relationship Id="rId1" Type="http://schemas.openxmlformats.org/officeDocument/2006/relationships/slideLayout" Target="../slideLayouts/slideLayout3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144.xml"/><Relationship Id="rId1" Type="http://schemas.openxmlformats.org/officeDocument/2006/relationships/slideLayout" Target="../slideLayouts/slideLayout36.xml"/><Relationship Id="rId5" Type="http://schemas.openxmlformats.org/officeDocument/2006/relationships/image" Target="../media/image54.png"/><Relationship Id="rId4" Type="http://schemas.openxmlformats.org/officeDocument/2006/relationships/image" Target="../media/image53.tmp"/></Relationships>
</file>

<file path=ppt/slides/_rels/slide1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5.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7.xml"/></Relationships>
</file>

<file path=ppt/slides/_rels/slide1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148.xml"/><Relationship Id="rId1" Type="http://schemas.openxmlformats.org/officeDocument/2006/relationships/slideLayout" Target="../slideLayouts/slideLayout47.xml"/></Relationships>
</file>

<file path=ppt/slides/_rels/slide1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9.xml"/><Relationship Id="rId1" Type="http://schemas.openxmlformats.org/officeDocument/2006/relationships/slideLayout" Target="../slideLayouts/slideLayout47.xml"/><Relationship Id="rId4" Type="http://schemas.openxmlformats.org/officeDocument/2006/relationships/hyperlink" Target="http://www.edkimo.com/" TargetMode="External"/></Relationships>
</file>

<file path=ppt/slides/_rels/slide154.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150.xml"/><Relationship Id="rId1" Type="http://schemas.openxmlformats.org/officeDocument/2006/relationships/slideLayout" Target="../slideLayouts/slideLayout47.xml"/><Relationship Id="rId4" Type="http://schemas.openxmlformats.org/officeDocument/2006/relationships/image" Target="../media/image55.png"/></Relationships>
</file>

<file path=ppt/slides/_rels/slide1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microsoft.com/office/2007/relationships/hdphoto" Target="../media/hdphoto4.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hyperlink" Target="http://www.ipm-bildung.ch/" TargetMode="External"/><Relationship Id="rId2" Type="http://schemas.openxmlformats.org/officeDocument/2006/relationships/hyperlink" Target="https://www.ipm-bildung.ch/sites/default/files/content/downloads/ausschreibung_einfuehrungstag_2026.pdf" TargetMode="Externa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50.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3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74.xml"/><Relationship Id="rId1" Type="http://schemas.openxmlformats.org/officeDocument/2006/relationships/slideLayout" Target="../slideLayouts/slideLayout36.xml"/><Relationship Id="rId4" Type="http://schemas.openxmlformats.org/officeDocument/2006/relationships/image" Target="../media/image39.tmp"/></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36.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3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0.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microsoft.com/office/2018/10/relationships/comments" Target="../comments/modernComment_172_3F02FAEA.xml"/><Relationship Id="rId2" Type="http://schemas.openxmlformats.org/officeDocument/2006/relationships/notesSlide" Target="../notesSlides/notesSlide84.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3" Type="http://schemas.microsoft.com/office/2018/10/relationships/comments" Target="../comments/modernComment_173_38D892E2.xml"/><Relationship Id="rId2" Type="http://schemas.openxmlformats.org/officeDocument/2006/relationships/notesSlide" Target="../notesSlides/notesSlide85.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6.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microsoft.com/office/2018/10/relationships/comments" Target="../comments/modernComment_175_D215BD03.xml"/><Relationship Id="rId2" Type="http://schemas.openxmlformats.org/officeDocument/2006/relationships/notesSlide" Target="../notesSlides/notesSlide8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microsoft.com/office/2007/relationships/hdphoto" Target="../media/hdphoto3.wdp"/></Relationships>
</file>

<file path=ppt/slides/_rels/slide90.xml.rels><?xml version="1.0" encoding="UTF-8" standalone="yes"?>
<Relationships xmlns="http://schemas.openxmlformats.org/package/2006/relationships"><Relationship Id="rId3" Type="http://schemas.microsoft.com/office/2018/10/relationships/comments" Target="../comments/modernComment_13D_A6E0F6BA.xml"/><Relationship Id="rId2" Type="http://schemas.openxmlformats.org/officeDocument/2006/relationships/notesSlide" Target="../notesSlides/notesSlide88.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2.xml"/><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3.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Herzlich willkommen!</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Zusatz-Support</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spcBef>
                <a:spcPts val="600"/>
              </a:spcBef>
              <a:spcAft>
                <a:spcPts val="600"/>
              </a:spcAft>
              <a:buNone/>
            </a:pPr>
            <a:endParaRPr lang="de-CH" sz="2400" dirty="0"/>
          </a:p>
          <a:p>
            <a:pPr marL="0" indent="0">
              <a:spcBef>
                <a:spcPts val="600"/>
              </a:spcBef>
              <a:spcAft>
                <a:spcPts val="600"/>
              </a:spcAft>
              <a:buNone/>
            </a:pPr>
            <a:r>
              <a:rPr lang="de-CH" dirty="0"/>
              <a:t>Für Fragen und Anliegen stehen wir gerne auch in den Pausen, über Mittag oder nach Abschluss der Schulung zur Verfügung.</a:t>
            </a:r>
          </a:p>
          <a:p>
            <a:pPr marL="0" indent="0">
              <a:spcBef>
                <a:spcPts val="600"/>
              </a:spcBef>
              <a:spcAft>
                <a:spcPts val="600"/>
              </a:spcAft>
              <a:buNone/>
            </a:pPr>
            <a:r>
              <a:rPr lang="de-CH" dirty="0"/>
              <a:t>Nutzen Sie bitte dieses Angebot, wir sind heute gerne für Sie da!</a:t>
            </a:r>
          </a:p>
          <a:p>
            <a:pPr marL="0" indent="0">
              <a:spcBef>
                <a:spcPts val="600"/>
              </a:spcBef>
              <a:spcAft>
                <a:spcPts val="600"/>
              </a:spcAft>
              <a:buNone/>
            </a:pPr>
            <a:endParaRPr lang="de-CH" dirty="0"/>
          </a:p>
          <a:p>
            <a:pPr marL="0" indent="0">
              <a:spcBef>
                <a:spcPts val="600"/>
              </a:spcBef>
              <a:spcAft>
                <a:spcPts val="600"/>
              </a:spcAft>
              <a:buNone/>
            </a:pPr>
            <a:r>
              <a:rPr lang="de-CH" dirty="0"/>
              <a:t>Und für alles, was erst im Nachhinein «auftaucht»:</a:t>
            </a:r>
          </a:p>
          <a:p>
            <a:pPr marL="0" indent="0">
              <a:spcBef>
                <a:spcPts val="600"/>
              </a:spcBef>
              <a:spcAft>
                <a:spcPts val="600"/>
              </a:spcAft>
              <a:buNone/>
            </a:pPr>
            <a:r>
              <a:rPr lang="de-CH" dirty="0">
                <a:hlinkClick r:id="rId3"/>
              </a:rPr>
              <a:t>info@ov-ag.ch</a:t>
            </a:r>
            <a:r>
              <a:rPr lang="de-CH" dirty="0"/>
              <a:t> </a:t>
            </a:r>
          </a:p>
          <a:p>
            <a:pPr marL="0" indent="0">
              <a:spcBef>
                <a:spcPts val="600"/>
              </a:spcBef>
              <a:spcAft>
                <a:spcPts val="600"/>
              </a:spcAft>
              <a:buNone/>
            </a:pPr>
            <a:endParaRPr lang="de-CH" dirty="0"/>
          </a:p>
          <a:p>
            <a:pPr marL="457200" indent="-457200">
              <a:spcBef>
                <a:spcPts val="600"/>
              </a:spcBef>
              <a:spcAft>
                <a:spcPts val="600"/>
              </a:spcAft>
              <a:buFont typeface="Arial" pitchFamily="34" charset="0"/>
              <a:buChar char="•"/>
            </a:pP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10</a:t>
            </a:fld>
            <a:endParaRPr lang="de-CH" dirty="0"/>
          </a:p>
        </p:txBody>
      </p:sp>
    </p:spTree>
    <p:extLst>
      <p:ext uri="{BB962C8B-B14F-4D97-AF65-F5344CB8AC3E}">
        <p14:creationId xmlns:p14="http://schemas.microsoft.com/office/powerpoint/2010/main" val="5905618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Erstellung des Ausbildungsprogramms</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14732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39A5F-6127-DD66-2086-DBB75E220F71}"/>
              </a:ext>
            </a:extLst>
          </p:cNvPr>
          <p:cNvSpPr>
            <a:spLocks noGrp="1"/>
          </p:cNvSpPr>
          <p:nvPr>
            <p:ph type="title"/>
          </p:nvPr>
        </p:nvSpPr>
        <p:spPr/>
        <p:txBody>
          <a:bodyPr/>
          <a:lstStyle/>
          <a:p>
            <a:r>
              <a:rPr lang="de-CH" dirty="0"/>
              <a:t>Schritte im Überblick</a:t>
            </a:r>
          </a:p>
        </p:txBody>
      </p:sp>
      <p:sp>
        <p:nvSpPr>
          <p:cNvPr id="3" name="Inhaltsplatzhalter 2">
            <a:extLst>
              <a:ext uri="{FF2B5EF4-FFF2-40B4-BE49-F238E27FC236}">
                <a16:creationId xmlns:a16="http://schemas.microsoft.com/office/drawing/2014/main" id="{D05E33CA-6FB3-D4A3-382E-5B629590FC74}"/>
              </a:ext>
            </a:extLst>
          </p:cNvPr>
          <p:cNvSpPr>
            <a:spLocks noGrp="1"/>
          </p:cNvSpPr>
          <p:nvPr>
            <p:ph idx="1"/>
          </p:nvPr>
        </p:nvSpPr>
        <p:spPr/>
        <p:txBody>
          <a:bodyPr/>
          <a:lstStyle/>
          <a:p>
            <a:pPr marL="457200" indent="-457200">
              <a:buFont typeface="+mj-lt"/>
              <a:buAutoNum type="arabicPeriod"/>
            </a:pPr>
            <a:r>
              <a:rPr lang="de-CH" dirty="0"/>
              <a:t>Bildungsverordnung und Ausbildungsprogramm der ovap als Grundlagen nutzen</a:t>
            </a:r>
          </a:p>
          <a:p>
            <a:pPr marL="457200" indent="-457200">
              <a:buFont typeface="+mj-lt"/>
              <a:buAutoNum type="arabicPeriod"/>
            </a:pPr>
            <a:r>
              <a:rPr lang="de-CH" dirty="0"/>
              <a:t>Wahlpflichtbereiche thematisieren</a:t>
            </a:r>
          </a:p>
          <a:p>
            <a:pPr marL="457200" indent="-457200">
              <a:buFont typeface="+mj-lt"/>
              <a:buAutoNum type="arabicPeriod"/>
            </a:pPr>
            <a:r>
              <a:rPr lang="de-CH" dirty="0"/>
              <a:t>Optionen mit betrieblicher Realität abstimmen, Inhalte der Optionen studieren und Optionen in der entsprechenden Abteilung verorten</a:t>
            </a:r>
          </a:p>
          <a:p>
            <a:pPr marL="457200" indent="-457200">
              <a:buFont typeface="+mj-lt"/>
              <a:buAutoNum type="arabicPeriod"/>
            </a:pPr>
            <a:r>
              <a:rPr lang="de-CH" dirty="0"/>
              <a:t>Abklärungen zur Umsetzung treffen</a:t>
            </a:r>
          </a:p>
          <a:p>
            <a:pPr marL="457200" indent="-457200">
              <a:buFont typeface="+mj-lt"/>
              <a:buAutoNum type="arabicPeriod"/>
            </a:pPr>
            <a:r>
              <a:rPr lang="de-CH" dirty="0"/>
              <a:t>Einschränkungen berücksichtigen</a:t>
            </a:r>
          </a:p>
        </p:txBody>
      </p:sp>
      <p:sp>
        <p:nvSpPr>
          <p:cNvPr id="4" name="Foliennummernplatzhalter 3">
            <a:extLst>
              <a:ext uri="{FF2B5EF4-FFF2-40B4-BE49-F238E27FC236}">
                <a16:creationId xmlns:a16="http://schemas.microsoft.com/office/drawing/2014/main" id="{0245B8EB-6F5B-6CA5-D54D-D6B1711B4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8" name="Grafik 7">
            <a:extLst>
              <a:ext uri="{FF2B5EF4-FFF2-40B4-BE49-F238E27FC236}">
                <a16:creationId xmlns:a16="http://schemas.microsoft.com/office/drawing/2014/main" id="{EE8C9FCB-3C55-18F2-D247-AD45962D5C16}"/>
              </a:ext>
            </a:extLst>
          </p:cNvPr>
          <p:cNvPicPr>
            <a:picLocks noChangeAspect="1"/>
          </p:cNvPicPr>
          <p:nvPr/>
        </p:nvPicPr>
        <p:blipFill>
          <a:blip r:embed="rId3"/>
          <a:stretch>
            <a:fillRect/>
          </a:stretch>
        </p:blipFill>
        <p:spPr>
          <a:xfrm>
            <a:off x="6528048" y="3458704"/>
            <a:ext cx="4963219" cy="2010056"/>
          </a:xfrm>
          <a:prstGeom prst="rect">
            <a:avLst/>
          </a:prstGeom>
        </p:spPr>
      </p:pic>
    </p:spTree>
    <p:extLst>
      <p:ext uri="{BB962C8B-B14F-4D97-AF65-F5344CB8AC3E}">
        <p14:creationId xmlns:p14="http://schemas.microsoft.com/office/powerpoint/2010/main" val="40740245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41E222-9D6B-F43C-8418-2A6FE82B0772}"/>
              </a:ext>
            </a:extLst>
          </p:cNvPr>
          <p:cNvSpPr>
            <a:spLocks noGrp="1"/>
          </p:cNvSpPr>
          <p:nvPr>
            <p:ph type="title"/>
          </p:nvPr>
        </p:nvSpPr>
        <p:spPr>
          <a:xfrm>
            <a:off x="839416" y="831850"/>
            <a:ext cx="11089232" cy="652934"/>
          </a:xfrm>
        </p:spPr>
        <p:txBody>
          <a:bodyPr vert="horz" lIns="91440" tIns="45720" rIns="91440" bIns="45720" rtlCol="0" anchor="ctr">
            <a:noAutofit/>
          </a:bodyPr>
          <a:lstStyle/>
          <a:p>
            <a:r>
              <a:rPr lang="de-CH" sz="2600" dirty="0"/>
              <a:t>1. Bildungsverordnung und Ausbildungsprogramm der ovap als Grundlagen nutzen</a:t>
            </a:r>
          </a:p>
        </p:txBody>
      </p:sp>
      <p:sp>
        <p:nvSpPr>
          <p:cNvPr id="3" name="Inhaltsplatzhalter 2">
            <a:extLst>
              <a:ext uri="{FF2B5EF4-FFF2-40B4-BE49-F238E27FC236}">
                <a16:creationId xmlns:a16="http://schemas.microsoft.com/office/drawing/2014/main" id="{16446E45-1604-D989-9DBC-BFA66ACED184}"/>
              </a:ext>
            </a:extLst>
          </p:cNvPr>
          <p:cNvSpPr>
            <a:spLocks noGrp="1"/>
          </p:cNvSpPr>
          <p:nvPr>
            <p:ph idx="1"/>
          </p:nvPr>
        </p:nvSpPr>
        <p:spPr/>
        <p:txBody>
          <a:bodyPr/>
          <a:lstStyle/>
          <a:p>
            <a:r>
              <a:rPr lang="de-CH" dirty="0"/>
              <a:t>In der Bildungsverordnung sind die grundsätzlichen Inhalte der beruflichen Grundbildung «Kauffrau/Kaufmann EFZ» definiert:</a:t>
            </a:r>
          </a:p>
          <a:p>
            <a:pPr lvl="1"/>
            <a:r>
              <a:rPr lang="de-CH" dirty="0"/>
              <a:t>Art. 5: Wahlpflichtbereiche</a:t>
            </a:r>
          </a:p>
          <a:p>
            <a:pPr lvl="1"/>
            <a:r>
              <a:rPr lang="de-CH" dirty="0"/>
              <a:t>Art. 6: Optionen</a:t>
            </a:r>
          </a:p>
          <a:p>
            <a:pPr lvl="1"/>
            <a:r>
              <a:rPr lang="de-CH" dirty="0"/>
              <a:t>Art. 8: Handlungskompetenzen </a:t>
            </a:r>
          </a:p>
          <a:p>
            <a:r>
              <a:rPr lang="de-CH" dirty="0"/>
              <a:t>Das Ausbildungsprogramm der ovap gibt einen Überblick über die Standardinhalte</a:t>
            </a:r>
            <a:br>
              <a:rPr lang="de-CH" dirty="0"/>
            </a:br>
            <a:r>
              <a:rPr lang="de-CH" dirty="0"/>
              <a:t>für die berufliche Grundbildung in der öffentlichen Verwaltung. </a:t>
            </a:r>
          </a:p>
        </p:txBody>
      </p:sp>
      <p:sp>
        <p:nvSpPr>
          <p:cNvPr id="4" name="Foliennummernplatzhalter 3">
            <a:extLst>
              <a:ext uri="{FF2B5EF4-FFF2-40B4-BE49-F238E27FC236}">
                <a16:creationId xmlns:a16="http://schemas.microsoft.com/office/drawing/2014/main" id="{AFAEA699-A4D9-4302-FBD8-AA55BB9848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916723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40B32AD-E00A-24B7-2A54-30722F41424C}"/>
              </a:ext>
            </a:extLst>
          </p:cNvPr>
          <p:cNvSpPr>
            <a:spLocks noGrp="1"/>
          </p:cNvSpPr>
          <p:nvPr>
            <p:ph type="sldNum" sz="quarter" idx="12"/>
          </p:nvPr>
        </p:nvSpPr>
        <p:spPr/>
        <p:txBody>
          <a:bodyPr/>
          <a:lstStyle/>
          <a:p>
            <a:fld id="{87674F0A-37BA-4CE3-B1FD-DE57A7E2F2C6}" type="slidenum">
              <a:rPr lang="de-CH" smtClean="0"/>
              <a:pPr/>
              <a:t>103</a:t>
            </a:fld>
            <a:endParaRPr lang="de-CH" dirty="0"/>
          </a:p>
        </p:txBody>
      </p:sp>
      <p:sp>
        <p:nvSpPr>
          <p:cNvPr id="5" name="Titel 4">
            <a:extLst>
              <a:ext uri="{FF2B5EF4-FFF2-40B4-BE49-F238E27FC236}">
                <a16:creationId xmlns:a16="http://schemas.microsoft.com/office/drawing/2014/main" id="{0502B734-6D6C-4033-B731-14325FDA6BA2}"/>
              </a:ext>
            </a:extLst>
          </p:cNvPr>
          <p:cNvSpPr>
            <a:spLocks noGrp="1"/>
          </p:cNvSpPr>
          <p:nvPr>
            <p:ph type="title"/>
          </p:nvPr>
        </p:nvSpPr>
        <p:spPr/>
        <p:txBody>
          <a:bodyPr/>
          <a:lstStyle/>
          <a:p>
            <a:endParaRPr lang="de-CH"/>
          </a:p>
        </p:txBody>
      </p:sp>
      <p:sp>
        <p:nvSpPr>
          <p:cNvPr id="3" name="Inhaltsplatzhalter 2">
            <a:extLst>
              <a:ext uri="{FF2B5EF4-FFF2-40B4-BE49-F238E27FC236}">
                <a16:creationId xmlns:a16="http://schemas.microsoft.com/office/drawing/2014/main" id="{FDC524F5-15A3-49C6-BBD3-9F3F9B737778}"/>
              </a:ext>
            </a:extLst>
          </p:cNvPr>
          <p:cNvSpPr>
            <a:spLocks noGrp="1"/>
          </p:cNvSpPr>
          <p:nvPr>
            <p:ph idx="1"/>
          </p:nvPr>
        </p:nvSpPr>
        <p:spPr/>
        <p:txBody>
          <a:bodyPr/>
          <a:lstStyle/>
          <a:p>
            <a:endParaRPr lang="de-CH"/>
          </a:p>
        </p:txBody>
      </p:sp>
      <p:pic>
        <p:nvPicPr>
          <p:cNvPr id="8" name="Grafik 7">
            <a:extLst>
              <a:ext uri="{FF2B5EF4-FFF2-40B4-BE49-F238E27FC236}">
                <a16:creationId xmlns:a16="http://schemas.microsoft.com/office/drawing/2014/main" id="{C805A0EE-8B11-4BF8-BD11-805953F38095}"/>
              </a:ext>
            </a:extLst>
          </p:cNvPr>
          <p:cNvPicPr>
            <a:picLocks noChangeAspect="1"/>
          </p:cNvPicPr>
          <p:nvPr/>
        </p:nvPicPr>
        <p:blipFill>
          <a:blip r:embed="rId2"/>
          <a:stretch>
            <a:fillRect/>
          </a:stretch>
        </p:blipFill>
        <p:spPr>
          <a:xfrm>
            <a:off x="440109" y="943257"/>
            <a:ext cx="11311782" cy="5778219"/>
          </a:xfrm>
          <a:prstGeom prst="rect">
            <a:avLst/>
          </a:prstGeom>
        </p:spPr>
      </p:pic>
    </p:spTree>
    <p:extLst>
      <p:ext uri="{BB962C8B-B14F-4D97-AF65-F5344CB8AC3E}">
        <p14:creationId xmlns:p14="http://schemas.microsoft.com/office/powerpoint/2010/main" val="19731360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40B32AD-E00A-24B7-2A54-30722F414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0502B734-6D6C-4033-B731-14325FDA6BA2}"/>
              </a:ext>
            </a:extLst>
          </p:cNvPr>
          <p:cNvSpPr>
            <a:spLocks noGrp="1"/>
          </p:cNvSpPr>
          <p:nvPr>
            <p:ph type="title"/>
          </p:nvPr>
        </p:nvSpPr>
        <p:spPr/>
        <p:txBody>
          <a:bodyPr/>
          <a:lstStyle/>
          <a:p>
            <a:r>
              <a:rPr lang="de-DE" dirty="0"/>
              <a:t>Ausbildungsprogramm im Extranet erstellen</a:t>
            </a:r>
            <a:endParaRPr lang="de-CH" dirty="0"/>
          </a:p>
        </p:txBody>
      </p:sp>
      <p:pic>
        <p:nvPicPr>
          <p:cNvPr id="3" name="Grafik 2"/>
          <p:cNvPicPr>
            <a:picLocks noChangeAspect="1"/>
          </p:cNvPicPr>
          <p:nvPr/>
        </p:nvPicPr>
        <p:blipFill rotWithShape="1">
          <a:blip r:embed="rId3"/>
          <a:srcRect r="26671"/>
          <a:stretch/>
        </p:blipFill>
        <p:spPr>
          <a:xfrm>
            <a:off x="3356137" y="1469381"/>
            <a:ext cx="5479725" cy="4886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68499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451BBB-DE46-2666-7320-67AF222C2AFF}"/>
              </a:ext>
            </a:extLst>
          </p:cNvPr>
          <p:cNvSpPr>
            <a:spLocks noGrp="1"/>
          </p:cNvSpPr>
          <p:nvPr>
            <p:ph type="title"/>
          </p:nvPr>
        </p:nvSpPr>
        <p:spPr/>
        <p:txBody>
          <a:bodyPr/>
          <a:lstStyle/>
          <a:p>
            <a:r>
              <a:rPr lang="de-CH" dirty="0"/>
              <a:t>2. Wahlpflichtbereiche thematisieren</a:t>
            </a:r>
          </a:p>
        </p:txBody>
      </p:sp>
      <p:sp>
        <p:nvSpPr>
          <p:cNvPr id="3" name="Inhaltsplatzhalter 2">
            <a:extLst>
              <a:ext uri="{FF2B5EF4-FFF2-40B4-BE49-F238E27FC236}">
                <a16:creationId xmlns:a16="http://schemas.microsoft.com/office/drawing/2014/main" id="{A8E58E34-4BF4-C83F-1B97-3CC4728434FC}"/>
              </a:ext>
            </a:extLst>
          </p:cNvPr>
          <p:cNvSpPr>
            <a:spLocks noGrp="1"/>
          </p:cNvSpPr>
          <p:nvPr>
            <p:ph idx="1"/>
          </p:nvPr>
        </p:nvSpPr>
        <p:spPr/>
        <p:txBody>
          <a:bodyPr/>
          <a:lstStyle/>
          <a:p>
            <a:r>
              <a:rPr lang="de-CH" dirty="0"/>
              <a:t>Die Wahlpflichtbereiche dienen der Förderung der Talente der Lernenden. </a:t>
            </a:r>
          </a:p>
          <a:p>
            <a:r>
              <a:rPr lang="de-CH" dirty="0"/>
              <a:t>Gemäss Art. 5 BiVo einigen sich die Lehrvertragsparteien nach Anhörung der Berufsfachschule auf einen Wahlpflichtbereich.</a:t>
            </a:r>
          </a:p>
          <a:p>
            <a:r>
              <a:rPr lang="de-CH" dirty="0"/>
              <a:t>Verfügbare Wahlpflichtbereiche:</a:t>
            </a:r>
          </a:p>
          <a:p>
            <a:pPr lvl="1"/>
            <a:r>
              <a:rPr lang="de-CH" dirty="0"/>
              <a:t>Zweite Fremdsprache</a:t>
            </a:r>
          </a:p>
          <a:p>
            <a:pPr lvl="1"/>
            <a:r>
              <a:rPr lang="de-CH" dirty="0"/>
              <a:t>Individuelle Projektarbeit (inkl. reduziertem Sprachunterricht und Interkulturalität)</a:t>
            </a:r>
          </a:p>
        </p:txBody>
      </p:sp>
      <p:sp>
        <p:nvSpPr>
          <p:cNvPr id="4" name="Foliennummernplatzhalter 3">
            <a:extLst>
              <a:ext uri="{FF2B5EF4-FFF2-40B4-BE49-F238E27FC236}">
                <a16:creationId xmlns:a16="http://schemas.microsoft.com/office/drawing/2014/main" id="{2F0185D0-93CA-BD3E-E211-31E016E682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75744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CBCF4-77B6-1B0D-DE70-CD1376CF58D5}"/>
              </a:ext>
            </a:extLst>
          </p:cNvPr>
          <p:cNvSpPr>
            <a:spLocks noGrp="1"/>
          </p:cNvSpPr>
          <p:nvPr>
            <p:ph type="title"/>
          </p:nvPr>
        </p:nvSpPr>
        <p:spPr/>
        <p:txBody>
          <a:bodyPr/>
          <a:lstStyle/>
          <a:p>
            <a:r>
              <a:rPr lang="de-CH" dirty="0"/>
              <a:t>3. Optionen aufgrund der betrieblichen Möglichkeiten wählen</a:t>
            </a:r>
          </a:p>
        </p:txBody>
      </p:sp>
      <p:sp>
        <p:nvSpPr>
          <p:cNvPr id="3" name="Inhaltsplatzhalter 2">
            <a:extLst>
              <a:ext uri="{FF2B5EF4-FFF2-40B4-BE49-F238E27FC236}">
                <a16:creationId xmlns:a16="http://schemas.microsoft.com/office/drawing/2014/main" id="{724E3207-E8DD-BA67-6272-73D6FB1511E2}"/>
              </a:ext>
            </a:extLst>
          </p:cNvPr>
          <p:cNvSpPr>
            <a:spLocks noGrp="1"/>
          </p:cNvSpPr>
          <p:nvPr>
            <p:ph idx="1"/>
          </p:nvPr>
        </p:nvSpPr>
        <p:spPr/>
        <p:txBody>
          <a:bodyPr/>
          <a:lstStyle/>
          <a:p>
            <a:r>
              <a:rPr lang="de-CH" dirty="0"/>
              <a:t>Finanzen</a:t>
            </a:r>
          </a:p>
          <a:p>
            <a:r>
              <a:rPr lang="de-CH" dirty="0"/>
              <a:t>Kommunikation in der Landessprache</a:t>
            </a:r>
          </a:p>
          <a:p>
            <a:r>
              <a:rPr lang="de-CH" dirty="0"/>
              <a:t>Kommunikation in der Fremdsprache</a:t>
            </a:r>
          </a:p>
          <a:p>
            <a:r>
              <a:rPr lang="de-CH" dirty="0"/>
              <a:t>Technologie</a:t>
            </a:r>
          </a:p>
          <a:p>
            <a:endParaRPr lang="de-CH" dirty="0"/>
          </a:p>
        </p:txBody>
      </p:sp>
      <p:sp>
        <p:nvSpPr>
          <p:cNvPr id="4" name="Foliennummernplatzhalter 3">
            <a:extLst>
              <a:ext uri="{FF2B5EF4-FFF2-40B4-BE49-F238E27FC236}">
                <a16:creationId xmlns:a16="http://schemas.microsoft.com/office/drawing/2014/main" id="{DFC007D6-788C-321F-8362-C7B96A32C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16095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D1592-39CD-35F8-8E65-030F2E5C3E51}"/>
              </a:ext>
            </a:extLst>
          </p:cNvPr>
          <p:cNvSpPr>
            <a:spLocks noGrp="1"/>
          </p:cNvSpPr>
          <p:nvPr>
            <p:ph type="title"/>
          </p:nvPr>
        </p:nvSpPr>
        <p:spPr/>
        <p:txBody>
          <a:bodyPr/>
          <a:lstStyle/>
          <a:p>
            <a:r>
              <a:rPr lang="de-CH" dirty="0"/>
              <a:t>3. Optionen abstimmen und Abteilungen zuordnen</a:t>
            </a:r>
          </a:p>
        </p:txBody>
      </p:sp>
      <p:sp>
        <p:nvSpPr>
          <p:cNvPr id="3" name="Inhaltsplatzhalter 2">
            <a:extLst>
              <a:ext uri="{FF2B5EF4-FFF2-40B4-BE49-F238E27FC236}">
                <a16:creationId xmlns:a16="http://schemas.microsoft.com/office/drawing/2014/main" id="{E717D228-9443-F945-B9D7-84232CB8A2D1}"/>
              </a:ext>
            </a:extLst>
          </p:cNvPr>
          <p:cNvSpPr>
            <a:spLocks noGrp="1"/>
          </p:cNvSpPr>
          <p:nvPr>
            <p:ph idx="1"/>
          </p:nvPr>
        </p:nvSpPr>
        <p:spPr/>
        <p:txBody>
          <a:bodyPr/>
          <a:lstStyle/>
          <a:p>
            <a:r>
              <a:rPr lang="de-CH" dirty="0"/>
              <a:t>Finanzen: Aufgaben im finanziellen Rechnungswesen bearbeiten (HK c6)</a:t>
            </a:r>
          </a:p>
          <a:p>
            <a:r>
              <a:rPr lang="de-CH" dirty="0"/>
              <a:t>Kommunikation in der Landessprache: Anspruchsvolle Beratungs-, Verkaufs- und Verhandlungssituationen mit Kunden oder Lieferanten in der Landessprache gestalten (HK d5)</a:t>
            </a:r>
          </a:p>
          <a:p>
            <a:r>
              <a:rPr lang="de-CH" dirty="0"/>
              <a:t>Kommunikation in der Fremdsprache: Anspruchsvolle Beratungs-, Verkaufs- und Verhandlungssituationen mit Kunden oder Lieferanten in der Fremdsprache gestalten (HK d6)</a:t>
            </a:r>
          </a:p>
          <a:p>
            <a:r>
              <a:rPr lang="de-CH" dirty="0"/>
              <a:t>Technologie: Technologien im kaufmännischen Bereich einrichten und betreuen </a:t>
            </a:r>
            <a:br>
              <a:rPr lang="de-CH" dirty="0"/>
            </a:br>
            <a:r>
              <a:rPr lang="de-CH" dirty="0"/>
              <a:t>(HK e5), grosse Datenmengen im Unternehmen auftragsbezogen auswerten (HK e6)</a:t>
            </a:r>
          </a:p>
        </p:txBody>
      </p:sp>
      <p:sp>
        <p:nvSpPr>
          <p:cNvPr id="4" name="Foliennummernplatzhalter 3">
            <a:extLst>
              <a:ext uri="{FF2B5EF4-FFF2-40B4-BE49-F238E27FC236}">
                <a16:creationId xmlns:a16="http://schemas.microsoft.com/office/drawing/2014/main" id="{9F52F710-C32C-4D01-B313-B834B4FB24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7699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0CBCF4-77B6-1B0D-DE70-CD1376CF58D5}"/>
              </a:ext>
            </a:extLst>
          </p:cNvPr>
          <p:cNvSpPr>
            <a:spLocks noGrp="1"/>
          </p:cNvSpPr>
          <p:nvPr>
            <p:ph type="title"/>
          </p:nvPr>
        </p:nvSpPr>
        <p:spPr/>
        <p:txBody>
          <a:bodyPr/>
          <a:lstStyle/>
          <a:p>
            <a:r>
              <a:rPr lang="de-CH" dirty="0"/>
              <a:t>3. Optionen abstimmen und Abteilungen zuordnen</a:t>
            </a:r>
          </a:p>
        </p:txBody>
      </p:sp>
      <p:sp>
        <p:nvSpPr>
          <p:cNvPr id="3" name="Inhaltsplatzhalter 2">
            <a:extLst>
              <a:ext uri="{FF2B5EF4-FFF2-40B4-BE49-F238E27FC236}">
                <a16:creationId xmlns:a16="http://schemas.microsoft.com/office/drawing/2014/main" id="{724E3207-E8DD-BA67-6272-73D6FB1511E2}"/>
              </a:ext>
            </a:extLst>
          </p:cNvPr>
          <p:cNvSpPr>
            <a:spLocks noGrp="1"/>
          </p:cNvSpPr>
          <p:nvPr>
            <p:ph idx="1"/>
          </p:nvPr>
        </p:nvSpPr>
        <p:spPr/>
        <p:txBody>
          <a:bodyPr/>
          <a:lstStyle/>
          <a:p>
            <a:pPr marL="0" indent="0">
              <a:buNone/>
            </a:pPr>
            <a:r>
              <a:rPr lang="de-CH" dirty="0"/>
              <a:t>Praxisbeispiele für die Optionen suchen:</a:t>
            </a:r>
          </a:p>
          <a:p>
            <a:endParaRPr lang="de-CH" dirty="0"/>
          </a:p>
          <a:p>
            <a:r>
              <a:rPr lang="de-CH" dirty="0"/>
              <a:t>Finanzen: Finanzamt</a:t>
            </a:r>
          </a:p>
          <a:p>
            <a:r>
              <a:rPr lang="de-CH" dirty="0"/>
              <a:t>Kommunikation in der Landessprache: Zivilstandesamt</a:t>
            </a:r>
          </a:p>
          <a:p>
            <a:r>
              <a:rPr lang="de-CH" dirty="0"/>
              <a:t>Kommunikation in der Fremdsprache: Migrationsamt</a:t>
            </a:r>
          </a:p>
          <a:p>
            <a:r>
              <a:rPr lang="de-CH" dirty="0"/>
              <a:t>Technologie: Amt für Informatik</a:t>
            </a:r>
          </a:p>
          <a:p>
            <a:endParaRPr lang="de-CH" dirty="0"/>
          </a:p>
        </p:txBody>
      </p:sp>
      <p:sp>
        <p:nvSpPr>
          <p:cNvPr id="4" name="Foliennummernplatzhalter 3">
            <a:extLst>
              <a:ext uri="{FF2B5EF4-FFF2-40B4-BE49-F238E27FC236}">
                <a16:creationId xmlns:a16="http://schemas.microsoft.com/office/drawing/2014/main" id="{DFC007D6-788C-321F-8362-C7B96A32C4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813736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AE97D-D2F5-14DE-9D61-7ECFD0CA0BA2}"/>
              </a:ext>
            </a:extLst>
          </p:cNvPr>
          <p:cNvSpPr>
            <a:spLocks noGrp="1"/>
          </p:cNvSpPr>
          <p:nvPr>
            <p:ph type="title"/>
          </p:nvPr>
        </p:nvSpPr>
        <p:spPr/>
        <p:txBody>
          <a:bodyPr/>
          <a:lstStyle/>
          <a:p>
            <a:r>
              <a:rPr lang="de-CH" sz="2600" dirty="0"/>
              <a:t>4 &amp; 5: Abklärungen zur Umsetzung treffen und Einschränkungen berücksichtigen</a:t>
            </a:r>
          </a:p>
        </p:txBody>
      </p:sp>
      <p:sp>
        <p:nvSpPr>
          <p:cNvPr id="3" name="Inhaltsplatzhalter 2">
            <a:extLst>
              <a:ext uri="{FF2B5EF4-FFF2-40B4-BE49-F238E27FC236}">
                <a16:creationId xmlns:a16="http://schemas.microsoft.com/office/drawing/2014/main" id="{2D75C842-0F5E-26BC-47AF-A326257B8AF9}"/>
              </a:ext>
            </a:extLst>
          </p:cNvPr>
          <p:cNvSpPr>
            <a:spLocks noGrp="1"/>
          </p:cNvSpPr>
          <p:nvPr>
            <p:ph idx="1"/>
          </p:nvPr>
        </p:nvSpPr>
        <p:spPr/>
        <p:txBody>
          <a:bodyPr/>
          <a:lstStyle/>
          <a:p>
            <a:r>
              <a:rPr lang="de-CH" dirty="0"/>
              <a:t>In welchen Abteilungen können welche Handlungskompetenzen aufgebaut werden (Umsetzung/Anwendung der Praxisaufträge und der Kompetenzraster?)</a:t>
            </a:r>
          </a:p>
          <a:p>
            <a:r>
              <a:rPr lang="de-CH" dirty="0"/>
              <a:t>Können diese Abteilungen die Lernenden in der vom Standard-Ausbildungsprogramm vorgesehenen Zeitperiode ausbilden?</a:t>
            </a:r>
          </a:p>
          <a:p>
            <a:r>
              <a:rPr lang="de-CH" dirty="0"/>
              <a:t>Falls nein, welche Alternativen gibt es (hinsichtlich Abteilung oder Zeitperiode)? </a:t>
            </a:r>
          </a:p>
        </p:txBody>
      </p:sp>
      <p:sp>
        <p:nvSpPr>
          <p:cNvPr id="4" name="Foliennummernplatzhalter 3">
            <a:extLst>
              <a:ext uri="{FF2B5EF4-FFF2-40B4-BE49-F238E27FC236}">
                <a16:creationId xmlns:a16="http://schemas.microsoft.com/office/drawing/2014/main" id="{AEC04C09-9F72-8FFF-9BE5-D3DFD14F1B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035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Vorstellungsrunde</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buNone/>
            </a:pPr>
            <a:r>
              <a:rPr lang="de-CH" dirty="0"/>
              <a:t>Ein kleiner Einblick zu mir … </a:t>
            </a:r>
          </a:p>
          <a:p>
            <a:r>
              <a:rPr lang="de-CH" dirty="0"/>
              <a:t>In welcher Verwaltung arbeiten Sie?</a:t>
            </a:r>
          </a:p>
          <a:p>
            <a:r>
              <a:rPr lang="de-CH" dirty="0"/>
              <a:t>Sind Sie mit der </a:t>
            </a:r>
            <a:r>
              <a:rPr lang="de-CH" dirty="0" err="1"/>
              <a:t>BiVo</a:t>
            </a:r>
            <a:r>
              <a:rPr lang="de-CH" dirty="0"/>
              <a:t> 2023 bereits in </a:t>
            </a:r>
            <a:r>
              <a:rPr lang="de-CH"/>
              <a:t>Berührung gekommen?</a:t>
            </a:r>
            <a:endParaRPr lang="de-CH" dirty="0"/>
          </a:p>
          <a:p>
            <a:r>
              <a:rPr lang="de-CH" dirty="0"/>
              <a:t>Was liegt Ihnen in der Begleitung der Lernenden besonders am Herzen?</a:t>
            </a:r>
          </a:p>
          <a:p>
            <a:r>
              <a:rPr lang="de-CH" dirty="0"/>
              <a:t>Was brauche ich, damit ich heute Nachmittag um 17.00 Uhr glücklich diesen Schulungsraum verlasse?</a:t>
            </a:r>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11</a:t>
            </a:fld>
            <a:endParaRPr lang="de-CH" dirty="0"/>
          </a:p>
        </p:txBody>
      </p:sp>
    </p:spTree>
    <p:extLst>
      <p:ext uri="{BB962C8B-B14F-4D97-AF65-F5344CB8AC3E}">
        <p14:creationId xmlns:p14="http://schemas.microsoft.com/office/powerpoint/2010/main" val="32156618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DC54C1-991A-E55F-643B-C264ED647C4C}"/>
              </a:ext>
            </a:extLst>
          </p:cNvPr>
          <p:cNvSpPr>
            <a:spLocks noGrp="1"/>
          </p:cNvSpPr>
          <p:nvPr>
            <p:ph type="title"/>
          </p:nvPr>
        </p:nvSpPr>
        <p:spPr/>
        <p:txBody>
          <a:bodyPr/>
          <a:lstStyle/>
          <a:p>
            <a:r>
              <a:rPr lang="de-CH" sz="2600" dirty="0"/>
              <a:t>Abklärungen zur Umsetzung treffen und Einschränkungen berücksichtigen</a:t>
            </a:r>
          </a:p>
        </p:txBody>
      </p:sp>
      <p:sp>
        <p:nvSpPr>
          <p:cNvPr id="4" name="Foliennummernplatzhalter 3">
            <a:extLst>
              <a:ext uri="{FF2B5EF4-FFF2-40B4-BE49-F238E27FC236}">
                <a16:creationId xmlns:a16="http://schemas.microsoft.com/office/drawing/2014/main" id="{ED92B19C-4298-20E3-F026-E1F11FCD6DFD}"/>
              </a:ext>
            </a:extLst>
          </p:cNvPr>
          <p:cNvSpPr>
            <a:spLocks noGrp="1"/>
          </p:cNvSpPr>
          <p:nvPr>
            <p:ph type="sldNum" sz="quarter" idx="12"/>
          </p:nvPr>
        </p:nvSpPr>
        <p:spPr/>
        <p:txBody>
          <a:bodyPr/>
          <a:lstStyle/>
          <a:p>
            <a:fld id="{87674F0A-37BA-4CE3-B1FD-DE57A7E2F2C6}" type="slidenum">
              <a:rPr lang="de-CH" smtClean="0"/>
              <a:pPr/>
              <a:t>110</a:t>
            </a:fld>
            <a:endParaRPr lang="de-CH" dirty="0"/>
          </a:p>
        </p:txBody>
      </p:sp>
      <p:sp>
        <p:nvSpPr>
          <p:cNvPr id="6" name="Inhaltsplatzhalter 5">
            <a:extLst>
              <a:ext uri="{FF2B5EF4-FFF2-40B4-BE49-F238E27FC236}">
                <a16:creationId xmlns:a16="http://schemas.microsoft.com/office/drawing/2014/main" id="{6FFC127E-CA1D-4DCB-93B9-40D3D52D6BB8}"/>
              </a:ext>
            </a:extLst>
          </p:cNvPr>
          <p:cNvSpPr>
            <a:spLocks noGrp="1"/>
          </p:cNvSpPr>
          <p:nvPr>
            <p:ph idx="1"/>
          </p:nvPr>
        </p:nvSpPr>
        <p:spPr/>
        <p:txBody>
          <a:bodyPr/>
          <a:lstStyle/>
          <a:p>
            <a:endParaRPr lang="de-CH"/>
          </a:p>
        </p:txBody>
      </p:sp>
      <p:pic>
        <p:nvPicPr>
          <p:cNvPr id="7" name="Grafik 6">
            <a:extLst>
              <a:ext uri="{FF2B5EF4-FFF2-40B4-BE49-F238E27FC236}">
                <a16:creationId xmlns:a16="http://schemas.microsoft.com/office/drawing/2014/main" id="{D00732E0-55D0-4988-949B-9E97A7387C4B}"/>
              </a:ext>
            </a:extLst>
          </p:cNvPr>
          <p:cNvPicPr>
            <a:picLocks noChangeAspect="1"/>
          </p:cNvPicPr>
          <p:nvPr/>
        </p:nvPicPr>
        <p:blipFill>
          <a:blip r:embed="rId2"/>
          <a:stretch>
            <a:fillRect/>
          </a:stretch>
        </p:blipFill>
        <p:spPr>
          <a:xfrm>
            <a:off x="995362" y="2033587"/>
            <a:ext cx="10201275" cy="2790825"/>
          </a:xfrm>
          <a:prstGeom prst="rect">
            <a:avLst/>
          </a:prstGeom>
        </p:spPr>
      </p:pic>
    </p:spTree>
    <p:extLst>
      <p:ext uri="{BB962C8B-B14F-4D97-AF65-F5344CB8AC3E}">
        <p14:creationId xmlns:p14="http://schemas.microsoft.com/office/powerpoint/2010/main" val="40644814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Transfer in die Praxis</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111</a:t>
            </a:fld>
            <a:endParaRPr lang="de-CH" dirty="0"/>
          </a:p>
        </p:txBody>
      </p:sp>
      <p:sp>
        <p:nvSpPr>
          <p:cNvPr id="2" name="Textfeld 1"/>
          <p:cNvSpPr txBox="1"/>
          <p:nvPr/>
        </p:nvSpPr>
        <p:spPr>
          <a:xfrm>
            <a:off x="263352" y="1417638"/>
            <a:ext cx="11319048" cy="5016758"/>
          </a:xfrm>
          <a:prstGeom prst="rect">
            <a:avLst/>
          </a:prstGeom>
          <a:noFill/>
        </p:spPr>
        <p:txBody>
          <a:bodyPr wrap="square" rtlCol="0">
            <a:spAutoFit/>
          </a:bodyPr>
          <a:lstStyle/>
          <a:p>
            <a:pPr hangingPunct="0"/>
            <a:r>
              <a:rPr lang="de-CH" sz="1600" b="1" dirty="0">
                <a:latin typeface="Calibri" panose="020F0502020204030204" pitchFamily="34" charset="0"/>
                <a:cs typeface="Calibri" panose="020F0502020204030204" pitchFamily="34" charset="0"/>
              </a:rPr>
              <a:t>Ausgangslage</a:t>
            </a:r>
          </a:p>
          <a:p>
            <a:pPr hangingPunct="0"/>
            <a:r>
              <a:rPr lang="de-CH" sz="1600" dirty="0">
                <a:latin typeface="Calibri" panose="020F0502020204030204" pitchFamily="34" charset="0"/>
                <a:cs typeface="Calibri" panose="020F0502020204030204" pitchFamily="34" charset="0"/>
              </a:rPr>
              <a:t>Sie haben bisher einiges zu den Schritten bei der Anpassung des Standard-Ausbildungsprogramms gehört. Jetzt haben Sie die Gelegenheit, das Gehörte in Ihre berufliche Praxis zu übertragen.  </a:t>
            </a:r>
          </a:p>
          <a:p>
            <a:pPr hangingPunct="0"/>
            <a:r>
              <a:rPr lang="de-CH" sz="1600" dirty="0">
                <a:latin typeface="Calibri" panose="020F0502020204030204" pitchFamily="34" charset="0"/>
                <a:cs typeface="Calibri" panose="020F0502020204030204" pitchFamily="34" charset="0"/>
              </a:rPr>
              <a:t> </a:t>
            </a:r>
          </a:p>
          <a:p>
            <a:pPr hangingPunct="0"/>
            <a:r>
              <a:rPr lang="de-CH" sz="1600" b="1" dirty="0">
                <a:latin typeface="Calibri" panose="020F0502020204030204" pitchFamily="34" charset="0"/>
                <a:cs typeface="Calibri" panose="020F0502020204030204" pitchFamily="34" charset="0"/>
              </a:rPr>
              <a:t>Aufgabenstellung</a:t>
            </a:r>
          </a:p>
          <a:p>
            <a:pPr hangingPunct="0"/>
            <a:r>
              <a:rPr lang="de-CH" sz="1600" b="1" dirty="0">
                <a:latin typeface="Calibri" panose="020F0502020204030204" pitchFamily="34" charset="0"/>
                <a:cs typeface="Calibri" panose="020F0502020204030204" pitchFamily="34" charset="0"/>
              </a:rPr>
              <a:t>Schritt 1:</a:t>
            </a:r>
            <a:r>
              <a:rPr lang="de-CH" sz="1600" dirty="0">
                <a:latin typeface="Calibri" panose="020F0502020204030204" pitchFamily="34" charset="0"/>
                <a:cs typeface="Calibri" panose="020F0502020204030204" pitchFamily="34" charset="0"/>
              </a:rPr>
              <a:t> Nehmen Sie das Standard-Ausbildungsprogramm der OVAP sowie allenfalls bereits </a:t>
            </a:r>
            <a:br>
              <a:rPr lang="de-CH" sz="1600" dirty="0">
                <a:latin typeface="Calibri" panose="020F0502020204030204" pitchFamily="34" charset="0"/>
                <a:cs typeface="Calibri" panose="020F0502020204030204" pitchFamily="34" charset="0"/>
              </a:rPr>
            </a:br>
            <a:r>
              <a:rPr lang="de-CH" sz="1600" dirty="0">
                <a:latin typeface="Calibri" panose="020F0502020204030204" pitchFamily="34" charset="0"/>
                <a:cs typeface="Calibri" panose="020F0502020204030204" pitchFamily="34" charset="0"/>
              </a:rPr>
              <a:t>vorgenommene erste Anpassungen zur Hand.</a:t>
            </a:r>
          </a:p>
          <a:p>
            <a:pPr hangingPunct="0"/>
            <a:r>
              <a:rPr lang="de-CH" sz="1600" b="1" dirty="0">
                <a:latin typeface="Calibri" panose="020F0502020204030204" pitchFamily="34" charset="0"/>
                <a:cs typeface="Calibri" panose="020F0502020204030204" pitchFamily="34" charset="0"/>
              </a:rPr>
              <a:t> </a:t>
            </a:r>
            <a:endParaRPr lang="de-CH" sz="1600" dirty="0">
              <a:latin typeface="Calibri" panose="020F0502020204030204" pitchFamily="34" charset="0"/>
              <a:cs typeface="Calibri" panose="020F0502020204030204" pitchFamily="34" charset="0"/>
            </a:endParaRPr>
          </a:p>
          <a:p>
            <a:pPr hangingPunct="0"/>
            <a:r>
              <a:rPr lang="de-CH" sz="1600" b="1" dirty="0">
                <a:latin typeface="Calibri" panose="020F0502020204030204" pitchFamily="34" charset="0"/>
                <a:cs typeface="Calibri" panose="020F0502020204030204" pitchFamily="34" charset="0"/>
              </a:rPr>
              <a:t>Schritt 2</a:t>
            </a:r>
            <a:r>
              <a:rPr lang="de-CH" sz="1600" dirty="0">
                <a:latin typeface="Calibri" panose="020F0502020204030204" pitchFamily="34" charset="0"/>
                <a:cs typeface="Calibri" panose="020F0502020204030204" pitchFamily="34" charset="0"/>
              </a:rPr>
              <a:t>: Führen Sie die Schritte zur Anpassung des Ausbildungsprogramms für Ihre Verwaltung durch. </a:t>
            </a:r>
            <a:br>
              <a:rPr lang="de-CH" sz="1600" dirty="0">
                <a:latin typeface="Calibri" panose="020F0502020204030204" pitchFamily="34" charset="0"/>
                <a:cs typeface="Calibri" panose="020F0502020204030204" pitchFamily="34" charset="0"/>
              </a:rPr>
            </a:br>
            <a:r>
              <a:rPr lang="de-CH" sz="1600" dirty="0">
                <a:latin typeface="Calibri" panose="020F0502020204030204" pitchFamily="34" charset="0"/>
                <a:cs typeface="Calibri" panose="020F0502020204030204" pitchFamily="34" charset="0"/>
              </a:rPr>
              <a:t>Falls Sie bereits Anpassungen vorgenommen haben, überprüfen und ergänzen Sie diese. </a:t>
            </a:r>
          </a:p>
          <a:p>
            <a:pPr hangingPunct="0"/>
            <a:r>
              <a:rPr lang="de-CH" sz="1600" b="1" dirty="0">
                <a:latin typeface="Calibri" panose="020F0502020204030204" pitchFamily="34" charset="0"/>
                <a:cs typeface="Calibri" panose="020F0502020204030204" pitchFamily="34" charset="0"/>
              </a:rPr>
              <a:t> </a:t>
            </a:r>
            <a:endParaRPr lang="de-CH" sz="1600" dirty="0">
              <a:latin typeface="Calibri" panose="020F0502020204030204" pitchFamily="34" charset="0"/>
              <a:cs typeface="Calibri" panose="020F0502020204030204" pitchFamily="34" charset="0"/>
            </a:endParaRPr>
          </a:p>
          <a:p>
            <a:pPr hangingPunct="0"/>
            <a:r>
              <a:rPr lang="de-CH" sz="1600" b="1" dirty="0">
                <a:latin typeface="Calibri" panose="020F0502020204030204" pitchFamily="34" charset="0"/>
                <a:cs typeface="Calibri" panose="020F0502020204030204" pitchFamily="34" charset="0"/>
              </a:rPr>
              <a:t>Schritt 3</a:t>
            </a:r>
            <a:r>
              <a:rPr lang="de-CH" sz="1600" dirty="0">
                <a:latin typeface="Calibri" panose="020F0502020204030204" pitchFamily="34" charset="0"/>
                <a:cs typeface="Calibri" panose="020F0502020204030204" pitchFamily="34" charset="0"/>
              </a:rPr>
              <a:t>: Halten Sie Ihre Überlegungen sowie offene Fragen schriftlich fest.  </a:t>
            </a:r>
          </a:p>
          <a:p>
            <a:pPr hangingPunct="0"/>
            <a:r>
              <a:rPr lang="de-CH" sz="1600" dirty="0">
                <a:latin typeface="Calibri" panose="020F0502020204030204" pitchFamily="34" charset="0"/>
                <a:cs typeface="Calibri" panose="020F0502020204030204" pitchFamily="34" charset="0"/>
              </a:rPr>
              <a:t> </a:t>
            </a:r>
          </a:p>
          <a:p>
            <a:pPr hangingPunct="0"/>
            <a:r>
              <a:rPr lang="de-CH" sz="1600" b="1" dirty="0">
                <a:latin typeface="Calibri" panose="020F0502020204030204" pitchFamily="34" charset="0"/>
                <a:cs typeface="Calibri" panose="020F0502020204030204" pitchFamily="34" charset="0"/>
              </a:rPr>
              <a:t>Erwartungen</a:t>
            </a:r>
          </a:p>
          <a:p>
            <a:pPr hangingPunct="0"/>
            <a:r>
              <a:rPr lang="de-CH" sz="1600" dirty="0">
                <a:latin typeface="Calibri" panose="020F0502020204030204" pitchFamily="34" charset="0"/>
                <a:cs typeface="Calibri" panose="020F0502020204030204" pitchFamily="34" charset="0"/>
              </a:rPr>
              <a:t>Sie haben geprüft, ob das Standard-Ausbildungsprogramm in Ihrer Verwaltung umsetzbar ist. Falls nicht, </a:t>
            </a:r>
            <a:br>
              <a:rPr lang="de-CH" sz="1600" dirty="0">
                <a:latin typeface="Calibri" panose="020F0502020204030204" pitchFamily="34" charset="0"/>
                <a:cs typeface="Calibri" panose="020F0502020204030204" pitchFamily="34" charset="0"/>
              </a:rPr>
            </a:br>
            <a:r>
              <a:rPr lang="de-CH" sz="1600" dirty="0">
                <a:latin typeface="Calibri" panose="020F0502020204030204" pitchFamily="34" charset="0"/>
                <a:cs typeface="Calibri" panose="020F0502020204030204" pitchFamily="34" charset="0"/>
              </a:rPr>
              <a:t>haben Sie realisierbare Anpassungen im Ausbildungsprogramm vorgenommen.  </a:t>
            </a:r>
          </a:p>
          <a:p>
            <a:pPr hangingPunct="0"/>
            <a:r>
              <a:rPr lang="de-CH" sz="1600" dirty="0">
                <a:latin typeface="Calibri" panose="020F0502020204030204" pitchFamily="34" charset="0"/>
                <a:cs typeface="Calibri" panose="020F0502020204030204" pitchFamily="34" charset="0"/>
              </a:rPr>
              <a:t> </a:t>
            </a:r>
          </a:p>
          <a:p>
            <a:pPr hangingPunct="0"/>
            <a:r>
              <a:rPr lang="de-CH" sz="1600" b="1" dirty="0">
                <a:latin typeface="Calibri" panose="020F0502020204030204" pitchFamily="34" charset="0"/>
                <a:cs typeface="Calibri" panose="020F0502020204030204" pitchFamily="34" charset="0"/>
              </a:rPr>
              <a:t>Organisation</a:t>
            </a:r>
          </a:p>
          <a:p>
            <a:pPr hangingPunct="0"/>
            <a:r>
              <a:rPr lang="de-CH" sz="1600" dirty="0">
                <a:latin typeface="Calibri" panose="020F0502020204030204" pitchFamily="34" charset="0"/>
                <a:cs typeface="Calibri" panose="020F0502020204030204" pitchFamily="34" charset="0"/>
              </a:rPr>
              <a:t>Zeit: 30 Minuten</a:t>
            </a:r>
          </a:p>
          <a:p>
            <a:pPr hangingPunct="0"/>
            <a:r>
              <a:rPr lang="de-CH" sz="1600" dirty="0">
                <a:latin typeface="Calibri" panose="020F0502020204030204" pitchFamily="34" charset="0"/>
                <a:cs typeface="Calibri" panose="020F0502020204030204" pitchFamily="34" charset="0"/>
              </a:rPr>
              <a:t>Arbeitsweise: Tandem</a:t>
            </a:r>
          </a:p>
        </p:txBody>
      </p:sp>
      <p:pic>
        <p:nvPicPr>
          <p:cNvPr id="3" name="Grafik 2" descr="Ein Bild, das Text, Brief enthält.&#10;&#10;Automatisch generierte Beschreibung">
            <a:hlinkClick r:id="rId3"/>
            <a:extLst>
              <a:ext uri="{FF2B5EF4-FFF2-40B4-BE49-F238E27FC236}">
                <a16:creationId xmlns:a16="http://schemas.microsoft.com/office/drawing/2014/main" id="{9D1C1362-032B-AB4B-45E4-D56A26E1B2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1215">
            <a:off x="9580663" y="2381624"/>
            <a:ext cx="2176336" cy="3399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33308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112</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3">
            <a:extLs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33492000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113</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13829384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Gehen Sie den «Block 3: Ausbildungsprogramm» nochmals durch.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845057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Überblick Qualifikationsverfahren, </a:t>
            </a:r>
            <a:br>
              <a:rPr lang="de-CH" dirty="0"/>
            </a:br>
            <a:r>
              <a:rPr lang="de-CH" dirty="0"/>
              <a:t>Tipps und Tricks zur Abschlussprüfung</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Das Qualifikationsverfahren (QV) Kauffrau/Kaufmann EFZ ist komplex. </a:t>
            </a:r>
          </a:p>
          <a:p>
            <a:r>
              <a:rPr lang="de-CH" dirty="0"/>
              <a:t>Es besteht aus drei grossen Bereichen:</a:t>
            </a:r>
          </a:p>
          <a:p>
            <a:pPr lvl="1"/>
            <a:r>
              <a:rPr lang="de-CH" dirty="0"/>
              <a:t>Erfahrungsnoten (üK, Betrieb und BFS)</a:t>
            </a:r>
          </a:p>
          <a:p>
            <a:pPr lvl="1"/>
            <a:r>
              <a:rPr lang="de-CH" dirty="0"/>
              <a:t>Abschlussprüfung Betrieb</a:t>
            </a:r>
          </a:p>
          <a:p>
            <a:pPr lvl="1"/>
            <a:r>
              <a:rPr lang="de-CH" dirty="0"/>
              <a:t>Abschlussprüfung BFS</a:t>
            </a:r>
          </a:p>
          <a:p>
            <a:r>
              <a:rPr lang="de-CH" dirty="0"/>
              <a:t>Zusätzlich arbeiten die Lernenden mit einem Persönlichen Portfolio und erstellen daraus abgeleitet eine Vertiefungsarbeit.  </a:t>
            </a:r>
          </a:p>
          <a:p>
            <a:r>
              <a:rPr lang="de-CH" dirty="0"/>
              <a:t>Um die Lernenden bei der QV-Vorbereitung effektiv zu unterstützen, ist es wichtig, dass Sie den Aufbau des QV und die Zusammenhänge zwischen den einzelnen Elementen genau kennen. </a:t>
            </a:r>
          </a:p>
          <a:p>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075716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fontScale="90000"/>
          </a:bodyPr>
          <a:lstStyle/>
          <a:p>
            <a:r>
              <a:rPr lang="de-CH" dirty="0"/>
              <a:t>Wie ist die Abschlussprüfung ausgestaltet?</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278741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6285E-73B7-56D0-8B3A-C90F07D59580}"/>
              </a:ext>
            </a:extLst>
          </p:cNvPr>
          <p:cNvSpPr>
            <a:spLocks noGrp="1"/>
          </p:cNvSpPr>
          <p:nvPr>
            <p:ph type="title"/>
          </p:nvPr>
        </p:nvSpPr>
        <p:spPr/>
        <p:txBody>
          <a:bodyPr/>
          <a:lstStyle/>
          <a:p>
            <a:r>
              <a:rPr lang="de-CH" dirty="0"/>
              <a:t>Überblick Qualifikationsverfahren</a:t>
            </a:r>
          </a:p>
        </p:txBody>
      </p:sp>
      <p:sp>
        <p:nvSpPr>
          <p:cNvPr id="4" name="Foliennummernplatzhalter 3">
            <a:extLst>
              <a:ext uri="{FF2B5EF4-FFF2-40B4-BE49-F238E27FC236}">
                <a16:creationId xmlns:a16="http://schemas.microsoft.com/office/drawing/2014/main" id="{7185E611-43CA-B868-78F8-84C4C30100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9" name="Würfel 8">
            <a:extLst>
              <a:ext uri="{FF2B5EF4-FFF2-40B4-BE49-F238E27FC236}">
                <a16:creationId xmlns:a16="http://schemas.microsoft.com/office/drawing/2014/main" id="{74DE2F6D-2F48-4B77-8D92-103BE2B32DEB}"/>
              </a:ext>
            </a:extLst>
          </p:cNvPr>
          <p:cNvSpPr/>
          <p:nvPr/>
        </p:nvSpPr>
        <p:spPr>
          <a:xfrm>
            <a:off x="1464724" y="149187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26BD0026-54D5-461F-B6AD-0B5DC2650021}"/>
              </a:ext>
            </a:extLst>
          </p:cNvPr>
          <p:cNvSpPr/>
          <p:nvPr/>
        </p:nvSpPr>
        <p:spPr>
          <a:xfrm>
            <a:off x="1463332" y="4486779"/>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808C7047-533F-49AF-AC97-59E7044F76BD}"/>
              </a:ext>
            </a:extLst>
          </p:cNvPr>
          <p:cNvSpPr/>
          <p:nvPr/>
        </p:nvSpPr>
        <p:spPr>
          <a:xfrm>
            <a:off x="1461245" y="2896299"/>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405C63C2-064F-443C-9083-FCCA3D16580D}"/>
              </a:ext>
            </a:extLst>
          </p:cNvPr>
          <p:cNvSpPr/>
          <p:nvPr/>
        </p:nvSpPr>
        <p:spPr>
          <a:xfrm>
            <a:off x="5289698" y="3137049"/>
            <a:ext cx="1806231" cy="963137"/>
          </a:xfrm>
          <a:prstGeom prst="rect">
            <a:avLst/>
          </a:prstGeom>
          <a:solidFill>
            <a:srgbClr val="0082CA">
              <a:alpha val="25098"/>
            </a:srgb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7D883A76-3840-44A1-A661-CEB3B82CEB70}"/>
              </a:ext>
            </a:extLst>
          </p:cNvPr>
          <p:cNvCxnSpPr>
            <a:cxnSpLocks/>
            <a:stCxn id="10" idx="5"/>
            <a:endCxn id="12" idx="2"/>
          </p:cNvCxnSpPr>
          <p:nvPr/>
        </p:nvCxnSpPr>
        <p:spPr>
          <a:xfrm flipV="1">
            <a:off x="4099670" y="4100186"/>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59DD8C85-E6C4-4942-85FA-10D1554F1A56}"/>
              </a:ext>
            </a:extLst>
          </p:cNvPr>
          <p:cNvCxnSpPr>
            <a:cxnSpLocks/>
            <a:stCxn id="9" idx="5"/>
            <a:endCxn id="12" idx="0"/>
          </p:cNvCxnSpPr>
          <p:nvPr/>
        </p:nvCxnSpPr>
        <p:spPr>
          <a:xfrm>
            <a:off x="3976820" y="1991882"/>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ABB01465-B455-4982-B9CB-E8757505F21C}"/>
              </a:ext>
            </a:extLst>
          </p:cNvPr>
          <p:cNvSpPr/>
          <p:nvPr/>
        </p:nvSpPr>
        <p:spPr>
          <a:xfrm>
            <a:off x="7392144" y="1507898"/>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A–E)</a:t>
            </a:r>
          </a:p>
        </p:txBody>
      </p:sp>
      <p:sp>
        <p:nvSpPr>
          <p:cNvPr id="17" name="Rechteck 16">
            <a:extLst>
              <a:ext uri="{FF2B5EF4-FFF2-40B4-BE49-F238E27FC236}">
                <a16:creationId xmlns:a16="http://schemas.microsoft.com/office/drawing/2014/main" id="{1B117D2D-BACE-477C-9CB8-C545A8BF68BA}"/>
              </a:ext>
            </a:extLst>
          </p:cNvPr>
          <p:cNvSpPr/>
          <p:nvPr/>
        </p:nvSpPr>
        <p:spPr>
          <a:xfrm>
            <a:off x="7392144" y="3750351"/>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A–E) inkl. Allgemeinbildung und Fokus 2.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5726557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Erfahrungsnoten</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06368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Von der Bildungsverordnung über den Bildungsplan zum Qualifikationsverfahren </a:t>
            </a:r>
            <a:endParaRPr lang="de-CH" sz="3600" b="0" dirty="0"/>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E927D-0C64-CD91-CBAB-F85FA229ACA6}"/>
              </a:ext>
            </a:extLst>
          </p:cNvPr>
          <p:cNvSpPr>
            <a:spLocks noGrp="1"/>
          </p:cNvSpPr>
          <p:nvPr>
            <p:ph type="title"/>
          </p:nvPr>
        </p:nvSpPr>
        <p:spPr/>
        <p:txBody>
          <a:bodyPr/>
          <a:lstStyle/>
          <a:p>
            <a:r>
              <a:rPr lang="de-CH" dirty="0"/>
              <a:t>Erfahrungsnote Betrieb</a:t>
            </a:r>
          </a:p>
        </p:txBody>
      </p:sp>
      <p:sp>
        <p:nvSpPr>
          <p:cNvPr id="3" name="Inhaltsplatzhalter 2">
            <a:extLst>
              <a:ext uri="{FF2B5EF4-FFF2-40B4-BE49-F238E27FC236}">
                <a16:creationId xmlns:a16="http://schemas.microsoft.com/office/drawing/2014/main" id="{58D9543F-39AA-8257-EE51-70D6EB24E77F}"/>
              </a:ext>
            </a:extLst>
          </p:cNvPr>
          <p:cNvSpPr>
            <a:spLocks noGrp="1"/>
          </p:cNvSpPr>
          <p:nvPr>
            <p:ph idx="1"/>
          </p:nvPr>
        </p:nvSpPr>
        <p:spPr>
          <a:xfrm>
            <a:off x="609600" y="1600201"/>
            <a:ext cx="10814992" cy="4525963"/>
          </a:xfrm>
        </p:spPr>
        <p:txBody>
          <a:bodyPr/>
          <a:lstStyle/>
          <a:p>
            <a:pPr marL="0" indent="0">
              <a:buNone/>
            </a:pPr>
            <a:r>
              <a:rPr lang="de-CH" sz="2000" b="1" dirty="0"/>
              <a:t>Aufbau</a:t>
            </a:r>
          </a:p>
          <a:p>
            <a:r>
              <a:rPr lang="de-CH" sz="2000" dirty="0"/>
              <a:t>6 betriebliche Kompetenznachweise (1 pro Semester) </a:t>
            </a:r>
          </a:p>
          <a:p>
            <a:r>
              <a:rPr lang="de-CH" sz="2000" dirty="0"/>
              <a:t>Erfahrungsnote = Mittelwert aus diesen 6 Noten</a:t>
            </a:r>
          </a:p>
          <a:p>
            <a:pPr marL="0" indent="0">
              <a:buNone/>
            </a:pPr>
            <a:endParaRPr lang="de-CH" sz="2000" dirty="0"/>
          </a:p>
          <a:p>
            <a:pPr marL="0" indent="0">
              <a:buNone/>
            </a:pPr>
            <a:r>
              <a:rPr lang="de-CH" sz="2000" b="1" dirty="0"/>
              <a:t>Umsetzung pro Kompetenznachweis</a:t>
            </a:r>
          </a:p>
          <a:p>
            <a:pPr marL="0" indent="0">
              <a:buNone/>
            </a:pPr>
            <a:r>
              <a:rPr lang="de-CH" sz="2000" dirty="0"/>
              <a:t>Beurteilung der Aspekte </a:t>
            </a:r>
          </a:p>
          <a:p>
            <a:r>
              <a:rPr lang="de-CH" sz="2000" dirty="0"/>
              <a:t>Stand der Kompetenzentwicklung</a:t>
            </a:r>
          </a:p>
          <a:p>
            <a:r>
              <a:rPr lang="de-CH" sz="2000" dirty="0"/>
              <a:t>Reflexion des Stands der Kompetenzentwicklung</a:t>
            </a:r>
          </a:p>
          <a:p>
            <a:r>
              <a:rPr lang="de-CH" sz="2000" dirty="0"/>
              <a:t>Erkenntnisse aus dem Umsetzen der Praxisaufträge</a:t>
            </a:r>
          </a:p>
          <a:p>
            <a:r>
              <a:rPr lang="de-CH" sz="2000" dirty="0"/>
              <a:t>Motivation und Eigeninitiative</a:t>
            </a:r>
          </a:p>
          <a:p>
            <a:pPr marL="0" indent="0">
              <a:buNone/>
            </a:pPr>
            <a:r>
              <a:rPr lang="de-CH" sz="2000" dirty="0"/>
              <a:t>durch die Berufsbildner/innen (Hilfsmittel: Praxisaufträge, Kompetenzraster, Qualifikationsgespräche).</a:t>
            </a:r>
          </a:p>
          <a:p>
            <a:pPr marL="0" indent="0">
              <a:buNone/>
            </a:pPr>
            <a:endParaRPr lang="de-CH" sz="2000" b="1" dirty="0"/>
          </a:p>
          <a:p>
            <a:pPr marL="0" indent="0">
              <a:buNone/>
            </a:pPr>
            <a:r>
              <a:rPr lang="de-CH" sz="2000" b="1" dirty="0"/>
              <a:t>Inhalt</a:t>
            </a:r>
          </a:p>
          <a:p>
            <a:pPr marL="0" indent="0">
              <a:buNone/>
            </a:pPr>
            <a:r>
              <a:rPr lang="de-CH" sz="2000" dirty="0"/>
              <a:t>A−E (exkl. Option und Wahlpflichtbereich)</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A016F783-54B7-7664-6E44-EBF2F4FC8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Pfeil: nach rechts 6">
            <a:extLst>
              <a:ext uri="{FF2B5EF4-FFF2-40B4-BE49-F238E27FC236}">
                <a16:creationId xmlns:a16="http://schemas.microsoft.com/office/drawing/2014/main" id="{3BD23CCB-6F73-E0EF-9875-34CA46FAD781}"/>
              </a:ext>
            </a:extLst>
          </p:cNvPr>
          <p:cNvSpPr/>
          <p:nvPr/>
        </p:nvSpPr>
        <p:spPr>
          <a:xfrm>
            <a:off x="7123261" y="2398554"/>
            <a:ext cx="522813" cy="3027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 name="Grafik 4">
            <a:extLst>
              <a:ext uri="{FF2B5EF4-FFF2-40B4-BE49-F238E27FC236}">
                <a16:creationId xmlns:a16="http://schemas.microsoft.com/office/drawing/2014/main" id="{627180AC-D92B-4C0A-8667-F61A79E8AF08}"/>
              </a:ext>
            </a:extLst>
          </p:cNvPr>
          <p:cNvPicPr>
            <a:picLocks noChangeAspect="1"/>
          </p:cNvPicPr>
          <p:nvPr/>
        </p:nvPicPr>
        <p:blipFill>
          <a:blip r:embed="rId3"/>
          <a:stretch>
            <a:fillRect/>
          </a:stretch>
        </p:blipFill>
        <p:spPr>
          <a:xfrm>
            <a:off x="8040216" y="1600201"/>
            <a:ext cx="3888979" cy="2142454"/>
          </a:xfrm>
          <a:prstGeom prst="rect">
            <a:avLst/>
          </a:prstGeom>
        </p:spPr>
      </p:pic>
    </p:spTree>
    <p:extLst>
      <p:ext uri="{BB962C8B-B14F-4D97-AF65-F5344CB8AC3E}">
        <p14:creationId xmlns:p14="http://schemas.microsoft.com/office/powerpoint/2010/main" val="17284286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B89F-D927-FBEB-2D22-B6874C920F82}"/>
              </a:ext>
            </a:extLst>
          </p:cNvPr>
          <p:cNvSpPr>
            <a:spLocks noGrp="1"/>
          </p:cNvSpPr>
          <p:nvPr>
            <p:ph type="title"/>
          </p:nvPr>
        </p:nvSpPr>
        <p:spPr/>
        <p:txBody>
          <a:bodyPr/>
          <a:lstStyle/>
          <a:p>
            <a:r>
              <a:rPr lang="de-CH" dirty="0"/>
              <a:t>Erfahrungsnote üK</a:t>
            </a:r>
          </a:p>
        </p:txBody>
      </p:sp>
      <p:sp>
        <p:nvSpPr>
          <p:cNvPr id="3" name="Inhaltsplatzhalter 2">
            <a:extLst>
              <a:ext uri="{FF2B5EF4-FFF2-40B4-BE49-F238E27FC236}">
                <a16:creationId xmlns:a16="http://schemas.microsoft.com/office/drawing/2014/main" id="{6B724387-2675-B34B-FBD8-DC62AA662695}"/>
              </a:ext>
            </a:extLst>
          </p:cNvPr>
          <p:cNvSpPr>
            <a:spLocks noGrp="1"/>
          </p:cNvSpPr>
          <p:nvPr>
            <p:ph idx="1"/>
          </p:nvPr>
        </p:nvSpPr>
        <p:spPr>
          <a:xfrm>
            <a:off x="609600" y="1600201"/>
            <a:ext cx="7502624" cy="4525963"/>
          </a:xfrm>
        </p:spPr>
        <p:txBody>
          <a:bodyPr/>
          <a:lstStyle/>
          <a:p>
            <a:pPr marL="0" indent="0">
              <a:buNone/>
            </a:pPr>
            <a:r>
              <a:rPr lang="de-CH" sz="2000" b="1" dirty="0"/>
              <a:t>Aufbau</a:t>
            </a:r>
          </a:p>
          <a:p>
            <a:r>
              <a:rPr lang="de-CH" sz="2000" dirty="0"/>
              <a:t>2 üK-Kompetenznachweise </a:t>
            </a:r>
          </a:p>
          <a:p>
            <a:pPr lvl="1"/>
            <a:r>
              <a:rPr lang="de-CH" sz="2000" dirty="0"/>
              <a:t>üK-KN 1 zu den üK-Blöcken 1 und 2</a:t>
            </a:r>
          </a:p>
          <a:p>
            <a:pPr lvl="1"/>
            <a:r>
              <a:rPr lang="de-CH" sz="2000" dirty="0"/>
              <a:t>üK-KN 2 zu den üK-Blöcken 3 und 4</a:t>
            </a:r>
          </a:p>
          <a:p>
            <a:r>
              <a:rPr lang="de-CH" sz="2000" dirty="0"/>
              <a:t>Erfahrungsnote = Mittelwert aus diesen 2 Noten</a:t>
            </a:r>
          </a:p>
          <a:p>
            <a:endParaRPr lang="de-CH" sz="2000" dirty="0"/>
          </a:p>
          <a:p>
            <a:pPr marL="0" indent="0">
              <a:buNone/>
            </a:pPr>
            <a:r>
              <a:rPr lang="de-CH" sz="2000" b="1" dirty="0"/>
              <a:t>Umsetzung pro üK-Kompetenznachweis</a:t>
            </a:r>
          </a:p>
          <a:p>
            <a:r>
              <a:rPr lang="de-CH" sz="2000" dirty="0"/>
              <a:t>2 Zertifikatstest (50 %, Fokus Wissen/Verständnis): je 12 geschlossenen Aufgaben à 20 Minuten </a:t>
            </a:r>
          </a:p>
          <a:p>
            <a:r>
              <a:rPr lang="de-CH" sz="2000" dirty="0"/>
              <a:t>1 Transferauftrag (50 %, Fokus Fertigkeiten): eine Handlung im Betrieb umsetzen, dokumentieren und reflektieren</a:t>
            </a:r>
          </a:p>
          <a:p>
            <a:pPr marL="0" indent="0">
              <a:buNone/>
            </a:pPr>
            <a:endParaRPr lang="de-CH" sz="2000" dirty="0"/>
          </a:p>
          <a:p>
            <a:pPr marL="0" indent="0">
              <a:buNone/>
            </a:pPr>
            <a:r>
              <a:rPr lang="de-CH" sz="2000" b="1" dirty="0"/>
              <a:t>Inhalt</a:t>
            </a:r>
          </a:p>
          <a:p>
            <a:pPr marL="0" indent="0">
              <a:buNone/>
            </a:pPr>
            <a:r>
              <a:rPr lang="de-CH" sz="2000" dirty="0"/>
              <a:t>Branchenspezifika</a:t>
            </a:r>
          </a:p>
        </p:txBody>
      </p:sp>
      <p:sp>
        <p:nvSpPr>
          <p:cNvPr id="4" name="Foliennummernplatzhalter 3">
            <a:extLst>
              <a:ext uri="{FF2B5EF4-FFF2-40B4-BE49-F238E27FC236}">
                <a16:creationId xmlns:a16="http://schemas.microsoft.com/office/drawing/2014/main" id="{37E1E3E0-EEAF-8499-85CA-959A3F315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9" name="Pfeil: nach rechts 8">
            <a:extLst>
              <a:ext uri="{FF2B5EF4-FFF2-40B4-BE49-F238E27FC236}">
                <a16:creationId xmlns:a16="http://schemas.microsoft.com/office/drawing/2014/main" id="{7AD58D19-DC03-A335-5DFF-23E2ED900F2A}"/>
              </a:ext>
            </a:extLst>
          </p:cNvPr>
          <p:cNvSpPr/>
          <p:nvPr/>
        </p:nvSpPr>
        <p:spPr>
          <a:xfrm>
            <a:off x="7035539" y="2694619"/>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D6A25969-FDF6-4B3E-B7DE-EB94ECA01178}"/>
              </a:ext>
            </a:extLst>
          </p:cNvPr>
          <p:cNvPicPr>
            <a:picLocks noChangeAspect="1"/>
          </p:cNvPicPr>
          <p:nvPr/>
        </p:nvPicPr>
        <p:blipFill>
          <a:blip r:embed="rId3"/>
          <a:stretch>
            <a:fillRect/>
          </a:stretch>
        </p:blipFill>
        <p:spPr>
          <a:xfrm>
            <a:off x="8040216" y="1600201"/>
            <a:ext cx="3888979" cy="2142454"/>
          </a:xfrm>
          <a:prstGeom prst="rect">
            <a:avLst/>
          </a:prstGeom>
        </p:spPr>
      </p:pic>
    </p:spTree>
    <p:extLst>
      <p:ext uri="{BB962C8B-B14F-4D97-AF65-F5344CB8AC3E}">
        <p14:creationId xmlns:p14="http://schemas.microsoft.com/office/powerpoint/2010/main" val="20695283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B89F-D927-FBEB-2D22-B6874C920F82}"/>
              </a:ext>
            </a:extLst>
          </p:cNvPr>
          <p:cNvSpPr>
            <a:spLocks noGrp="1"/>
          </p:cNvSpPr>
          <p:nvPr>
            <p:ph type="title"/>
          </p:nvPr>
        </p:nvSpPr>
        <p:spPr/>
        <p:txBody>
          <a:bodyPr/>
          <a:lstStyle/>
          <a:p>
            <a:r>
              <a:rPr lang="de-CH" dirty="0"/>
              <a:t>Erfahrungsnote Berufsfachschule</a:t>
            </a:r>
          </a:p>
        </p:txBody>
      </p:sp>
      <p:sp>
        <p:nvSpPr>
          <p:cNvPr id="3" name="Inhaltsplatzhalter 2">
            <a:extLst>
              <a:ext uri="{FF2B5EF4-FFF2-40B4-BE49-F238E27FC236}">
                <a16:creationId xmlns:a16="http://schemas.microsoft.com/office/drawing/2014/main" id="{6B724387-2675-B34B-FBD8-DC62AA662695}"/>
              </a:ext>
            </a:extLst>
          </p:cNvPr>
          <p:cNvSpPr>
            <a:spLocks noGrp="1"/>
          </p:cNvSpPr>
          <p:nvPr>
            <p:ph idx="1"/>
          </p:nvPr>
        </p:nvSpPr>
        <p:spPr>
          <a:xfrm>
            <a:off x="609599" y="1600201"/>
            <a:ext cx="10972799" cy="4525963"/>
          </a:xfrm>
        </p:spPr>
        <p:txBody>
          <a:bodyPr/>
          <a:lstStyle/>
          <a:p>
            <a:r>
              <a:rPr lang="de-CH" sz="2000" dirty="0"/>
              <a:t>Die Lernenden absolvieren verschiedene Kompetenznachweise pro </a:t>
            </a:r>
            <a:br>
              <a:rPr lang="de-CH" sz="2000" dirty="0"/>
            </a:br>
            <a:r>
              <a:rPr lang="de-CH" sz="2000" dirty="0"/>
              <a:t>Semester in den behandelten Handlungskompetenzbereichen.</a:t>
            </a:r>
          </a:p>
          <a:p>
            <a:r>
              <a:rPr lang="de-CH" sz="2000" dirty="0"/>
              <a:t>Daraus ergeben sich die </a:t>
            </a:r>
            <a:r>
              <a:rPr lang="de-CH" sz="2000" b="1" dirty="0"/>
              <a:t>Semesterzeugnisnoten</a:t>
            </a:r>
            <a:r>
              <a:rPr lang="de-CH" sz="2000" dirty="0"/>
              <a:t> in den Bereichen: </a:t>
            </a:r>
          </a:p>
          <a:p>
            <a:pPr lvl="1"/>
            <a:r>
              <a:rPr lang="de-CH" sz="2000" dirty="0"/>
              <a:t>HKB A (Semester 1</a:t>
            </a:r>
            <a:r>
              <a:rPr lang="de-CH" sz="2000" dirty="0">
                <a:solidFill>
                  <a:schemeClr val="tx1"/>
                </a:solidFill>
                <a:latin typeface="Calibri" panose="020F0502020204030204" pitchFamily="34" charset="0"/>
                <a:cs typeface="Calibri" panose="020F0502020204030204" pitchFamily="34" charset="0"/>
              </a:rPr>
              <a:t>–</a:t>
            </a:r>
            <a:r>
              <a:rPr lang="de-CH" sz="2000" dirty="0"/>
              <a:t>5)</a:t>
            </a:r>
          </a:p>
          <a:p>
            <a:pPr lvl="1"/>
            <a:r>
              <a:rPr lang="de-CH" sz="2000" dirty="0"/>
              <a:t>HKB B (Semester 1</a:t>
            </a:r>
            <a:r>
              <a:rPr lang="de-CH" sz="2000" dirty="0">
                <a:solidFill>
                  <a:schemeClr val="tx1"/>
                </a:solidFill>
                <a:latin typeface="Calibri" panose="020F0502020204030204" pitchFamily="34" charset="0"/>
                <a:cs typeface="Calibri" panose="020F0502020204030204" pitchFamily="34" charset="0"/>
              </a:rPr>
              <a:t>–</a:t>
            </a:r>
            <a:r>
              <a:rPr lang="de-CH" sz="2000" dirty="0"/>
              <a:t>6)</a:t>
            </a:r>
          </a:p>
          <a:p>
            <a:pPr lvl="1"/>
            <a:r>
              <a:rPr lang="de-CH" sz="2000" dirty="0"/>
              <a:t>HKB C (Semester 1</a:t>
            </a:r>
            <a:r>
              <a:rPr lang="de-CH" sz="2000" dirty="0">
                <a:solidFill>
                  <a:schemeClr val="tx1"/>
                </a:solidFill>
                <a:latin typeface="Calibri" panose="020F0502020204030204" pitchFamily="34" charset="0"/>
                <a:cs typeface="Calibri" panose="020F0502020204030204" pitchFamily="34" charset="0"/>
              </a:rPr>
              <a:t>–</a:t>
            </a:r>
            <a:r>
              <a:rPr lang="de-CH" sz="2000" dirty="0"/>
              <a:t>6)</a:t>
            </a:r>
          </a:p>
          <a:p>
            <a:pPr lvl="1"/>
            <a:r>
              <a:rPr lang="de-CH" sz="2000" dirty="0"/>
              <a:t>HKB D (Semester 1</a:t>
            </a:r>
            <a:r>
              <a:rPr lang="de-CH" sz="2000" dirty="0">
                <a:solidFill>
                  <a:schemeClr val="tx1"/>
                </a:solidFill>
                <a:latin typeface="Calibri" panose="020F0502020204030204" pitchFamily="34" charset="0"/>
                <a:cs typeface="Calibri" panose="020F0502020204030204" pitchFamily="34" charset="0"/>
              </a:rPr>
              <a:t>–</a:t>
            </a:r>
            <a:r>
              <a:rPr lang="de-CH" sz="2000" dirty="0"/>
              <a:t>4)</a:t>
            </a:r>
          </a:p>
          <a:p>
            <a:pPr lvl="1"/>
            <a:r>
              <a:rPr lang="de-CH" sz="2000" dirty="0"/>
              <a:t>HKB E (Semester 1</a:t>
            </a:r>
            <a:r>
              <a:rPr lang="de-CH" sz="2000" dirty="0">
                <a:solidFill>
                  <a:schemeClr val="tx1"/>
                </a:solidFill>
                <a:latin typeface="Calibri" panose="020F0502020204030204" pitchFamily="34" charset="0"/>
                <a:cs typeface="Calibri" panose="020F0502020204030204" pitchFamily="34" charset="0"/>
              </a:rPr>
              <a:t>–</a:t>
            </a:r>
            <a:r>
              <a:rPr lang="de-CH" sz="2000" dirty="0"/>
              <a:t>4)</a:t>
            </a:r>
          </a:p>
          <a:p>
            <a:pPr lvl="1"/>
            <a:r>
              <a:rPr lang="de-CH" sz="2000" dirty="0"/>
              <a:t>Wahlpflichtbereich (Semester 1</a:t>
            </a:r>
            <a:r>
              <a:rPr lang="de-CH" sz="2000" dirty="0">
                <a:solidFill>
                  <a:schemeClr val="tx1"/>
                </a:solidFill>
                <a:latin typeface="Calibri" panose="020F0502020204030204" pitchFamily="34" charset="0"/>
                <a:cs typeface="Calibri" panose="020F0502020204030204" pitchFamily="34" charset="0"/>
              </a:rPr>
              <a:t>–</a:t>
            </a:r>
            <a:r>
              <a:rPr lang="de-CH" sz="2000" dirty="0"/>
              <a:t>4)</a:t>
            </a:r>
          </a:p>
          <a:p>
            <a:pPr lvl="1"/>
            <a:r>
              <a:rPr lang="de-CH" sz="2000" dirty="0"/>
              <a:t>Option (Semester 5</a:t>
            </a:r>
            <a:r>
              <a:rPr lang="de-CH" sz="2000" dirty="0">
                <a:solidFill>
                  <a:schemeClr val="tx1"/>
                </a:solidFill>
                <a:latin typeface="Calibri" panose="020F0502020204030204" pitchFamily="34" charset="0"/>
                <a:cs typeface="Calibri" panose="020F0502020204030204" pitchFamily="34" charset="0"/>
              </a:rPr>
              <a:t>–</a:t>
            </a:r>
            <a:r>
              <a:rPr lang="de-CH" sz="2000" dirty="0"/>
              <a:t>6)</a:t>
            </a:r>
          </a:p>
          <a:p>
            <a:r>
              <a:rPr lang="de-CH" sz="2000" dirty="0"/>
              <a:t>Aus allen Noten eines Semesters wird die </a:t>
            </a:r>
            <a:r>
              <a:rPr lang="de-CH" sz="2000" b="1" dirty="0"/>
              <a:t>Gesamtsemesterzeugnisnote</a:t>
            </a:r>
            <a:r>
              <a:rPr lang="de-CH" sz="2000" dirty="0"/>
              <a:t> berechnet (Mittelwert) </a:t>
            </a:r>
          </a:p>
          <a:p>
            <a:r>
              <a:rPr lang="de-CH" sz="2000" b="1" dirty="0"/>
              <a:t>Erfahrungsnote</a:t>
            </a:r>
            <a:r>
              <a:rPr lang="de-CH" sz="2000" dirty="0"/>
              <a:t> = Mittelwert aus den Gesamtsemesterzeugnisnoten aller 6 Semester </a:t>
            </a:r>
            <a:endParaRPr lang="de-CH" sz="2000" dirty="0">
              <a:solidFill>
                <a:srgbClr val="FF0000"/>
              </a:solidFill>
            </a:endParaRPr>
          </a:p>
        </p:txBody>
      </p:sp>
      <p:sp>
        <p:nvSpPr>
          <p:cNvPr id="4" name="Foliennummernplatzhalter 3">
            <a:extLst>
              <a:ext uri="{FF2B5EF4-FFF2-40B4-BE49-F238E27FC236}">
                <a16:creationId xmlns:a16="http://schemas.microsoft.com/office/drawing/2014/main" id="{37E1E3E0-EEAF-8499-85CA-959A3F315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10" name="Pfeil: nach rechts 9">
            <a:extLst>
              <a:ext uri="{FF2B5EF4-FFF2-40B4-BE49-F238E27FC236}">
                <a16:creationId xmlns:a16="http://schemas.microsoft.com/office/drawing/2014/main" id="{595EF35A-50A8-7385-B730-822646ECC6B4}"/>
              </a:ext>
            </a:extLst>
          </p:cNvPr>
          <p:cNvSpPr/>
          <p:nvPr/>
        </p:nvSpPr>
        <p:spPr>
          <a:xfrm>
            <a:off x="7445395" y="3384370"/>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A65B5384-4360-4953-A199-37ABF499FF03}"/>
              </a:ext>
            </a:extLst>
          </p:cNvPr>
          <p:cNvPicPr>
            <a:picLocks noChangeAspect="1"/>
          </p:cNvPicPr>
          <p:nvPr/>
        </p:nvPicPr>
        <p:blipFill>
          <a:blip r:embed="rId3"/>
          <a:stretch>
            <a:fillRect/>
          </a:stretch>
        </p:blipFill>
        <p:spPr>
          <a:xfrm>
            <a:off x="8040216" y="2564904"/>
            <a:ext cx="3888979" cy="2142454"/>
          </a:xfrm>
          <a:prstGeom prst="rect">
            <a:avLst/>
          </a:prstGeom>
        </p:spPr>
      </p:pic>
    </p:spTree>
    <p:extLst>
      <p:ext uri="{BB962C8B-B14F-4D97-AF65-F5344CB8AC3E}">
        <p14:creationId xmlns:p14="http://schemas.microsoft.com/office/powerpoint/2010/main" val="26432261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9B89F-D927-FBEB-2D22-B6874C920F82}"/>
              </a:ext>
            </a:extLst>
          </p:cNvPr>
          <p:cNvSpPr>
            <a:spLocks noGrp="1"/>
          </p:cNvSpPr>
          <p:nvPr>
            <p:ph type="title"/>
          </p:nvPr>
        </p:nvSpPr>
        <p:spPr/>
        <p:txBody>
          <a:bodyPr/>
          <a:lstStyle/>
          <a:p>
            <a:r>
              <a:rPr lang="de-CH" dirty="0"/>
              <a:t>Ausgestaltung der Kompetenznachweise BFS</a:t>
            </a:r>
          </a:p>
        </p:txBody>
      </p:sp>
      <p:sp>
        <p:nvSpPr>
          <p:cNvPr id="4" name="Foliennummernplatzhalter 3">
            <a:extLst>
              <a:ext uri="{FF2B5EF4-FFF2-40B4-BE49-F238E27FC236}">
                <a16:creationId xmlns:a16="http://schemas.microsoft.com/office/drawing/2014/main" id="{37E1E3E0-EEAF-8499-85CA-959A3F315C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graphicFrame>
        <p:nvGraphicFramePr>
          <p:cNvPr id="3" name="Tabelle 6">
            <a:extLst>
              <a:ext uri="{FF2B5EF4-FFF2-40B4-BE49-F238E27FC236}">
                <a16:creationId xmlns:a16="http://schemas.microsoft.com/office/drawing/2014/main" id="{49F18E52-DA8A-6A50-1229-3EE38545A651}"/>
              </a:ext>
            </a:extLst>
          </p:cNvPr>
          <p:cNvGraphicFramePr>
            <a:graphicFrameLocks noGrp="1"/>
          </p:cNvGraphicFramePr>
          <p:nvPr/>
        </p:nvGraphicFramePr>
        <p:xfrm>
          <a:off x="622800" y="1628800"/>
          <a:ext cx="10513760" cy="5101531"/>
        </p:xfrm>
        <a:graphic>
          <a:graphicData uri="http://schemas.openxmlformats.org/drawingml/2006/table">
            <a:tbl>
              <a:tblPr firstRow="1" bandRow="1">
                <a:tableStyleId>{5C22544A-7EE6-4342-B048-85BDC9FD1C3A}</a:tableStyleId>
              </a:tblPr>
              <a:tblGrid>
                <a:gridCol w="2947522">
                  <a:extLst>
                    <a:ext uri="{9D8B030D-6E8A-4147-A177-3AD203B41FA5}">
                      <a16:colId xmlns:a16="http://schemas.microsoft.com/office/drawing/2014/main" val="1590896474"/>
                    </a:ext>
                  </a:extLst>
                </a:gridCol>
                <a:gridCol w="4041058">
                  <a:extLst>
                    <a:ext uri="{9D8B030D-6E8A-4147-A177-3AD203B41FA5}">
                      <a16:colId xmlns:a16="http://schemas.microsoft.com/office/drawing/2014/main" val="1416954405"/>
                    </a:ext>
                  </a:extLst>
                </a:gridCol>
                <a:gridCol w="3525180">
                  <a:extLst>
                    <a:ext uri="{9D8B030D-6E8A-4147-A177-3AD203B41FA5}">
                      <a16:colId xmlns:a16="http://schemas.microsoft.com/office/drawing/2014/main" val="2736410948"/>
                    </a:ext>
                  </a:extLst>
                </a:gridCol>
              </a:tblGrid>
              <a:tr h="348304">
                <a:tc>
                  <a:txBody>
                    <a:bodyPr/>
                    <a:lstStyle/>
                    <a:p>
                      <a:endParaRPr lang="de-CH" sz="1400" dirty="0">
                        <a:latin typeface="Calibri" panose="020F0502020204030204" pitchFamily="34" charset="0"/>
                        <a:cs typeface="Calibri" panose="020F0502020204030204" pitchFamily="34" charset="0"/>
                      </a:endParaRPr>
                    </a:p>
                  </a:txBody>
                  <a:tcPr>
                    <a:noFill/>
                  </a:tcPr>
                </a:tc>
                <a:tc>
                  <a:txBody>
                    <a:bodyPr/>
                    <a:lstStyle/>
                    <a:p>
                      <a:r>
                        <a:rPr lang="de-CH" sz="1400" b="1" kern="1200" dirty="0">
                          <a:solidFill>
                            <a:schemeClr val="bg1"/>
                          </a:solidFill>
                          <a:latin typeface="Calibri" panose="020F0502020204030204" pitchFamily="34" charset="0"/>
                          <a:ea typeface="+mn-ea"/>
                          <a:cs typeface="Calibri" panose="020F0502020204030204" pitchFamily="34" charset="0"/>
                        </a:rPr>
                        <a:t>Zielsetzung</a:t>
                      </a:r>
                    </a:p>
                  </a:txBody>
                  <a:tcPr>
                    <a:solidFill>
                      <a:srgbClr val="0082CA"/>
                    </a:solidFill>
                  </a:tcPr>
                </a:tc>
                <a:tc>
                  <a:txBody>
                    <a:bodyPr/>
                    <a:lstStyle/>
                    <a:p>
                      <a:r>
                        <a:rPr lang="de-CH" sz="1400" b="1" kern="1200" dirty="0">
                          <a:solidFill>
                            <a:schemeClr val="bg1"/>
                          </a:solidFill>
                          <a:latin typeface="Calibri" panose="020F0502020204030204" pitchFamily="34" charset="0"/>
                          <a:ea typeface="+mn-ea"/>
                          <a:cs typeface="Calibri" panose="020F0502020204030204" pitchFamily="34" charset="0"/>
                        </a:rPr>
                        <a:t>Umsetzung</a:t>
                      </a:r>
                    </a:p>
                  </a:txBody>
                  <a:tcPr>
                    <a:solidFill>
                      <a:srgbClr val="0082CA"/>
                    </a:solidFill>
                  </a:tcPr>
                </a:tc>
                <a:extLst>
                  <a:ext uri="{0D108BD9-81ED-4DB2-BD59-A6C34878D82A}">
                    <a16:rowId xmlns:a16="http://schemas.microsoft.com/office/drawing/2014/main" val="2781494970"/>
                  </a:ext>
                </a:extLst>
              </a:tr>
              <a:tr h="9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Calibri" panose="020F0502020204030204" pitchFamily="34" charset="0"/>
                          <a:ea typeface="+mn-ea"/>
                          <a:cs typeface="Calibri" panose="020F0502020204030204" pitchFamily="34" charset="0"/>
                        </a:rPr>
                        <a:t>A: Wissen / Verständnis </a:t>
                      </a:r>
                      <a:r>
                        <a:rPr lang="de-CH" sz="1400" b="0" kern="1200" dirty="0">
                          <a:solidFill>
                            <a:schemeClr val="tx1"/>
                          </a:solidFill>
                          <a:latin typeface="Calibri" panose="020F0502020204030204" pitchFamily="34" charset="0"/>
                          <a:ea typeface="+mn-ea"/>
                          <a:cs typeface="Calibri" panose="020F0502020204030204" pitchFamily="34" charset="0"/>
                        </a:rPr>
                        <a:t>(deklaratives Wissen)</a:t>
                      </a:r>
                    </a:p>
                    <a:p>
                      <a:endParaRPr lang="de-CH" sz="1400" dirty="0">
                        <a:solidFill>
                          <a:schemeClr val="tx1"/>
                        </a:solidFill>
                        <a:latin typeface="Calibri" panose="020F0502020204030204" pitchFamily="34" charset="0"/>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zeigen, dass sie über das erforderliche Wissen/Verständnis verfügen. </a:t>
                      </a:r>
                    </a:p>
                    <a:p>
                      <a:endParaRPr lang="de-CH" sz="1400" b="0" kern="1200" dirty="0">
                        <a:solidFill>
                          <a:schemeClr val="tx1"/>
                        </a:solidFill>
                        <a:latin typeface="Calibri" panose="020F0502020204030204" pitchFamily="34" charset="0"/>
                        <a:ea typeface="+mn-ea"/>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bearbeiten verschiedene offene und geschlossene Aufgabenstellungen (Single Choice, Multiple Choice, Reihenfolge, Zuordnung). </a:t>
                      </a:r>
                    </a:p>
                  </a:txBody>
                  <a:tcPr anchor="ctr">
                    <a:solidFill>
                      <a:srgbClr val="EBEBEB"/>
                    </a:solidFill>
                  </a:tcPr>
                </a:tc>
                <a:extLst>
                  <a:ext uri="{0D108BD9-81ED-4DB2-BD59-A6C34878D82A}">
                    <a16:rowId xmlns:a16="http://schemas.microsoft.com/office/drawing/2014/main" val="108720644"/>
                  </a:ext>
                </a:extLst>
              </a:tr>
              <a:tr h="1149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Calibri" panose="020F0502020204030204" pitchFamily="34" charset="0"/>
                          <a:ea typeface="+mn-ea"/>
                          <a:cs typeface="Calibri" panose="020F0502020204030204" pitchFamily="34" charset="0"/>
                        </a:rPr>
                        <a:t>B: Anwendung</a:t>
                      </a:r>
                      <a:endParaRPr lang="pt-BR" sz="1400" b="1" kern="120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kern="1200" dirty="0">
                          <a:solidFill>
                            <a:schemeClr val="tx1"/>
                          </a:solidFill>
                          <a:latin typeface="Calibri" panose="020F0502020204030204" pitchFamily="34" charset="0"/>
                          <a:ea typeface="+mn-ea"/>
                          <a:cs typeface="Calibri" panose="020F0502020204030204" pitchFamily="34" charset="0"/>
                        </a:rPr>
                        <a:t>(prozedurales Wissen)</a:t>
                      </a:r>
                      <a:endParaRPr lang="de-CH" sz="1400" b="0" kern="1200" dirty="0">
                        <a:solidFill>
                          <a:schemeClr val="tx1"/>
                        </a:solidFill>
                        <a:latin typeface="Calibri" panose="020F0502020204030204" pitchFamily="34" charset="0"/>
                        <a:ea typeface="+mn-ea"/>
                        <a:cs typeface="Calibri" panose="020F0502020204030204" pitchFamily="34" charset="0"/>
                      </a:endParaRPr>
                    </a:p>
                    <a:p>
                      <a:endParaRPr lang="de-CH" sz="1400" dirty="0">
                        <a:solidFill>
                          <a:schemeClr val="tx1"/>
                        </a:solidFill>
                        <a:latin typeface="Calibri" panose="020F0502020204030204" pitchFamily="34" charset="0"/>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zeigen, dass sie in der Lage sind, die erworbenen Grundlagen in den Handlungskompetenzbereichen anzuwenden. </a:t>
                      </a:r>
                    </a:p>
                    <a:p>
                      <a:endParaRPr lang="de-CH" sz="1400" b="0" kern="1200" dirty="0">
                        <a:solidFill>
                          <a:schemeClr val="tx1"/>
                        </a:solidFill>
                        <a:latin typeface="Calibri" panose="020F0502020204030204" pitchFamily="34" charset="0"/>
                        <a:ea typeface="+mn-ea"/>
                        <a:cs typeface="Calibri" panose="020F0502020204030204" pitchFamily="34" charset="0"/>
                      </a:endParaRPr>
                    </a:p>
                  </a:txBody>
                  <a:tcPr anchor="ctr">
                    <a:solidFill>
                      <a:srgbClr val="EBEBEB"/>
                    </a:solidFill>
                  </a:tcPr>
                </a:tc>
                <a:tc>
                  <a:txBody>
                    <a:bodyPr/>
                    <a:lstStyle/>
                    <a:p>
                      <a:pPr marL="0" indent="0">
                        <a:buNone/>
                      </a:pPr>
                      <a:r>
                        <a:rPr lang="de-CH" sz="1400" b="0" kern="1200" dirty="0">
                          <a:solidFill>
                            <a:schemeClr val="tx1"/>
                          </a:solidFill>
                          <a:latin typeface="Calibri" panose="020F0502020204030204" pitchFamily="34" charset="0"/>
                          <a:ea typeface="+mn-ea"/>
                          <a:cs typeface="Calibri" panose="020F0502020204030204" pitchFamily="34" charset="0"/>
                        </a:rPr>
                        <a:t>Die Lernenden bearbeiten z.B. </a:t>
                      </a:r>
                    </a:p>
                    <a:p>
                      <a:pPr marL="171450" indent="-171450" algn="l" defTabSz="914400" rtl="0" eaLnBrk="1" latinLnBrk="0" hangingPunct="1">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Handlungssimulationen</a:t>
                      </a:r>
                    </a:p>
                    <a:p>
                      <a:pPr marL="171450" indent="-171450">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Mini Cases</a:t>
                      </a:r>
                    </a:p>
                    <a:p>
                      <a:pPr marL="171450" indent="-171450">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Critical Incidents</a:t>
                      </a:r>
                    </a:p>
                    <a:p>
                      <a:pPr marL="171450" indent="-171450">
                        <a:buFont typeface="Arial" panose="020B0604020202020204" pitchFamily="34" charset="0"/>
                        <a:buChar char="•"/>
                      </a:pPr>
                      <a:r>
                        <a:rPr lang="de-CH" sz="1400" b="0" kern="1200" dirty="0">
                          <a:solidFill>
                            <a:schemeClr val="tx1"/>
                          </a:solidFill>
                          <a:latin typeface="Calibri" panose="020F0502020204030204" pitchFamily="34" charset="0"/>
                          <a:ea typeface="+mn-ea"/>
                          <a:cs typeface="Calibri" panose="020F0502020204030204" pitchFamily="34" charset="0"/>
                        </a:rPr>
                        <a:t>Rollenspiele</a:t>
                      </a:r>
                    </a:p>
                  </a:txBody>
                  <a:tcPr anchor="ctr">
                    <a:solidFill>
                      <a:srgbClr val="EBEBEB"/>
                    </a:solidFill>
                  </a:tcPr>
                </a:tc>
                <a:extLst>
                  <a:ext uri="{0D108BD9-81ED-4DB2-BD59-A6C34878D82A}">
                    <a16:rowId xmlns:a16="http://schemas.microsoft.com/office/drawing/2014/main" val="2404473768"/>
                  </a:ext>
                </a:extLst>
              </a:tr>
              <a:tr h="1358386">
                <a:tc>
                  <a:txBody>
                    <a:bodyPr/>
                    <a:lstStyle/>
                    <a:p>
                      <a:r>
                        <a:rPr lang="pt-BR" sz="1400" b="1" kern="1200" dirty="0">
                          <a:solidFill>
                            <a:schemeClr val="tx1"/>
                          </a:solidFill>
                          <a:latin typeface="Calibri" panose="020F0502020204030204" pitchFamily="34" charset="0"/>
                          <a:ea typeface="+mn-ea"/>
                          <a:cs typeface="Calibri" panose="020F0502020204030204" pitchFamily="34" charset="0"/>
                        </a:rPr>
                        <a:t>C: Vernetzung von verschiedenen Kompetenzen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400" b="0" kern="1200" dirty="0">
                          <a:solidFill>
                            <a:schemeClr val="tx1"/>
                          </a:solidFill>
                          <a:latin typeface="Calibri" panose="020F0502020204030204" pitchFamily="34" charset="0"/>
                          <a:ea typeface="+mn-ea"/>
                          <a:cs typeface="Calibri" panose="020F0502020204030204" pitchFamily="34" charset="0"/>
                        </a:rPr>
                        <a:t>(interdisziplinäre Anwendung ab den fortgeschrittenen Semestern)</a:t>
                      </a:r>
                      <a:endParaRPr lang="de-CH" sz="1400" b="0" kern="1200" dirty="0">
                        <a:solidFill>
                          <a:schemeClr val="tx1"/>
                        </a:solidFill>
                        <a:latin typeface="Calibri" panose="020F0502020204030204" pitchFamily="34" charset="0"/>
                        <a:ea typeface="+mn-ea"/>
                        <a:cs typeface="Calibri" panose="020F0502020204030204" pitchFamily="34" charset="0"/>
                      </a:endParaRP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zeigen, dass sie ihr prozedurales Wissen in unterschiedlichen Situationen anwenden können und in der Lage sind, ihre Fähigkeiten und Fertigkeiten in den verschiedenen Handlungskompetenzen miteinander zu verknüpfen. </a:t>
                      </a: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bearbeiten verschiedene Anwendungsaufgaben.</a:t>
                      </a:r>
                    </a:p>
                  </a:txBody>
                  <a:tcPr anchor="ctr">
                    <a:solidFill>
                      <a:srgbClr val="EBEBEB"/>
                    </a:solidFill>
                  </a:tcPr>
                </a:tc>
                <a:extLst>
                  <a:ext uri="{0D108BD9-81ED-4DB2-BD59-A6C34878D82A}">
                    <a16:rowId xmlns:a16="http://schemas.microsoft.com/office/drawing/2014/main" val="1286136005"/>
                  </a:ext>
                </a:extLst>
              </a:tr>
              <a:tr h="1291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Calibri" panose="020F0502020204030204" pitchFamily="34" charset="0"/>
                          <a:ea typeface="+mn-ea"/>
                          <a:cs typeface="Calibri" panose="020F0502020204030204" pitchFamily="34" charset="0"/>
                        </a:rPr>
                        <a:t>D: Prozessbewertung</a:t>
                      </a:r>
                    </a:p>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(metakognitives Wissen) </a:t>
                      </a: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werten ihren individuellen Prozess der Kompetenzentwicklung aus und zeigen ihre sprachlich-kommunikative Kompetenz.</a:t>
                      </a:r>
                    </a:p>
                  </a:txBody>
                  <a:tcPr anchor="ctr">
                    <a:solidFill>
                      <a:srgbClr val="EBEB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0" kern="1200" dirty="0">
                          <a:solidFill>
                            <a:schemeClr val="tx1"/>
                          </a:solidFill>
                          <a:latin typeface="Calibri" panose="020F0502020204030204" pitchFamily="34" charset="0"/>
                          <a:ea typeface="+mn-ea"/>
                          <a:cs typeface="Calibri" panose="020F0502020204030204" pitchFamily="34" charset="0"/>
                        </a:rPr>
                        <a:t>Die Lernenden führen gemeinsam mit der Lehrperson eine Standortbestimmung anhand des Persönlichen Portfolios durch.</a:t>
                      </a:r>
                    </a:p>
                  </a:txBody>
                  <a:tcPr anchor="ctr">
                    <a:solidFill>
                      <a:srgbClr val="EBEBEB"/>
                    </a:solidFill>
                  </a:tcPr>
                </a:tc>
                <a:extLst>
                  <a:ext uri="{0D108BD9-81ED-4DB2-BD59-A6C34878D82A}">
                    <a16:rowId xmlns:a16="http://schemas.microsoft.com/office/drawing/2014/main" val="3229276480"/>
                  </a:ext>
                </a:extLst>
              </a:tr>
            </a:tbl>
          </a:graphicData>
        </a:graphic>
      </p:graphicFrame>
    </p:spTree>
    <p:extLst>
      <p:ext uri="{BB962C8B-B14F-4D97-AF65-F5344CB8AC3E}">
        <p14:creationId xmlns:p14="http://schemas.microsoft.com/office/powerpoint/2010/main" val="22042050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Vertiefungsarbeit</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15683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Vertiefungsarbeit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a:xfrm>
            <a:off x="609600" y="1600201"/>
            <a:ext cx="5846440" cy="4525963"/>
          </a:xfrm>
        </p:spPr>
        <p:txBody>
          <a:bodyPr/>
          <a:lstStyle/>
          <a:p>
            <a:r>
              <a:rPr lang="de-CH" dirty="0"/>
              <a:t>In der Vertiefungsarbeit stellen die Lernenden ihre persönlichen </a:t>
            </a:r>
            <a:r>
              <a:rPr lang="de-CH" b="1" dirty="0"/>
              <a:t>Kompetenzen</a:t>
            </a:r>
            <a:r>
              <a:rPr lang="de-CH" dirty="0"/>
              <a:t> sowohl </a:t>
            </a:r>
            <a:r>
              <a:rPr lang="de-CH" b="1" dirty="0"/>
              <a:t>als Mitglied der Gesellschaft </a:t>
            </a:r>
            <a:r>
              <a:rPr lang="de-CH" dirty="0"/>
              <a:t>als auch </a:t>
            </a:r>
            <a:r>
              <a:rPr lang="de-CH" b="1" dirty="0"/>
              <a:t>als Berufsperson </a:t>
            </a:r>
            <a:r>
              <a:rPr lang="de-CH" dirty="0"/>
              <a:t>auf strukturierte Weise dar. </a:t>
            </a:r>
          </a:p>
          <a:p>
            <a:endParaRPr lang="de-CH" dirty="0"/>
          </a:p>
          <a:p>
            <a:r>
              <a:rPr lang="de-CH" dirty="0"/>
              <a:t>Als Grundlage dient das </a:t>
            </a:r>
            <a:r>
              <a:rPr lang="de-CH" b="1" dirty="0"/>
              <a:t>Persönliche Portfolio </a:t>
            </a:r>
            <a:r>
              <a:rPr lang="de-CH" dirty="0"/>
              <a:t>(Dokumentationen zu Praxisaufträgen, Kompetenzraster usw.).</a:t>
            </a:r>
          </a:p>
          <a:p>
            <a:endParaRPr lang="de-CH" dirty="0"/>
          </a:p>
          <a:p>
            <a:r>
              <a:rPr lang="de-CH" dirty="0"/>
              <a:t>Als Hilfsmittel dienen den Lernenden eine </a:t>
            </a:r>
            <a:r>
              <a:rPr lang="de-CH" b="1" dirty="0"/>
              <a:t>Vorlage </a:t>
            </a:r>
            <a:r>
              <a:rPr lang="de-CH" dirty="0"/>
              <a:t>und</a:t>
            </a:r>
            <a:r>
              <a:rPr lang="de-CH" b="1" dirty="0"/>
              <a:t> </a:t>
            </a:r>
            <a:r>
              <a:rPr lang="de-CH" dirty="0"/>
              <a:t>eine konkrete </a:t>
            </a:r>
            <a:r>
              <a:rPr lang="de-CH" b="1" dirty="0"/>
              <a:t>Aufgabenstellung</a:t>
            </a:r>
            <a:r>
              <a:rPr lang="de-CH" dirty="0"/>
              <a:t>.</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Pfeil: nach rechts 7">
            <a:extLst>
              <a:ext uri="{FF2B5EF4-FFF2-40B4-BE49-F238E27FC236}">
                <a16:creationId xmlns:a16="http://schemas.microsoft.com/office/drawing/2014/main" id="{5CCE8A71-54CC-ADB0-B7B2-6B6AD82C14E0}"/>
              </a:ext>
            </a:extLst>
          </p:cNvPr>
          <p:cNvSpPr/>
          <p:nvPr/>
        </p:nvSpPr>
        <p:spPr>
          <a:xfrm rot="3414319">
            <a:off x="8554588" y="2126113"/>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73EAD994-B2A4-42F4-BB7A-34A42649DA66}"/>
              </a:ext>
            </a:extLst>
          </p:cNvPr>
          <p:cNvPicPr>
            <a:picLocks noChangeAspect="1"/>
          </p:cNvPicPr>
          <p:nvPr/>
        </p:nvPicPr>
        <p:blipFill>
          <a:blip r:embed="rId3"/>
          <a:stretch>
            <a:fillRect/>
          </a:stretch>
        </p:blipFill>
        <p:spPr>
          <a:xfrm>
            <a:off x="8040216" y="1600201"/>
            <a:ext cx="3888979" cy="2142454"/>
          </a:xfrm>
          <a:prstGeom prst="rect">
            <a:avLst/>
          </a:prstGeom>
        </p:spPr>
      </p:pic>
    </p:spTree>
    <p:extLst>
      <p:ext uri="{BB962C8B-B14F-4D97-AF65-F5344CB8AC3E}">
        <p14:creationId xmlns:p14="http://schemas.microsoft.com/office/powerpoint/2010/main" val="35231932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Struktur der Vertiefungsarbeit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p:txBody>
          <a:bodyPr/>
          <a:lstStyle/>
          <a:p>
            <a:pPr marL="0" indent="0">
              <a:buNone/>
            </a:pPr>
            <a:r>
              <a:rPr lang="de-CH" sz="1600" b="1" dirty="0"/>
              <a:t>Das mache ich:</a:t>
            </a:r>
          </a:p>
          <a:p>
            <a:r>
              <a:rPr lang="de-CH" sz="1600" dirty="0"/>
              <a:t>Privatperson: Meine wichtigsten Aufgaben als aktives Mitglied der Gesellschaft.</a:t>
            </a:r>
          </a:p>
          <a:p>
            <a:r>
              <a:rPr lang="de-CH" sz="1600" dirty="0"/>
              <a:t>Berufsperson: Meine wichtigsten Aufgaben im Berufsleben.</a:t>
            </a:r>
          </a:p>
          <a:p>
            <a:pPr marL="0" indent="0">
              <a:buNone/>
            </a:pPr>
            <a:r>
              <a:rPr lang="de-CH" sz="1600" b="1" dirty="0"/>
              <a:t>Das lernte ich:</a:t>
            </a:r>
          </a:p>
          <a:p>
            <a:r>
              <a:rPr lang="de-CH" sz="1600" dirty="0"/>
              <a:t>Privatperson: In diesem Bereich habe ich mich als Privatperson besonders weiterentwickelt.</a:t>
            </a:r>
          </a:p>
          <a:p>
            <a:r>
              <a:rPr lang="de-CH" sz="1600" dirty="0"/>
              <a:t>Berufsperson: In diesem Bereich habe ich mich als Berufsperson besonders verbessert.</a:t>
            </a:r>
          </a:p>
          <a:p>
            <a:pPr marL="0" indent="0">
              <a:buNone/>
            </a:pPr>
            <a:r>
              <a:rPr lang="de-CH" sz="1600" b="1" dirty="0"/>
              <a:t>Das bin ich:</a:t>
            </a:r>
          </a:p>
          <a:p>
            <a:r>
              <a:rPr lang="de-CH" sz="1600" dirty="0"/>
              <a:t>Privatperson: Diese Einstellungen, Haltungen oder Verhaltensweisen sind mir in meinem privaten Alltag wichtig. </a:t>
            </a:r>
          </a:p>
          <a:p>
            <a:r>
              <a:rPr lang="de-CH" sz="1600" dirty="0"/>
              <a:t>Berufsperson: Diese Einstellungen, Haltungen oder Verhaltensweisen sind mir in meinem Berufsalltag wichtig. </a:t>
            </a:r>
          </a:p>
          <a:p>
            <a:pPr marL="0" indent="0">
              <a:buNone/>
            </a:pPr>
            <a:r>
              <a:rPr lang="de-CH" sz="1600" b="1" dirty="0"/>
              <a:t>Das kann ich:</a:t>
            </a:r>
          </a:p>
          <a:p>
            <a:r>
              <a:rPr lang="de-CH" sz="1600" dirty="0"/>
              <a:t>Privatperson: Das gelingt mir gut in meinem Privatleben. </a:t>
            </a:r>
          </a:p>
          <a:p>
            <a:r>
              <a:rPr lang="de-CH" sz="1600" dirty="0"/>
              <a:t>Berufsperson: Das gelingt mir gut in meinem Arbeitsalltag. </a:t>
            </a:r>
          </a:p>
          <a:p>
            <a:pPr marL="0" indent="0">
              <a:buNone/>
            </a:pPr>
            <a:r>
              <a:rPr lang="de-CH" sz="1600" b="1" dirty="0"/>
              <a:t>Das hat sich mir gezeigt:</a:t>
            </a:r>
          </a:p>
          <a:p>
            <a:r>
              <a:rPr lang="de-CH" sz="1600" dirty="0"/>
              <a:t>Privatperson: Das ist meine grösste Erkenntnis über mich als Mitglied dieser Gesellschaft.</a:t>
            </a:r>
          </a:p>
          <a:p>
            <a:r>
              <a:rPr lang="de-CH" sz="1600" dirty="0"/>
              <a:t>Berufsperson: Das ist meine grösste Erkenntnis im Zusammenhang mit meinem Beruf bzw. der Ausführung meiner beruflichen Aufgaben. </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4447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Beurteilung der Vertiefungsarbeit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p:txBody>
          <a:bodyPr/>
          <a:lstStyle/>
          <a:p>
            <a:r>
              <a:rPr lang="de-CH" sz="2000" dirty="0"/>
              <a:t>Die Vertiefungsarbeit an sich wird nicht beurteilt. </a:t>
            </a:r>
          </a:p>
          <a:p>
            <a:endParaRPr lang="de-CH" sz="2000" dirty="0"/>
          </a:p>
          <a:p>
            <a:r>
              <a:rPr lang="de-CH" sz="2000" dirty="0"/>
              <a:t>Sie wird aber im Rahmen der Abschlussprüfung an der Berufsfachschule von den Kandidat/innen präsentiert (7</a:t>
            </a:r>
            <a:r>
              <a:rPr lang="de-CH" sz="2000" dirty="0">
                <a:solidFill>
                  <a:schemeClr val="tx1"/>
                </a:solidFill>
                <a:latin typeface="Calibri" panose="020F0502020204030204" pitchFamily="34" charset="0"/>
                <a:cs typeface="Calibri" panose="020F0502020204030204" pitchFamily="34" charset="0"/>
              </a:rPr>
              <a:t>–</a:t>
            </a:r>
            <a:r>
              <a:rPr lang="de-CH" sz="2000" dirty="0"/>
              <a:t>8 Minuten).</a:t>
            </a:r>
          </a:p>
          <a:p>
            <a:pPr marL="0" indent="0">
              <a:buNone/>
            </a:pPr>
            <a:endParaRPr lang="de-CH" sz="2000" dirty="0"/>
          </a:p>
          <a:p>
            <a:r>
              <a:rPr lang="de-CH" sz="2000" dirty="0"/>
              <a:t>Anschliessend stellen die Prüfungsexpert/innen Konkretisierungs- und Verständnisfragen zur Vertiefungsarbeit (7</a:t>
            </a:r>
            <a:r>
              <a:rPr lang="de-CH" sz="2000" dirty="0">
                <a:solidFill>
                  <a:schemeClr val="tx1"/>
                </a:solidFill>
                <a:latin typeface="Calibri" panose="020F0502020204030204" pitchFamily="34" charset="0"/>
                <a:cs typeface="Calibri" panose="020F0502020204030204" pitchFamily="34" charset="0"/>
              </a:rPr>
              <a:t>–</a:t>
            </a:r>
            <a:r>
              <a:rPr lang="de-CH" sz="2000" dirty="0"/>
              <a:t>8 Minuten). Die Beantwortung dieser Fragen fliesst in die Note ein. </a:t>
            </a:r>
          </a:p>
          <a:p>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a:p>
            <a:pPr marL="0" indent="0">
              <a:buNone/>
            </a:pPr>
            <a:endParaRPr lang="de-CH" sz="2000" dirty="0"/>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59915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CF3295-69D8-C57E-6B64-06B7037E43D2}"/>
              </a:ext>
            </a:extLst>
          </p:cNvPr>
          <p:cNvSpPr>
            <a:spLocks noGrp="1"/>
          </p:cNvSpPr>
          <p:nvPr>
            <p:ph type="title"/>
          </p:nvPr>
        </p:nvSpPr>
        <p:spPr/>
        <p:txBody>
          <a:bodyPr/>
          <a:lstStyle/>
          <a:p>
            <a:r>
              <a:rPr lang="de-CH" dirty="0"/>
              <a:t>Tipps und Tricks</a:t>
            </a:r>
          </a:p>
        </p:txBody>
      </p:sp>
      <p:sp>
        <p:nvSpPr>
          <p:cNvPr id="3" name="Inhaltsplatzhalter 2">
            <a:extLst>
              <a:ext uri="{FF2B5EF4-FFF2-40B4-BE49-F238E27FC236}">
                <a16:creationId xmlns:a16="http://schemas.microsoft.com/office/drawing/2014/main" id="{56B095B0-7060-063E-BEC5-8533A70D5EFB}"/>
              </a:ext>
            </a:extLst>
          </p:cNvPr>
          <p:cNvSpPr>
            <a:spLocks noGrp="1"/>
          </p:cNvSpPr>
          <p:nvPr>
            <p:ph idx="1"/>
          </p:nvPr>
        </p:nvSpPr>
        <p:spPr/>
        <p:txBody>
          <a:bodyPr/>
          <a:lstStyle/>
          <a:p>
            <a:r>
              <a:rPr lang="de-CH" dirty="0"/>
              <a:t>Unterstützen Sie die Lernenden dabei, ihre </a:t>
            </a:r>
            <a:r>
              <a:rPr lang="de-CH" b="1" dirty="0"/>
              <a:t>Kompetenzen realistisch einzuschätzen </a:t>
            </a:r>
            <a:r>
              <a:rPr lang="de-CH" dirty="0"/>
              <a:t>(z.B. durch Rückmeldungen in Folge von Praxisaufträgen, durch Arbeiten mit dem Kompetenzraster, durch Aufforderung zur Selbsteinschätzung usw.).</a:t>
            </a:r>
          </a:p>
          <a:p>
            <a:endParaRPr lang="de-CH" dirty="0"/>
          </a:p>
          <a:p>
            <a:r>
              <a:rPr lang="de-CH" dirty="0"/>
              <a:t>Fordern Sie die Lernenden regelmässig zur </a:t>
            </a:r>
            <a:r>
              <a:rPr lang="de-CH" b="1" dirty="0"/>
              <a:t>Reflexion</a:t>
            </a:r>
            <a:r>
              <a:rPr lang="de-CH" dirty="0"/>
              <a:t> auf (z.B. nach Praxisaufträgen fragen «Was lief gut, was weniger?», Werke gemeinsam besprechen usw.)</a:t>
            </a:r>
          </a:p>
          <a:p>
            <a:endParaRPr lang="de-CH" dirty="0"/>
          </a:p>
          <a:p>
            <a:r>
              <a:rPr lang="de-CH" dirty="0"/>
              <a:t>Zeigen Sie den Lernenden auf, worin sie sich besonders stark </a:t>
            </a:r>
            <a:r>
              <a:rPr lang="de-CH" b="1" dirty="0"/>
              <a:t>entwickelt </a:t>
            </a:r>
            <a:r>
              <a:rPr lang="de-CH" dirty="0"/>
              <a:t>haben.</a:t>
            </a:r>
          </a:p>
          <a:p>
            <a:endParaRPr lang="de-CH" dirty="0"/>
          </a:p>
          <a:p>
            <a:r>
              <a:rPr lang="de-CH" dirty="0"/>
              <a:t>Sprechen Sie mit den Lernenden nicht nur über ihr Handeln (was mache ich), sondern auch über die dahinterliegenden </a:t>
            </a:r>
            <a:r>
              <a:rPr lang="de-CH" b="1" dirty="0"/>
              <a:t>Einstellungen und Haltungen </a:t>
            </a:r>
            <a:r>
              <a:rPr lang="de-CH" dirty="0"/>
              <a:t>(warum handle ich so).</a:t>
            </a:r>
          </a:p>
        </p:txBody>
      </p:sp>
      <p:sp>
        <p:nvSpPr>
          <p:cNvPr id="4" name="Foliennummernplatzhalter 3">
            <a:extLst>
              <a:ext uri="{FF2B5EF4-FFF2-40B4-BE49-F238E27FC236}">
                <a16:creationId xmlns:a16="http://schemas.microsoft.com/office/drawing/2014/main" id="{AAFBF81A-3E96-D817-B08D-F62701180C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476914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sz="3600" dirty="0"/>
              <a:t>Qualifikationsbereich «Praktische Arbeit»</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641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EE3BB77-0706-A371-8647-44C7E2941D5D}"/>
              </a:ext>
            </a:extLst>
          </p:cNvPr>
          <p:cNvSpPr>
            <a:spLocks noGrp="1"/>
          </p:cNvSpPr>
          <p:nvPr>
            <p:ph type="title"/>
          </p:nvPr>
        </p:nvSpPr>
        <p:spPr/>
        <p:txBody>
          <a:bodyPr/>
          <a:lstStyle/>
          <a:p>
            <a:r>
              <a:rPr lang="de-CH" dirty="0"/>
              <a:t>Betriebsporträt</a:t>
            </a:r>
          </a:p>
        </p:txBody>
      </p:sp>
      <p:sp>
        <p:nvSpPr>
          <p:cNvPr id="6" name="Inhaltsplatzhalter 5">
            <a:extLst>
              <a:ext uri="{FF2B5EF4-FFF2-40B4-BE49-F238E27FC236}">
                <a16:creationId xmlns:a16="http://schemas.microsoft.com/office/drawing/2014/main" id="{C7132EB2-0C6D-D8EC-49E5-870E56AFA3C4}"/>
              </a:ext>
            </a:extLst>
          </p:cNvPr>
          <p:cNvSpPr>
            <a:spLocks noGrp="1"/>
          </p:cNvSpPr>
          <p:nvPr>
            <p:ph idx="1"/>
          </p:nvPr>
        </p:nvSpPr>
        <p:spPr/>
        <p:txBody>
          <a:bodyPr/>
          <a:lstStyle/>
          <a:p>
            <a:r>
              <a:rPr lang="de-DE" dirty="0"/>
              <a:t>obligatorischer Bestandteil des Qualifikationsverfahrens (QV)</a:t>
            </a:r>
          </a:p>
          <a:p>
            <a:r>
              <a:rPr lang="de-DE" dirty="0"/>
              <a:t>Individuelle Erstellung</a:t>
            </a:r>
          </a:p>
          <a:p>
            <a:r>
              <a:rPr lang="de-DE" dirty="0"/>
              <a:t>Grundlage für betriebliche Prüfung</a:t>
            </a:r>
          </a:p>
          <a:p>
            <a:pPr lvl="1"/>
            <a:r>
              <a:rPr lang="de-DE" dirty="0"/>
              <a:t>Ausbildungsbetrieb</a:t>
            </a:r>
          </a:p>
          <a:p>
            <a:pPr lvl="1"/>
            <a:r>
              <a:rPr lang="de-DE" dirty="0"/>
              <a:t>Durchlaufene Ämter/Abteilungen/Einsatzbereiche</a:t>
            </a:r>
          </a:p>
          <a:p>
            <a:pPr lvl="1"/>
            <a:r>
              <a:rPr lang="de-DE" dirty="0"/>
              <a:t>Typische Aufgaben und Kommunikationssituationen</a:t>
            </a:r>
          </a:p>
          <a:p>
            <a:r>
              <a:rPr lang="de-DE" dirty="0"/>
              <a:t>Erarbeitung erfolgt auf Arbeitszeit als </a:t>
            </a:r>
            <a:r>
              <a:rPr lang="de-DE" dirty="0" err="1"/>
              <a:t>Blended</a:t>
            </a:r>
            <a:r>
              <a:rPr lang="de-DE" dirty="0"/>
              <a:t> Learning (4h vor und 4h nach ÜK 5)</a:t>
            </a:r>
            <a:endParaRPr lang="de-CH" dirty="0"/>
          </a:p>
        </p:txBody>
      </p:sp>
      <p:sp>
        <p:nvSpPr>
          <p:cNvPr id="4" name="Foliennummernplatzhalter 3">
            <a:extLst>
              <a:ext uri="{FF2B5EF4-FFF2-40B4-BE49-F238E27FC236}">
                <a16:creationId xmlns:a16="http://schemas.microsoft.com/office/drawing/2014/main" id="{A464B2EA-6F3E-048A-9D0E-BEFA00E56F4F}"/>
              </a:ext>
            </a:extLst>
          </p:cNvPr>
          <p:cNvSpPr>
            <a:spLocks noGrp="1"/>
          </p:cNvSpPr>
          <p:nvPr>
            <p:ph type="sldNum" sz="quarter" idx="12"/>
          </p:nvPr>
        </p:nvSpPr>
        <p:spPr/>
        <p:txBody>
          <a:bodyPr/>
          <a:lstStyle/>
          <a:p>
            <a:fld id="{87674F0A-37BA-4CE3-B1FD-DE57A7E2F2C6}" type="slidenum">
              <a:rPr lang="de-CH" smtClean="0"/>
              <a:pPr/>
              <a:t>130</a:t>
            </a:fld>
            <a:endParaRPr lang="de-CH" dirty="0"/>
          </a:p>
        </p:txBody>
      </p:sp>
      <p:sp>
        <p:nvSpPr>
          <p:cNvPr id="7" name="Rechteck 6">
            <a:extLst>
              <a:ext uri="{FF2B5EF4-FFF2-40B4-BE49-F238E27FC236}">
                <a16:creationId xmlns:a16="http://schemas.microsoft.com/office/drawing/2014/main" id="{C577004D-78B6-BE9D-C07C-27742D83041D}"/>
              </a:ext>
            </a:extLst>
          </p:cNvPr>
          <p:cNvSpPr/>
          <p:nvPr/>
        </p:nvSpPr>
        <p:spPr>
          <a:xfrm>
            <a:off x="6139516" y="4938783"/>
            <a:ext cx="5472608"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Abgabetermin 28. Februar über Bildungsplattform</a:t>
            </a:r>
          </a:p>
        </p:txBody>
      </p:sp>
    </p:spTree>
    <p:extLst>
      <p:ext uri="{BB962C8B-B14F-4D97-AF65-F5344CB8AC3E}">
        <p14:creationId xmlns:p14="http://schemas.microsoft.com/office/powerpoint/2010/main" val="7494670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2F3CE-88F7-DE5B-6797-8BE2A6DB4CD9}"/>
              </a:ext>
            </a:extLst>
          </p:cNvPr>
          <p:cNvSpPr>
            <a:spLocks noGrp="1"/>
          </p:cNvSpPr>
          <p:nvPr>
            <p:ph type="title"/>
          </p:nvPr>
        </p:nvSpPr>
        <p:spPr/>
        <p:txBody>
          <a:bodyPr/>
          <a:lstStyle/>
          <a:p>
            <a:r>
              <a:rPr lang="de-CH" dirty="0"/>
              <a:t>Provisorischer Prüfungsablauf</a:t>
            </a:r>
          </a:p>
        </p:txBody>
      </p:sp>
      <p:sp>
        <p:nvSpPr>
          <p:cNvPr id="4" name="Foliennummernplatzhalter 3">
            <a:extLst>
              <a:ext uri="{FF2B5EF4-FFF2-40B4-BE49-F238E27FC236}">
                <a16:creationId xmlns:a16="http://schemas.microsoft.com/office/drawing/2014/main" id="{B58F2D10-48C5-89CF-82DD-9AD9E9D9BCD4}"/>
              </a:ext>
            </a:extLst>
          </p:cNvPr>
          <p:cNvSpPr>
            <a:spLocks noGrp="1"/>
          </p:cNvSpPr>
          <p:nvPr>
            <p:ph type="sldNum" sz="quarter" idx="12"/>
          </p:nvPr>
        </p:nvSpPr>
        <p:spPr/>
        <p:txBody>
          <a:bodyPr/>
          <a:lstStyle/>
          <a:p>
            <a:fld id="{87674F0A-37BA-4CE3-B1FD-DE57A7E2F2C6}" type="slidenum">
              <a:rPr lang="de-CH" smtClean="0"/>
              <a:pPr/>
              <a:t>131</a:t>
            </a:fld>
            <a:endParaRPr lang="de-CH" dirty="0"/>
          </a:p>
        </p:txBody>
      </p:sp>
      <p:sp>
        <p:nvSpPr>
          <p:cNvPr id="10" name="Inhaltsplatzhalter 9">
            <a:extLst>
              <a:ext uri="{FF2B5EF4-FFF2-40B4-BE49-F238E27FC236}">
                <a16:creationId xmlns:a16="http://schemas.microsoft.com/office/drawing/2014/main" id="{B27D5EF4-9592-13AF-049F-6D674E6D12DF}"/>
              </a:ext>
            </a:extLst>
          </p:cNvPr>
          <p:cNvSpPr>
            <a:spLocks noGrp="1"/>
          </p:cNvSpPr>
          <p:nvPr>
            <p:ph idx="1"/>
          </p:nvPr>
        </p:nvSpPr>
        <p:spPr/>
        <p:txBody>
          <a:bodyPr/>
          <a:lstStyle/>
          <a:p>
            <a:r>
              <a:rPr lang="de-CH" dirty="0"/>
              <a:t>Total 50 Minuten Prüfung und zusätzliche 30 Minuten Vorbereitung</a:t>
            </a:r>
          </a:p>
          <a:p>
            <a:r>
              <a:rPr lang="de-CH" dirty="0">
                <a:hlinkClick r:id="rId3"/>
              </a:rPr>
              <a:t>Wegleitung</a:t>
            </a:r>
            <a:endParaRPr lang="de-CH" dirty="0"/>
          </a:p>
        </p:txBody>
      </p:sp>
      <p:pic>
        <p:nvPicPr>
          <p:cNvPr id="5" name="Grafik 4">
            <a:extLst>
              <a:ext uri="{FF2B5EF4-FFF2-40B4-BE49-F238E27FC236}">
                <a16:creationId xmlns:a16="http://schemas.microsoft.com/office/drawing/2014/main" id="{546738B8-8A67-E3AA-B781-85D27B9AD954}"/>
              </a:ext>
            </a:extLst>
          </p:cNvPr>
          <p:cNvPicPr>
            <a:picLocks noChangeAspect="1"/>
          </p:cNvPicPr>
          <p:nvPr/>
        </p:nvPicPr>
        <p:blipFill>
          <a:blip r:embed="rId4"/>
          <a:stretch>
            <a:fillRect/>
          </a:stretch>
        </p:blipFill>
        <p:spPr>
          <a:xfrm>
            <a:off x="2855640" y="2204050"/>
            <a:ext cx="9145016" cy="4523106"/>
          </a:xfrm>
          <a:prstGeom prst="rect">
            <a:avLst/>
          </a:prstGeom>
        </p:spPr>
      </p:pic>
    </p:spTree>
    <p:extLst>
      <p:ext uri="{BB962C8B-B14F-4D97-AF65-F5344CB8AC3E}">
        <p14:creationId xmlns:p14="http://schemas.microsoft.com/office/powerpoint/2010/main" val="15628781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Qualifikationsbereich «Praktische Arbeit»</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a:xfrm>
            <a:off x="609600" y="1600201"/>
            <a:ext cx="6638528" cy="4525963"/>
          </a:xfrm>
        </p:spPr>
        <p:txBody>
          <a:bodyPr/>
          <a:lstStyle/>
          <a:p>
            <a:r>
              <a:rPr lang="de-CH" sz="2000" dirty="0"/>
              <a:t>Fokus: Branchenspezifische Kompetenzen</a:t>
            </a:r>
          </a:p>
          <a:p>
            <a:r>
              <a:rPr lang="de-CH" sz="2000" dirty="0"/>
              <a:t>Aufbau: </a:t>
            </a:r>
          </a:p>
          <a:p>
            <a:pPr lvl="1"/>
            <a:r>
              <a:rPr lang="de-CH" sz="2000" dirty="0"/>
              <a:t>geleitete Fallarbeit mündlich mit optionalen schriftlichen Elementen</a:t>
            </a:r>
          </a:p>
          <a:p>
            <a:pPr lvl="1"/>
            <a:r>
              <a:rPr lang="de-CH" sz="2000" dirty="0"/>
              <a:t>Ausgangslage = Beschreibung einer typischen branchenspezifischen Arbeitssituation</a:t>
            </a:r>
          </a:p>
          <a:p>
            <a:pPr lvl="1"/>
            <a:r>
              <a:rPr lang="de-CH" sz="2000" dirty="0"/>
              <a:t>Anschliessend fünf auf diese Ausgangssituation aufbauende Aufgabenstellungen, eine pro HKB (Methoden: Handlungssimulation, Mini Case, Fehleranalyse, erfolgskritische Situation, Gesprächsanalyse, Rollenspiel oder Fachgespräch)</a:t>
            </a:r>
          </a:p>
          <a:p>
            <a:pPr lvl="1"/>
            <a:endParaRPr lang="de-CH" sz="2000" dirty="0"/>
          </a:p>
          <a:p>
            <a:r>
              <a:rPr lang="de-CH" sz="2000" dirty="0"/>
              <a:t>Dauer: </a:t>
            </a:r>
          </a:p>
          <a:p>
            <a:pPr lvl="1"/>
            <a:r>
              <a:rPr lang="de-CH" sz="2000" dirty="0"/>
              <a:t>30 Minuten Vorbereitung durch die Kandidat/innen</a:t>
            </a:r>
          </a:p>
          <a:p>
            <a:pPr lvl="1"/>
            <a:r>
              <a:rPr lang="de-CH" sz="2000" dirty="0"/>
              <a:t>50 Minuten Umsetzung</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Pfeil: nach rechts 7">
            <a:extLst>
              <a:ext uri="{FF2B5EF4-FFF2-40B4-BE49-F238E27FC236}">
                <a16:creationId xmlns:a16="http://schemas.microsoft.com/office/drawing/2014/main" id="{0B5340E6-EE33-1B38-1195-CD9351AF0112}"/>
              </a:ext>
            </a:extLst>
          </p:cNvPr>
          <p:cNvSpPr/>
          <p:nvPr/>
        </p:nvSpPr>
        <p:spPr>
          <a:xfrm rot="7457938">
            <a:off x="10939003" y="1210325"/>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Grafik 6">
            <a:extLst>
              <a:ext uri="{FF2B5EF4-FFF2-40B4-BE49-F238E27FC236}">
                <a16:creationId xmlns:a16="http://schemas.microsoft.com/office/drawing/2014/main" id="{E5822EAB-40AF-4FFD-AAD6-E315D40C9ECB}"/>
              </a:ext>
            </a:extLst>
          </p:cNvPr>
          <p:cNvPicPr>
            <a:picLocks noChangeAspect="1"/>
          </p:cNvPicPr>
          <p:nvPr/>
        </p:nvPicPr>
        <p:blipFill>
          <a:blip r:embed="rId3"/>
          <a:stretch>
            <a:fillRect/>
          </a:stretch>
        </p:blipFill>
        <p:spPr>
          <a:xfrm>
            <a:off x="7248128" y="2132856"/>
            <a:ext cx="3888979" cy="2142454"/>
          </a:xfrm>
          <a:prstGeom prst="rect">
            <a:avLst/>
          </a:prstGeom>
        </p:spPr>
      </p:pic>
    </p:spTree>
    <p:extLst>
      <p:ext uri="{BB962C8B-B14F-4D97-AF65-F5344CB8AC3E}">
        <p14:creationId xmlns:p14="http://schemas.microsoft.com/office/powerpoint/2010/main" val="37425567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a:xfrm>
            <a:off x="963084" y="2420888"/>
            <a:ext cx="10363200" cy="1638127"/>
          </a:xfrm>
        </p:spPr>
        <p:txBody>
          <a:bodyPr>
            <a:normAutofit/>
          </a:bodyPr>
          <a:lstStyle/>
          <a:p>
            <a:r>
              <a:rPr lang="de-CH" sz="3200" dirty="0"/>
              <a:t>Qualifikationsbereich «Berufskenntnisse und Allgemeinbildung»</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0237039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DC57C2-F244-2F80-CDE1-BA75039E9391}"/>
              </a:ext>
            </a:extLst>
          </p:cNvPr>
          <p:cNvSpPr>
            <a:spLocks noGrp="1"/>
          </p:cNvSpPr>
          <p:nvPr>
            <p:ph type="title"/>
          </p:nvPr>
        </p:nvSpPr>
        <p:spPr/>
        <p:txBody>
          <a:bodyPr/>
          <a:lstStyle/>
          <a:p>
            <a:r>
              <a:rPr lang="de-CH" dirty="0"/>
              <a:t>Qualifikationsbereich «Berufskenntnisse </a:t>
            </a:r>
            <a:br>
              <a:rPr lang="de-CH" dirty="0"/>
            </a:br>
            <a:r>
              <a:rPr lang="de-CH" dirty="0"/>
              <a:t>und Allgemeinbildung»</a:t>
            </a:r>
          </a:p>
        </p:txBody>
      </p:sp>
      <p:sp>
        <p:nvSpPr>
          <p:cNvPr id="3" name="Inhaltsplatzhalter 2">
            <a:extLst>
              <a:ext uri="{FF2B5EF4-FFF2-40B4-BE49-F238E27FC236}">
                <a16:creationId xmlns:a16="http://schemas.microsoft.com/office/drawing/2014/main" id="{DBE6259B-AFCC-FA96-445C-7E5AEA439B2C}"/>
              </a:ext>
            </a:extLst>
          </p:cNvPr>
          <p:cNvSpPr>
            <a:spLocks noGrp="1"/>
          </p:cNvSpPr>
          <p:nvPr>
            <p:ph idx="1"/>
          </p:nvPr>
        </p:nvSpPr>
        <p:spPr>
          <a:xfrm>
            <a:off x="609600" y="1595131"/>
            <a:ext cx="8438728" cy="4525963"/>
          </a:xfrm>
        </p:spPr>
        <p:txBody>
          <a:bodyPr/>
          <a:lstStyle/>
          <a:p>
            <a:r>
              <a:rPr lang="de-CH" sz="2000" dirty="0">
                <a:cs typeface="Calibri" panose="020F0502020204030204" pitchFamily="34" charset="0"/>
              </a:rPr>
              <a:t>Fokus: branchenübergreifende Grundlagen und Fertigkeiten </a:t>
            </a:r>
            <a:br>
              <a:rPr lang="de-CH" sz="2000" dirty="0">
                <a:cs typeface="Calibri" panose="020F0502020204030204" pitchFamily="34" charset="0"/>
              </a:rPr>
            </a:br>
            <a:r>
              <a:rPr lang="de-CH" sz="2000" dirty="0">
                <a:cs typeface="Calibri" panose="020F0502020204030204" pitchFamily="34" charset="0"/>
              </a:rPr>
              <a:t>(mündlich und schriftlich)</a:t>
            </a:r>
          </a:p>
          <a:p>
            <a:r>
              <a:rPr lang="de-CH" sz="2000" dirty="0">
                <a:cs typeface="Calibri" panose="020F0502020204030204" pitchFamily="34" charset="0"/>
                <a:hlinkClick r:id="rId3"/>
              </a:rPr>
              <a:t>Nullserie</a:t>
            </a:r>
            <a:endParaRPr lang="de-CH" sz="2000" dirty="0">
              <a:cs typeface="Calibri" panose="020F0502020204030204" pitchFamily="34" charset="0"/>
            </a:endParaRPr>
          </a:p>
          <a:p>
            <a:r>
              <a:rPr lang="de-CH" sz="2000" dirty="0">
                <a:cs typeface="Calibri" panose="020F0502020204030204" pitchFamily="34" charset="0"/>
              </a:rPr>
              <a:t>Aufbau: </a:t>
            </a:r>
          </a:p>
          <a:p>
            <a:endParaRPr lang="de-CH" sz="2000" dirty="0">
              <a:cs typeface="Calibri" panose="020F0502020204030204" pitchFamily="34" charset="0"/>
            </a:endParaRPr>
          </a:p>
          <a:p>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pPr marL="457200" lvl="1" indent="0">
              <a:buNone/>
            </a:pPr>
            <a:endParaRPr lang="de-CH" sz="2000" dirty="0">
              <a:cs typeface="Calibri" panose="020F0502020204030204" pitchFamily="34" charset="0"/>
            </a:endParaRPr>
          </a:p>
          <a:p>
            <a:endParaRPr lang="de-CH" sz="2000" dirty="0">
              <a:cs typeface="Calibri" panose="020F0502020204030204" pitchFamily="34" charset="0"/>
            </a:endParaRPr>
          </a:p>
          <a:p>
            <a:r>
              <a:rPr lang="de-CH" sz="2000" dirty="0">
                <a:cs typeface="Calibri" panose="020F0502020204030204" pitchFamily="34" charset="0"/>
              </a:rPr>
              <a:t>Dauer: 4.75 Stunden gesamt</a:t>
            </a:r>
          </a:p>
        </p:txBody>
      </p:sp>
      <p:sp>
        <p:nvSpPr>
          <p:cNvPr id="4" name="Foliennummernplatzhalter 3">
            <a:extLst>
              <a:ext uri="{FF2B5EF4-FFF2-40B4-BE49-F238E27FC236}">
                <a16:creationId xmlns:a16="http://schemas.microsoft.com/office/drawing/2014/main" id="{CF5FDBAA-6D9E-EAB3-B5A0-AFA9284AD3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26" name="Rechteck 25">
            <a:extLst>
              <a:ext uri="{FF2B5EF4-FFF2-40B4-BE49-F238E27FC236}">
                <a16:creationId xmlns:a16="http://schemas.microsoft.com/office/drawing/2014/main" id="{5FB3AF5A-A7F8-6301-CD89-3C86D9C471CD}"/>
              </a:ext>
            </a:extLst>
          </p:cNvPr>
          <p:cNvSpPr/>
          <p:nvPr/>
        </p:nvSpPr>
        <p:spPr>
          <a:xfrm>
            <a:off x="2438672" y="3067239"/>
            <a:ext cx="1500181" cy="2408218"/>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2: HKB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a:t>
            </a:r>
          </a:p>
        </p:txBody>
      </p:sp>
      <p:sp>
        <p:nvSpPr>
          <p:cNvPr id="28" name="Rechteck 27">
            <a:extLst>
              <a:ext uri="{FF2B5EF4-FFF2-40B4-BE49-F238E27FC236}">
                <a16:creationId xmlns:a16="http://schemas.microsoft.com/office/drawing/2014/main" id="{6B84A1AE-B187-90AF-E1D7-8DA16F4B16D9}"/>
              </a:ext>
            </a:extLst>
          </p:cNvPr>
          <p:cNvSpPr/>
          <p:nvPr/>
        </p:nvSpPr>
        <p:spPr>
          <a:xfrm>
            <a:off x="2450008" y="3506365"/>
            <a:ext cx="1488845"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1.25 Stunden Simulation: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geleitete Fallarbeit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inkl. Landessprache schriftlich</a:t>
            </a:r>
          </a:p>
        </p:txBody>
      </p:sp>
      <p:sp>
        <p:nvSpPr>
          <p:cNvPr id="30" name="Rechteck 29">
            <a:extLst>
              <a:ext uri="{FF2B5EF4-FFF2-40B4-BE49-F238E27FC236}">
                <a16:creationId xmlns:a16="http://schemas.microsoft.com/office/drawing/2014/main" id="{26E5B0E7-FAED-0915-DCF0-20373AA9AE1A}"/>
              </a:ext>
            </a:extLst>
          </p:cNvPr>
          <p:cNvSpPr/>
          <p:nvPr/>
        </p:nvSpPr>
        <p:spPr>
          <a:xfrm>
            <a:off x="4069448" y="3067237"/>
            <a:ext cx="1596968" cy="2408219"/>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3: HKB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a:t>
            </a:r>
          </a:p>
        </p:txBody>
      </p:sp>
      <p:sp>
        <p:nvSpPr>
          <p:cNvPr id="32" name="Rechteck 31">
            <a:extLst>
              <a:ext uri="{FF2B5EF4-FFF2-40B4-BE49-F238E27FC236}">
                <a16:creationId xmlns:a16="http://schemas.microsoft.com/office/drawing/2014/main" id="{CF21145B-520D-5797-FFF0-600BE9885AD2}"/>
              </a:ext>
            </a:extLst>
          </p:cNvPr>
          <p:cNvSpPr/>
          <p:nvPr/>
        </p:nvSpPr>
        <p:spPr>
          <a:xfrm>
            <a:off x="4069448" y="3506366"/>
            <a:ext cx="1596968"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1.25 Stunden Simulation: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Handlungssimulationen</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inkl. zweite Landessprache oder Englisch (schriftlich)</a:t>
            </a:r>
          </a:p>
        </p:txBody>
      </p:sp>
      <p:sp>
        <p:nvSpPr>
          <p:cNvPr id="34" name="Rechteck 33">
            <a:extLst>
              <a:ext uri="{FF2B5EF4-FFF2-40B4-BE49-F238E27FC236}">
                <a16:creationId xmlns:a16="http://schemas.microsoft.com/office/drawing/2014/main" id="{1E01565C-08B4-79C7-6254-C13CA6E11A66}"/>
              </a:ext>
            </a:extLst>
          </p:cNvPr>
          <p:cNvSpPr/>
          <p:nvPr/>
        </p:nvSpPr>
        <p:spPr>
          <a:xfrm>
            <a:off x="5792372" y="3067237"/>
            <a:ext cx="1545824" cy="2408216"/>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4: HKB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(mündlich)</a:t>
            </a:r>
          </a:p>
        </p:txBody>
      </p:sp>
      <p:sp>
        <p:nvSpPr>
          <p:cNvPr id="36" name="Rechteck 35">
            <a:extLst>
              <a:ext uri="{FF2B5EF4-FFF2-40B4-BE49-F238E27FC236}">
                <a16:creationId xmlns:a16="http://schemas.microsoft.com/office/drawing/2014/main" id="{3512890F-565C-4203-213F-BE3494BD19A7}"/>
              </a:ext>
            </a:extLst>
          </p:cNvPr>
          <p:cNvSpPr/>
          <p:nvPr/>
        </p:nvSpPr>
        <p:spPr>
          <a:xfrm>
            <a:off x="5810231" y="3515390"/>
            <a:ext cx="1527966"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0.5 Stunden Simulation: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Rollenspiel</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plus 2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kommunikative CI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inkl. zweite Landessprache oder Englisch (mündlich)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8" name="Rechteck 37">
            <a:extLst>
              <a:ext uri="{FF2B5EF4-FFF2-40B4-BE49-F238E27FC236}">
                <a16:creationId xmlns:a16="http://schemas.microsoft.com/office/drawing/2014/main" id="{39465321-7A6F-3B6C-83F9-D1F1D7DC8AC6}"/>
              </a:ext>
            </a:extLst>
          </p:cNvPr>
          <p:cNvSpPr/>
          <p:nvPr/>
        </p:nvSpPr>
        <p:spPr>
          <a:xfrm>
            <a:off x="7464152" y="3067237"/>
            <a:ext cx="1462092" cy="2408219"/>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5: HKB 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a:t>
            </a:r>
          </a:p>
        </p:txBody>
      </p:sp>
      <p:sp>
        <p:nvSpPr>
          <p:cNvPr id="40" name="Rechteck 39">
            <a:extLst>
              <a:ext uri="{FF2B5EF4-FFF2-40B4-BE49-F238E27FC236}">
                <a16:creationId xmlns:a16="http://schemas.microsoft.com/office/drawing/2014/main" id="{551A2725-4334-9583-856B-B83D0AA0ED4A}"/>
              </a:ext>
            </a:extLst>
          </p:cNvPr>
          <p:cNvSpPr/>
          <p:nvPr/>
        </p:nvSpPr>
        <p:spPr>
          <a:xfrm>
            <a:off x="7464152" y="3512839"/>
            <a:ext cx="1462092"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1.25 Stunden Simulation: </a:t>
            </a:r>
            <a:r>
              <a:rPr kumimoji="0" lang="de-CH"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geleitete Fallarbeit </a:t>
            </a:r>
          </a:p>
        </p:txBody>
      </p:sp>
      <p:sp>
        <p:nvSpPr>
          <p:cNvPr id="42" name="Rechteck 41">
            <a:extLst>
              <a:ext uri="{FF2B5EF4-FFF2-40B4-BE49-F238E27FC236}">
                <a16:creationId xmlns:a16="http://schemas.microsoft.com/office/drawing/2014/main" id="{E941478F-660A-C9EA-81D6-EE80433F0DF1}"/>
              </a:ext>
            </a:extLst>
          </p:cNvPr>
          <p:cNvSpPr/>
          <p:nvPr/>
        </p:nvSpPr>
        <p:spPr>
          <a:xfrm>
            <a:off x="710480" y="3067241"/>
            <a:ext cx="1597596" cy="2408216"/>
          </a:xfrm>
          <a:prstGeom prst="rect">
            <a:avLst/>
          </a:prstGeom>
          <a:solidFill>
            <a:srgbClr val="EBEBEB"/>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HKB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(mündlich)</a:t>
            </a:r>
          </a:p>
        </p:txBody>
      </p:sp>
      <p:sp>
        <p:nvSpPr>
          <p:cNvPr id="44" name="Rechteck 43">
            <a:extLst>
              <a:ext uri="{FF2B5EF4-FFF2-40B4-BE49-F238E27FC236}">
                <a16:creationId xmlns:a16="http://schemas.microsoft.com/office/drawing/2014/main" id="{3B1C4455-CA10-3989-6ECF-01F5DB48DAEB}"/>
              </a:ext>
            </a:extLst>
          </p:cNvPr>
          <p:cNvSpPr/>
          <p:nvPr/>
        </p:nvSpPr>
        <p:spPr>
          <a:xfrm>
            <a:off x="714173" y="3506369"/>
            <a:ext cx="1593904" cy="1969091"/>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0.5 Stunden Präsentation und aktive Anwendung inkl. Landessprache mündlich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(10 Minuten Vorbereitung)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Pfeil: nach rechts 5">
            <a:extLst>
              <a:ext uri="{FF2B5EF4-FFF2-40B4-BE49-F238E27FC236}">
                <a16:creationId xmlns:a16="http://schemas.microsoft.com/office/drawing/2014/main" id="{FB7B35C3-0C98-9697-6EAA-15FA39877F0B}"/>
              </a:ext>
            </a:extLst>
          </p:cNvPr>
          <p:cNvSpPr/>
          <p:nvPr/>
        </p:nvSpPr>
        <p:spPr>
          <a:xfrm rot="14080727">
            <a:off x="10360282" y="3204585"/>
            <a:ext cx="522813" cy="360040"/>
          </a:xfrm>
          <a:prstGeom prst="rightArrow">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7" name="Grafik 16">
            <a:extLst>
              <a:ext uri="{FF2B5EF4-FFF2-40B4-BE49-F238E27FC236}">
                <a16:creationId xmlns:a16="http://schemas.microsoft.com/office/drawing/2014/main" id="{0CE910C4-F64A-4DA1-8D31-F028F69AA893}"/>
              </a:ext>
            </a:extLst>
          </p:cNvPr>
          <p:cNvPicPr>
            <a:picLocks noChangeAspect="1"/>
          </p:cNvPicPr>
          <p:nvPr/>
        </p:nvPicPr>
        <p:blipFill>
          <a:blip r:embed="rId4"/>
          <a:stretch>
            <a:fillRect/>
          </a:stretch>
        </p:blipFill>
        <p:spPr>
          <a:xfrm>
            <a:off x="9048328" y="1320948"/>
            <a:ext cx="2898817" cy="1596970"/>
          </a:xfrm>
          <a:prstGeom prst="rect">
            <a:avLst/>
          </a:prstGeom>
        </p:spPr>
      </p:pic>
    </p:spTree>
    <p:extLst>
      <p:ext uri="{BB962C8B-B14F-4D97-AF65-F5344CB8AC3E}">
        <p14:creationId xmlns:p14="http://schemas.microsoft.com/office/powerpoint/2010/main" val="1775537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9203D-F5C5-4972-48EA-2D53A655962D}"/>
              </a:ext>
            </a:extLst>
          </p:cNvPr>
          <p:cNvSpPr>
            <a:spLocks noGrp="1"/>
          </p:cNvSpPr>
          <p:nvPr>
            <p:ph type="title"/>
          </p:nvPr>
        </p:nvSpPr>
        <p:spPr/>
        <p:txBody>
          <a:bodyPr/>
          <a:lstStyle/>
          <a:p>
            <a:r>
              <a:rPr lang="de-CH" dirty="0"/>
              <a:t>Position 1: Handeln in agilen Arbeits- und Organisationsformen</a:t>
            </a:r>
          </a:p>
        </p:txBody>
      </p:sp>
      <p:sp>
        <p:nvSpPr>
          <p:cNvPr id="3" name="Inhaltsplatzhalter 2">
            <a:extLst>
              <a:ext uri="{FF2B5EF4-FFF2-40B4-BE49-F238E27FC236}">
                <a16:creationId xmlns:a16="http://schemas.microsoft.com/office/drawing/2014/main" id="{E0AE6E33-0A03-74A5-3080-4C68B3471BB3}"/>
              </a:ext>
            </a:extLst>
          </p:cNvPr>
          <p:cNvSpPr>
            <a:spLocks noGrp="1"/>
          </p:cNvSpPr>
          <p:nvPr>
            <p:ph idx="1"/>
          </p:nvPr>
        </p:nvSpPr>
        <p:spPr/>
        <p:txBody>
          <a:bodyPr/>
          <a:lstStyle/>
          <a:p>
            <a:pPr marL="0" indent="0">
              <a:buNone/>
            </a:pPr>
            <a:r>
              <a:rPr lang="de-CH" b="1" dirty="0"/>
              <a:t>Präsentation (mündlich)</a:t>
            </a:r>
          </a:p>
          <a:p>
            <a:r>
              <a:rPr lang="de-CH" dirty="0"/>
              <a:t>7</a:t>
            </a:r>
            <a:r>
              <a:rPr lang="de-CH" sz="2400" dirty="0">
                <a:solidFill>
                  <a:schemeClr val="tx1"/>
                </a:solidFill>
                <a:latin typeface="Calibri" panose="020F0502020204030204" pitchFamily="34" charset="0"/>
                <a:cs typeface="Calibri" panose="020F0502020204030204" pitchFamily="34" charset="0"/>
              </a:rPr>
              <a:t>–</a:t>
            </a:r>
            <a:r>
              <a:rPr lang="de-CH" dirty="0"/>
              <a:t>8 Minuten Präsentation der Vertiefungsarbeit </a:t>
            </a:r>
          </a:p>
          <a:p>
            <a:r>
              <a:rPr lang="de-CH" dirty="0"/>
              <a:t>7</a:t>
            </a:r>
            <a:r>
              <a:rPr lang="de-CH" sz="2400" dirty="0">
                <a:solidFill>
                  <a:schemeClr val="tx1"/>
                </a:solidFill>
                <a:latin typeface="Calibri" panose="020F0502020204030204" pitchFamily="34" charset="0"/>
                <a:cs typeface="Calibri" panose="020F0502020204030204" pitchFamily="34" charset="0"/>
              </a:rPr>
              <a:t>–</a:t>
            </a:r>
            <a:r>
              <a:rPr lang="de-CH" dirty="0"/>
              <a:t>8 Minuten Konkretisierungs- und Verständnisfragen durch die Expert/innen</a:t>
            </a:r>
          </a:p>
          <a:p>
            <a:endParaRPr lang="de-CH" dirty="0"/>
          </a:p>
          <a:p>
            <a:pPr marL="0" indent="0">
              <a:buNone/>
            </a:pPr>
            <a:r>
              <a:rPr lang="de-CH" b="1" dirty="0"/>
              <a:t>Aktive Anwendung (mündlich)</a:t>
            </a:r>
          </a:p>
          <a:p>
            <a:pPr marL="0" indent="0">
              <a:buNone/>
            </a:pPr>
            <a:r>
              <a:rPr lang="de-CH" dirty="0"/>
              <a:t>15-minütige Bearbeitung von zwei konkreten Fallbeispielen (Mini Cases, Critical Incidents oder Handlungssimulationen) zu</a:t>
            </a:r>
          </a:p>
          <a:p>
            <a:pPr marL="514350" indent="-457200">
              <a:buFont typeface="+mj-lt"/>
              <a:buAutoNum type="arabicPeriod"/>
            </a:pPr>
            <a:r>
              <a:rPr lang="de-CH" dirty="0"/>
              <a:t>Schwerpunkt «Individuelle Lebensgestaltung» </a:t>
            </a:r>
          </a:p>
          <a:p>
            <a:pPr marL="514350" indent="-457200">
              <a:buFont typeface="+mj-lt"/>
              <a:buAutoNum type="arabicPeriod"/>
            </a:pPr>
            <a:r>
              <a:rPr lang="de-CH" dirty="0"/>
              <a:t>Schwerpunkt «Förderung der nachhaltigen Entwicklung» </a:t>
            </a:r>
          </a:p>
        </p:txBody>
      </p:sp>
      <p:sp>
        <p:nvSpPr>
          <p:cNvPr id="4" name="Foliennummernplatzhalter 3">
            <a:extLst>
              <a:ext uri="{FF2B5EF4-FFF2-40B4-BE49-F238E27FC236}">
                <a16:creationId xmlns:a16="http://schemas.microsoft.com/office/drawing/2014/main" id="{8DE07D2B-C889-199E-2694-DC1EF18D9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094944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09203D-F5C5-4972-48EA-2D53A655962D}"/>
              </a:ext>
            </a:extLst>
          </p:cNvPr>
          <p:cNvSpPr>
            <a:spLocks noGrp="1"/>
          </p:cNvSpPr>
          <p:nvPr>
            <p:ph type="title"/>
          </p:nvPr>
        </p:nvSpPr>
        <p:spPr/>
        <p:txBody>
          <a:bodyPr/>
          <a:lstStyle/>
          <a:p>
            <a:r>
              <a:rPr lang="de-CH" dirty="0"/>
              <a:t>Position 2 und Position 5 </a:t>
            </a:r>
          </a:p>
        </p:txBody>
      </p:sp>
      <p:sp>
        <p:nvSpPr>
          <p:cNvPr id="3" name="Inhaltsplatzhalter 2">
            <a:extLst>
              <a:ext uri="{FF2B5EF4-FFF2-40B4-BE49-F238E27FC236}">
                <a16:creationId xmlns:a16="http://schemas.microsoft.com/office/drawing/2014/main" id="{E0AE6E33-0A03-74A5-3080-4C68B3471BB3}"/>
              </a:ext>
            </a:extLst>
          </p:cNvPr>
          <p:cNvSpPr>
            <a:spLocks noGrp="1"/>
          </p:cNvSpPr>
          <p:nvPr>
            <p:ph idx="1"/>
          </p:nvPr>
        </p:nvSpPr>
        <p:spPr/>
        <p:txBody>
          <a:bodyPr/>
          <a:lstStyle/>
          <a:p>
            <a:r>
              <a:rPr lang="de-CH" dirty="0"/>
              <a:t>Geleitete Fallarbeit</a:t>
            </a:r>
          </a:p>
          <a:p>
            <a:r>
              <a:rPr lang="de-CH" dirty="0"/>
              <a:t>Schriftlich</a:t>
            </a:r>
          </a:p>
          <a:p>
            <a:r>
              <a:rPr lang="de-CH" dirty="0"/>
              <a:t>75 Minuten</a:t>
            </a:r>
          </a:p>
          <a:p>
            <a:endParaRPr lang="de-CH" dirty="0"/>
          </a:p>
          <a:p>
            <a:r>
              <a:rPr lang="de-CH" dirty="0"/>
              <a:t>In der Ausgangslage wird ein konkreter Praxisfall beschrieben.</a:t>
            </a:r>
          </a:p>
          <a:p>
            <a:r>
              <a:rPr lang="de-CH" dirty="0"/>
              <a:t>Zu dieser Ausgangslage erhalten die Kandidat/innen 3</a:t>
            </a:r>
            <a:r>
              <a:rPr lang="de-CH" sz="2400" dirty="0">
                <a:solidFill>
                  <a:schemeClr val="tx1"/>
                </a:solidFill>
                <a:latin typeface="Calibri" panose="020F0502020204030204" pitchFamily="34" charset="0"/>
                <a:cs typeface="Calibri" panose="020F0502020204030204" pitchFamily="34" charset="0"/>
              </a:rPr>
              <a:t>–</a:t>
            </a:r>
            <a:r>
              <a:rPr lang="de-CH" dirty="0"/>
              <a:t>4 Teilaufgaben.</a:t>
            </a:r>
          </a:p>
          <a:p>
            <a:r>
              <a:rPr lang="de-CH" dirty="0"/>
              <a:t>Beispiele von Teilaufgaben: </a:t>
            </a:r>
          </a:p>
          <a:p>
            <a:pPr lvl="1"/>
            <a:r>
              <a:rPr lang="de-CH" sz="1600" dirty="0"/>
              <a:t>Ein Organigramm oder eine Funktions- und Prozessbeschreibung analysieren</a:t>
            </a:r>
          </a:p>
          <a:p>
            <a:pPr lvl="1"/>
            <a:r>
              <a:rPr lang="de-CH" sz="1600" dirty="0"/>
              <a:t>Terminplan, Budget, Arbeitspakete erstellen</a:t>
            </a:r>
          </a:p>
          <a:p>
            <a:pPr lvl="1"/>
            <a:r>
              <a:rPr lang="de-CH" sz="1600" dirty="0"/>
              <a:t>Recherche durchführen und Ergebnis dokumentieren</a:t>
            </a:r>
          </a:p>
          <a:p>
            <a:pPr lvl="1"/>
            <a:r>
              <a:rPr lang="de-CH" sz="1600" dirty="0"/>
              <a:t>Daten und Statistiken auswerten</a:t>
            </a:r>
          </a:p>
          <a:p>
            <a:pPr lvl="1"/>
            <a:r>
              <a:rPr lang="de-CH" sz="1600" dirty="0"/>
              <a:t>Flyer, Präsentationen usw. erstellen</a:t>
            </a:r>
          </a:p>
        </p:txBody>
      </p:sp>
      <p:sp>
        <p:nvSpPr>
          <p:cNvPr id="4" name="Foliennummernplatzhalter 3">
            <a:extLst>
              <a:ext uri="{FF2B5EF4-FFF2-40B4-BE49-F238E27FC236}">
                <a16:creationId xmlns:a16="http://schemas.microsoft.com/office/drawing/2014/main" id="{8DE07D2B-C889-199E-2694-DC1EF18D9C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79085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F9EFF-1B70-3909-5C17-512C24271292}"/>
              </a:ext>
            </a:extLst>
          </p:cNvPr>
          <p:cNvSpPr>
            <a:spLocks noGrp="1"/>
          </p:cNvSpPr>
          <p:nvPr>
            <p:ph type="title"/>
          </p:nvPr>
        </p:nvSpPr>
        <p:spPr/>
        <p:txBody>
          <a:bodyPr/>
          <a:lstStyle/>
          <a:p>
            <a:r>
              <a:rPr lang="de-CH" dirty="0"/>
              <a:t>Position 3: Koordinieren von unternehmerischen Arbeitsprozessen</a:t>
            </a:r>
          </a:p>
        </p:txBody>
      </p:sp>
      <p:sp>
        <p:nvSpPr>
          <p:cNvPr id="3" name="Inhaltsplatzhalter 2">
            <a:extLst>
              <a:ext uri="{FF2B5EF4-FFF2-40B4-BE49-F238E27FC236}">
                <a16:creationId xmlns:a16="http://schemas.microsoft.com/office/drawing/2014/main" id="{71E5F8FD-8F77-774D-CE24-E471FF37BA64}"/>
              </a:ext>
            </a:extLst>
          </p:cNvPr>
          <p:cNvSpPr>
            <a:spLocks noGrp="1"/>
          </p:cNvSpPr>
          <p:nvPr>
            <p:ph idx="1"/>
          </p:nvPr>
        </p:nvSpPr>
        <p:spPr/>
        <p:txBody>
          <a:bodyPr/>
          <a:lstStyle/>
          <a:p>
            <a:r>
              <a:rPr lang="de-CH" dirty="0"/>
              <a:t>5 Handlungssimulationen à ca. 15 Minuten (in einer Handlungssimulation wird ein Textprodukt in der Fremdsprache gefordert)</a:t>
            </a:r>
          </a:p>
          <a:p>
            <a:r>
              <a:rPr lang="de-CH" dirty="0"/>
              <a:t>Schriftlich</a:t>
            </a:r>
          </a:p>
          <a:p>
            <a:r>
              <a:rPr lang="de-CH" dirty="0"/>
              <a:t>Ausgangslage schildert eine alltägliche berufliche Situation</a:t>
            </a:r>
          </a:p>
          <a:p>
            <a:r>
              <a:rPr lang="de-CH" dirty="0"/>
              <a:t>Aufgabe: beschreiben, wie man etwas machen würde ODER ein Konzept, eine Planung usw. direkt erstellen</a:t>
            </a:r>
          </a:p>
          <a:p>
            <a:r>
              <a:rPr lang="de-CH" dirty="0"/>
              <a:t>Beispiele: </a:t>
            </a:r>
          </a:p>
          <a:p>
            <a:pPr lvl="1"/>
            <a:r>
              <a:rPr lang="de-CH" sz="1600" dirty="0"/>
              <a:t>Erläutern, wie man einen Anlass organisieren würde</a:t>
            </a:r>
          </a:p>
          <a:p>
            <a:pPr lvl="1"/>
            <a:r>
              <a:rPr lang="de-CH" sz="1600" dirty="0"/>
              <a:t>Eine Stellenausschreibung erstellen</a:t>
            </a:r>
          </a:p>
          <a:p>
            <a:pPr lvl="1"/>
            <a:r>
              <a:rPr lang="de-CH" sz="1600" dirty="0"/>
              <a:t>Ein E-Mail in einer Fremdsprache formulieren</a:t>
            </a:r>
          </a:p>
          <a:p>
            <a:pPr lvl="1"/>
            <a:r>
              <a:rPr lang="de-CH" sz="1600" dirty="0"/>
              <a:t>Budgets, Abrechnungen, Rechnungen oder Zahlungsaufträge erstellen</a:t>
            </a:r>
          </a:p>
        </p:txBody>
      </p:sp>
      <p:sp>
        <p:nvSpPr>
          <p:cNvPr id="4" name="Foliennummernplatzhalter 3">
            <a:extLst>
              <a:ext uri="{FF2B5EF4-FFF2-40B4-BE49-F238E27FC236}">
                <a16:creationId xmlns:a16="http://schemas.microsoft.com/office/drawing/2014/main" id="{7242D663-372E-E760-3CA4-B11D2739F6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39259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6D26-1B70-3159-300E-4E5296FE6564}"/>
              </a:ext>
            </a:extLst>
          </p:cNvPr>
          <p:cNvSpPr>
            <a:spLocks noGrp="1"/>
          </p:cNvSpPr>
          <p:nvPr>
            <p:ph type="title"/>
          </p:nvPr>
        </p:nvSpPr>
        <p:spPr/>
        <p:txBody>
          <a:bodyPr/>
          <a:lstStyle/>
          <a:p>
            <a:r>
              <a:rPr lang="de-CH" dirty="0"/>
              <a:t>Position 4: Gestalten von Kunden- oder Lieferantenbeziehungen</a:t>
            </a:r>
          </a:p>
        </p:txBody>
      </p:sp>
      <p:sp>
        <p:nvSpPr>
          <p:cNvPr id="3" name="Inhaltsplatzhalter 2">
            <a:extLst>
              <a:ext uri="{FF2B5EF4-FFF2-40B4-BE49-F238E27FC236}">
                <a16:creationId xmlns:a16="http://schemas.microsoft.com/office/drawing/2014/main" id="{1321EE81-1CCD-B261-8688-19AFB39EFDA2}"/>
              </a:ext>
            </a:extLst>
          </p:cNvPr>
          <p:cNvSpPr>
            <a:spLocks noGrp="1"/>
          </p:cNvSpPr>
          <p:nvPr>
            <p:ph idx="1"/>
          </p:nvPr>
        </p:nvSpPr>
        <p:spPr/>
        <p:txBody>
          <a:bodyPr/>
          <a:lstStyle/>
          <a:p>
            <a:pPr marL="0" indent="0">
              <a:buNone/>
            </a:pPr>
            <a:r>
              <a:rPr lang="de-CH" b="1" dirty="0"/>
              <a:t>Rollenspiel</a:t>
            </a:r>
          </a:p>
          <a:p>
            <a:r>
              <a:rPr lang="de-CH" dirty="0"/>
              <a:t>5 Minuten: Vorbereitung anhand einer Ausgangslage</a:t>
            </a:r>
          </a:p>
          <a:p>
            <a:r>
              <a:rPr lang="de-CH" dirty="0"/>
              <a:t>10 Minuten: Informations- oder Beratungsgespräch in einer Fremdsprache mit einem Kunden/einer Kundin bzw. einem Lieferanten/einer Lieferantin (gespielt von Expert/in) führen</a:t>
            </a:r>
          </a:p>
          <a:p>
            <a:r>
              <a:rPr lang="de-CH" dirty="0"/>
              <a:t>Beispiele: </a:t>
            </a:r>
          </a:p>
          <a:p>
            <a:pPr lvl="1"/>
            <a:r>
              <a:rPr lang="de-CH" dirty="0"/>
              <a:t>Kundin informiert sich über ein bestimmtes Produkt oder Vorgehen.</a:t>
            </a:r>
          </a:p>
          <a:p>
            <a:pPr lvl="1"/>
            <a:r>
              <a:rPr lang="de-CH" dirty="0"/>
              <a:t>Sie müssen einem Lieferanten erklären, wie er zukünftig die Lieferungen gestalten soll.</a:t>
            </a:r>
          </a:p>
          <a:p>
            <a:pPr marL="0" indent="0">
              <a:buNone/>
            </a:pPr>
            <a:endParaRPr lang="de-CH" dirty="0"/>
          </a:p>
        </p:txBody>
      </p:sp>
      <p:sp>
        <p:nvSpPr>
          <p:cNvPr id="4" name="Foliennummernplatzhalter 3">
            <a:extLst>
              <a:ext uri="{FF2B5EF4-FFF2-40B4-BE49-F238E27FC236}">
                <a16:creationId xmlns:a16="http://schemas.microsoft.com/office/drawing/2014/main" id="{A362D409-F056-7FBB-C221-A360D35F4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628912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6D26-1B70-3159-300E-4E5296FE6564}"/>
              </a:ext>
            </a:extLst>
          </p:cNvPr>
          <p:cNvSpPr>
            <a:spLocks noGrp="1"/>
          </p:cNvSpPr>
          <p:nvPr>
            <p:ph type="title"/>
          </p:nvPr>
        </p:nvSpPr>
        <p:spPr/>
        <p:txBody>
          <a:bodyPr/>
          <a:lstStyle/>
          <a:p>
            <a:r>
              <a:rPr lang="de-CH" dirty="0"/>
              <a:t>Position 4: Gestalten von Kunden- oder Lieferantenbeziehungen</a:t>
            </a:r>
          </a:p>
        </p:txBody>
      </p:sp>
      <p:sp>
        <p:nvSpPr>
          <p:cNvPr id="3" name="Inhaltsplatzhalter 2">
            <a:extLst>
              <a:ext uri="{FF2B5EF4-FFF2-40B4-BE49-F238E27FC236}">
                <a16:creationId xmlns:a16="http://schemas.microsoft.com/office/drawing/2014/main" id="{1321EE81-1CCD-B261-8688-19AFB39EFDA2}"/>
              </a:ext>
            </a:extLst>
          </p:cNvPr>
          <p:cNvSpPr>
            <a:spLocks noGrp="1"/>
          </p:cNvSpPr>
          <p:nvPr>
            <p:ph idx="1"/>
          </p:nvPr>
        </p:nvSpPr>
        <p:spPr/>
        <p:txBody>
          <a:bodyPr/>
          <a:lstStyle/>
          <a:p>
            <a:pPr marL="0" indent="0">
              <a:buNone/>
            </a:pPr>
            <a:r>
              <a:rPr lang="de-CH" b="1" dirty="0"/>
              <a:t>Critical Incidents (kommunikativ)</a:t>
            </a:r>
          </a:p>
          <a:p>
            <a:r>
              <a:rPr lang="de-CH" dirty="0"/>
              <a:t>2 kommunikative Critical Incidents à 5 Minuten</a:t>
            </a:r>
          </a:p>
          <a:p>
            <a:r>
              <a:rPr lang="de-CH" dirty="0"/>
              <a:t>Die Kandidat/innen erhalten kurze Beschreibungen von kritischen Gesprächssituationen. Sie denken sich ein und spielen die Situationen mit den Expert/innen als Gegenüber durch. </a:t>
            </a:r>
          </a:p>
          <a:p>
            <a:pPr lvl="1"/>
            <a:r>
              <a:rPr lang="de-CH" dirty="0"/>
              <a:t>Situation 1: in der Fremdsprache</a:t>
            </a:r>
          </a:p>
          <a:p>
            <a:pPr lvl="1"/>
            <a:r>
              <a:rPr lang="de-CH" dirty="0"/>
              <a:t>Situation 2: in der Landessprache mit anschliessenden Konkretisierungs- und Begründungsfragen durch die Expert/innen</a:t>
            </a:r>
          </a:p>
          <a:p>
            <a:r>
              <a:rPr lang="de-CH" dirty="0"/>
              <a:t>Beispiele:</a:t>
            </a:r>
          </a:p>
          <a:p>
            <a:pPr lvl="1"/>
            <a:r>
              <a:rPr lang="de-CH" dirty="0"/>
              <a:t>Kundin ist nicht zufrieden mit einem erworbenen Produkt.</a:t>
            </a:r>
          </a:p>
          <a:p>
            <a:pPr lvl="1"/>
            <a:r>
              <a:rPr lang="de-CH" dirty="0"/>
              <a:t>Kunde beschwert sich über Lieferzeiten.</a:t>
            </a:r>
          </a:p>
        </p:txBody>
      </p:sp>
      <p:sp>
        <p:nvSpPr>
          <p:cNvPr id="4" name="Foliennummernplatzhalter 3">
            <a:extLst>
              <a:ext uri="{FF2B5EF4-FFF2-40B4-BE49-F238E27FC236}">
                <a16:creationId xmlns:a16="http://schemas.microsoft.com/office/drawing/2014/main" id="{A362D409-F056-7FBB-C221-A360D35F4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181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0B7F6-56D7-E149-21DC-194613BA676F}"/>
              </a:ext>
            </a:extLst>
          </p:cNvPr>
          <p:cNvSpPr>
            <a:spLocks noGrp="1"/>
          </p:cNvSpPr>
          <p:nvPr>
            <p:ph type="title"/>
          </p:nvPr>
        </p:nvSpPr>
        <p:spPr/>
        <p:txBody>
          <a:bodyPr/>
          <a:lstStyle/>
          <a:p>
            <a:r>
              <a:rPr lang="de-CH" dirty="0"/>
              <a:t>Tipps und Tricks – mündliche Prüfungsteile</a:t>
            </a:r>
          </a:p>
        </p:txBody>
      </p:sp>
      <p:sp>
        <p:nvSpPr>
          <p:cNvPr id="3" name="Inhaltsplatzhalter 2">
            <a:extLst>
              <a:ext uri="{FF2B5EF4-FFF2-40B4-BE49-F238E27FC236}">
                <a16:creationId xmlns:a16="http://schemas.microsoft.com/office/drawing/2014/main" id="{48792336-35BF-53EE-7212-6997AC9828A1}"/>
              </a:ext>
            </a:extLst>
          </p:cNvPr>
          <p:cNvSpPr>
            <a:spLocks noGrp="1"/>
          </p:cNvSpPr>
          <p:nvPr>
            <p:ph idx="1"/>
          </p:nvPr>
        </p:nvSpPr>
        <p:spPr/>
        <p:txBody>
          <a:bodyPr/>
          <a:lstStyle/>
          <a:p>
            <a:pPr marL="0" indent="0">
              <a:buNone/>
            </a:pPr>
            <a:r>
              <a:rPr lang="de-CH" dirty="0"/>
              <a:t>Position A: Präsentation und aktive Anwendung</a:t>
            </a:r>
          </a:p>
          <a:p>
            <a:r>
              <a:rPr lang="de-CH" dirty="0"/>
              <a:t>Achten Sie darauf, dass sich die Lernenden mündlich  gut ausdrücken (z.B. im Rahmen von Qualifikationsgesprächen).</a:t>
            </a:r>
          </a:p>
          <a:p>
            <a:r>
              <a:rPr lang="de-CH" dirty="0"/>
              <a:t>Erkundigen Sie sich regelmässig nach dem Stand der Vertiefungsarbeit und lassen Sie sich Teile daraus vorstellen. </a:t>
            </a:r>
          </a:p>
          <a:p>
            <a:pPr marL="0" indent="0">
              <a:buNone/>
            </a:pPr>
            <a:endParaRPr lang="de-CH" dirty="0"/>
          </a:p>
          <a:p>
            <a:pPr marL="0" indent="0">
              <a:buNone/>
            </a:pPr>
            <a:endParaRPr lang="de-CH" dirty="0"/>
          </a:p>
        </p:txBody>
      </p:sp>
      <p:sp>
        <p:nvSpPr>
          <p:cNvPr id="4" name="Foliennummernplatzhalter 3">
            <a:extLst>
              <a:ext uri="{FF2B5EF4-FFF2-40B4-BE49-F238E27FC236}">
                <a16:creationId xmlns:a16="http://schemas.microsoft.com/office/drawing/2014/main" id="{9B850FDF-1C17-27BC-5FA9-1EB8EDD7A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0037052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0B7F6-56D7-E149-21DC-194613BA676F}"/>
              </a:ext>
            </a:extLst>
          </p:cNvPr>
          <p:cNvSpPr>
            <a:spLocks noGrp="1"/>
          </p:cNvSpPr>
          <p:nvPr>
            <p:ph type="title"/>
          </p:nvPr>
        </p:nvSpPr>
        <p:spPr/>
        <p:txBody>
          <a:bodyPr/>
          <a:lstStyle/>
          <a:p>
            <a:r>
              <a:rPr lang="de-CH" dirty="0"/>
              <a:t>Tipps und Tricks – mündliche Prüfungsteile</a:t>
            </a:r>
          </a:p>
        </p:txBody>
      </p:sp>
      <p:sp>
        <p:nvSpPr>
          <p:cNvPr id="3" name="Inhaltsplatzhalter 2">
            <a:extLst>
              <a:ext uri="{FF2B5EF4-FFF2-40B4-BE49-F238E27FC236}">
                <a16:creationId xmlns:a16="http://schemas.microsoft.com/office/drawing/2014/main" id="{48792336-35BF-53EE-7212-6997AC9828A1}"/>
              </a:ext>
            </a:extLst>
          </p:cNvPr>
          <p:cNvSpPr>
            <a:spLocks noGrp="1"/>
          </p:cNvSpPr>
          <p:nvPr>
            <p:ph idx="1"/>
          </p:nvPr>
        </p:nvSpPr>
        <p:spPr/>
        <p:txBody>
          <a:bodyPr/>
          <a:lstStyle/>
          <a:p>
            <a:pPr marL="0" indent="0">
              <a:buNone/>
            </a:pPr>
            <a:r>
              <a:rPr lang="de-CH" dirty="0"/>
              <a:t>Position D: Rollenspiel und Critical Incidents</a:t>
            </a:r>
          </a:p>
          <a:p>
            <a:r>
              <a:rPr lang="de-CH" dirty="0"/>
              <a:t>Geben Sie den Lernenden regelmässig die Möglichkeit, mündlich in der Fremdsprache zu kommunizieren. </a:t>
            </a:r>
          </a:p>
          <a:p>
            <a:r>
              <a:rPr lang="de-CH" dirty="0"/>
              <a:t>Geben Sie ihnen ausserdem folgende Tipps mit auf den Weg: </a:t>
            </a:r>
          </a:p>
          <a:p>
            <a:pPr lvl="1"/>
            <a:r>
              <a:rPr lang="de-CH" dirty="0"/>
              <a:t>Überlegen, ob es sich um ein Informations- oder ein Beratungsgespräch handelt. Anschliessend die jeweilige Struktur in Erinnerung rufen.</a:t>
            </a:r>
          </a:p>
          <a:p>
            <a:pPr lvl="1"/>
            <a:r>
              <a:rPr lang="de-CH" dirty="0"/>
              <a:t>Überlegen, was die Bedürfnisse des Gegenübers sein könnten und Gesprächsverhalten darauf abstimmen. </a:t>
            </a:r>
          </a:p>
          <a:p>
            <a:pPr lvl="1"/>
            <a:r>
              <a:rPr lang="de-CH" dirty="0"/>
              <a:t>Sich in die Situation und die jeweilige Rolle versetzen. </a:t>
            </a:r>
          </a:p>
          <a:p>
            <a:pPr lvl="1"/>
            <a:r>
              <a:rPr lang="de-CH" dirty="0"/>
              <a:t>Erlernte Kommunikationstechniken (Fragen stellen, aktives Zuhören usw. ) bewusst einsetzen</a:t>
            </a:r>
          </a:p>
        </p:txBody>
      </p:sp>
      <p:sp>
        <p:nvSpPr>
          <p:cNvPr id="4" name="Foliennummernplatzhalter 3">
            <a:extLst>
              <a:ext uri="{FF2B5EF4-FFF2-40B4-BE49-F238E27FC236}">
                <a16:creationId xmlns:a16="http://schemas.microsoft.com/office/drawing/2014/main" id="{9B850FDF-1C17-27BC-5FA9-1EB8EDD7A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090947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0B7F6-56D7-E149-21DC-194613BA676F}"/>
              </a:ext>
            </a:extLst>
          </p:cNvPr>
          <p:cNvSpPr>
            <a:spLocks noGrp="1"/>
          </p:cNvSpPr>
          <p:nvPr>
            <p:ph type="title"/>
          </p:nvPr>
        </p:nvSpPr>
        <p:spPr/>
        <p:txBody>
          <a:bodyPr/>
          <a:lstStyle/>
          <a:p>
            <a:r>
              <a:rPr lang="de-CH" dirty="0"/>
              <a:t>Tipps und Tricks – schriftliche Prüfungsteile</a:t>
            </a:r>
          </a:p>
        </p:txBody>
      </p:sp>
      <p:sp>
        <p:nvSpPr>
          <p:cNvPr id="3" name="Inhaltsplatzhalter 2">
            <a:extLst>
              <a:ext uri="{FF2B5EF4-FFF2-40B4-BE49-F238E27FC236}">
                <a16:creationId xmlns:a16="http://schemas.microsoft.com/office/drawing/2014/main" id="{48792336-35BF-53EE-7212-6997AC9828A1}"/>
              </a:ext>
            </a:extLst>
          </p:cNvPr>
          <p:cNvSpPr>
            <a:spLocks noGrp="1"/>
          </p:cNvSpPr>
          <p:nvPr>
            <p:ph idx="1"/>
          </p:nvPr>
        </p:nvSpPr>
        <p:spPr/>
        <p:txBody>
          <a:bodyPr/>
          <a:lstStyle/>
          <a:p>
            <a:pPr marL="0" indent="0">
              <a:buNone/>
            </a:pPr>
            <a:r>
              <a:rPr lang="de-CH" dirty="0"/>
              <a:t>Positionen B, C und E: geleitete Fallarbeiten und Handlungssimulationen</a:t>
            </a:r>
          </a:p>
          <a:p>
            <a:r>
              <a:rPr lang="de-CH" dirty="0"/>
              <a:t>Geben Sie den Lernenden die Möglichkeit, schriftlich in der Fremdsprache zu kommunizieren. </a:t>
            </a:r>
          </a:p>
          <a:p>
            <a:r>
              <a:rPr lang="de-CH" dirty="0"/>
              <a:t>Weisen Sie die Lernenden an, nicht zu lange zu überlegen. Die Zeit für geleitete Fallarbeiten und Handlungssimulationen ist knapp bemessen. </a:t>
            </a:r>
          </a:p>
          <a:p>
            <a:r>
              <a:rPr lang="de-CH" dirty="0"/>
              <a:t>Weisen sie die Lernenden an, Aufträge genau lesen: Muss man aufzählen, beschreiben, begründen usw.?</a:t>
            </a:r>
          </a:p>
        </p:txBody>
      </p:sp>
      <p:sp>
        <p:nvSpPr>
          <p:cNvPr id="4" name="Foliennummernplatzhalter 3">
            <a:extLst>
              <a:ext uri="{FF2B5EF4-FFF2-40B4-BE49-F238E27FC236}">
                <a16:creationId xmlns:a16="http://schemas.microsoft.com/office/drawing/2014/main" id="{9B850FDF-1C17-27BC-5FA9-1EB8EDD7A4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887647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Ermittlung der Gesamtnote</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333920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17EE1-D8A2-0932-2F8D-93EA3850647A}"/>
              </a:ext>
            </a:extLst>
          </p:cNvPr>
          <p:cNvSpPr>
            <a:spLocks noGrp="1"/>
          </p:cNvSpPr>
          <p:nvPr>
            <p:ph type="title"/>
          </p:nvPr>
        </p:nvSpPr>
        <p:spPr/>
        <p:txBody>
          <a:bodyPr/>
          <a:lstStyle/>
          <a:p>
            <a:r>
              <a:rPr lang="de-CH" dirty="0"/>
              <a:t>Gewichtung</a:t>
            </a:r>
          </a:p>
        </p:txBody>
      </p:sp>
      <p:sp>
        <p:nvSpPr>
          <p:cNvPr id="3" name="Inhaltsplatzhalter 2">
            <a:extLst>
              <a:ext uri="{FF2B5EF4-FFF2-40B4-BE49-F238E27FC236}">
                <a16:creationId xmlns:a16="http://schemas.microsoft.com/office/drawing/2014/main" id="{BC2D0640-D006-CD62-9856-D97F69DE7344}"/>
              </a:ext>
            </a:extLst>
          </p:cNvPr>
          <p:cNvSpPr>
            <a:spLocks noGrp="1"/>
          </p:cNvSpPr>
          <p:nvPr>
            <p:ph idx="1"/>
          </p:nvPr>
        </p:nvSpPr>
        <p:spPr/>
        <p:txBody>
          <a:bodyPr/>
          <a:lstStyle/>
          <a:p>
            <a:endParaRPr lang="de-CH" dirty="0"/>
          </a:p>
        </p:txBody>
      </p:sp>
      <p:sp>
        <p:nvSpPr>
          <p:cNvPr id="4" name="Foliennummernplatzhalter 3">
            <a:extLst>
              <a:ext uri="{FF2B5EF4-FFF2-40B4-BE49-F238E27FC236}">
                <a16:creationId xmlns:a16="http://schemas.microsoft.com/office/drawing/2014/main" id="{561C5572-987D-5E3F-DCC3-1BEC64267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45AE89F3-A67D-40B9-AAAB-974F29E52358}"/>
              </a:ext>
            </a:extLst>
          </p:cNvPr>
          <p:cNvSpPr/>
          <p:nvPr/>
        </p:nvSpPr>
        <p:spPr>
          <a:xfrm>
            <a:off x="609600" y="1600201"/>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«Praktische Arbeit»</a:t>
            </a:r>
            <a:b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für die geleitete branchenspezifische Fallarbeit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die geleitete branchenspezifische Fallarbeit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64330CE7-9386-AB2E-7C3F-CE4816CB8F65}"/>
              </a:ext>
            </a:extLst>
          </p:cNvPr>
          <p:cNvSpPr/>
          <p:nvPr/>
        </p:nvSpPr>
        <p:spPr>
          <a:xfrm>
            <a:off x="4007768" y="1606363"/>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«Berufskenntnisse und Allgemeinbildung»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Noten in den 5 Positionen wird der Mittelwert berechnet.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Diese 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Rechteck 6">
            <a:extLst>
              <a:ext uri="{FF2B5EF4-FFF2-40B4-BE49-F238E27FC236}">
                <a16:creationId xmlns:a16="http://schemas.microsoft.com/office/drawing/2014/main" id="{EBCC3DF4-BA84-8052-1ED0-D9554A796B2A}"/>
              </a:ext>
            </a:extLst>
          </p:cNvPr>
          <p:cNvSpPr/>
          <p:nvPr/>
        </p:nvSpPr>
        <p:spPr>
          <a:xfrm>
            <a:off x="7405936" y="1606363"/>
            <a:ext cx="4176464"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Erfahrungsnoten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3 Erfahrungsnoten wird eine Gesamtnote berechnet. Die Noten aus Betrieb und üK zählen dabei je ¼, die Note aus der BFS 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 somit berechnete Erfahrungsnote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40 %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die Abschlussnote ein.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2B9AA715-588E-78EE-DBD4-9E7EFE9C403F}"/>
              </a:ext>
            </a:extLst>
          </p:cNvPr>
          <p:cNvSpPr/>
          <p:nvPr/>
        </p:nvSpPr>
        <p:spPr>
          <a:xfrm>
            <a:off x="7466138" y="1981487"/>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betrieblichen Kompetenznachweisen (25 %)</a:t>
            </a:r>
            <a:endPar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hteck 8">
            <a:extLst>
              <a:ext uri="{FF2B5EF4-FFF2-40B4-BE49-F238E27FC236}">
                <a16:creationId xmlns:a16="http://schemas.microsoft.com/office/drawing/2014/main" id="{DD8D290B-B005-892D-6896-29F5FCCB480A}"/>
              </a:ext>
            </a:extLst>
          </p:cNvPr>
          <p:cNvSpPr/>
          <p:nvPr/>
        </p:nvSpPr>
        <p:spPr>
          <a:xfrm>
            <a:off x="7466138" y="2509551"/>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2 üK-Kompetenznachweisen (25 %)</a:t>
            </a:r>
          </a:p>
        </p:txBody>
      </p:sp>
      <p:sp>
        <p:nvSpPr>
          <p:cNvPr id="10" name="Rechteck 9">
            <a:extLst>
              <a:ext uri="{FF2B5EF4-FFF2-40B4-BE49-F238E27FC236}">
                <a16:creationId xmlns:a16="http://schemas.microsoft.com/office/drawing/2014/main" id="{C183EDA0-81F1-3FA8-32F5-8ADA2AAEB0BB}"/>
              </a:ext>
            </a:extLst>
          </p:cNvPr>
          <p:cNvSpPr/>
          <p:nvPr/>
        </p:nvSpPr>
        <p:spPr>
          <a:xfrm>
            <a:off x="7466138" y="3037615"/>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gesamthaften Semesterzeugnisnoten (50 %)</a:t>
            </a:r>
          </a:p>
        </p:txBody>
      </p:sp>
    </p:spTree>
    <p:extLst>
      <p:ext uri="{BB962C8B-B14F-4D97-AF65-F5344CB8AC3E}">
        <p14:creationId xmlns:p14="http://schemas.microsoft.com/office/powerpoint/2010/main" val="40634375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550531"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«Berufskenntnisse und Allgemeinbildung»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Prüfungspositionen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baut auf die Vertiefungsarbeit auf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413948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Qualifikationsbereich «Praktische 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geleitete branchenspezifische Fallarbeit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 und mündlich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30 Minuten Vorbereitung,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Minuten Umsetzung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(¼)</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gewichteten Erfahrungsnoten machen zusammen 40 % der Abschlussnote aus</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18496"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85253" y="2289599"/>
            <a:ext cx="2548926"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Qualifikations-verfahren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593513"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042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146</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55143922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Nächste Schritte und Tagesabschluss</a:t>
            </a:r>
            <a:endParaRPr lang="de-CH" dirty="0">
              <a:highlight>
                <a:srgbClr val="C0C0C0"/>
              </a:highlight>
            </a:endParaRP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5360" y="1417638"/>
            <a:ext cx="11247040"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Am heutigen Präsenztag haben Sie eine Menge zu Ihrer künftigen Tätigkeit als Berufsbildnerin bzw. Berufsbildner erfahren.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Nun sollen die Themen miteinander verknüpft werden.  </a:t>
            </a:r>
          </a:p>
          <a:p>
            <a:pPr hangingPunct="0"/>
            <a:r>
              <a:rPr lang="de-CH" sz="8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dirty="0">
                <a:latin typeface="Calibri" panose="020F0502020204030204" pitchFamily="34" charset="0"/>
                <a:cs typeface="Calibri" panose="020F0502020204030204" pitchFamily="34" charset="0"/>
              </a:rPr>
              <a:t>Bitte definieren Sie die Beziehungen zwischen den einzelnen Themen, die heute behandelt wurden.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Gestalten Sie dazu z.B. auf einem Flipchart-Papier ein Beziehungsnetz mit den folgenden Begriffen:</a:t>
            </a:r>
          </a:p>
          <a:p>
            <a:pPr hangingPunct="0"/>
            <a:endParaRPr lang="de-CH" sz="1000" dirty="0">
              <a:latin typeface="Calibri" panose="020F0502020204030204" pitchFamily="34" charset="0"/>
              <a:cs typeface="Calibri" panose="020F0502020204030204" pitchFamily="34" charset="0"/>
            </a:endParaRPr>
          </a:p>
          <a:p>
            <a:pPr lvl="0" hangingPunct="0"/>
            <a:r>
              <a:rPr lang="de-CH" sz="1400" dirty="0">
                <a:latin typeface="Calibri" panose="020F0502020204030204" pitchFamily="34" charset="0"/>
                <a:cs typeface="Calibri" panose="020F0502020204030204" pitchFamily="34" charset="0"/>
              </a:rPr>
              <a:t>Berufsbildner/in			Lernende/r			Handlungskompetenz</a:t>
            </a:r>
          </a:p>
          <a:p>
            <a:pPr lvl="0" hangingPunct="0"/>
            <a:r>
              <a:rPr lang="de-CH" sz="1400" dirty="0">
                <a:latin typeface="Calibri" panose="020F0502020204030204" pitchFamily="34" charset="0"/>
                <a:cs typeface="Calibri" panose="020F0502020204030204" pitchFamily="34" charset="0"/>
              </a:rPr>
              <a:t>Branchenspezifische Arbeitssituation		Ausbildungsprogramm		Praxisauftrag</a:t>
            </a:r>
          </a:p>
          <a:p>
            <a:pPr lvl="0" hangingPunct="0"/>
            <a:r>
              <a:rPr lang="de-CH" sz="1400" dirty="0">
                <a:latin typeface="Calibri" panose="020F0502020204030204" pitchFamily="34" charset="0"/>
                <a:cs typeface="Calibri" panose="020F0502020204030204" pitchFamily="34" charset="0"/>
              </a:rPr>
              <a:t>Betriebliches Umsetzungsinstrument		Kompetenzraster		Fremdeinschätzung</a:t>
            </a:r>
          </a:p>
          <a:p>
            <a:pPr lvl="0" hangingPunct="0"/>
            <a:r>
              <a:rPr lang="de-CH" sz="1400" dirty="0">
                <a:latin typeface="Calibri" panose="020F0502020204030204" pitchFamily="34" charset="0"/>
                <a:cs typeface="Calibri" panose="020F0502020204030204" pitchFamily="34" charset="0"/>
              </a:rPr>
              <a:t>Lerndokumentation/Persönliches Portfolio	Selbsteinschätzung		Bildungsbericht</a:t>
            </a:r>
          </a:p>
          <a:p>
            <a:pPr hangingPunct="0"/>
            <a:r>
              <a:rPr lang="de-CH" sz="1400" dirty="0">
                <a:latin typeface="Calibri" panose="020F0502020204030204" pitchFamily="34" charset="0"/>
                <a:cs typeface="Calibri" panose="020F0502020204030204" pitchFamily="34" charset="0"/>
              </a:rPr>
              <a:t>Coach, Vorbild, </a:t>
            </a:r>
            <a:r>
              <a:rPr lang="de-CH" sz="1400" dirty="0" err="1">
                <a:latin typeface="Calibri" panose="020F0502020204030204" pitchFamily="34" charset="0"/>
                <a:cs typeface="Calibri" panose="020F0502020204030204" pitchFamily="34" charset="0"/>
              </a:rPr>
              <a:t>Fachexpert</a:t>
            </a:r>
            <a:r>
              <a:rPr lang="de-CH" sz="1400" dirty="0">
                <a:latin typeface="Calibri" panose="020F0502020204030204" pitchFamily="34" charset="0"/>
                <a:cs typeface="Calibri" panose="020F0502020204030204" pitchFamily="34" charset="0"/>
              </a:rPr>
              <a:t>/in		Qualifikationsverfahren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üK</a:t>
            </a:r>
          </a:p>
          <a:p>
            <a:pPr lvl="0" hangingPunct="0"/>
            <a:r>
              <a:rPr lang="de-CH" sz="1400" dirty="0">
                <a:latin typeface="Calibri" panose="020F0502020204030204" pitchFamily="34" charset="0"/>
                <a:cs typeface="Calibri" panose="020F0502020204030204" pitchFamily="34" charset="0"/>
              </a:rPr>
              <a:t>Betrieblicher Kompetenznachweis		üK-Kompetenznachweis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Betrieb</a:t>
            </a:r>
          </a:p>
          <a:p>
            <a:pPr lvl="0" hangingPunct="0"/>
            <a:r>
              <a:rPr lang="de-CH" sz="1400" dirty="0">
                <a:latin typeface="Calibri" panose="020F0502020204030204" pitchFamily="34" charset="0"/>
                <a:cs typeface="Calibri" panose="020F0502020204030204" pitchFamily="34" charset="0"/>
              </a:rPr>
              <a:t>Erfa-Note Berufsfachschule		Abschlussprüfung Betrieb	</a:t>
            </a:r>
            <a:r>
              <a:rPr lang="de-CH" sz="1400" dirty="0" err="1">
                <a:latin typeface="Calibri" panose="020F0502020204030204" pitchFamily="34" charset="0"/>
                <a:cs typeface="Calibri" panose="020F0502020204030204" pitchFamily="34" charset="0"/>
              </a:rPr>
              <a:t>Fallnote</a:t>
            </a:r>
            <a:endParaRPr lang="de-CH" sz="1400" dirty="0">
              <a:latin typeface="Calibri" panose="020F0502020204030204" pitchFamily="34" charset="0"/>
              <a:cs typeface="Calibri" panose="020F0502020204030204" pitchFamily="34" charset="0"/>
            </a:endParaRPr>
          </a:p>
          <a:p>
            <a:pPr lvl="0" hangingPunct="0"/>
            <a:r>
              <a:rPr lang="de-CH" sz="1400" dirty="0">
                <a:latin typeface="Calibri" panose="020F0502020204030204" pitchFamily="34" charset="0"/>
                <a:cs typeface="Calibri" panose="020F0502020204030204" pitchFamily="34" charset="0"/>
              </a:rPr>
              <a:t>Abschlussprüfung Berufsfachschule	                       Betriebsporträt</a:t>
            </a:r>
          </a:p>
          <a:p>
            <a:pPr hangingPunct="0"/>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Gehen Sie dabei folgendermassen vor:</a:t>
            </a:r>
          </a:p>
          <a:p>
            <a:pPr lvl="0" hangingPunct="0"/>
            <a:r>
              <a:rPr lang="de-CH" sz="1400" dirty="0">
                <a:latin typeface="Calibri" panose="020F0502020204030204" pitchFamily="34" charset="0"/>
                <a:cs typeface="Calibri" panose="020F0502020204030204" pitchFamily="34" charset="0"/>
              </a:rPr>
              <a:t>Diskutieren Sie zuerst miteinander, wie die Begriffe zusammenhängen. </a:t>
            </a:r>
          </a:p>
          <a:p>
            <a:pPr lvl="0" hangingPunct="0"/>
            <a:r>
              <a:rPr lang="de-CH" sz="1400" dirty="0">
                <a:latin typeface="Calibri" panose="020F0502020204030204" pitchFamily="34" charset="0"/>
                <a:cs typeface="Calibri" panose="020F0502020204030204" pitchFamily="34" charset="0"/>
              </a:rPr>
              <a:t>Suchen Sie dann passende Stichwörter, welche die Begriffe sinnvoll verbinden, und stellen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auf einem Flipchart-Papier das Beziehungsnetz grafisch dar. Präsentieren Sie Ihr Beziehungsnetz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anschliessend im Plenum und erklären Sie die Beziehungen.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   </a:t>
            </a:r>
            <a:r>
              <a:rPr lang="de-CH" sz="1400" dirty="0">
                <a:latin typeface="Calibri" panose="020F0502020204030204" pitchFamily="34" charset="0"/>
                <a:cs typeface="Calibri" panose="020F0502020204030204" pitchFamily="34" charset="0"/>
              </a:rPr>
              <a:t>Zeit: 25 Minuten     Arbeitsweise: Gruppen von 4–5 Personen</a:t>
            </a: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Wissenssicherung</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148</a:t>
            </a:fld>
            <a:endParaRPr lang="de-CH" dirty="0"/>
          </a:p>
        </p:txBody>
      </p:sp>
      <p:pic>
        <p:nvPicPr>
          <p:cNvPr id="6" name="Grafik 5" descr="Ein Bild, das Tisch enthält.&#10;&#10;Automatisch generierte Beschreibung">
            <a:hlinkClick r:id="rId3"/>
            <a:extLst>
              <a:ext uri="{FF2B5EF4-FFF2-40B4-BE49-F238E27FC236}">
                <a16:creationId xmlns:a16="http://schemas.microsoft.com/office/drawing/2014/main" id="{744FBB32-FA75-B5C2-1163-58F4EBB6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72">
            <a:off x="9521686" y="1332210"/>
            <a:ext cx="2226627" cy="3679747"/>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5"/>
          <a:stretch>
            <a:fillRect/>
          </a:stretch>
        </p:blipFill>
        <p:spPr>
          <a:xfrm>
            <a:off x="7824192" y="5632359"/>
            <a:ext cx="3940284" cy="566378"/>
          </a:xfrm>
          <a:prstGeom prst="rect">
            <a:avLst/>
          </a:prstGeom>
        </p:spPr>
      </p:pic>
      <p:sp>
        <p:nvSpPr>
          <p:cNvPr id="14" name="Textfeld 13"/>
          <p:cNvSpPr txBox="1"/>
          <p:nvPr/>
        </p:nvSpPr>
        <p:spPr>
          <a:xfrm>
            <a:off x="8902328" y="5324582"/>
            <a:ext cx="3289672" cy="307777"/>
          </a:xfrm>
          <a:prstGeom prst="rect">
            <a:avLst/>
          </a:prstGeom>
          <a:noFill/>
        </p:spPr>
        <p:txBody>
          <a:bodyPr wrap="square" rtlCol="0">
            <a:spAutoFit/>
          </a:bodyPr>
          <a:lstStyle/>
          <a:p>
            <a:r>
              <a:rPr lang="de-CH" sz="1400" b="1" dirty="0">
                <a:solidFill>
                  <a:srgbClr val="0070C0"/>
                </a:solidFill>
                <a:latin typeface="Calibri" panose="020F0502020204030204" pitchFamily="34" charset="0"/>
                <a:cs typeface="Calibri" panose="020F0502020204030204" pitchFamily="34" charset="0"/>
              </a:rPr>
              <a:t>Beispiel als Starthilfe:</a:t>
            </a:r>
          </a:p>
        </p:txBody>
      </p:sp>
    </p:spTree>
    <p:extLst>
      <p:ext uri="{BB962C8B-B14F-4D97-AF65-F5344CB8AC3E}">
        <p14:creationId xmlns:p14="http://schemas.microsoft.com/office/powerpoint/2010/main" val="31363118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Besprechung der Ergebnisse,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149</a:t>
            </a:fld>
            <a:endParaRPr lang="de-CH" dirty="0"/>
          </a:p>
        </p:txBody>
      </p:sp>
      <p:pic>
        <p:nvPicPr>
          <p:cNvPr id="7" name="Grafik 6"/>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46131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Am heutigen Präsenztag haben Sie…</a:t>
            </a:r>
            <a:endParaRPr lang="de-CH" sz="1200" b="0" dirty="0">
              <a:solidFill>
                <a:srgbClr val="FF0000"/>
              </a:solidFill>
            </a:endParaRPr>
          </a:p>
        </p:txBody>
      </p:sp>
      <p:sp>
        <p:nvSpPr>
          <p:cNvPr id="6" name="Inhaltsplatzhalter 5"/>
          <p:cNvSpPr>
            <a:spLocks noGrp="1"/>
          </p:cNvSpPr>
          <p:nvPr>
            <p:ph idx="1"/>
          </p:nvPr>
        </p:nvSpPr>
        <p:spPr/>
        <p:txBody>
          <a:bodyPr/>
          <a:lstStyle/>
          <a:p>
            <a:r>
              <a:rPr lang="de-CH" dirty="0"/>
              <a:t>sich Gedanken zu Ihrer Rolle als Berufsbildner/in gemacht, </a:t>
            </a:r>
          </a:p>
          <a:p>
            <a:r>
              <a:rPr lang="de-CH" dirty="0"/>
              <a:t>sich intensiv mit Praxisaufträgen, Kompetenzraster, Lerndokumentation und Bildungsbericht auseinandergesetzt,</a:t>
            </a:r>
          </a:p>
          <a:p>
            <a:r>
              <a:rPr lang="de-CH" dirty="0"/>
              <a:t>erfahren, wie Sie die betriebliche Erfahrungsnote ermitteln müssen,</a:t>
            </a:r>
          </a:p>
          <a:p>
            <a:r>
              <a:rPr lang="de-CH" dirty="0"/>
              <a:t>überlegt, wie Sie das Ausbildungsprogramm an die verwaltungsspezifischen Bedürfnisse anpassen können, und </a:t>
            </a:r>
          </a:p>
          <a:p>
            <a:r>
              <a:rPr lang="de-CH" dirty="0"/>
              <a:t>gelernt, welche Tipps Sie Ihren Lernenden für die Abschlussprüfung mit auf den Weg geben können. </a:t>
            </a:r>
            <a:br>
              <a:rPr lang="de-CH" dirty="0"/>
            </a:br>
            <a:endParaRPr lang="de-CH" dirty="0"/>
          </a:p>
          <a:p>
            <a:r>
              <a:rPr lang="de-CH" dirty="0"/>
              <a:t>Nun haben Sie Gelegenheit, persönlich auf den heutigen Tag zurückzublicken.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891907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Blitzlicht: Eindrücke zum heutigen Tag</a:t>
            </a:r>
            <a:endParaRPr lang="de-CH" sz="1300" b="0" i="1" dirty="0">
              <a:solidFill>
                <a:srgbClr val="FF0000"/>
              </a:solidFill>
            </a:endParaRPr>
          </a:p>
        </p:txBody>
      </p:sp>
      <p:sp>
        <p:nvSpPr>
          <p:cNvPr id="6" name="Inhaltsplatzhalter 5"/>
          <p:cNvSpPr>
            <a:spLocks noGrp="1"/>
          </p:cNvSpPr>
          <p:nvPr>
            <p:ph idx="1"/>
          </p:nvPr>
        </p:nvSpPr>
        <p:spPr/>
        <p:txBody>
          <a:bodyPr/>
          <a:lstStyle/>
          <a:p>
            <a:pPr marL="0" indent="0">
              <a:buNone/>
            </a:pPr>
            <a:r>
              <a:rPr lang="de-CH" b="1" dirty="0"/>
              <a:t>Aufgabenstellung</a:t>
            </a:r>
          </a:p>
          <a:p>
            <a:r>
              <a:rPr lang="de-CH" dirty="0"/>
              <a:t>Denken Sie an den heutigen Tag:</a:t>
            </a:r>
          </a:p>
          <a:p>
            <a:pPr lvl="1"/>
            <a:r>
              <a:rPr lang="de-CH" dirty="0"/>
              <a:t>Was war für Sie besonders wertvoll, was hat Sie begeistert? </a:t>
            </a:r>
          </a:p>
          <a:p>
            <a:pPr lvl="1"/>
            <a:r>
              <a:rPr lang="de-CH" dirty="0"/>
              <a:t>Womit haben Sie allenfalls Mühe, was ist Ihnen noch unklar?</a:t>
            </a:r>
          </a:p>
          <a:p>
            <a:r>
              <a:rPr lang="de-CH" dirty="0"/>
              <a:t>Äussern Sie sich anschliessend im Plenum. </a:t>
            </a:r>
          </a:p>
          <a:p>
            <a:pPr marL="0" indent="0">
              <a:buNone/>
            </a:pPr>
            <a:endParaRPr lang="de-CH" dirty="0">
              <a:highlight>
                <a:srgbClr val="C0C0C0"/>
              </a:highlight>
            </a:endParaRPr>
          </a:p>
          <a:p>
            <a:pPr marL="0" indent="0">
              <a:buNone/>
            </a:pPr>
            <a:r>
              <a:rPr lang="de-CH" b="1" dirty="0"/>
              <a:t>Organisation</a:t>
            </a:r>
          </a:p>
          <a:p>
            <a:pPr marL="0" indent="0">
              <a:buNone/>
            </a:pPr>
            <a:r>
              <a:rPr lang="de-CH" dirty="0"/>
              <a:t>Einzelarbeit: 3 Minuten</a:t>
            </a:r>
          </a:p>
          <a:p>
            <a:pPr marL="0" indent="0">
              <a:buNone/>
            </a:pPr>
            <a:r>
              <a:rPr lang="de-CH" dirty="0"/>
              <a:t>Austausch im Plenum: 10 Minuten</a:t>
            </a:r>
          </a:p>
          <a:p>
            <a:pPr marL="0" indent="0">
              <a:buNone/>
            </a:pPr>
            <a:endParaRPr lang="de-CH" dirty="0">
              <a:highlight>
                <a:srgbClr val="C0C0C0"/>
              </a:highlight>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553189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Zielüberprüfung</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können Ihren Kolleg/innen erläutern, was sich hinsichtlich Ihrer Rolle als Berufsbildner/in ändert. </a:t>
            </a:r>
          </a:p>
          <a:p>
            <a:r>
              <a:rPr lang="de-CH" dirty="0"/>
              <a:t>Sie sind in der Lage, die betrieblichen Umsetzungsinstrumente zielgerichtet und wirkungsvoll einzusetzen. </a:t>
            </a:r>
          </a:p>
          <a:p>
            <a:r>
              <a:rPr lang="de-CH" dirty="0"/>
              <a:t>Sie können die betriebliche Erfahrungsnote korrekt berechnen.</a:t>
            </a:r>
          </a:p>
          <a:p>
            <a:r>
              <a:rPr lang="de-CH" dirty="0"/>
              <a:t>Sie sind in der Lage, das Ausbildungsprogramm an die Bedürfnisse Ihrer Verwaltung anzupassen. </a:t>
            </a:r>
          </a:p>
          <a:p>
            <a:r>
              <a:rPr lang="de-CH" dirty="0"/>
              <a:t>Sie können Ihren Kolleg/innen den Gesamtaufbau des Qualifikationsverfahrens erläutern. </a:t>
            </a:r>
          </a:p>
          <a:p>
            <a:r>
              <a:rPr lang="de-CH" dirty="0"/>
              <a:t>Sie können Ihren Lernenden Tipps zur Vorbereitung der Abschlussprüfung geben.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152</a:t>
            </a:fld>
            <a:endParaRPr lang="de-CH" dirty="0"/>
          </a:p>
        </p:txBody>
      </p:sp>
    </p:spTree>
    <p:extLst>
      <p:ext uri="{BB962C8B-B14F-4D97-AF65-F5344CB8AC3E}">
        <p14:creationId xmlns:p14="http://schemas.microsoft.com/office/powerpoint/2010/main" val="349793616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Feedback</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153</a:t>
            </a:fld>
            <a:endParaRPr lang="de-CH" dirty="0"/>
          </a:p>
        </p:txBody>
      </p:sp>
      <p:pic>
        <p:nvPicPr>
          <p:cNvPr id="8" name="Inhaltsplatzhalter 7"/>
          <p:cNvPicPr>
            <a:picLocks noGrp="1" noChangeAspect="1"/>
          </p:cNvPicPr>
          <p:nvPr>
            <p:ph idx="1"/>
          </p:nvPr>
        </p:nvPicPr>
        <p:blipFill>
          <a:blip r:embed="rId3"/>
          <a:stretch>
            <a:fillRect/>
          </a:stretch>
        </p:blipFill>
        <p:spPr>
          <a:xfrm>
            <a:off x="609600" y="1628800"/>
            <a:ext cx="6333709" cy="4525963"/>
          </a:xfrm>
          <a:prstGeom prst="rect">
            <a:avLst/>
          </a:prstGeom>
        </p:spPr>
      </p:pic>
      <p:sp>
        <p:nvSpPr>
          <p:cNvPr id="3" name="Textfeld 2">
            <a:extLst>
              <a:ext uri="{FF2B5EF4-FFF2-40B4-BE49-F238E27FC236}">
                <a16:creationId xmlns:a16="http://schemas.microsoft.com/office/drawing/2014/main" id="{BA0F7632-1D82-4090-9E8C-B7313222DC9A}"/>
              </a:ext>
            </a:extLst>
          </p:cNvPr>
          <p:cNvSpPr txBox="1"/>
          <p:nvPr/>
        </p:nvSpPr>
        <p:spPr>
          <a:xfrm>
            <a:off x="7464152" y="1628800"/>
            <a:ext cx="4118248" cy="1200329"/>
          </a:xfrm>
          <a:prstGeom prst="rect">
            <a:avLst/>
          </a:prstGeom>
          <a:noFill/>
        </p:spPr>
        <p:txBody>
          <a:bodyPr wrap="square" rtlCol="0">
            <a:spAutoFit/>
          </a:bodyPr>
          <a:lstStyle/>
          <a:p>
            <a:r>
              <a:rPr lang="de-CH" sz="3600" dirty="0">
                <a:hlinkClick r:id="rId4"/>
              </a:rPr>
              <a:t>start.edkimo.com</a:t>
            </a:r>
            <a:endParaRPr lang="de-CH" sz="3600" dirty="0"/>
          </a:p>
          <a:p>
            <a:r>
              <a:rPr lang="de-CH" sz="3600" dirty="0"/>
              <a:t>Code:</a:t>
            </a:r>
            <a:endParaRPr lang="de-CH" sz="3600" dirty="0">
              <a:highlight>
                <a:srgbClr val="FFFF00"/>
              </a:highlight>
            </a:endParaRPr>
          </a:p>
        </p:txBody>
      </p:sp>
    </p:spTree>
    <p:extLst>
      <p:ext uri="{BB962C8B-B14F-4D97-AF65-F5344CB8AC3E}">
        <p14:creationId xmlns:p14="http://schemas.microsoft.com/office/powerpoint/2010/main" val="30734057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Bei Fragen</a:t>
            </a:r>
          </a:p>
        </p:txBody>
      </p:sp>
      <p:sp>
        <p:nvSpPr>
          <p:cNvPr id="6" name="Inhaltsplatzhalter 5"/>
          <p:cNvSpPr>
            <a:spLocks noGrp="1"/>
          </p:cNvSpPr>
          <p:nvPr>
            <p:ph idx="1"/>
          </p:nvPr>
        </p:nvSpPr>
        <p:spPr>
          <a:xfrm>
            <a:off x="609600" y="2996952"/>
            <a:ext cx="10972800" cy="1224136"/>
          </a:xfrm>
        </p:spPr>
        <p:txBody>
          <a:bodyPr anchor="ctr"/>
          <a:lstStyle/>
          <a:p>
            <a:pPr marL="0" indent="0" algn="ctr">
              <a:buNone/>
            </a:pPr>
            <a:r>
              <a:rPr lang="de-CH" sz="5400" b="1" dirty="0">
                <a:hlinkClick r:id="rId3"/>
              </a:rPr>
              <a:t>info@ov-ag.ch</a:t>
            </a:r>
            <a:r>
              <a:rPr lang="de-CH" sz="5400" b="1" dirty="0"/>
              <a: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154</a:t>
            </a:fld>
            <a:endParaRPr lang="de-CH" dirty="0"/>
          </a:p>
        </p:txBody>
      </p:sp>
      <p:pic>
        <p:nvPicPr>
          <p:cNvPr id="8" name="Grafik 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698457"/>
            <a:ext cx="3642251" cy="1821126"/>
          </a:xfrm>
          <a:prstGeom prst="rect">
            <a:avLst/>
          </a:prstGeom>
        </p:spPr>
      </p:pic>
    </p:spTree>
    <p:extLst>
      <p:ext uri="{BB962C8B-B14F-4D97-AF65-F5344CB8AC3E}">
        <p14:creationId xmlns:p14="http://schemas.microsoft.com/office/powerpoint/2010/main" val="86289854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7674F0A-37BA-4CE3-B1FD-DE57A7E2F2C6}" type="slidenum">
              <a:rPr lang="de-CH" smtClean="0"/>
              <a:pPr/>
              <a:t>155</a:t>
            </a:fld>
            <a:endParaRPr lang="de-CH" dirty="0"/>
          </a:p>
        </p:txBody>
      </p:sp>
      <p:sp>
        <p:nvSpPr>
          <p:cNvPr id="15" name="Inhaltsplatzhalter 5">
            <a:extLst>
              <a:ext uri="{FF2B5EF4-FFF2-40B4-BE49-F238E27FC236}">
                <a16:creationId xmlns:a16="http://schemas.microsoft.com/office/drawing/2014/main" id="{5FF60046-B706-3D7D-A22A-B893AEBE7FB8}"/>
              </a:ext>
            </a:extLst>
          </p:cNvPr>
          <p:cNvSpPr txBox="1">
            <a:spLocks/>
          </p:cNvSpPr>
          <p:nvPr/>
        </p:nvSpPr>
        <p:spPr>
          <a:xfrm>
            <a:off x="2090016" y="5319015"/>
            <a:ext cx="8345011" cy="12856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5000" b="1" dirty="0"/>
              <a:t>Danke für euer Engagement!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1432"/>
            <a:ext cx="6773002" cy="6095703"/>
          </a:xfrm>
          <a:prstGeom prst="rect">
            <a:avLst/>
          </a:prstGeom>
        </p:spPr>
      </p:pic>
    </p:spTree>
    <p:extLst>
      <p:ext uri="{BB962C8B-B14F-4D97-AF65-F5344CB8AC3E}">
        <p14:creationId xmlns:p14="http://schemas.microsoft.com/office/powerpoint/2010/main" val="260722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Bildungsverordnung</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93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Meine Zukunft als Berufsbildner/in</a:t>
            </a:r>
            <a:br>
              <a:rPr lang="de-CH" dirty="0">
                <a:highlight>
                  <a:srgbClr val="C0C0C0"/>
                </a:highlight>
              </a:rPr>
            </a:br>
            <a:r>
              <a:rPr lang="de-CH" dirty="0"/>
              <a:t>Einstieg</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240390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1225"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Gegenstand und Dauer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 Jahre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Berufsbild und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Fachrichtungen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Branche</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ovap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Ziele und Anforderungen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Handlungskompetenzen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Arbeitssicherheit, Gesundheits-, Umweltschutz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alle Lernorte gefordert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Umfang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der Bildung an den drei Lernorten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3–4 Tage Betrieb</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2–2–1 Tage Berufsfachschule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16 üK-Tage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mind.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12. Monate Langzeitpraktikum</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Bildungsplan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Qualifikationsprofil</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Berufsbild</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Handlungskompetenzbereiche					Handlungskompetenzen</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390824" y="195696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feil: nach rechts 6">
            <a:extLst>
              <a:ext uri="{FF2B5EF4-FFF2-40B4-BE49-F238E27FC236}">
                <a16:creationId xmlns:a16="http://schemas.microsoft.com/office/drawing/2014/main" id="{B8E97EDC-F63D-4A3B-BB97-0439635C35A5}"/>
              </a:ext>
            </a:extLst>
          </p:cNvPr>
          <p:cNvSpPr/>
          <p:nvPr/>
        </p:nvSpPr>
        <p:spPr>
          <a:xfrm>
            <a:off x="6390824" y="267009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390824" y="304935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392452" y="344965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390824" y="233599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093F171E-134E-4223-A146-7A72702AC390}"/>
              </a:ext>
            </a:extLst>
          </p:cNvPr>
          <p:cNvSpPr/>
          <p:nvPr/>
        </p:nvSpPr>
        <p:spPr>
          <a:xfrm>
            <a:off x="6390824" y="377170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A20E1B45-B219-45BC-8CFA-14A233E9E0B8}"/>
              </a:ext>
            </a:extLst>
          </p:cNvPr>
          <p:cNvSpPr/>
          <p:nvPr/>
        </p:nvSpPr>
        <p:spPr>
          <a:xfrm>
            <a:off x="6390824" y="415153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094E42F-08B2-4BF7-8E6E-7BB2103F51D5}"/>
              </a:ext>
            </a:extLst>
          </p:cNvPr>
          <p:cNvSpPr/>
          <p:nvPr/>
        </p:nvSpPr>
        <p:spPr>
          <a:xfrm>
            <a:off x="6390824" y="448563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Pfeil: nach rechts 16">
            <a:extLst>
              <a:ext uri="{FF2B5EF4-FFF2-40B4-BE49-F238E27FC236}">
                <a16:creationId xmlns:a16="http://schemas.microsoft.com/office/drawing/2014/main" id="{6FDFE01F-9B8A-467B-8630-77B7C648D62A}"/>
              </a:ext>
            </a:extLst>
          </p:cNvPr>
          <p:cNvSpPr/>
          <p:nvPr/>
        </p:nvSpPr>
        <p:spPr>
          <a:xfrm>
            <a:off x="6390824" y="522920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Pfeil: nach rechts 17">
            <a:extLst>
              <a:ext uri="{FF2B5EF4-FFF2-40B4-BE49-F238E27FC236}">
                <a16:creationId xmlns:a16="http://schemas.microsoft.com/office/drawing/2014/main" id="{2B69C9D6-07B9-43D8-8D0D-BDC5DE4AB9C1}"/>
              </a:ext>
            </a:extLst>
          </p:cNvPr>
          <p:cNvSpPr/>
          <p:nvPr/>
        </p:nvSpPr>
        <p:spPr>
          <a:xfrm>
            <a:off x="6390824" y="55893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Pfeil: nach rechts 18">
            <a:extLst>
              <a:ext uri="{FF2B5EF4-FFF2-40B4-BE49-F238E27FC236}">
                <a16:creationId xmlns:a16="http://schemas.microsoft.com/office/drawing/2014/main" id="{91873743-01A1-42AC-BB29-4D3EC65B10F9}"/>
              </a:ext>
            </a:extLst>
          </p:cNvPr>
          <p:cNvSpPr/>
          <p:nvPr/>
        </p:nvSpPr>
        <p:spPr>
          <a:xfrm>
            <a:off x="6418563" y="590356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074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endParaRPr lang="de-CH" b="1" dirty="0"/>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Anforderung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 Berufsbildner/innen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EFZ mind. 2 Jahre berufliche Praxis;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Lerndokumentation, Bildungsbericht und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Persönliches Portfolio</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Leistungsdokumentation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Bildungsbericht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überbetrieblicher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Qualifikationsverfahren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Abschlussprüfung praktische Arbeit	 30 %</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Berufskenntnisse und Allgemeinbildung 30 %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Erfahrungsnote 40 %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Ausweis und Titel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Qualitätsentwicklung und Organisation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Schlussbestimmungen</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170600" y="237504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232529" y="300160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201451" y="198884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232529" y="338328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Pfeil: nach rechts 12">
            <a:extLst>
              <a:ext uri="{FF2B5EF4-FFF2-40B4-BE49-F238E27FC236}">
                <a16:creationId xmlns:a16="http://schemas.microsoft.com/office/drawing/2014/main" id="{0E49A1FA-9E6C-4395-A570-EF24D748862F}"/>
              </a:ext>
            </a:extLst>
          </p:cNvPr>
          <p:cNvSpPr/>
          <p:nvPr/>
        </p:nvSpPr>
        <p:spPr>
          <a:xfrm>
            <a:off x="6187275" y="266123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E3B3A3B3-5D35-47AF-9B4C-CF21E1F27BC1}"/>
              </a:ext>
            </a:extLst>
          </p:cNvPr>
          <p:cNvSpPr/>
          <p:nvPr/>
        </p:nvSpPr>
        <p:spPr>
          <a:xfrm>
            <a:off x="6201451" y="40617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896BBEC4-0DA6-4B71-A790-C4C5EF1B7612}"/>
              </a:ext>
            </a:extLst>
          </p:cNvPr>
          <p:cNvSpPr/>
          <p:nvPr/>
        </p:nvSpPr>
        <p:spPr>
          <a:xfrm>
            <a:off x="6232529" y="444346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D556D3E-24C0-4AF6-ADB9-38948222F82D}"/>
              </a:ext>
            </a:extLst>
          </p:cNvPr>
          <p:cNvSpPr/>
          <p:nvPr/>
        </p:nvSpPr>
        <p:spPr>
          <a:xfrm>
            <a:off x="6242556" y="4780744"/>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263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2FA8E-BE5D-404D-B7EE-D80FDD7BAD9E}"/>
              </a:ext>
            </a:extLst>
          </p:cNvPr>
          <p:cNvSpPr>
            <a:spLocks noGrp="1"/>
          </p:cNvSpPr>
          <p:nvPr>
            <p:ph type="title"/>
          </p:nvPr>
        </p:nvSpPr>
        <p:spPr/>
        <p:txBody>
          <a:bodyPr/>
          <a:lstStyle/>
          <a:p>
            <a:r>
              <a:rPr lang="de-CH" dirty="0"/>
              <a:t>Bildungsverordnung Art. 16</a:t>
            </a:r>
            <a:r>
              <a:rPr lang="de-CH" sz="3200" dirty="0"/>
              <a:t>–</a:t>
            </a:r>
            <a:r>
              <a:rPr lang="de-CH" dirty="0"/>
              <a:t>18</a:t>
            </a:r>
          </a:p>
        </p:txBody>
      </p:sp>
      <p:sp>
        <p:nvSpPr>
          <p:cNvPr id="3" name="Inhaltsplatzhalter 2">
            <a:extLst>
              <a:ext uri="{FF2B5EF4-FFF2-40B4-BE49-F238E27FC236}">
                <a16:creationId xmlns:a16="http://schemas.microsoft.com/office/drawing/2014/main" id="{F801C2C6-84A1-40C4-822F-34B52777EE2A}"/>
              </a:ext>
            </a:extLst>
          </p:cNvPr>
          <p:cNvSpPr>
            <a:spLocks noGrp="1"/>
          </p:cNvSpPr>
          <p:nvPr>
            <p:ph idx="1"/>
          </p:nvPr>
        </p:nvSpPr>
        <p:spPr/>
        <p:txBody>
          <a:bodyPr/>
          <a:lstStyle/>
          <a:p>
            <a:r>
              <a:rPr lang="de-CH" dirty="0"/>
              <a:t>Art. 16 Lerndokumentation</a:t>
            </a:r>
          </a:p>
          <a:p>
            <a:r>
              <a:rPr lang="de-CH" dirty="0"/>
              <a:t>Art. 17 Bildungsbericht</a:t>
            </a:r>
          </a:p>
          <a:p>
            <a:r>
              <a:rPr lang="de-CH" dirty="0"/>
              <a:t>Art. 18 Leistungsdokumentation über die Bildung in beruflicher Praxis</a:t>
            </a:r>
          </a:p>
        </p:txBody>
      </p:sp>
      <p:sp>
        <p:nvSpPr>
          <p:cNvPr id="4" name="Foliennummernplatzhalter 3">
            <a:extLst>
              <a:ext uri="{FF2B5EF4-FFF2-40B4-BE49-F238E27FC236}">
                <a16:creationId xmlns:a16="http://schemas.microsoft.com/office/drawing/2014/main" id="{A5694447-AD42-41CE-8434-C98F8F8C3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583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A34562-5876-40DA-A928-CCC232EEC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7702B91B-5362-4759-A5CC-F1E561A7C796}"/>
              </a:ext>
            </a:extLst>
          </p:cNvPr>
          <p:cNvPicPr>
            <a:picLocks noChangeAspect="1"/>
          </p:cNvPicPr>
          <p:nvPr/>
        </p:nvPicPr>
        <p:blipFill>
          <a:blip r:embed="rId3"/>
          <a:stretch>
            <a:fillRect/>
          </a:stretch>
        </p:blipFill>
        <p:spPr>
          <a:xfrm>
            <a:off x="479376" y="1484784"/>
            <a:ext cx="10172700" cy="2476500"/>
          </a:xfrm>
          <a:prstGeom prst="rect">
            <a:avLst/>
          </a:prstGeom>
        </p:spPr>
      </p:pic>
    </p:spTree>
    <p:extLst>
      <p:ext uri="{BB962C8B-B14F-4D97-AF65-F5344CB8AC3E}">
        <p14:creationId xmlns:p14="http://schemas.microsoft.com/office/powerpoint/2010/main" val="210873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E7A5B2-0137-4A70-8965-6028288F9F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12A1E8E8-FE06-4C28-AC03-C3E0455387D9}"/>
              </a:ext>
            </a:extLst>
          </p:cNvPr>
          <p:cNvPicPr>
            <a:picLocks noChangeAspect="1"/>
          </p:cNvPicPr>
          <p:nvPr/>
        </p:nvPicPr>
        <p:blipFill>
          <a:blip r:embed="rId3"/>
          <a:stretch>
            <a:fillRect/>
          </a:stretch>
        </p:blipFill>
        <p:spPr>
          <a:xfrm>
            <a:off x="1090612" y="757237"/>
            <a:ext cx="10010775" cy="5343525"/>
          </a:xfrm>
          <a:prstGeom prst="rect">
            <a:avLst/>
          </a:prstGeom>
        </p:spPr>
      </p:pic>
    </p:spTree>
    <p:extLst>
      <p:ext uri="{BB962C8B-B14F-4D97-AF65-F5344CB8AC3E}">
        <p14:creationId xmlns:p14="http://schemas.microsoft.com/office/powerpoint/2010/main" val="139911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B49A03F-1106-456C-AB94-6726CC036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27C10199-114D-4CD8-8EC6-00767B5F4CA3}"/>
              </a:ext>
            </a:extLst>
          </p:cNvPr>
          <p:cNvPicPr>
            <a:picLocks noChangeAspect="1"/>
          </p:cNvPicPr>
          <p:nvPr/>
        </p:nvPicPr>
        <p:blipFill>
          <a:blip r:embed="rId3"/>
          <a:stretch>
            <a:fillRect/>
          </a:stretch>
        </p:blipFill>
        <p:spPr>
          <a:xfrm>
            <a:off x="911424" y="1257300"/>
            <a:ext cx="9906000" cy="2171700"/>
          </a:xfrm>
          <a:prstGeom prst="rect">
            <a:avLst/>
          </a:prstGeom>
        </p:spPr>
      </p:pic>
    </p:spTree>
    <p:extLst>
      <p:ext uri="{BB962C8B-B14F-4D97-AF65-F5344CB8AC3E}">
        <p14:creationId xmlns:p14="http://schemas.microsoft.com/office/powerpoint/2010/main" val="211277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Bildungsplan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09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Bildungsplan</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r>
              <a:rPr lang="de-CH" b="1" dirty="0"/>
              <a:t>Branchenübergreifend:</a:t>
            </a:r>
          </a:p>
          <a:p>
            <a:pPr marL="0" indent="0">
              <a:buNone/>
            </a:pPr>
            <a:r>
              <a:rPr lang="de-CH" dirty="0"/>
              <a:t>Hauptteil mit </a:t>
            </a:r>
          </a:p>
          <a:p>
            <a:r>
              <a:rPr lang="de-CH" dirty="0"/>
              <a:t>Übersicht über die Handlungskompetenzen</a:t>
            </a:r>
          </a:p>
          <a:p>
            <a:r>
              <a:rPr lang="de-CH" dirty="0"/>
              <a:t>Leistungsziele für Betrieb und Berufsfachschule</a:t>
            </a:r>
          </a:p>
          <a:p>
            <a:endParaRPr lang="de-CH" dirty="0"/>
          </a:p>
          <a:p>
            <a:pPr marL="0" indent="0">
              <a:buNone/>
            </a:pPr>
            <a:r>
              <a:rPr lang="de-CH" b="1" dirty="0"/>
              <a:t>Branchenspezifisch: </a:t>
            </a:r>
          </a:p>
          <a:p>
            <a:pPr marL="0" indent="0">
              <a:buNone/>
            </a:pPr>
            <a:r>
              <a:rPr lang="de-CH" dirty="0"/>
              <a:t>Anhang 2 mit</a:t>
            </a:r>
          </a:p>
          <a:p>
            <a:r>
              <a:rPr lang="de-CH" dirty="0"/>
              <a:t>branchenspezifischen Arbeitssituationen</a:t>
            </a:r>
          </a:p>
          <a:p>
            <a:r>
              <a:rPr lang="de-CH" dirty="0"/>
              <a:t>branchenspezifischen Leistungsziele für Betrieb und überbetriebliche Kurse</a:t>
            </a:r>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752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E364F27-BBEC-4A0E-B8FE-6D6E3F402548}"/>
              </a:ext>
            </a:extLst>
          </p:cNvPr>
          <p:cNvPicPr>
            <a:picLocks noGrp="1" noChangeAspect="1"/>
          </p:cNvPicPr>
          <p:nvPr>
            <p:ph idx="1"/>
          </p:nvPr>
        </p:nvPicPr>
        <p:blipFill>
          <a:blip r:embed="rId3"/>
          <a:stretch>
            <a:fillRect/>
          </a:stretch>
        </p:blipFill>
        <p:spPr>
          <a:xfrm>
            <a:off x="609600" y="1189892"/>
            <a:ext cx="8856984" cy="5218794"/>
          </a:xfrm>
        </p:spPr>
      </p:pic>
      <p:sp>
        <p:nvSpPr>
          <p:cNvPr id="7" name="Titel 4">
            <a:extLst>
              <a:ext uri="{FF2B5EF4-FFF2-40B4-BE49-F238E27FC236}">
                <a16:creationId xmlns:a16="http://schemas.microsoft.com/office/drawing/2014/main" id="{59026B80-63B3-DB93-4245-BAB88151CA21}"/>
              </a:ext>
            </a:extLst>
          </p:cNvPr>
          <p:cNvSpPr txBox="1">
            <a:spLocks/>
          </p:cNvSpPr>
          <p:nvPr/>
        </p:nvSpPr>
        <p:spPr>
          <a:xfrm>
            <a:off x="551384" y="404664"/>
            <a:ext cx="8856984" cy="65293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Leistungsziele für Betrieb und Berufsfachschule</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8" name="Foliennummernplatzhalter 1">
            <a:extLst>
              <a:ext uri="{FF2B5EF4-FFF2-40B4-BE49-F238E27FC236}">
                <a16:creationId xmlns:a16="http://schemas.microsoft.com/office/drawing/2014/main" id="{CA88505A-8A7E-6DCE-FA90-F46B9EFA0767}"/>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41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dirty="0"/>
              <a:t>Gesamtkonzept der revidierten beruflichen Grundbildung</a:t>
            </a:r>
          </a:p>
          <a:p>
            <a:r>
              <a:rPr lang="de-CH" dirty="0"/>
              <a:t>Meine Rolle als Berufsbildner/in</a:t>
            </a:r>
          </a:p>
          <a:p>
            <a:r>
              <a:rPr lang="de-CH" dirty="0"/>
              <a:t>Betriebliche Umsetzungsinstrumente (Praxisaufträge, Kompetenzraster, Lerndokumentation = Persönliches Portfolio, Bildungsbericht) und betriebliche Erfahrungsnote</a:t>
            </a:r>
          </a:p>
          <a:p>
            <a:r>
              <a:rPr lang="de-CH" dirty="0"/>
              <a:t>Ausbildungsprogramm</a:t>
            </a:r>
          </a:p>
          <a:p>
            <a:r>
              <a:rPr lang="de-CH" dirty="0"/>
              <a:t>Vorbereitung Abschlussprüfung</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dirty="0"/>
          </a:p>
        </p:txBody>
      </p:sp>
    </p:spTree>
    <p:extLst>
      <p:ext uri="{BB962C8B-B14F-4D97-AF65-F5344CB8AC3E}">
        <p14:creationId xmlns:p14="http://schemas.microsoft.com/office/powerpoint/2010/main" val="3954490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A779881-8C8E-4ED6-80A3-67F9955AFDFA}"/>
              </a:ext>
            </a:extLst>
          </p:cNvPr>
          <p:cNvPicPr>
            <a:picLocks noGrp="1" noChangeAspect="1"/>
          </p:cNvPicPr>
          <p:nvPr>
            <p:ph idx="1"/>
          </p:nvPr>
        </p:nvPicPr>
        <p:blipFill>
          <a:blip r:embed="rId3"/>
          <a:stretch>
            <a:fillRect/>
          </a:stretch>
        </p:blipFill>
        <p:spPr>
          <a:xfrm>
            <a:off x="750944" y="1184175"/>
            <a:ext cx="7828077" cy="5086599"/>
          </a:xfrm>
        </p:spPr>
      </p:pic>
      <p:sp>
        <p:nvSpPr>
          <p:cNvPr id="7" name="Inhaltsplatzhalter 2">
            <a:extLst>
              <a:ext uri="{FF2B5EF4-FFF2-40B4-BE49-F238E27FC236}">
                <a16:creationId xmlns:a16="http://schemas.microsoft.com/office/drawing/2014/main" id="{30A99B68-3FE9-4A8A-A588-311E2667C6EB}"/>
              </a:ext>
            </a:extLst>
          </p:cNvPr>
          <p:cNvSpPr txBox="1">
            <a:spLocks/>
          </p:cNvSpPr>
          <p:nvPr/>
        </p:nvSpPr>
        <p:spPr bwMode="auto">
          <a:xfrm>
            <a:off x="8849254" y="202109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a:t>
            </a: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849254" y="1170860"/>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Handlungskompetenz</a:t>
            </a:r>
          </a:p>
        </p:txBody>
      </p:sp>
      <p:sp>
        <p:nvSpPr>
          <p:cNvPr id="9" name="Inhaltsplatzhalter 2">
            <a:extLst>
              <a:ext uri="{FF2B5EF4-FFF2-40B4-BE49-F238E27FC236}">
                <a16:creationId xmlns:a16="http://schemas.microsoft.com/office/drawing/2014/main" id="{A0547443-9F34-4F63-BA7A-4C9CF36D93F6}"/>
              </a:ext>
            </a:extLst>
          </p:cNvPr>
          <p:cNvSpPr txBox="1">
            <a:spLocks/>
          </p:cNvSpPr>
          <p:nvPr/>
        </p:nvSpPr>
        <p:spPr bwMode="auto">
          <a:xfrm>
            <a:off x="8849254" y="3295699"/>
            <a:ext cx="3280046"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Leistungsziele für Betrieb und überbetriebliche Kurse</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551384" y="404664"/>
            <a:ext cx="770485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Anhang A2.15: Branchenspezifika</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55387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Betrieblicher</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Kompetenznachweis</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Bildungsbericht</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ovap</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8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73B25-77C4-779B-00EB-BD54D9337690}"/>
              </a:ext>
            </a:extLst>
          </p:cNvPr>
          <p:cNvSpPr>
            <a:spLocks noGrp="1"/>
          </p:cNvSpPr>
          <p:nvPr>
            <p:ph type="title"/>
          </p:nvPr>
        </p:nvSpPr>
        <p:spPr>
          <a:xfrm>
            <a:off x="963084" y="2276872"/>
            <a:ext cx="10363200" cy="1782143"/>
          </a:xfrm>
        </p:spPr>
        <p:txBody>
          <a:bodyPr>
            <a:normAutofit fontScale="90000"/>
          </a:bodyPr>
          <a:lstStyle/>
          <a:p>
            <a:r>
              <a:rPr lang="de-CH" dirty="0"/>
              <a:t>Ausbildungssysteme an Berufsfachschule und überbetrieblichen Kursen</a:t>
            </a:r>
            <a:br>
              <a:rPr lang="de-CH" dirty="0"/>
            </a:br>
            <a:endParaRPr lang="de-CH" dirty="0"/>
          </a:p>
        </p:txBody>
      </p:sp>
      <p:sp>
        <p:nvSpPr>
          <p:cNvPr id="4" name="Foliennummernplatzhalter 3">
            <a:extLst>
              <a:ext uri="{FF2B5EF4-FFF2-40B4-BE49-F238E27FC236}">
                <a16:creationId xmlns:a16="http://schemas.microsoft.com/office/drawing/2014/main" id="{2893D987-6533-4AEF-69BF-C8F23D3D1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350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6D13-238B-9FFF-748F-52A4694C69A0}"/>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38908967-AC9C-DC04-0855-44599229C9FF}"/>
              </a:ext>
            </a:extLst>
          </p:cNvPr>
          <p:cNvSpPr>
            <a:spLocks noGrp="1"/>
          </p:cNvSpPr>
          <p:nvPr>
            <p:ph idx="1"/>
          </p:nvPr>
        </p:nvSpPr>
        <p:spPr/>
        <p:txBody>
          <a:bodyPr/>
          <a:lstStyle/>
          <a:p>
            <a:pPr marL="0" indent="0">
              <a:buNone/>
            </a:pPr>
            <a:r>
              <a:rPr lang="de-CH" b="1" dirty="0"/>
              <a:t>Grundbildung EFZ: </a:t>
            </a:r>
          </a:p>
          <a:p>
            <a:r>
              <a:rPr lang="de-CH" dirty="0"/>
              <a:t>Schultage pro Lehrjahr: 2 Tage – 2 Tage – 1 Tag</a:t>
            </a:r>
          </a:p>
          <a:p>
            <a:r>
              <a:rPr lang="de-CH" dirty="0"/>
              <a:t>Keine Fächer mehr, der Unterricht ist nach Handlungskompetenzen strukturiert</a:t>
            </a:r>
          </a:p>
          <a:p>
            <a:r>
              <a:rPr lang="de-CH" dirty="0"/>
              <a:t>Vollintegrierte Allgemeinbildung (wird gemeinsam mit den Berufskenntnissen vermittelt, vor allem in HKB A)</a:t>
            </a:r>
          </a:p>
          <a:p>
            <a:r>
              <a:rPr lang="de-CH" dirty="0"/>
              <a:t>Details in </a:t>
            </a:r>
          </a:p>
          <a:p>
            <a:pPr lvl="1"/>
            <a:r>
              <a:rPr lang="de-CH" dirty="0"/>
              <a:t>Art. 11 der Bildungsverordnung und </a:t>
            </a:r>
          </a:p>
          <a:p>
            <a:pPr lvl="1"/>
            <a:r>
              <a:rPr lang="de-CH" dirty="0"/>
              <a:t>den nationalen Lehrplänen für die Berufsfachschulen (Fokus EFZ/Berufs-kenntnisse, Allgemeinbildung)</a:t>
            </a:r>
          </a:p>
          <a:p>
            <a:endParaRPr lang="de-CH" dirty="0"/>
          </a:p>
          <a:p>
            <a:endParaRPr lang="de-CH" dirty="0"/>
          </a:p>
        </p:txBody>
      </p:sp>
      <p:sp>
        <p:nvSpPr>
          <p:cNvPr id="4" name="Foliennummernplatzhalter 3">
            <a:extLst>
              <a:ext uri="{FF2B5EF4-FFF2-40B4-BE49-F238E27FC236}">
                <a16:creationId xmlns:a16="http://schemas.microsoft.com/office/drawing/2014/main" id="{190A5671-4859-F4B5-85D6-145C95FDB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558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15B65-18C3-F8E3-0A74-2424A78D13B1}"/>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7D9E2CEA-BF15-02CC-6652-B8D71AAC4A28}"/>
              </a:ext>
            </a:extLst>
          </p:cNvPr>
          <p:cNvSpPr>
            <a:spLocks noGrp="1"/>
          </p:cNvSpPr>
          <p:nvPr>
            <p:ph idx="1"/>
          </p:nvPr>
        </p:nvSpPr>
        <p:spPr>
          <a:xfrm>
            <a:off x="609600" y="1383374"/>
            <a:ext cx="10972800" cy="4525963"/>
          </a:xfrm>
        </p:spPr>
        <p:txBody>
          <a:bodyPr/>
          <a:lstStyle/>
          <a:p>
            <a:pPr marL="0" indent="0">
              <a:buNone/>
            </a:pPr>
            <a:r>
              <a:rPr lang="de-CH" b="1" dirty="0"/>
              <a:t>Grundbildung EFZ mit integrierter Berufsmaturität 1:</a:t>
            </a:r>
            <a:r>
              <a:rPr lang="de-CH" dirty="0"/>
              <a:t> </a:t>
            </a:r>
          </a:p>
          <a:p>
            <a:r>
              <a:rPr lang="de-CH" dirty="0"/>
              <a:t>Schultage pro Lehrjahr: je 2 Tage, zusätzliche Lektionen werden im Rahmen von zusätzlichen Schultagen, Projekttagen etc. abgedeckt.</a:t>
            </a:r>
          </a:p>
          <a:p>
            <a:r>
              <a:rPr lang="de-CH" dirty="0"/>
              <a:t>Lerninhalte des fächerorientierten Rahmenlehrplans für die Berufsmaturität </a:t>
            </a:r>
            <a:br>
              <a:rPr lang="de-CH" dirty="0"/>
            </a:br>
            <a:r>
              <a:rPr lang="de-CH" dirty="0"/>
              <a:t>mit Trainingseinheiten für die kompetenzorientierten Berufskenntnisse kombiniert</a:t>
            </a:r>
          </a:p>
          <a:p>
            <a:r>
              <a:rPr lang="de-CH" dirty="0"/>
              <a:t>Details in den nationalen Lehrplänen für die Berufsfachschulen, Fokus EFZ mit lehrbegleitender Berufsmaturität</a:t>
            </a:r>
          </a:p>
          <a:p>
            <a:r>
              <a:rPr lang="de-CH" dirty="0"/>
              <a:t>Neue Bildungsverordnung ab August 2026</a:t>
            </a:r>
          </a:p>
          <a:p>
            <a:pPr lvl="1"/>
            <a:r>
              <a:rPr lang="de-DE" dirty="0"/>
              <a:t>Noten-Berechnung im QV - Erfahrungsnoten auf </a:t>
            </a:r>
            <a:r>
              <a:rPr lang="de-DE" dirty="0" err="1"/>
              <a:t>Zehntelsnoten</a:t>
            </a:r>
            <a:r>
              <a:rPr lang="de-DE" dirty="0"/>
              <a:t> gerundet </a:t>
            </a:r>
          </a:p>
          <a:p>
            <a:pPr lvl="1"/>
            <a:r>
              <a:rPr lang="de-DE" dirty="0"/>
              <a:t>zusammengesetzte Prüfungen (Sprachen) auf </a:t>
            </a:r>
            <a:r>
              <a:rPr lang="de-DE" dirty="0" err="1"/>
              <a:t>Zehntelsnoten</a:t>
            </a:r>
            <a:r>
              <a:rPr lang="de-DE" dirty="0"/>
              <a:t> gerundet</a:t>
            </a:r>
          </a:p>
          <a:p>
            <a:pPr lvl="1"/>
            <a:r>
              <a:rPr lang="de-DE" dirty="0"/>
              <a:t> Anpassung Lektionenzahl Mathematik </a:t>
            </a:r>
          </a:p>
          <a:p>
            <a:pPr lvl="1"/>
            <a:r>
              <a:rPr lang="de-DE" dirty="0"/>
              <a:t>Anpassungen im Rahmenlehrplan</a:t>
            </a:r>
          </a:p>
          <a:p>
            <a:pPr lvl="1"/>
            <a:r>
              <a:rPr lang="de-CH" dirty="0"/>
              <a:t>Zulassung BM2 ab Schuljahr 2029/30: Durchschnitt 5.0 (für beides)</a:t>
            </a:r>
          </a:p>
          <a:p>
            <a:endParaRPr lang="de-CH" dirty="0"/>
          </a:p>
        </p:txBody>
      </p:sp>
      <p:sp>
        <p:nvSpPr>
          <p:cNvPr id="4" name="Foliennummernplatzhalter 3">
            <a:extLst>
              <a:ext uri="{FF2B5EF4-FFF2-40B4-BE49-F238E27FC236}">
                <a16:creationId xmlns:a16="http://schemas.microsoft.com/office/drawing/2014/main" id="{EE0BD719-6ED2-A056-3127-48C2955DB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358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a:xfrm>
            <a:off x="263352" y="591344"/>
            <a:ext cx="10261600" cy="533400"/>
          </a:xfrm>
        </p:spPr>
        <p:txBody>
          <a:bodyPr/>
          <a:lstStyle/>
          <a:p>
            <a:r>
              <a:rPr lang="de-CH" dirty="0">
                <a:cs typeface="Calibri" panose="020F0502020204030204" pitchFamily="34" charset="0"/>
              </a:rPr>
              <a:t>Ausbildungssystem überbetriebliche Kurse</a:t>
            </a:r>
          </a:p>
        </p:txBody>
      </p:sp>
      <p:sp>
        <p:nvSpPr>
          <p:cNvPr id="3" name="Inhaltsplatzhalter 2">
            <a:extLst>
              <a:ext uri="{FF2B5EF4-FFF2-40B4-BE49-F238E27FC236}">
                <a16:creationId xmlns:a16="http://schemas.microsoft.com/office/drawing/2014/main" id="{7695F7B5-26CD-4507-86B5-44E2CD8376F1}"/>
              </a:ext>
            </a:extLst>
          </p:cNvPr>
          <p:cNvSpPr>
            <a:spLocks noGrp="1"/>
          </p:cNvSpPr>
          <p:nvPr>
            <p:ph idx="1"/>
          </p:nvPr>
        </p:nvSpPr>
        <p:spPr>
          <a:xfrm>
            <a:off x="119336" y="998129"/>
            <a:ext cx="623392" cy="1278743"/>
          </a:xfrm>
        </p:spPr>
        <p:txBody>
          <a:bodyPr vert="vert270"/>
          <a:lstStyle/>
          <a:p>
            <a:pPr marL="0" indent="0">
              <a:buNone/>
            </a:pPr>
            <a:r>
              <a:rPr lang="de-CH" sz="1400" b="1" dirty="0">
                <a:solidFill>
                  <a:schemeClr val="accent4"/>
                </a:solidFill>
                <a:cs typeface="Calibri" panose="020F0502020204030204" pitchFamily="34" charset="0"/>
              </a:rPr>
              <a:t>Vorbereitung</a:t>
            </a:r>
          </a:p>
        </p:txBody>
      </p:sp>
      <p:sp>
        <p:nvSpPr>
          <p:cNvPr id="5" name="Rechteck 4">
            <a:extLst>
              <a:ext uri="{FF2B5EF4-FFF2-40B4-BE49-F238E27FC236}">
                <a16:creationId xmlns:a16="http://schemas.microsoft.com/office/drawing/2014/main" id="{673A1258-5E1E-4CA4-B85B-F9D9ABC2D5E5}"/>
              </a:ext>
            </a:extLst>
          </p:cNvPr>
          <p:cNvSpPr/>
          <p:nvPr/>
        </p:nvSpPr>
        <p:spPr>
          <a:xfrm>
            <a:off x="574709" y="1261395"/>
            <a:ext cx="11402283" cy="106560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D7527A35-E6A1-45E5-9CEC-2E57E1FA5496}"/>
              </a:ext>
            </a:extLst>
          </p:cNvPr>
          <p:cNvSpPr/>
          <p:nvPr/>
        </p:nvSpPr>
        <p:spPr>
          <a:xfrm>
            <a:off x="574709" y="2507339"/>
            <a:ext cx="11402283" cy="115432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Inhaltsplatzhalter 2">
            <a:extLst>
              <a:ext uri="{FF2B5EF4-FFF2-40B4-BE49-F238E27FC236}">
                <a16:creationId xmlns:a16="http://schemas.microsoft.com/office/drawing/2014/main" id="{08412526-A0DE-41F3-813A-F15112807456}"/>
              </a:ext>
            </a:extLst>
          </p:cNvPr>
          <p:cNvSpPr txBox="1">
            <a:spLocks/>
          </p:cNvSpPr>
          <p:nvPr/>
        </p:nvSpPr>
        <p:spPr bwMode="auto">
          <a:xfrm>
            <a:off x="193837" y="2331484"/>
            <a:ext cx="357547"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Durchführung</a:t>
            </a:r>
          </a:p>
        </p:txBody>
      </p:sp>
      <p:sp>
        <p:nvSpPr>
          <p:cNvPr id="8" name="Rechteck 7">
            <a:extLst>
              <a:ext uri="{FF2B5EF4-FFF2-40B4-BE49-F238E27FC236}">
                <a16:creationId xmlns:a16="http://schemas.microsoft.com/office/drawing/2014/main" id="{0A2ED6CE-71E0-459A-A445-44B10E005FE8}"/>
              </a:ext>
            </a:extLst>
          </p:cNvPr>
          <p:cNvSpPr/>
          <p:nvPr/>
        </p:nvSpPr>
        <p:spPr>
          <a:xfrm>
            <a:off x="574709" y="3794949"/>
            <a:ext cx="11402283" cy="1278744"/>
          </a:xfrm>
          <a:prstGeom prst="rect">
            <a:avLst/>
          </a:prstGeom>
          <a:solidFill>
            <a:schemeClr val="accent2">
              <a:lumMod val="10000"/>
              <a:lumOff val="90000"/>
            </a:schemeClr>
          </a:solidFill>
          <a:ln>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C0504D"/>
              </a:solidFill>
              <a:effectLst/>
              <a:uLnTx/>
              <a:uFillTx/>
              <a:latin typeface="Calibri" panose="020F0502020204030204" pitchFamily="34" charset="0"/>
              <a:ea typeface="+mn-ea"/>
              <a:cs typeface="Calibri" panose="020F0502020204030204" pitchFamily="34" charset="0"/>
            </a:endParaRPr>
          </a:p>
        </p:txBody>
      </p:sp>
      <p:sp>
        <p:nvSpPr>
          <p:cNvPr id="9" name="Inhaltsplatzhalter 2">
            <a:extLst>
              <a:ext uri="{FF2B5EF4-FFF2-40B4-BE49-F238E27FC236}">
                <a16:creationId xmlns:a16="http://schemas.microsoft.com/office/drawing/2014/main" id="{FA7F90CD-196D-4D2F-A3F5-E9DAABC8C99A}"/>
              </a:ext>
            </a:extLst>
          </p:cNvPr>
          <p:cNvSpPr txBox="1">
            <a:spLocks/>
          </p:cNvSpPr>
          <p:nvPr/>
        </p:nvSpPr>
        <p:spPr bwMode="auto">
          <a:xfrm>
            <a:off x="49821" y="3664167"/>
            <a:ext cx="623392"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C0504D">
                    <a:lumMod val="75000"/>
                    <a:lumOff val="25000"/>
                  </a:srgbClr>
                </a:solidFill>
                <a:effectLst/>
                <a:uLnTx/>
                <a:uFillTx/>
                <a:latin typeface="Calibri" panose="020F0502020204030204" pitchFamily="34" charset="0"/>
                <a:ea typeface="+mn-ea"/>
                <a:cs typeface="Calibri" panose="020F0502020204030204" pitchFamily="34" charset="0"/>
              </a:rPr>
              <a:t>Nach-bearbeitung</a:t>
            </a:r>
          </a:p>
        </p:txBody>
      </p:sp>
      <p:sp>
        <p:nvSpPr>
          <p:cNvPr id="11" name="Rechteck 10">
            <a:extLst>
              <a:ext uri="{FF2B5EF4-FFF2-40B4-BE49-F238E27FC236}">
                <a16:creationId xmlns:a16="http://schemas.microsoft.com/office/drawing/2014/main" id="{03B4E76B-8067-48B9-959B-3CBDB638D219}"/>
              </a:ext>
            </a:extLst>
          </p:cNvPr>
          <p:cNvSpPr/>
          <p:nvPr/>
        </p:nvSpPr>
        <p:spPr>
          <a:xfrm>
            <a:off x="574709" y="5231027"/>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72512" y="4828678"/>
            <a:ext cx="622888" cy="14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üK-Kompetenz-nachweise</a:t>
            </a:r>
          </a:p>
        </p:txBody>
      </p:sp>
      <p:sp>
        <p:nvSpPr>
          <p:cNvPr id="13" name="Rechteck 12">
            <a:extLst>
              <a:ext uri="{FF2B5EF4-FFF2-40B4-BE49-F238E27FC236}">
                <a16:creationId xmlns:a16="http://schemas.microsoft.com/office/drawing/2014/main" id="{F3ABE016-1DD3-4743-AD33-D1A5BC742DAE}"/>
              </a:ext>
            </a:extLst>
          </p:cNvPr>
          <p:cNvSpPr/>
          <p:nvPr/>
        </p:nvSpPr>
        <p:spPr>
          <a:xfrm>
            <a:off x="1860578" y="2805704"/>
            <a:ext cx="78877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1</a:t>
            </a:r>
          </a:p>
        </p:txBody>
      </p:sp>
      <p:sp>
        <p:nvSpPr>
          <p:cNvPr id="14" name="Rechteck 13">
            <a:extLst>
              <a:ext uri="{FF2B5EF4-FFF2-40B4-BE49-F238E27FC236}">
                <a16:creationId xmlns:a16="http://schemas.microsoft.com/office/drawing/2014/main" id="{BA9903DE-C891-4808-9212-92E4FCFEDA48}"/>
              </a:ext>
            </a:extLst>
          </p:cNvPr>
          <p:cNvSpPr/>
          <p:nvPr/>
        </p:nvSpPr>
        <p:spPr>
          <a:xfrm>
            <a:off x="5679592" y="2808591"/>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3</a:t>
            </a:r>
          </a:p>
        </p:txBody>
      </p:sp>
      <p:sp>
        <p:nvSpPr>
          <p:cNvPr id="15" name="Rechteck 14">
            <a:extLst>
              <a:ext uri="{FF2B5EF4-FFF2-40B4-BE49-F238E27FC236}">
                <a16:creationId xmlns:a16="http://schemas.microsoft.com/office/drawing/2014/main" id="{D8165FD4-57D9-44A2-AA3F-1DB4EC8D392B}"/>
              </a:ext>
            </a:extLst>
          </p:cNvPr>
          <p:cNvSpPr/>
          <p:nvPr/>
        </p:nvSpPr>
        <p:spPr>
          <a:xfrm>
            <a:off x="3776282" y="2789292"/>
            <a:ext cx="77926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2</a:t>
            </a:r>
          </a:p>
        </p:txBody>
      </p:sp>
      <p:sp>
        <p:nvSpPr>
          <p:cNvPr id="16" name="Rechteck 15">
            <a:extLst>
              <a:ext uri="{FF2B5EF4-FFF2-40B4-BE49-F238E27FC236}">
                <a16:creationId xmlns:a16="http://schemas.microsoft.com/office/drawing/2014/main" id="{75A9964C-B08C-4601-BB55-FB3F620C8E0B}"/>
              </a:ext>
            </a:extLst>
          </p:cNvPr>
          <p:cNvSpPr/>
          <p:nvPr/>
        </p:nvSpPr>
        <p:spPr>
          <a:xfrm>
            <a:off x="7587231" y="2805704"/>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4</a:t>
            </a:r>
          </a:p>
        </p:txBody>
      </p:sp>
      <p:sp>
        <p:nvSpPr>
          <p:cNvPr id="17" name="Rechteck 16">
            <a:extLst>
              <a:ext uri="{FF2B5EF4-FFF2-40B4-BE49-F238E27FC236}">
                <a16:creationId xmlns:a16="http://schemas.microsoft.com/office/drawing/2014/main" id="{5062BF71-E1ED-4433-92BF-874AEA21BEEC}"/>
              </a:ext>
            </a:extLst>
          </p:cNvPr>
          <p:cNvSpPr/>
          <p:nvPr/>
        </p:nvSpPr>
        <p:spPr>
          <a:xfrm>
            <a:off x="9498605" y="2805704"/>
            <a:ext cx="780707"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5</a:t>
            </a:r>
          </a:p>
        </p:txBody>
      </p:sp>
      <p:sp>
        <p:nvSpPr>
          <p:cNvPr id="18" name="Rechteck 17">
            <a:extLst>
              <a:ext uri="{FF2B5EF4-FFF2-40B4-BE49-F238E27FC236}">
                <a16:creationId xmlns:a16="http://schemas.microsoft.com/office/drawing/2014/main" id="{9AB8E13B-6E3B-4B2D-9AB7-D4DF685F9C25}"/>
              </a:ext>
            </a:extLst>
          </p:cNvPr>
          <p:cNvSpPr/>
          <p:nvPr/>
        </p:nvSpPr>
        <p:spPr>
          <a:xfrm>
            <a:off x="736533"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19" name="Rechteck 18">
            <a:extLst>
              <a:ext uri="{FF2B5EF4-FFF2-40B4-BE49-F238E27FC236}">
                <a16:creationId xmlns:a16="http://schemas.microsoft.com/office/drawing/2014/main" id="{C685909E-B5BB-4C94-8E46-AC8D509F6366}"/>
              </a:ext>
            </a:extLst>
          </p:cNvPr>
          <p:cNvSpPr/>
          <p:nvPr/>
        </p:nvSpPr>
        <p:spPr>
          <a:xfrm>
            <a:off x="2650795" y="1558767"/>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0" name="Rechteck 19">
            <a:extLst>
              <a:ext uri="{FF2B5EF4-FFF2-40B4-BE49-F238E27FC236}">
                <a16:creationId xmlns:a16="http://schemas.microsoft.com/office/drawing/2014/main" id="{46290C3E-2442-4398-A61F-6C20BE294307}"/>
              </a:ext>
            </a:extLst>
          </p:cNvPr>
          <p:cNvSpPr/>
          <p:nvPr/>
        </p:nvSpPr>
        <p:spPr>
          <a:xfrm>
            <a:off x="4555547"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1" name="Rechteck 20">
            <a:extLst>
              <a:ext uri="{FF2B5EF4-FFF2-40B4-BE49-F238E27FC236}">
                <a16:creationId xmlns:a16="http://schemas.microsoft.com/office/drawing/2014/main" id="{3680F04E-D8B8-4272-91BA-577BA05D443E}"/>
              </a:ext>
            </a:extLst>
          </p:cNvPr>
          <p:cNvSpPr/>
          <p:nvPr/>
        </p:nvSpPr>
        <p:spPr>
          <a:xfrm>
            <a:off x="6461743"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2" name="Rechteck 21">
            <a:extLst>
              <a:ext uri="{FF2B5EF4-FFF2-40B4-BE49-F238E27FC236}">
                <a16:creationId xmlns:a16="http://schemas.microsoft.com/office/drawing/2014/main" id="{AB5C9BEA-6E12-429E-88E5-38B300754CF4}"/>
              </a:ext>
            </a:extLst>
          </p:cNvPr>
          <p:cNvSpPr/>
          <p:nvPr/>
        </p:nvSpPr>
        <p:spPr>
          <a:xfrm>
            <a:off x="8376004"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3" name="Rechteck 22">
            <a:extLst>
              <a:ext uri="{FF2B5EF4-FFF2-40B4-BE49-F238E27FC236}">
                <a16:creationId xmlns:a16="http://schemas.microsoft.com/office/drawing/2014/main" id="{D3FFAF42-BA13-4E46-90C1-5E3AA9CEB3CC}"/>
              </a:ext>
            </a:extLst>
          </p:cNvPr>
          <p:cNvSpPr/>
          <p:nvPr/>
        </p:nvSpPr>
        <p:spPr>
          <a:xfrm>
            <a:off x="2649353" y="5372847"/>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50074" y="5879096"/>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55547" y="5876980"/>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18294" y="5874784"/>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373117" y="5883788"/>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30" name="Rechteck 29">
            <a:extLst>
              <a:ext uri="{FF2B5EF4-FFF2-40B4-BE49-F238E27FC236}">
                <a16:creationId xmlns:a16="http://schemas.microsoft.com/office/drawing/2014/main" id="{0BA6DF36-8BAC-452A-9121-BB7DF6D7DAAD}"/>
              </a:ext>
            </a:extLst>
          </p:cNvPr>
          <p:cNvSpPr/>
          <p:nvPr/>
        </p:nvSpPr>
        <p:spPr>
          <a:xfrm>
            <a:off x="1860578" y="4525758"/>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5" name="Rechteck 34">
            <a:extLst>
              <a:ext uri="{FF2B5EF4-FFF2-40B4-BE49-F238E27FC236}">
                <a16:creationId xmlns:a16="http://schemas.microsoft.com/office/drawing/2014/main" id="{1856CB36-0C40-46B1-971F-136DC9174DAF}"/>
              </a:ext>
            </a:extLst>
          </p:cNvPr>
          <p:cNvSpPr/>
          <p:nvPr/>
        </p:nvSpPr>
        <p:spPr>
          <a:xfrm>
            <a:off x="3776282"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6" name="Rechteck 35">
            <a:extLst>
              <a:ext uri="{FF2B5EF4-FFF2-40B4-BE49-F238E27FC236}">
                <a16:creationId xmlns:a16="http://schemas.microsoft.com/office/drawing/2014/main" id="{8EF0BD9A-1355-4B69-B509-C5B2C9D4D8EC}"/>
              </a:ext>
            </a:extLst>
          </p:cNvPr>
          <p:cNvSpPr/>
          <p:nvPr/>
        </p:nvSpPr>
        <p:spPr>
          <a:xfrm>
            <a:off x="567959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7" name="Rechteck 36">
            <a:extLst>
              <a:ext uri="{FF2B5EF4-FFF2-40B4-BE49-F238E27FC236}">
                <a16:creationId xmlns:a16="http://schemas.microsoft.com/office/drawing/2014/main" id="{57DE228D-4755-40B5-A402-AC399DF9FFCF}"/>
              </a:ext>
            </a:extLst>
          </p:cNvPr>
          <p:cNvSpPr/>
          <p:nvPr/>
        </p:nvSpPr>
        <p:spPr>
          <a:xfrm>
            <a:off x="758290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4" name="Rechteck 33">
            <a:extLst>
              <a:ext uri="{FF2B5EF4-FFF2-40B4-BE49-F238E27FC236}">
                <a16:creationId xmlns:a16="http://schemas.microsoft.com/office/drawing/2014/main" id="{41946329-E319-490F-9861-353DD33220D7}"/>
              </a:ext>
            </a:extLst>
          </p:cNvPr>
          <p:cNvSpPr/>
          <p:nvPr/>
        </p:nvSpPr>
        <p:spPr>
          <a:xfrm>
            <a:off x="2649352" y="3883940"/>
            <a:ext cx="1334413" cy="570715"/>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41" name="Rechteck 40">
            <a:extLst>
              <a:ext uri="{FF2B5EF4-FFF2-40B4-BE49-F238E27FC236}">
                <a16:creationId xmlns:a16="http://schemas.microsoft.com/office/drawing/2014/main" id="{9B40D5FA-EE06-4290-AF8A-D581850AB29C}"/>
              </a:ext>
            </a:extLst>
          </p:cNvPr>
          <p:cNvSpPr/>
          <p:nvPr/>
        </p:nvSpPr>
        <p:spPr>
          <a:xfrm>
            <a:off x="6514643" y="3861048"/>
            <a:ext cx="1332883" cy="593606"/>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cxnSp>
        <p:nvCxnSpPr>
          <p:cNvPr id="31" name="Gerade Verbindung mit Pfeil 30">
            <a:extLst>
              <a:ext uri="{FF2B5EF4-FFF2-40B4-BE49-F238E27FC236}">
                <a16:creationId xmlns:a16="http://schemas.microsoft.com/office/drawing/2014/main" id="{CCF10FC3-8463-4C3D-B959-8954D3FD6225}"/>
              </a:ext>
            </a:extLst>
          </p:cNvPr>
          <p:cNvCxnSpPr>
            <a:cxnSpLocks/>
          </p:cNvCxnSpPr>
          <p:nvPr/>
        </p:nvCxnSpPr>
        <p:spPr>
          <a:xfrm>
            <a:off x="3311691" y="4408941"/>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785836" y="5520655"/>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51593" y="5231027"/>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13879" y="5368533"/>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44875" y="5231027"/>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46276" y="5520656"/>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2</a:t>
            </a:r>
          </a:p>
        </p:txBody>
      </p:sp>
      <p:cxnSp>
        <p:nvCxnSpPr>
          <p:cNvPr id="55" name="Gerade Verbindung mit Pfeil 54">
            <a:extLst>
              <a:ext uri="{FF2B5EF4-FFF2-40B4-BE49-F238E27FC236}">
                <a16:creationId xmlns:a16="http://schemas.microsoft.com/office/drawing/2014/main" id="{281C1FC5-421B-425F-AFDA-A103DAEC691F}"/>
              </a:ext>
            </a:extLst>
          </p:cNvPr>
          <p:cNvCxnSpPr>
            <a:cxnSpLocks/>
          </p:cNvCxnSpPr>
          <p:nvPr/>
        </p:nvCxnSpPr>
        <p:spPr>
          <a:xfrm>
            <a:off x="7176120" y="4408940"/>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3B2E4-5C34-ED21-1110-D390771D29A0}"/>
              </a:ext>
            </a:extLst>
          </p:cNvPr>
          <p:cNvSpPr>
            <a:spLocks noGrp="1"/>
          </p:cNvSpPr>
          <p:nvPr>
            <p:ph type="title"/>
          </p:nvPr>
        </p:nvSpPr>
        <p:spPr/>
        <p:txBody>
          <a:bodyPr/>
          <a:lstStyle/>
          <a:p>
            <a:r>
              <a:rPr lang="de-CH" dirty="0"/>
              <a:t>Qualifikationsverfahren</a:t>
            </a:r>
          </a:p>
        </p:txBody>
      </p:sp>
      <p:sp>
        <p:nvSpPr>
          <p:cNvPr id="3" name="Textplatzhalter 2">
            <a:extLst>
              <a:ext uri="{FF2B5EF4-FFF2-40B4-BE49-F238E27FC236}">
                <a16:creationId xmlns:a16="http://schemas.microsoft.com/office/drawing/2014/main" id="{6D5AD5BB-A424-7E40-9B38-DB199DFE51A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B8BB4A4-1E34-037A-D2B3-ACFD98C867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6928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B9DD6-4AB7-7914-3A19-1AF07C85141E}"/>
              </a:ext>
            </a:extLst>
          </p:cNvPr>
          <p:cNvSpPr>
            <a:spLocks noGrp="1"/>
          </p:cNvSpPr>
          <p:nvPr>
            <p:ph type="title"/>
          </p:nvPr>
        </p:nvSpPr>
        <p:spPr>
          <a:xfrm>
            <a:off x="609600" y="764704"/>
            <a:ext cx="8599805" cy="652934"/>
          </a:xfrm>
        </p:spPr>
        <p:txBody>
          <a:bodyPr/>
          <a:lstStyle/>
          <a:p>
            <a:r>
              <a:rPr lang="de-CH" dirty="0">
                <a:cs typeface="Calibri" panose="020F0502020204030204" pitchFamily="34" charset="0"/>
              </a:rPr>
              <a:t>Qualifikationsverfahren im Überblick</a:t>
            </a:r>
          </a:p>
        </p:txBody>
      </p:sp>
      <p:sp>
        <p:nvSpPr>
          <p:cNvPr id="6" name="Würfel 5">
            <a:extLst>
              <a:ext uri="{FF2B5EF4-FFF2-40B4-BE49-F238E27FC236}">
                <a16:creationId xmlns:a16="http://schemas.microsoft.com/office/drawing/2014/main" id="{90CA720C-A9BF-5BBF-1D27-532614748F62}"/>
              </a:ext>
            </a:extLst>
          </p:cNvPr>
          <p:cNvSpPr/>
          <p:nvPr/>
        </p:nvSpPr>
        <p:spPr>
          <a:xfrm>
            <a:off x="345131" y="3306832"/>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Kompetenznachweise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Zeugnisse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Zertifikate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usw.</a:t>
            </a:r>
          </a:p>
        </p:txBody>
      </p:sp>
      <p:sp>
        <p:nvSpPr>
          <p:cNvPr id="7" name="Würfel 6">
            <a:extLst>
              <a:ext uri="{FF2B5EF4-FFF2-40B4-BE49-F238E27FC236}">
                <a16:creationId xmlns:a16="http://schemas.microsoft.com/office/drawing/2014/main" id="{75EA3EBD-923B-1F59-98C7-3211BBAD40FB}"/>
              </a:ext>
            </a:extLst>
          </p:cNvPr>
          <p:cNvSpPr/>
          <p:nvPr/>
        </p:nvSpPr>
        <p:spPr>
          <a:xfrm>
            <a:off x="345131" y="17909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Projekte / Meine Extrameile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Handlungskompetenzübergreifende bzw. -überschreitende Projekte und Umsetzungen</a:t>
            </a:r>
          </a:p>
        </p:txBody>
      </p:sp>
      <p:sp>
        <p:nvSpPr>
          <p:cNvPr id="8" name="Würfel 7">
            <a:extLst>
              <a:ext uri="{FF2B5EF4-FFF2-40B4-BE49-F238E27FC236}">
                <a16:creationId xmlns:a16="http://schemas.microsoft.com/office/drawing/2014/main" id="{8BF8706E-52EF-9560-2A9F-2DFB71300672}"/>
              </a:ext>
            </a:extLst>
          </p:cNvPr>
          <p:cNvSpPr/>
          <p:nvPr/>
        </p:nvSpPr>
        <p:spPr>
          <a:xfrm>
            <a:off x="336947" y="47921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the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Was zeichnet mich ausserhalb meiner Berufsrolle aus?</a:t>
            </a:r>
          </a:p>
        </p:txBody>
      </p:sp>
      <p:sp>
        <p:nvSpPr>
          <p:cNvPr id="9" name="Würfel 8">
            <a:extLst>
              <a:ext uri="{FF2B5EF4-FFF2-40B4-BE49-F238E27FC236}">
                <a16:creationId xmlns:a16="http://schemas.microsoft.com/office/drawing/2014/main" id="{4944621A-D606-EF95-E581-FEB8A3608931}"/>
              </a:ext>
            </a:extLst>
          </p:cNvPr>
          <p:cNvSpPr/>
          <p:nvPr/>
        </p:nvSpPr>
        <p:spPr>
          <a:xfrm>
            <a:off x="3281985" y="1797245"/>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DC631522-6FF6-0A81-0366-0895A922DCE5}"/>
              </a:ext>
            </a:extLst>
          </p:cNvPr>
          <p:cNvSpPr/>
          <p:nvPr/>
        </p:nvSpPr>
        <p:spPr>
          <a:xfrm>
            <a:off x="3280593" y="4792147"/>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95D5B978-868B-870B-01EF-94259D7AC342}"/>
              </a:ext>
            </a:extLst>
          </p:cNvPr>
          <p:cNvSpPr/>
          <p:nvPr/>
        </p:nvSpPr>
        <p:spPr>
          <a:xfrm>
            <a:off x="3278506" y="3201667"/>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CAC2C6AC-C42F-839D-2B64-154C059D2E1A}"/>
              </a:ext>
            </a:extLst>
          </p:cNvPr>
          <p:cNvSpPr/>
          <p:nvPr/>
        </p:nvSpPr>
        <p:spPr>
          <a:xfrm>
            <a:off x="7106959" y="3442417"/>
            <a:ext cx="1806231" cy="963137"/>
          </a:xfrm>
          <a:prstGeom prst="rect">
            <a:avLst/>
          </a:prstGeom>
          <a:solidFill>
            <a:srgbClr val="0082CA">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69F39924-CC49-1F21-D6B2-68B900A0CB05}"/>
              </a:ext>
            </a:extLst>
          </p:cNvPr>
          <p:cNvCxnSpPr>
            <a:cxnSpLocks/>
            <a:stCxn id="10" idx="5"/>
            <a:endCxn id="12" idx="2"/>
          </p:cNvCxnSpPr>
          <p:nvPr/>
        </p:nvCxnSpPr>
        <p:spPr>
          <a:xfrm flipV="1">
            <a:off x="5916931" y="4405554"/>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26DE5FCD-2860-8B4C-C360-738C40A88BBD}"/>
              </a:ext>
            </a:extLst>
          </p:cNvPr>
          <p:cNvCxnSpPr>
            <a:cxnSpLocks/>
            <a:stCxn id="9" idx="5"/>
            <a:endCxn id="12" idx="0"/>
          </p:cNvCxnSpPr>
          <p:nvPr/>
        </p:nvCxnSpPr>
        <p:spPr>
          <a:xfrm>
            <a:off x="5794081" y="2297250"/>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C091752-9259-329D-27B6-3FCEADC936BF}"/>
              </a:ext>
            </a:extLst>
          </p:cNvPr>
          <p:cNvSpPr/>
          <p:nvPr/>
        </p:nvSpPr>
        <p:spPr>
          <a:xfrm>
            <a:off x="9209405" y="1813266"/>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p>
        </p:txBody>
      </p:sp>
      <p:sp>
        <p:nvSpPr>
          <p:cNvPr id="16" name="Rechteck 15">
            <a:extLst>
              <a:ext uri="{FF2B5EF4-FFF2-40B4-BE49-F238E27FC236}">
                <a16:creationId xmlns:a16="http://schemas.microsoft.com/office/drawing/2014/main" id="{FF05B67B-FF37-FDDB-4794-CC11C204E203}"/>
              </a:ext>
            </a:extLst>
          </p:cNvPr>
          <p:cNvSpPr/>
          <p:nvPr/>
        </p:nvSpPr>
        <p:spPr>
          <a:xfrm>
            <a:off x="9209405" y="4055719"/>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inkl. Allgemeinbildung und Fokus zweite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23316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D7E7A-9891-8CA5-FB70-3A26C86E0945}"/>
              </a:ext>
            </a:extLst>
          </p:cNvPr>
          <p:cNvSpPr>
            <a:spLocks noGrp="1"/>
          </p:cNvSpPr>
          <p:nvPr>
            <p:ph type="title"/>
          </p:nvPr>
        </p:nvSpPr>
        <p:spPr/>
        <p:txBody>
          <a:bodyPr/>
          <a:lstStyle/>
          <a:p>
            <a:r>
              <a:rPr lang="de-CH" dirty="0"/>
              <a:t>Ausführungsbestimmungen QV </a:t>
            </a:r>
          </a:p>
        </p:txBody>
      </p:sp>
      <p:sp>
        <p:nvSpPr>
          <p:cNvPr id="3" name="Inhaltsplatzhalter 2">
            <a:extLst>
              <a:ext uri="{FF2B5EF4-FFF2-40B4-BE49-F238E27FC236}">
                <a16:creationId xmlns:a16="http://schemas.microsoft.com/office/drawing/2014/main" id="{5A23D1E4-146F-AECA-3E2F-40BC97025367}"/>
              </a:ext>
            </a:extLst>
          </p:cNvPr>
          <p:cNvSpPr>
            <a:spLocks noGrp="1"/>
          </p:cNvSpPr>
          <p:nvPr>
            <p:ph idx="1"/>
          </p:nvPr>
        </p:nvSpPr>
        <p:spPr/>
        <p:txBody>
          <a:bodyPr/>
          <a:lstStyle/>
          <a:p>
            <a:pPr marL="0" indent="0">
              <a:buNone/>
            </a:pPr>
            <a:r>
              <a:rPr lang="de-CH" dirty="0"/>
              <a:t>Die Ausführungsbestimmungen zum Qualifikationsverfahren regeln das Qualifikationsverfahren im Detail: </a:t>
            </a:r>
          </a:p>
          <a:p>
            <a:r>
              <a:rPr lang="de-CH" dirty="0"/>
              <a:t>Erfahrungsnote in Betrieb, Berufsfachschule und überbetrieblichem Kurs</a:t>
            </a:r>
          </a:p>
          <a:p>
            <a:r>
              <a:rPr lang="de-CH" dirty="0"/>
              <a:t>Abschlussprüfungen für Betrieb und Berufsfachschule</a:t>
            </a:r>
          </a:p>
          <a:p>
            <a:endParaRPr lang="de-CH" dirty="0"/>
          </a:p>
          <a:p>
            <a:pPr marL="0" indent="0">
              <a:buNone/>
            </a:pPr>
            <a:r>
              <a:rPr lang="de-CH" dirty="0"/>
              <a:t>Dies für:  </a:t>
            </a:r>
          </a:p>
          <a:p>
            <a:r>
              <a:rPr lang="de-CH" dirty="0"/>
              <a:t>Betrieblich organisierte Grundbildung (BOG)</a:t>
            </a:r>
          </a:p>
          <a:p>
            <a:r>
              <a:rPr lang="de-CH" dirty="0"/>
              <a:t>Lehrbegleitende Berufsmaturität (BM 1)</a:t>
            </a:r>
          </a:p>
          <a:p>
            <a:r>
              <a:rPr lang="de-CH" dirty="0"/>
              <a:t>Schulisch organisierte Grundbildung (SOG)</a:t>
            </a:r>
          </a:p>
          <a:p>
            <a:endParaRPr lang="de-CH" dirty="0"/>
          </a:p>
        </p:txBody>
      </p:sp>
      <p:sp>
        <p:nvSpPr>
          <p:cNvPr id="4" name="Foliennummernplatzhalter 3">
            <a:extLst>
              <a:ext uri="{FF2B5EF4-FFF2-40B4-BE49-F238E27FC236}">
                <a16:creationId xmlns:a16="http://schemas.microsoft.com/office/drawing/2014/main" id="{1853476D-19F6-CFAD-7FC4-F356C89F4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453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Ziele</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können Ihren Kolleg/innen erläutern, was sich hinsichtlich Ihrer Rolle als Berufsbildner/in ändert. </a:t>
            </a:r>
          </a:p>
          <a:p>
            <a:r>
              <a:rPr lang="de-CH" dirty="0"/>
              <a:t>Sie sind in der Lage, die betrieblichen Umsetzungsinstrumente zielgerichtet und wirkungsvoll einzusetzen.  </a:t>
            </a:r>
          </a:p>
          <a:p>
            <a:r>
              <a:rPr lang="de-CH" dirty="0"/>
              <a:t>Sie können die betriebliche Erfahrungsnote korrekt berechnen.</a:t>
            </a:r>
          </a:p>
          <a:p>
            <a:r>
              <a:rPr lang="de-CH" dirty="0"/>
              <a:t>Sie sind in der Lage, das Ausbildungsprogramm an die Bedürfnisse Ihrer Verwaltung anzupassen. </a:t>
            </a:r>
          </a:p>
          <a:p>
            <a:r>
              <a:rPr lang="de-CH" dirty="0"/>
              <a:t>Sie können Ihren Kolleg/innen den Gesamtaufbau des Qualifikationsverfahrens erläutern. </a:t>
            </a:r>
          </a:p>
          <a:p>
            <a:r>
              <a:rPr lang="de-CH" dirty="0"/>
              <a:t>Sie können Ihren Lernenden Tipps zur Vorbereitung der Abschlussprüfung geben.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dirty="0"/>
          </a:p>
        </p:txBody>
      </p:sp>
    </p:spTree>
    <p:extLst>
      <p:ext uri="{BB962C8B-B14F-4D97-AF65-F5344CB8AC3E}">
        <p14:creationId xmlns:p14="http://schemas.microsoft.com/office/powerpoint/2010/main" val="3477679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Kompetenzorientiertes Qualifikationsverfahren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 Umsetzung an allen Lernorten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Betrieb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Berufsfachschule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Überbetriebliche Kurse</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Bildungsplan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Handlungskompetenzen der Kaufleute EFZ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Arbeitssituationen, in denen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Handlungskompetenzen eingesetzt werden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Handlungs-kompetenz-orientierung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2801888" y="2325102"/>
            <a:ext cx="6588224" cy="3294112"/>
          </a:xfrm>
          <a:prstGeom prst="rect">
            <a:avLst/>
          </a:prstGeom>
        </p:spPr>
      </p:pic>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41</a:t>
            </a:fld>
            <a:endParaRPr lang="de-CH" dirty="0"/>
          </a:p>
        </p:txBody>
      </p:sp>
    </p:spTree>
    <p:extLst>
      <p:ext uri="{BB962C8B-B14F-4D97-AF65-F5344CB8AC3E}">
        <p14:creationId xmlns:p14="http://schemas.microsoft.com/office/powerpoint/2010/main" val="567561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42</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3">
            <a:graysc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854263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Rolle der Berufsbildner/innen</a:t>
            </a:r>
            <a:br>
              <a:rPr lang="de-CH" dirty="0">
                <a:highlight>
                  <a:srgbClr val="C0C0C0"/>
                </a:highlight>
              </a:rPr>
            </a:br>
            <a:r>
              <a:rPr lang="de-CH" dirty="0"/>
              <a:t>Input</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dirty="0"/>
              <a:t>Sie sind die Berufsbildnerin bzw. der Berufsbildner Ihrer Lernenden. </a:t>
            </a:r>
          </a:p>
          <a:p>
            <a:r>
              <a:rPr lang="de-CH" dirty="0"/>
              <a:t>In dieser Funktion haben Sie diverse Aufgaben wie beispielsweise Lernende rekrutieren, die Lernenden in die praktische Arbeit einführen und instruieren, Abläufe erklären, auf Fehler aufmerksam machen oder Qualifikationsgespräche führen. </a:t>
            </a:r>
          </a:p>
          <a:p>
            <a:r>
              <a:rPr lang="de-CH" dirty="0"/>
              <a:t>Zugleich sind Sie stets Vorbild, Coach und Expertin bzw. Experte.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633400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AufGaben der Berufsbildner/innen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50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000C73-AC32-448C-86F2-82D54541CE01}"/>
              </a:ext>
            </a:extLst>
          </p:cNvPr>
          <p:cNvSpPr>
            <a:spLocks noGrp="1"/>
          </p:cNvSpPr>
          <p:nvPr>
            <p:ph type="title"/>
          </p:nvPr>
        </p:nvSpPr>
        <p:spPr>
          <a:xfrm>
            <a:off x="1127448" y="485216"/>
            <a:ext cx="9123893" cy="711536"/>
          </a:xfrm>
        </p:spPr>
        <p:txBody>
          <a:bodyPr/>
          <a:lstStyle/>
          <a:p>
            <a:r>
              <a:rPr lang="de-CH" dirty="0"/>
              <a:t>Meine Aufgaben als Berufsbildner/in</a:t>
            </a:r>
          </a:p>
        </p:txBody>
      </p:sp>
      <p:sp>
        <p:nvSpPr>
          <p:cNvPr id="4" name="Foliennummernplatzhalter 3">
            <a:extLst>
              <a:ext uri="{FF2B5EF4-FFF2-40B4-BE49-F238E27FC236}">
                <a16:creationId xmlns:a16="http://schemas.microsoft.com/office/drawing/2014/main" id="{0B337766-B7E2-4039-B58B-F7C80ECCE98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C80602-8AEB-1B43-9756-B86EA54513DF}"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a:extLst>
              <a:ext uri="{FF2B5EF4-FFF2-40B4-BE49-F238E27FC236}">
                <a16:creationId xmlns:a16="http://schemas.microsoft.com/office/drawing/2014/main" id="{C547D5FD-DF91-47D1-B442-3EFE19DEC8D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358" y="1898873"/>
            <a:ext cx="11923306" cy="4070334"/>
          </a:xfrm>
          <a:prstGeom prst="rect">
            <a:avLst/>
          </a:prstGeom>
        </p:spPr>
      </p:pic>
      <p:sp>
        <p:nvSpPr>
          <p:cNvPr id="7" name="Rechteck 6">
            <a:extLst>
              <a:ext uri="{FF2B5EF4-FFF2-40B4-BE49-F238E27FC236}">
                <a16:creationId xmlns:a16="http://schemas.microsoft.com/office/drawing/2014/main" id="{CC386DAA-5D8B-4F22-8479-82162761A1B0}"/>
              </a:ext>
            </a:extLst>
          </p:cNvPr>
          <p:cNvSpPr/>
          <p:nvPr/>
        </p:nvSpPr>
        <p:spPr>
          <a:xfrm>
            <a:off x="2639617" y="1503344"/>
            <a:ext cx="6408712" cy="4728566"/>
          </a:xfrm>
          <a:prstGeom prst="rect">
            <a:avLst/>
          </a:prstGeom>
          <a:noFill/>
          <a:ln w="38100">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feld 2">
            <a:extLst>
              <a:ext uri="{FF2B5EF4-FFF2-40B4-BE49-F238E27FC236}">
                <a16:creationId xmlns:a16="http://schemas.microsoft.com/office/drawing/2014/main" id="{59D462B9-B136-4DEB-A67B-1668716DC48F}"/>
              </a:ext>
            </a:extLst>
          </p:cNvPr>
          <p:cNvSpPr txBox="1"/>
          <p:nvPr/>
        </p:nvSpPr>
        <p:spPr>
          <a:xfrm>
            <a:off x="2567608" y="6309320"/>
            <a:ext cx="568863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Quelle: SKKAB</a:t>
            </a:r>
          </a:p>
        </p:txBody>
      </p:sp>
    </p:spTree>
    <p:extLst>
      <p:ext uri="{BB962C8B-B14F-4D97-AF65-F5344CB8AC3E}">
        <p14:creationId xmlns:p14="http://schemas.microsoft.com/office/powerpoint/2010/main" val="552670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D71B0-D679-19B1-9325-78E40B706C64}"/>
              </a:ext>
            </a:extLst>
          </p:cNvPr>
          <p:cNvSpPr>
            <a:spLocks noGrp="1"/>
          </p:cNvSpPr>
          <p:nvPr>
            <p:ph type="title"/>
          </p:nvPr>
        </p:nvSpPr>
        <p:spPr/>
        <p:txBody>
          <a:bodyPr/>
          <a:lstStyle/>
          <a:p>
            <a:r>
              <a:rPr lang="de-CH" dirty="0"/>
              <a:t>Weiterbildung Berufs- und Praxisbildende</a:t>
            </a:r>
          </a:p>
        </p:txBody>
      </p:sp>
      <p:sp>
        <p:nvSpPr>
          <p:cNvPr id="3" name="Inhaltsplatzhalter 2">
            <a:extLst>
              <a:ext uri="{FF2B5EF4-FFF2-40B4-BE49-F238E27FC236}">
                <a16:creationId xmlns:a16="http://schemas.microsoft.com/office/drawing/2014/main" id="{03817E30-04CC-E6FF-7E54-309CEF4BEEE9}"/>
              </a:ext>
            </a:extLst>
          </p:cNvPr>
          <p:cNvSpPr>
            <a:spLocks noGrp="1"/>
          </p:cNvSpPr>
          <p:nvPr>
            <p:ph idx="1"/>
          </p:nvPr>
        </p:nvSpPr>
        <p:spPr/>
        <p:txBody>
          <a:bodyPr/>
          <a:lstStyle/>
          <a:p>
            <a:pPr marL="0" indent="0">
              <a:buNone/>
            </a:pPr>
            <a:r>
              <a:rPr lang="de-CH" b="1" dirty="0" err="1"/>
              <a:t>BiVo</a:t>
            </a:r>
            <a:r>
              <a:rPr lang="de-CH" b="1" dirty="0"/>
              <a:t> 2023 (Bildungsverordnung und Time2learn) </a:t>
            </a:r>
            <a:r>
              <a:rPr lang="de-CH" b="1" dirty="0">
                <a:sym typeface="Wingdings" panose="05000000000000000000" pitchFamily="2" charset="2"/>
              </a:rPr>
              <a:t> kostenpflichtige Schulungen</a:t>
            </a:r>
            <a:endParaRPr lang="de-CH" b="1" dirty="0"/>
          </a:p>
          <a:p>
            <a:r>
              <a:rPr lang="de-CH" dirty="0"/>
              <a:t>Berufsbildner/innen Schulung (ganzer Tag)</a:t>
            </a:r>
          </a:p>
          <a:p>
            <a:r>
              <a:rPr lang="de-CH" dirty="0"/>
              <a:t>Praxisbildner/innen Schulung (halber Tag)</a:t>
            </a:r>
          </a:p>
          <a:p>
            <a:endParaRPr lang="de-CH" dirty="0"/>
          </a:p>
          <a:p>
            <a:pPr marL="0" indent="0">
              <a:buNone/>
            </a:pPr>
            <a:r>
              <a:rPr lang="de-CH" b="1" dirty="0"/>
              <a:t>Berufs- und Praxisbildende (ab Sommer / Herbst 202627) </a:t>
            </a:r>
            <a:r>
              <a:rPr lang="de-CH" b="1" dirty="0">
                <a:sym typeface="Wingdings" panose="05000000000000000000" pitchFamily="2" charset="2"/>
              </a:rPr>
              <a:t> kostenlose Teilnahme</a:t>
            </a:r>
            <a:endParaRPr lang="de-CH" b="1" dirty="0"/>
          </a:p>
          <a:p>
            <a:r>
              <a:rPr lang="de-CH" dirty="0"/>
              <a:t>Handlungskompetenzorientiertes ausbilden (Kurzinput)</a:t>
            </a:r>
          </a:p>
          <a:p>
            <a:r>
              <a:rPr lang="de-CH" dirty="0"/>
              <a:t>Handlungskompetenz vs. Künstliche Intelligenz (Kurzinput)</a:t>
            </a:r>
          </a:p>
          <a:p>
            <a:r>
              <a:rPr lang="de-CH" dirty="0"/>
              <a:t>Professionelle Betreuung von Lernenden (0.5 Tage)</a:t>
            </a:r>
          </a:p>
          <a:p>
            <a:r>
              <a:rPr lang="de-CH" dirty="0"/>
              <a:t>Praxisbildner/innen Schulung (0.5 Tage)</a:t>
            </a:r>
          </a:p>
          <a:p>
            <a:r>
              <a:rPr lang="de-CH" dirty="0" err="1"/>
              <a:t>Refresherkurs</a:t>
            </a:r>
            <a:r>
              <a:rPr lang="de-CH" dirty="0"/>
              <a:t> (0.5 Tage)</a:t>
            </a:r>
          </a:p>
          <a:p>
            <a:r>
              <a:rPr lang="de-CH" dirty="0"/>
              <a:t>Next Generation verstehen, führen und entwickeln (0.5 Tage)</a:t>
            </a:r>
          </a:p>
          <a:p>
            <a:endParaRPr lang="de-CH" dirty="0"/>
          </a:p>
          <a:p>
            <a:endParaRPr lang="de-CH" dirty="0"/>
          </a:p>
          <a:p>
            <a:endParaRPr lang="de-CH" dirty="0"/>
          </a:p>
          <a:p>
            <a:endParaRPr lang="de-CH" dirty="0"/>
          </a:p>
        </p:txBody>
      </p:sp>
      <p:sp>
        <p:nvSpPr>
          <p:cNvPr id="4" name="Foliennummernplatzhalter 3">
            <a:extLst>
              <a:ext uri="{FF2B5EF4-FFF2-40B4-BE49-F238E27FC236}">
                <a16:creationId xmlns:a16="http://schemas.microsoft.com/office/drawing/2014/main" id="{9E67340C-FEA7-F110-35C8-07FE9CCA7EFD}"/>
              </a:ext>
            </a:extLst>
          </p:cNvPr>
          <p:cNvSpPr>
            <a:spLocks noGrp="1"/>
          </p:cNvSpPr>
          <p:nvPr>
            <p:ph type="sldNum" sz="quarter" idx="12"/>
          </p:nvPr>
        </p:nvSpPr>
        <p:spPr/>
        <p:txBody>
          <a:bodyPr/>
          <a:lstStyle/>
          <a:p>
            <a:fld id="{87674F0A-37BA-4CE3-B1FD-DE57A7E2F2C6}" type="slidenum">
              <a:rPr lang="de-CH" smtClean="0"/>
              <a:pPr/>
              <a:t>47</a:t>
            </a:fld>
            <a:endParaRPr lang="de-CH" dirty="0"/>
          </a:p>
        </p:txBody>
      </p:sp>
    </p:spTree>
    <p:extLst>
      <p:ext uri="{BB962C8B-B14F-4D97-AF65-F5344CB8AC3E}">
        <p14:creationId xmlns:p14="http://schemas.microsoft.com/office/powerpoint/2010/main" val="2947002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41F48-94C2-13D1-EAB4-638F5A91411B}"/>
              </a:ext>
            </a:extLst>
          </p:cNvPr>
          <p:cNvSpPr>
            <a:spLocks noGrp="1"/>
          </p:cNvSpPr>
          <p:nvPr>
            <p:ph type="title"/>
          </p:nvPr>
        </p:nvSpPr>
        <p:spPr/>
        <p:txBody>
          <a:bodyPr/>
          <a:lstStyle/>
          <a:p>
            <a:r>
              <a:rPr lang="de-CH" dirty="0"/>
              <a:t>Public Pro: </a:t>
            </a:r>
            <a:r>
              <a:rPr lang="de-DE" dirty="0"/>
              <a:t>Die Lehre auf der Gemeinde im Kanton Aargau</a:t>
            </a:r>
            <a:endParaRPr lang="de-CH" dirty="0"/>
          </a:p>
        </p:txBody>
      </p:sp>
      <p:sp>
        <p:nvSpPr>
          <p:cNvPr id="3" name="Inhaltsplatzhalter 2">
            <a:extLst>
              <a:ext uri="{FF2B5EF4-FFF2-40B4-BE49-F238E27FC236}">
                <a16:creationId xmlns:a16="http://schemas.microsoft.com/office/drawing/2014/main" id="{42062495-CE3A-C4B7-DBFC-DE4E35271A4A}"/>
              </a:ext>
            </a:extLst>
          </p:cNvPr>
          <p:cNvSpPr>
            <a:spLocks noGrp="1"/>
          </p:cNvSpPr>
          <p:nvPr>
            <p:ph idx="1"/>
          </p:nvPr>
        </p:nvSpPr>
        <p:spPr>
          <a:xfrm>
            <a:off x="609600" y="1600201"/>
            <a:ext cx="7323070" cy="4525963"/>
          </a:xfrm>
        </p:spPr>
        <p:txBody>
          <a:bodyPr/>
          <a:lstStyle/>
          <a:p>
            <a:r>
              <a:rPr lang="de-CH" dirty="0"/>
              <a:t>Schaffung Identität und Marke</a:t>
            </a:r>
          </a:p>
          <a:p>
            <a:r>
              <a:rPr lang="de-CH" dirty="0"/>
              <a:t>Einheitlicher Auftritt</a:t>
            </a:r>
          </a:p>
          <a:p>
            <a:r>
              <a:rPr lang="de-CH" dirty="0"/>
              <a:t>Ersatz «KV </a:t>
            </a:r>
            <a:r>
              <a:rPr lang="de-CH" dirty="0" err="1"/>
              <a:t>uf</a:t>
            </a:r>
            <a:r>
              <a:rPr lang="de-CH" dirty="0"/>
              <a:t> de </a:t>
            </a:r>
            <a:r>
              <a:rPr lang="de-CH" dirty="0" err="1"/>
              <a:t>Gmeind</a:t>
            </a:r>
            <a:r>
              <a:rPr lang="de-CH" dirty="0"/>
              <a:t>»</a:t>
            </a:r>
          </a:p>
          <a:p>
            <a:r>
              <a:rPr lang="de-CH" dirty="0"/>
              <a:t>Teilnahme an Berufsmessen</a:t>
            </a:r>
          </a:p>
          <a:p>
            <a:r>
              <a:rPr lang="de-CH" dirty="0"/>
              <a:t>Give-Aways auf Bestellung</a:t>
            </a:r>
          </a:p>
          <a:p>
            <a:r>
              <a:rPr lang="de-CH" dirty="0"/>
              <a:t>Schnupperlehren (Präsentation)</a:t>
            </a:r>
          </a:p>
          <a:p>
            <a:r>
              <a:rPr lang="de-CH" dirty="0"/>
              <a:t>Kleiner Beitrag pro Gemeinde und Lernenden</a:t>
            </a:r>
          </a:p>
          <a:p>
            <a:endParaRPr lang="de-CH" dirty="0"/>
          </a:p>
        </p:txBody>
      </p:sp>
      <p:sp>
        <p:nvSpPr>
          <p:cNvPr id="4" name="Foliennummernplatzhalter 3">
            <a:extLst>
              <a:ext uri="{FF2B5EF4-FFF2-40B4-BE49-F238E27FC236}">
                <a16:creationId xmlns:a16="http://schemas.microsoft.com/office/drawing/2014/main" id="{11FFA0CB-1DF7-5DF5-3AE7-3B10EDA88771}"/>
              </a:ext>
            </a:extLst>
          </p:cNvPr>
          <p:cNvSpPr>
            <a:spLocks noGrp="1"/>
          </p:cNvSpPr>
          <p:nvPr>
            <p:ph type="sldNum" sz="quarter" idx="12"/>
          </p:nvPr>
        </p:nvSpPr>
        <p:spPr/>
        <p:txBody>
          <a:bodyPr/>
          <a:lstStyle/>
          <a:p>
            <a:fld id="{87674F0A-37BA-4CE3-B1FD-DE57A7E2F2C6}" type="slidenum">
              <a:rPr lang="de-CH" smtClean="0"/>
              <a:pPr/>
              <a:t>48</a:t>
            </a:fld>
            <a:endParaRPr lang="de-CH" dirty="0"/>
          </a:p>
        </p:txBody>
      </p:sp>
      <p:pic>
        <p:nvPicPr>
          <p:cNvPr id="10" name="Grafik 9">
            <a:extLst>
              <a:ext uri="{FF2B5EF4-FFF2-40B4-BE49-F238E27FC236}">
                <a16:creationId xmlns:a16="http://schemas.microsoft.com/office/drawing/2014/main" id="{21747C88-6581-A657-F593-39A58CCC180C}"/>
              </a:ext>
            </a:extLst>
          </p:cNvPr>
          <p:cNvPicPr>
            <a:picLocks noChangeAspect="1"/>
          </p:cNvPicPr>
          <p:nvPr/>
        </p:nvPicPr>
        <p:blipFill>
          <a:blip r:embed="rId3"/>
          <a:stretch>
            <a:fillRect/>
          </a:stretch>
        </p:blipFill>
        <p:spPr>
          <a:xfrm>
            <a:off x="7932670" y="1417638"/>
            <a:ext cx="3640147" cy="2769037"/>
          </a:xfrm>
          <a:prstGeom prst="rect">
            <a:avLst/>
          </a:prstGeom>
        </p:spPr>
      </p:pic>
      <p:pic>
        <p:nvPicPr>
          <p:cNvPr id="12" name="Grafik 11">
            <a:extLst>
              <a:ext uri="{FF2B5EF4-FFF2-40B4-BE49-F238E27FC236}">
                <a16:creationId xmlns:a16="http://schemas.microsoft.com/office/drawing/2014/main" id="{CEBE88BA-426A-E88B-63EC-E4A44EED0230}"/>
              </a:ext>
            </a:extLst>
          </p:cNvPr>
          <p:cNvPicPr>
            <a:picLocks noChangeAspect="1"/>
          </p:cNvPicPr>
          <p:nvPr/>
        </p:nvPicPr>
        <p:blipFill>
          <a:blip r:embed="rId4"/>
          <a:stretch>
            <a:fillRect/>
          </a:stretch>
        </p:blipFill>
        <p:spPr>
          <a:xfrm>
            <a:off x="7392144" y="4538636"/>
            <a:ext cx="3471452" cy="2141058"/>
          </a:xfrm>
          <a:prstGeom prst="rect">
            <a:avLst/>
          </a:prstGeom>
        </p:spPr>
      </p:pic>
    </p:spTree>
    <p:extLst>
      <p:ext uri="{BB962C8B-B14F-4D97-AF65-F5344CB8AC3E}">
        <p14:creationId xmlns:p14="http://schemas.microsoft.com/office/powerpoint/2010/main" val="3961875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986DBA-CDB5-1B07-D30A-07C451409A5F}"/>
              </a:ext>
            </a:extLst>
          </p:cNvPr>
          <p:cNvSpPr>
            <a:spLocks noGrp="1"/>
          </p:cNvSpPr>
          <p:nvPr>
            <p:ph type="title"/>
          </p:nvPr>
        </p:nvSpPr>
        <p:spPr/>
        <p:txBody>
          <a:bodyPr/>
          <a:lstStyle/>
          <a:p>
            <a:r>
              <a:rPr lang="de-CH" dirty="0"/>
              <a:t>Freiwillige Weiterbildungen Lernende</a:t>
            </a:r>
          </a:p>
        </p:txBody>
      </p:sp>
      <p:sp>
        <p:nvSpPr>
          <p:cNvPr id="3" name="Inhaltsplatzhalter 2">
            <a:extLst>
              <a:ext uri="{FF2B5EF4-FFF2-40B4-BE49-F238E27FC236}">
                <a16:creationId xmlns:a16="http://schemas.microsoft.com/office/drawing/2014/main" id="{B3DB2F1E-236D-B80E-0CFA-BA87D6E99014}"/>
              </a:ext>
            </a:extLst>
          </p:cNvPr>
          <p:cNvSpPr>
            <a:spLocks noGrp="1"/>
          </p:cNvSpPr>
          <p:nvPr>
            <p:ph idx="1"/>
          </p:nvPr>
        </p:nvSpPr>
        <p:spPr/>
        <p:txBody>
          <a:bodyPr/>
          <a:lstStyle/>
          <a:p>
            <a:r>
              <a:rPr lang="de-CH" dirty="0"/>
              <a:t>Einführungstag für alle Lernende (ca. 120 Teilnehmende)</a:t>
            </a:r>
          </a:p>
          <a:p>
            <a:pPr lvl="1"/>
            <a:r>
              <a:rPr lang="de-CH" dirty="0">
                <a:hlinkClick r:id="rId2"/>
              </a:rPr>
              <a:t>Programm</a:t>
            </a:r>
            <a:endParaRPr lang="de-CH" dirty="0"/>
          </a:p>
          <a:p>
            <a:r>
              <a:rPr lang="de-CH" dirty="0"/>
              <a:t>KI-Kompetenzen für Lernende</a:t>
            </a:r>
          </a:p>
          <a:p>
            <a:r>
              <a:rPr lang="de-CH" dirty="0" err="1"/>
              <a:t>Social</a:t>
            </a:r>
            <a:r>
              <a:rPr lang="de-CH" dirty="0"/>
              <a:t> Media in meiner Gemeinde (PA a2, e4)</a:t>
            </a:r>
          </a:p>
          <a:p>
            <a:r>
              <a:rPr lang="de-CH" dirty="0"/>
              <a:t>QV-Vorbereitungskurse (Q1 2027)</a:t>
            </a:r>
          </a:p>
          <a:p>
            <a:endParaRPr lang="de-CH" dirty="0"/>
          </a:p>
          <a:p>
            <a:pPr marL="0" indent="0">
              <a:buNone/>
            </a:pPr>
            <a:r>
              <a:rPr lang="de-CH" dirty="0">
                <a:sym typeface="Wingdings" panose="05000000000000000000" pitchFamily="2" charset="2"/>
              </a:rPr>
              <a:t> Ausschreibung: </a:t>
            </a:r>
            <a:r>
              <a:rPr lang="de-CH" dirty="0">
                <a:sym typeface="Wingdings" panose="05000000000000000000" pitchFamily="2" charset="2"/>
                <a:hlinkClick r:id="rId3"/>
              </a:rPr>
              <a:t>www.ipm-bildung.ch</a:t>
            </a:r>
            <a:r>
              <a:rPr lang="de-CH" dirty="0">
                <a:sym typeface="Wingdings" panose="05000000000000000000" pitchFamily="2" charset="2"/>
              </a:rPr>
              <a:t> </a:t>
            </a:r>
            <a:endParaRPr lang="de-CH" dirty="0"/>
          </a:p>
          <a:p>
            <a:endParaRPr lang="de-CH" dirty="0"/>
          </a:p>
          <a:p>
            <a:pPr lvl="1"/>
            <a:endParaRPr lang="de-CH" dirty="0"/>
          </a:p>
        </p:txBody>
      </p:sp>
      <p:sp>
        <p:nvSpPr>
          <p:cNvPr id="4" name="Foliennummernplatzhalter 3">
            <a:extLst>
              <a:ext uri="{FF2B5EF4-FFF2-40B4-BE49-F238E27FC236}">
                <a16:creationId xmlns:a16="http://schemas.microsoft.com/office/drawing/2014/main" id="{8F9B707A-9563-F19A-1804-1FBF7740CABC}"/>
              </a:ext>
            </a:extLst>
          </p:cNvPr>
          <p:cNvSpPr>
            <a:spLocks noGrp="1"/>
          </p:cNvSpPr>
          <p:nvPr>
            <p:ph type="sldNum" sz="quarter" idx="12"/>
          </p:nvPr>
        </p:nvSpPr>
        <p:spPr/>
        <p:txBody>
          <a:bodyPr/>
          <a:lstStyle/>
          <a:p>
            <a:fld id="{87674F0A-37BA-4CE3-B1FD-DE57A7E2F2C6}" type="slidenum">
              <a:rPr lang="de-CH" smtClean="0"/>
              <a:pPr/>
              <a:t>49</a:t>
            </a:fld>
            <a:endParaRPr lang="de-CH" dirty="0"/>
          </a:p>
        </p:txBody>
      </p:sp>
    </p:spTree>
    <p:extLst>
      <p:ext uri="{BB962C8B-B14F-4D97-AF65-F5344CB8AC3E}">
        <p14:creationId xmlns:p14="http://schemas.microsoft.com/office/powerpoint/2010/main" val="113812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pPr marL="0" indent="0">
              <a:buNone/>
            </a:pPr>
            <a:r>
              <a:rPr lang="de-CH" dirty="0"/>
              <a:t>So wie Trainer/innen eine zentrale Rolle für den Erfolg von Spitzensportler/innen spielen, nehmen Sie eine analoge Rolle für Ihre Lernenden ein. Wie die Spitzen-sportler/innen müssen Ihre Lernenden den Weg zwar selbst gehen, doch brauchen sie einen guten Coach an ihrer Seite, der ihnen klare Anleitungen und Rückmeldungen auf dem Weg ihrer Kompetenzentwicklung gibt.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dirty="0"/>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Rolle als Berufsbildner/in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6261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Meine Rolle als Berufsbildner/in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Berufsbildner/in bringe gezielt mein Fachwissen ein.</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Berufsbildner/in unterstütze die Lernenden im Lernprozess. </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Vorbild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Berufsbildner/in agiere als Vorbild. </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Meine Rolle als Berufs-bildner/in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105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79376" y="1484784"/>
            <a:ext cx="11377264"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Sie haben sich bereits im Selbststudium und vorhin mit der reformierten beruflichen Grund­bildung auseinandergesetzt. Zudem haben Sie soeben einige Anregungen zu Ihren Aufgaben sowie Ihrer Rolle als Berufsbildnerin bzw. Berufsbildner erhalten. Jetzt sind Sie dran.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b="1" dirty="0">
                <a:latin typeface="Calibri" panose="020F0502020204030204" pitchFamily="34" charset="0"/>
                <a:cs typeface="Calibri" panose="020F0502020204030204" pitchFamily="34" charset="0"/>
              </a:rPr>
              <a:t>Schritt 1:</a:t>
            </a:r>
            <a:r>
              <a:rPr lang="de-CH" sz="1400" dirty="0">
                <a:latin typeface="Calibri" panose="020F0502020204030204" pitchFamily="34" charset="0"/>
                <a:cs typeface="Calibri" panose="020F0502020204030204" pitchFamily="34" charset="0"/>
              </a:rPr>
              <a:t> Betrachten Sie nochmals Ihre vielfältigen Aufgaben als Berufsbildner/in: </a:t>
            </a:r>
          </a:p>
          <a:p>
            <a:pPr lvl="0" hangingPunct="0"/>
            <a:r>
              <a:rPr lang="de-CH" sz="1400" dirty="0">
                <a:latin typeface="Calibri" panose="020F0502020204030204" pitchFamily="34" charset="0"/>
                <a:cs typeface="Calibri" panose="020F0502020204030204" pitchFamily="34" charset="0"/>
              </a:rPr>
              <a:t>Die Entwicklung und die Beurteilung als Kernstück Ihrer Arbeit </a:t>
            </a:r>
          </a:p>
          <a:p>
            <a:pPr lvl="0" hangingPunct="0"/>
            <a:r>
              <a:rPr lang="de-CH" sz="1400" dirty="0">
                <a:latin typeface="Calibri" panose="020F0502020204030204" pitchFamily="34" charset="0"/>
                <a:cs typeface="Calibri" panose="020F0502020204030204" pitchFamily="34" charset="0"/>
              </a:rPr>
              <a:t>Die Vorbereitung der Lern- und Arbeitsumgebung</a:t>
            </a:r>
          </a:p>
          <a:p>
            <a:pPr lvl="0" hangingPunct="0"/>
            <a:r>
              <a:rPr lang="de-CH" sz="1400" dirty="0">
                <a:latin typeface="Calibri" panose="020F0502020204030204" pitchFamily="34" charset="0"/>
                <a:cs typeface="Calibri" panose="020F0502020204030204" pitchFamily="34" charset="0"/>
              </a:rPr>
              <a:t>Die Rekrutierung der Lernenden</a:t>
            </a:r>
          </a:p>
          <a:p>
            <a:pPr lvl="0" hangingPunct="0"/>
            <a:r>
              <a:rPr lang="de-CH" sz="1400" dirty="0">
                <a:latin typeface="Calibri" panose="020F0502020204030204" pitchFamily="34" charset="0"/>
                <a:cs typeface="Calibri" panose="020F0502020204030204" pitchFamily="34" charset="0"/>
              </a:rPr>
              <a:t>Die Beziehungsgestaltung mit den Lernenden </a:t>
            </a:r>
          </a:p>
          <a:p>
            <a:pPr lvl="0" hangingPunct="0"/>
            <a:r>
              <a:rPr lang="de-CH" sz="1400" dirty="0">
                <a:latin typeface="Calibri" panose="020F0502020204030204" pitchFamily="34" charset="0"/>
                <a:cs typeface="Calibri" panose="020F0502020204030204" pitchFamily="34" charset="0"/>
              </a:rPr>
              <a:t>Die Kommunikation mit allen Anspruchsgruppen</a:t>
            </a:r>
          </a:p>
          <a:p>
            <a:pPr lvl="0" hangingPunct="0"/>
            <a:r>
              <a:rPr lang="de-CH" sz="1400" dirty="0">
                <a:latin typeface="Calibri" panose="020F0502020204030204" pitchFamily="34" charset="0"/>
                <a:cs typeface="Calibri" panose="020F0502020204030204" pitchFamily="34" charset="0"/>
              </a:rPr>
              <a:t>Evtl. auch die Unterstützung für nächste Schritte im Arbeitsleben (Bewerbungen)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Schritt 2</a:t>
            </a:r>
            <a:r>
              <a:rPr lang="de-CH" sz="1400" dirty="0">
                <a:latin typeface="Calibri" panose="020F0502020204030204" pitchFamily="34" charset="0"/>
                <a:cs typeface="Calibri" panose="020F0502020204030204" pitchFamily="34" charset="0"/>
              </a:rPr>
              <a:t>: Beantworten Sie gemeinsam die folgenden Fragen:</a:t>
            </a:r>
          </a:p>
          <a:p>
            <a:pPr lvl="0" hangingPunct="0"/>
            <a:r>
              <a:rPr lang="de-CH" sz="1400" dirty="0">
                <a:latin typeface="Calibri" panose="020F0502020204030204" pitchFamily="34" charset="0"/>
                <a:cs typeface="Calibri" panose="020F0502020204030204" pitchFamily="34" charset="0"/>
              </a:rPr>
              <a:t>Wird sich für Sie mit der neuen beruflichen Grundbildung etwas verändern? Falls ja, was?</a:t>
            </a:r>
          </a:p>
          <a:p>
            <a:pPr lvl="0" hangingPunct="0"/>
            <a:r>
              <a:rPr lang="de-CH" sz="1400" dirty="0">
                <a:latin typeface="Calibri" panose="020F0502020204030204" pitchFamily="34" charset="0"/>
                <a:cs typeface="Calibri" panose="020F0502020204030204" pitchFamily="34" charset="0"/>
              </a:rPr>
              <a:t>Wie werden Sie gebraucht? Als Coach, Expert/in, Vorbild?</a:t>
            </a:r>
          </a:p>
          <a:p>
            <a:pPr hangingPunct="0"/>
            <a:r>
              <a:rPr lang="de-CH" sz="1400" b="1"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Erwartungen</a:t>
            </a:r>
          </a:p>
          <a:p>
            <a:pPr hangingPunct="0"/>
            <a:r>
              <a:rPr lang="de-CH" sz="1400" dirty="0">
                <a:latin typeface="Calibri" panose="020F0502020204030204" pitchFamily="34" charset="0"/>
                <a:cs typeface="Calibri" panose="020F0502020204030204" pitchFamily="34" charset="0"/>
              </a:rPr>
              <a:t>Sie haben sich mit der künftigen Rolle als Berufsbildner/in vertraut gemacht und sind sich deren Bedeutung im Rahmen der </a:t>
            </a:r>
            <a:r>
              <a:rPr lang="de-CH" sz="1400" dirty="0" err="1">
                <a:latin typeface="Calibri" panose="020F0502020204030204" pitchFamily="34" charset="0"/>
                <a:cs typeface="Calibri" panose="020F0502020204030204" pitchFamily="34" charset="0"/>
              </a:rPr>
              <a:t>Lernendenausbildung</a:t>
            </a:r>
            <a:r>
              <a:rPr lang="de-CH" sz="1400" dirty="0">
                <a:latin typeface="Calibri" panose="020F0502020204030204" pitchFamily="34" charset="0"/>
                <a:cs typeface="Calibri" panose="020F0502020204030204" pitchFamily="34" charset="0"/>
              </a:rPr>
              <a:t> bewusst.</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a:t>
            </a:r>
          </a:p>
          <a:p>
            <a:pPr hangingPunct="0"/>
            <a:r>
              <a:rPr lang="de-CH" sz="1400" dirty="0">
                <a:latin typeface="Calibri" panose="020F0502020204030204" pitchFamily="34" charset="0"/>
                <a:cs typeface="Calibri" panose="020F0502020204030204" pitchFamily="34" charset="0"/>
              </a:rPr>
              <a:t>Zeit: 20 Minuten</a:t>
            </a:r>
          </a:p>
          <a:p>
            <a:pPr hangingPunct="0"/>
            <a:r>
              <a:rPr lang="de-CH" sz="1400" dirty="0">
                <a:latin typeface="Calibri" panose="020F0502020204030204" pitchFamily="34" charset="0"/>
                <a:cs typeface="Calibri" panose="020F0502020204030204" pitchFamily="34" charset="0"/>
              </a:rPr>
              <a:t>Arbeitsweise: 3er-Gruppe</a:t>
            </a:r>
          </a:p>
          <a:p>
            <a:endParaRPr lang="de-CH" sz="1400" dirty="0">
              <a:latin typeface="Calibri" panose="020F0502020204030204" pitchFamily="34" charset="0"/>
              <a:cs typeface="Calibri" panose="020F0502020204030204" pitchFamily="34" charset="0"/>
            </a:endParaRPr>
          </a:p>
        </p:txBody>
      </p:sp>
      <p:sp>
        <p:nvSpPr>
          <p:cNvPr id="5" name="Titel 4"/>
          <p:cNvSpPr>
            <a:spLocks noGrp="1"/>
          </p:cNvSpPr>
          <p:nvPr>
            <p:ph type="title"/>
          </p:nvPr>
        </p:nvSpPr>
        <p:spPr/>
        <p:txBody>
          <a:bodyPr>
            <a:normAutofit/>
          </a:bodyPr>
          <a:lstStyle/>
          <a:p>
            <a:r>
              <a:rPr lang="de-CH" dirty="0"/>
              <a:t>Reflexion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descr="Ein Bild, das Text, Brief enthält.&#10;&#10;Automatisch generierte Beschreibung">
            <a:hlinkClick r:id="rId3"/>
            <a:extLst>
              <a:ext uri="{FF2B5EF4-FFF2-40B4-BE49-F238E27FC236}">
                <a16:creationId xmlns:a16="http://schemas.microsoft.com/office/drawing/2014/main" id="{D5089020-F462-4CDE-E593-39275ED40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11280">
            <a:off x="9637717" y="2296435"/>
            <a:ext cx="1698489" cy="2738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8074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53</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14747414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Lerndokumentation</a:t>
            </a:r>
            <a:br>
              <a:rPr lang="de-CH" sz="3600" dirty="0"/>
            </a:br>
            <a:r>
              <a:rPr lang="de-CH" sz="3600" dirty="0"/>
              <a:t>Input</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Betriebliches Ausbildungssystem</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11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57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A14D11-F9EB-2C78-2B04-11ACE53BC3F1}"/>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2479358813"/>
              </p:ext>
            </p:extLst>
          </p:nvPr>
        </p:nvGraphicFramePr>
        <p:xfrm>
          <a:off x="609600" y="2204864"/>
          <a:ext cx="10972800" cy="27432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kumimoji="0" lang="de-CH"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0" dirty="0">
                          <a:solidFill>
                            <a:schemeClr val="tx1"/>
                          </a:solidFill>
                          <a:latin typeface="Calibri" panose="020F0502020204030204" pitchFamily="34" charset="0"/>
                          <a:cs typeface="Calibri" panose="020F0502020204030204" pitchFamily="34" charset="0"/>
                        </a:rPr>
                        <a:t>08.30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Gesamtkonzept der beruflichen Grundbildung</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08.55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b="1" dirty="0">
                          <a:solidFill>
                            <a:schemeClr val="tx1"/>
                          </a:solidFill>
                          <a:latin typeface="Calibri" panose="020F0502020204030204" pitchFamily="34" charset="0"/>
                          <a:cs typeface="Calibri" panose="020F0502020204030204" pitchFamily="34" charset="0"/>
                        </a:rPr>
                        <a:t>09.45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1 </a:t>
                      </a:r>
                      <a:r>
                        <a:rPr lang="de-CH" sz="2400" i="1" dirty="0">
                          <a:solidFill>
                            <a:schemeClr val="bg1">
                              <a:lumMod val="75000"/>
                            </a:schemeClr>
                          </a:solidFill>
                          <a:latin typeface="Calibri" panose="020F0502020204030204" pitchFamily="34" charset="0"/>
                          <a:cs typeface="Calibri" panose="020F0502020204030204" pitchFamily="34" charset="0"/>
                        </a:rPr>
                        <a:t>Fortsetzung</a:t>
                      </a:r>
                      <a:endParaRPr lang="de-CH" sz="1400" i="1" dirty="0">
                        <a:solidFill>
                          <a:schemeClr val="bg1">
                            <a:lumMod val="75000"/>
                          </a:schemeClr>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latin typeface="Calibri" panose="020F0502020204030204" pitchFamily="34" charset="0"/>
                          <a:cs typeface="Calibri" panose="020F0502020204030204" pitchFamily="34" charset="0"/>
                        </a:rPr>
                        <a:t>10.00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45545"/>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Betriebliche Umsetzungsinstrumente und Erfahrungsnote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2400" dirty="0">
                          <a:solidFill>
                            <a:schemeClr val="tx1"/>
                          </a:solidFill>
                          <a:latin typeface="Calibri" panose="020F0502020204030204" pitchFamily="34" charset="0"/>
                          <a:cs typeface="Calibri" panose="020F0502020204030204" pitchFamily="34" charset="0"/>
                        </a:rPr>
                        <a:t>10.50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Mittagspause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bl>
          </a:graphicData>
        </a:graphic>
      </p:graphicFrame>
      <p:sp>
        <p:nvSpPr>
          <p:cNvPr id="5" name="Titel 4"/>
          <p:cNvSpPr>
            <a:spLocks noGrp="1"/>
          </p:cNvSpPr>
          <p:nvPr>
            <p:ph type="title"/>
          </p:nvPr>
        </p:nvSpPr>
        <p:spPr/>
        <p:txBody>
          <a:bodyPr>
            <a:normAutofit/>
          </a:bodyPr>
          <a:lstStyle/>
          <a:p>
            <a:r>
              <a:rPr lang="de-CH" dirty="0"/>
              <a:t>Programm Vormittag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3617347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927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ACFC3B6C-02C2-F142-11DF-313902131A01}"/>
              </a:ext>
            </a:extLst>
          </p:cNvPr>
          <p:cNvSpPr/>
          <p:nvPr/>
        </p:nvSpPr>
        <p:spPr>
          <a:xfrm>
            <a:off x="3647728" y="4034760"/>
            <a:ext cx="6984776" cy="13620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CH" dirty="0"/>
              <a:t>Ziel ist es, die Praxisaufträge auf den Lehrstart 2026 sinnvoll zu reduzieren!</a:t>
            </a:r>
          </a:p>
        </p:txBody>
      </p:sp>
    </p:spTree>
    <p:extLst>
      <p:ext uri="{BB962C8B-B14F-4D97-AF65-F5344CB8AC3E}">
        <p14:creationId xmlns:p14="http://schemas.microsoft.com/office/powerpoint/2010/main" val="38983290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39416" y="1304161"/>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Klar instruieren</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28004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Praxisauftrag</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pic>
        <p:nvPicPr>
          <p:cNvPr id="11" name="Inhaltsplatzhalter 10">
            <a:extLst>
              <a:ext uri="{FF2B5EF4-FFF2-40B4-BE49-F238E27FC236}">
                <a16:creationId xmlns:a16="http://schemas.microsoft.com/office/drawing/2014/main" id="{28859A4E-E60F-0830-2079-0EA7FA01EE23}"/>
              </a:ext>
            </a:extLst>
          </p:cNvPr>
          <p:cNvPicPr>
            <a:picLocks noGrp="1" noChangeAspect="1"/>
          </p:cNvPicPr>
          <p:nvPr>
            <p:ph idx="1"/>
          </p:nvPr>
        </p:nvPicPr>
        <p:blipFill>
          <a:blip r:embed="rId3"/>
          <a:stretch>
            <a:fillRect/>
          </a:stretch>
        </p:blipFill>
        <p:spPr>
          <a:xfrm>
            <a:off x="4079776" y="255411"/>
            <a:ext cx="4176464" cy="6380488"/>
          </a:xfrm>
          <a:prstGeom prst="rect">
            <a:avLst/>
          </a:prstGeom>
        </p:spPr>
      </p:pic>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2060848"/>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Genügend Anwendungsfelder zum Aufbau von Routine bereitstellen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Umsetzung aktiv begleiten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Regelmässige Rückmeldungen auf die praktische Umsetzung geben</a:t>
            </a:r>
          </a:p>
        </p:txBody>
      </p:sp>
      <p:cxnSp>
        <p:nvCxnSpPr>
          <p:cNvPr id="14" name="Gerade Verbindung mit Pfeil 13">
            <a:extLst>
              <a:ext uri="{FF2B5EF4-FFF2-40B4-BE49-F238E27FC236}">
                <a16:creationId xmlns:a16="http://schemas.microsoft.com/office/drawing/2014/main" id="{FE140973-7DFC-DF2C-0BE9-605247DE7080}"/>
              </a:ext>
            </a:extLst>
          </p:cNvPr>
          <p:cNvCxnSpPr>
            <a:cxnSpLocks/>
          </p:cNvCxnSpPr>
          <p:nvPr/>
        </p:nvCxnSpPr>
        <p:spPr>
          <a:xfrm>
            <a:off x="3647728" y="3206871"/>
            <a:ext cx="536378" cy="255392"/>
          </a:xfrm>
          <a:prstGeom prst="straightConnector1">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E8E6226-92E3-1521-523F-D1622B49F1CB}"/>
              </a:ext>
            </a:extLst>
          </p:cNvPr>
          <p:cNvCxnSpPr>
            <a:cxnSpLocks/>
          </p:cNvCxnSpPr>
          <p:nvPr/>
        </p:nvCxnSpPr>
        <p:spPr>
          <a:xfrm flipH="1">
            <a:off x="8040216" y="3941854"/>
            <a:ext cx="399866" cy="423250"/>
          </a:xfrm>
          <a:prstGeom prst="straightConnector1">
            <a:avLst/>
          </a:prstGeom>
          <a:ln w="63500">
            <a:solidFill>
              <a:srgbClr val="8064A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Inhaltsplatzhalter 2">
            <a:extLst>
              <a:ext uri="{FF2B5EF4-FFF2-40B4-BE49-F238E27FC236}">
                <a16:creationId xmlns:a16="http://schemas.microsoft.com/office/drawing/2014/main" id="{7C55984E-9F48-E3E8-DD4B-57C862DB68BE}"/>
              </a:ext>
            </a:extLst>
          </p:cNvPr>
          <p:cNvSpPr txBox="1">
            <a:spLocks/>
          </p:cNvSpPr>
          <p:nvPr/>
        </p:nvSpPr>
        <p:spPr bwMode="auto">
          <a:xfrm>
            <a:off x="8760296" y="2859427"/>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Reflexion der gemachten Erfahrungen anregen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Dokumentation der Erfahrungen und der Reflexionsergebnisse in der Lerndokumentation sicherstellen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F65D8DA5-458C-D3D2-ED1D-DAA70DCEE583}"/>
              </a:ext>
            </a:extLst>
          </p:cNvPr>
          <p:cNvSpPr/>
          <p:nvPr/>
        </p:nvSpPr>
        <p:spPr>
          <a:xfrm>
            <a:off x="4184106" y="2916147"/>
            <a:ext cx="3856110" cy="1160926"/>
          </a:xfrm>
          <a:prstGeom prst="rect">
            <a:avLst/>
          </a:prstGeom>
          <a:noFill/>
          <a:ln w="57150">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hteck 5">
            <a:extLst>
              <a:ext uri="{FF2B5EF4-FFF2-40B4-BE49-F238E27FC236}">
                <a16:creationId xmlns:a16="http://schemas.microsoft.com/office/drawing/2014/main" id="{5206FFAF-ED17-196F-4641-B53ABE1C2597}"/>
              </a:ext>
            </a:extLst>
          </p:cNvPr>
          <p:cNvSpPr/>
          <p:nvPr/>
        </p:nvSpPr>
        <p:spPr>
          <a:xfrm>
            <a:off x="4184106" y="4149080"/>
            <a:ext cx="3856110" cy="432048"/>
          </a:xfrm>
          <a:prstGeom prst="rect">
            <a:avLst/>
          </a:prstGeom>
          <a:noFill/>
          <a:ln w="5715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61126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8031199-83E0-46A4-908F-A593487FDC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000D12B1-C4FA-47E9-AF31-0A238AC3DDDA}"/>
              </a:ext>
            </a:extLst>
          </p:cNvPr>
          <p:cNvPicPr>
            <a:picLocks noGrp="1" noChangeAspect="1"/>
          </p:cNvPicPr>
          <p:nvPr>
            <p:ph idx="1"/>
          </p:nvPr>
        </p:nvPicPr>
        <p:blipFill>
          <a:blip r:embed="rId3"/>
          <a:stretch>
            <a:fillRect/>
          </a:stretch>
        </p:blipFill>
        <p:spPr>
          <a:xfrm>
            <a:off x="4079776" y="229532"/>
            <a:ext cx="4176464" cy="6380488"/>
          </a:xfrm>
          <a:prstGeom prst="rect">
            <a:avLst/>
          </a:prstGeom>
          <a:noFill/>
        </p:spPr>
      </p:pic>
      <p:sp>
        <p:nvSpPr>
          <p:cNvPr id="7" name="Rechteck 6">
            <a:extLst>
              <a:ext uri="{FF2B5EF4-FFF2-40B4-BE49-F238E27FC236}">
                <a16:creationId xmlns:a16="http://schemas.microsoft.com/office/drawing/2014/main" id="{15A05CDE-A784-4AAF-AD01-0DC46AB2C9AD}"/>
              </a:ext>
            </a:extLst>
          </p:cNvPr>
          <p:cNvSpPr/>
          <p:nvPr/>
        </p:nvSpPr>
        <p:spPr>
          <a:xfrm>
            <a:off x="4079776" y="1052736"/>
            <a:ext cx="4032448"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feld 9">
            <a:extLst>
              <a:ext uri="{FF2B5EF4-FFF2-40B4-BE49-F238E27FC236}">
                <a16:creationId xmlns:a16="http://schemas.microsoft.com/office/drawing/2014/main" id="{F0E95755-C743-4DC0-9928-BDCF19714E68}"/>
              </a:ext>
            </a:extLst>
          </p:cNvPr>
          <p:cNvSpPr txBox="1"/>
          <p:nvPr/>
        </p:nvSpPr>
        <p:spPr>
          <a:xfrm>
            <a:off x="191345" y="40466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Gesucheingänge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Zuständigkeit und Vollständigkeit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Kaufleute überprüfen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Vollständigkeit von Gesuchen. Sie eröffnen ein entsprechendes Dossier und leiten die Gesuche zur Stellungnahme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beteiligten Amtsstellen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Fehlen Akten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setzen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Gesuchsteller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darüber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in Kenntnis und vereinbaren eine Nachfrist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Sind alle notwendigen Akten und Unterlagen vorhanden, koordinieren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Aktenlauf</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die Stellungnahmen bei den involvierten Amtsstellen. </a:t>
            </a:r>
          </a:p>
        </p:txBody>
      </p:sp>
      <p:sp>
        <p:nvSpPr>
          <p:cNvPr id="11" name="Rechteck 10">
            <a:extLst>
              <a:ext uri="{FF2B5EF4-FFF2-40B4-BE49-F238E27FC236}">
                <a16:creationId xmlns:a16="http://schemas.microsoft.com/office/drawing/2014/main" id="{4DBB5008-F80D-4126-9053-1CE8BF28530D}"/>
              </a:ext>
            </a:extLst>
          </p:cNvPr>
          <p:cNvSpPr/>
          <p:nvPr/>
        </p:nvSpPr>
        <p:spPr>
          <a:xfrm>
            <a:off x="4943872" y="3068960"/>
            <a:ext cx="720080"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hteck 11">
            <a:extLst>
              <a:ext uri="{FF2B5EF4-FFF2-40B4-BE49-F238E27FC236}">
                <a16:creationId xmlns:a16="http://schemas.microsoft.com/office/drawing/2014/main" id="{50C11631-7E8B-41E3-950D-105E3BD40EA5}"/>
              </a:ext>
            </a:extLst>
          </p:cNvPr>
          <p:cNvSpPr/>
          <p:nvPr/>
        </p:nvSpPr>
        <p:spPr>
          <a:xfrm>
            <a:off x="6744072" y="3068960"/>
            <a:ext cx="122413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84520BC-DC0A-4EC0-82A0-81BC28BB717C}"/>
              </a:ext>
            </a:extLst>
          </p:cNvPr>
          <p:cNvSpPr txBox="1"/>
          <p:nvPr/>
        </p:nvSpPr>
        <p:spPr>
          <a:xfrm>
            <a:off x="8351648" y="183814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Rechtsmitteleingänge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Kaufleute überprüfen Einsprache-, Rekurs- und Beschwerdeeingänge auf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formelle Richtigkeit und Fristeinhaltung. Ist ihre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Amtsstelle</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nicht zuständig, leiten sie die Unterlagen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zuständige Amtsstelle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Sie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bestätigen den Eingang</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erfassen das Dossier im System und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leiten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die Anfechtung an die zuständige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Sachbearbeitung weiter.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2297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816424"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Kompetenzraster</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185131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Selbst- und Fremdeinschätzungen vornehmen als Basis für das Qualifikations-gespräch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Einschätzungen auf Basis der vorgegebenen Kriterien</a:t>
            </a:r>
          </a:p>
        </p:txBody>
      </p:sp>
      <p:pic>
        <p:nvPicPr>
          <p:cNvPr id="6" name="Grafik 5">
            <a:extLst>
              <a:ext uri="{FF2B5EF4-FFF2-40B4-BE49-F238E27FC236}">
                <a16:creationId xmlns:a16="http://schemas.microsoft.com/office/drawing/2014/main" id="{539C940D-72BD-1152-4A08-E303DE154A53}"/>
              </a:ext>
            </a:extLst>
          </p:cNvPr>
          <p:cNvPicPr>
            <a:picLocks noChangeAspect="1"/>
          </p:cNvPicPr>
          <p:nvPr/>
        </p:nvPicPr>
        <p:blipFill>
          <a:blip r:embed="rId3"/>
          <a:stretch>
            <a:fillRect/>
          </a:stretch>
        </p:blipFill>
        <p:spPr>
          <a:xfrm>
            <a:off x="3846801" y="1479752"/>
            <a:ext cx="8402240" cy="4436139"/>
          </a:xfrm>
          <a:prstGeom prst="rect">
            <a:avLst/>
          </a:prstGeom>
        </p:spPr>
      </p:pic>
    </p:spTree>
    <p:extLst>
      <p:ext uri="{BB962C8B-B14F-4D97-AF65-F5344CB8AC3E}">
        <p14:creationId xmlns:p14="http://schemas.microsoft.com/office/powerpoint/2010/main" val="2074852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63084" y="2473847"/>
            <a:ext cx="10363200" cy="1362075"/>
          </a:xfrm>
        </p:spPr>
        <p:txBody>
          <a:bodyPr/>
          <a:lstStyle/>
          <a:p>
            <a:r>
              <a:rPr lang="de-CH" dirty="0"/>
              <a:t>Lerndokumentation/</a:t>
            </a:r>
            <a:br>
              <a:rPr lang="de-CH" dirty="0"/>
            </a:br>
            <a:r>
              <a:rPr lang="de-CH" dirty="0"/>
              <a:t>Persönliches Portfolio</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37FD78C4-B7CA-54D8-88B8-B8AD82020730}"/>
              </a:ext>
            </a:extLst>
          </p:cNvPr>
          <p:cNvSpPr/>
          <p:nvPr/>
        </p:nvSpPr>
        <p:spPr>
          <a:xfrm>
            <a:off x="5663952" y="4293096"/>
            <a:ext cx="4824536" cy="15121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CH" dirty="0"/>
              <a:t>BM Ausnahme</a:t>
            </a:r>
          </a:p>
        </p:txBody>
      </p:sp>
    </p:spTree>
    <p:extLst>
      <p:ext uri="{BB962C8B-B14F-4D97-AF65-F5344CB8AC3E}">
        <p14:creationId xmlns:p14="http://schemas.microsoft.com/office/powerpoint/2010/main" val="243939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16C9085-54C9-60D3-D126-7FDE4E3DD8CD}"/>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3573250294"/>
              </p:ext>
            </p:extLst>
          </p:nvPr>
        </p:nvGraphicFramePr>
        <p:xfrm>
          <a:off x="609600" y="2286794"/>
          <a:ext cx="10972800" cy="32004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r>
                        <a:rPr lang="de-CH" sz="240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dirty="0">
                          <a:solidFill>
                            <a:schemeClr val="tx1"/>
                          </a:solidFill>
                          <a:latin typeface="Calibri" panose="020F0502020204030204" pitchFamily="34" charset="0"/>
                          <a:cs typeface="Calibri" panose="020F0502020204030204" pitchFamily="34" charset="0"/>
                        </a:rPr>
                        <a:t>13.10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Ausbildungsprogramm</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13.30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3 </a:t>
                      </a:r>
                      <a:r>
                        <a:rPr lang="de-CH" sz="2400" b="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14.45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45545"/>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4: Qualifikationsverfahren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15.10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Abschluss / Ausblick</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15.50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255257"/>
                  </a:ext>
                </a:extLst>
              </a:tr>
            </a:tbl>
          </a:graphicData>
        </a:graphic>
      </p:graphicFrame>
      <p:sp>
        <p:nvSpPr>
          <p:cNvPr id="5" name="Titel 4"/>
          <p:cNvSpPr>
            <a:spLocks noGrp="1"/>
          </p:cNvSpPr>
          <p:nvPr>
            <p:ph type="title"/>
          </p:nvPr>
        </p:nvSpPr>
        <p:spPr/>
        <p:txBody>
          <a:bodyPr>
            <a:normAutofit/>
          </a:bodyPr>
          <a:lstStyle/>
          <a:p>
            <a:r>
              <a:rPr lang="de-CH" dirty="0"/>
              <a:t>Programm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7</a:t>
            </a:fld>
            <a:endParaRPr lang="de-CH" dirty="0"/>
          </a:p>
        </p:txBody>
      </p:sp>
    </p:spTree>
    <p:extLst>
      <p:ext uri="{BB962C8B-B14F-4D97-AF65-F5344CB8AC3E}">
        <p14:creationId xmlns:p14="http://schemas.microsoft.com/office/powerpoint/2010/main" val="4103584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p:txBody>
          <a:bodyPr/>
          <a:lstStyle/>
          <a:p>
            <a:r>
              <a:rPr lang="de-CH" dirty="0"/>
              <a:t>Lerndokumentation</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559944" y="399604"/>
            <a:ext cx="1256843" cy="1920110"/>
          </a:xfrm>
          <a:prstGeom prst="rect">
            <a:avLst/>
          </a:prstGeom>
          <a:ln>
            <a:noFill/>
          </a:ln>
          <a:effectLst>
            <a:outerShdw blurRad="292100" dist="139700" dir="2700000" algn="tl" rotWithShape="0">
              <a:srgbClr val="333333">
                <a:alpha val="65000"/>
              </a:srgbClr>
            </a:outerShdw>
          </a:effectLst>
        </p:spPr>
      </p:pic>
      <p:pic>
        <p:nvPicPr>
          <p:cNvPr id="7"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975387" y="588217"/>
            <a:ext cx="1256843" cy="1920110"/>
          </a:xfrm>
          <a:prstGeom prst="rect">
            <a:avLst/>
          </a:prstGeom>
          <a:ln>
            <a:noFill/>
          </a:ln>
          <a:effectLst>
            <a:outerShdw blurRad="292100" dist="139700" dir="2700000" algn="tl" rotWithShape="0">
              <a:srgbClr val="333333">
                <a:alpha val="65000"/>
              </a:srgbClr>
            </a:outerShdw>
          </a:effectLst>
        </p:spPr>
      </p:pic>
      <p:pic>
        <p:nvPicPr>
          <p:cNvPr id="8"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396087" y="784061"/>
            <a:ext cx="1256843" cy="1920110"/>
          </a:xfrm>
          <a:prstGeom prst="rect">
            <a:avLst/>
          </a:prstGeom>
          <a:ln>
            <a:noFill/>
          </a:ln>
          <a:effectLst>
            <a:outerShdw blurRad="292100" dist="139700" dir="2700000" algn="tl" rotWithShape="0">
              <a:srgbClr val="333333">
                <a:alpha val="65000"/>
              </a:srgbClr>
            </a:outerShdw>
          </a:effectLst>
        </p:spPr>
      </p:pic>
      <p:pic>
        <p:nvPicPr>
          <p:cNvPr id="9"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814159" y="981145"/>
            <a:ext cx="1256843" cy="1920110"/>
          </a:xfrm>
          <a:prstGeom prst="rect">
            <a:avLst/>
          </a:prstGeom>
          <a:ln>
            <a:noFill/>
          </a:ln>
          <a:effectLst>
            <a:outerShdw blurRad="292100" dist="139700" dir="2700000" algn="tl" rotWithShape="0">
              <a:srgbClr val="333333">
                <a:alpha val="65000"/>
              </a:srgbClr>
            </a:outerShdw>
          </a:effectLst>
        </p:spPr>
      </p:pic>
      <p:sp>
        <p:nvSpPr>
          <p:cNvPr id="10" name="Ellipse 9"/>
          <p:cNvSpPr/>
          <p:nvPr/>
        </p:nvSpPr>
        <p:spPr>
          <a:xfrm>
            <a:off x="6198134" y="4979726"/>
            <a:ext cx="158417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Projekte</a:t>
            </a:r>
          </a:p>
        </p:txBody>
      </p:sp>
      <p:sp>
        <p:nvSpPr>
          <p:cNvPr id="11" name="Ellipse 10"/>
          <p:cNvSpPr/>
          <p:nvPr/>
        </p:nvSpPr>
        <p:spPr>
          <a:xfrm>
            <a:off x="9078905" y="4035067"/>
            <a:ext cx="2433859" cy="2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Kompetenzen</a:t>
            </a:r>
          </a:p>
        </p:txBody>
      </p:sp>
      <p:sp>
        <p:nvSpPr>
          <p:cNvPr id="12" name="Ellipse 11"/>
          <p:cNvSpPr/>
          <p:nvPr/>
        </p:nvSpPr>
        <p:spPr>
          <a:xfrm>
            <a:off x="4984144" y="3814553"/>
            <a:ext cx="1456765" cy="139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Hobby</a:t>
            </a:r>
          </a:p>
        </p:txBody>
      </p:sp>
      <p:sp>
        <p:nvSpPr>
          <p:cNvPr id="13" name="Ellipse 12"/>
          <p:cNvSpPr/>
          <p:nvPr/>
        </p:nvSpPr>
        <p:spPr>
          <a:xfrm>
            <a:off x="7396199" y="3172768"/>
            <a:ext cx="1841402" cy="180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Sprachen</a:t>
            </a:r>
          </a:p>
        </p:txBody>
      </p:sp>
      <p:pic>
        <p:nvPicPr>
          <p:cNvPr id="15" name="Grafik 14"/>
          <p:cNvPicPr>
            <a:picLocks noChangeAspect="1"/>
          </p:cNvPicPr>
          <p:nvPr/>
        </p:nvPicPr>
        <p:blipFill>
          <a:blip r:embed="rId4"/>
          <a:stretch>
            <a:fillRect/>
          </a:stretch>
        </p:blipFill>
        <p:spPr>
          <a:xfrm>
            <a:off x="1708304" y="705305"/>
            <a:ext cx="3432501" cy="982892"/>
          </a:xfrm>
          <a:prstGeom prst="rect">
            <a:avLst/>
          </a:prstGeom>
        </p:spPr>
      </p:pic>
      <p:pic>
        <p:nvPicPr>
          <p:cNvPr id="16" name="Inhaltsplatzhalter 7"/>
          <p:cNvPicPr>
            <a:picLocks noChangeAspect="1"/>
          </p:cNvPicPr>
          <p:nvPr/>
        </p:nvPicPr>
        <p:blipFill>
          <a:blip r:embed="rId5"/>
          <a:stretch>
            <a:fillRect/>
          </a:stretch>
        </p:blipFill>
        <p:spPr>
          <a:xfrm>
            <a:off x="9918499" y="1470887"/>
            <a:ext cx="1969906" cy="1407663"/>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975" y="4885651"/>
            <a:ext cx="973320" cy="1634972"/>
          </a:xfrm>
          <a:prstGeom prst="rect">
            <a:avLst/>
          </a:prstGeom>
        </p:spPr>
      </p:pic>
    </p:spTree>
    <p:extLst>
      <p:ext uri="{BB962C8B-B14F-4D97-AF65-F5344CB8AC3E}">
        <p14:creationId xmlns:p14="http://schemas.microsoft.com/office/powerpoint/2010/main" val="351339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4AE34-4D7F-24F8-1D90-BFA0EC0494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79F34F-0B2B-4B60-7DB1-A9CD89F5EBED}"/>
              </a:ext>
            </a:extLst>
          </p:cNvPr>
          <p:cNvSpPr>
            <a:spLocks noGrp="1"/>
          </p:cNvSpPr>
          <p:nvPr>
            <p:ph type="title"/>
          </p:nvPr>
        </p:nvSpPr>
        <p:spPr>
          <a:xfrm>
            <a:off x="963084" y="2473847"/>
            <a:ext cx="10363200" cy="1362075"/>
          </a:xfrm>
        </p:spPr>
        <p:txBody>
          <a:bodyPr/>
          <a:lstStyle/>
          <a:p>
            <a:r>
              <a:rPr lang="de-CH" dirty="0"/>
              <a:t>Unterschiede bei schulischem </a:t>
            </a:r>
            <a:r>
              <a:rPr lang="de-CH" dirty="0" err="1"/>
              <a:t>bildungsweg</a:t>
            </a:r>
            <a:r>
              <a:rPr lang="de-CH" dirty="0"/>
              <a:t> (WMS)</a:t>
            </a:r>
          </a:p>
        </p:txBody>
      </p:sp>
      <p:sp>
        <p:nvSpPr>
          <p:cNvPr id="3" name="Textplatzhalter 2">
            <a:extLst>
              <a:ext uri="{FF2B5EF4-FFF2-40B4-BE49-F238E27FC236}">
                <a16:creationId xmlns:a16="http://schemas.microsoft.com/office/drawing/2014/main" id="{37146087-D05F-52FC-56DD-AB8515A602B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88A4EE1-66A8-0539-746E-958ED7393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9176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9150-0B0D-3B45-10FA-6BB702C78A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C277C7-8E48-C571-B732-390F130D0A88}"/>
              </a:ext>
            </a:extLst>
          </p:cNvPr>
          <p:cNvSpPr>
            <a:spLocks noGrp="1"/>
          </p:cNvSpPr>
          <p:nvPr>
            <p:ph type="title"/>
          </p:nvPr>
        </p:nvSpPr>
        <p:spPr/>
        <p:txBody>
          <a:bodyPr/>
          <a:lstStyle/>
          <a:p>
            <a:r>
              <a:rPr lang="de-CH" dirty="0"/>
              <a:t>Unterschiede schulische Bildung</a:t>
            </a:r>
          </a:p>
        </p:txBody>
      </p:sp>
      <p:sp>
        <p:nvSpPr>
          <p:cNvPr id="3" name="Inhaltsplatzhalter 2">
            <a:extLst>
              <a:ext uri="{FF2B5EF4-FFF2-40B4-BE49-F238E27FC236}">
                <a16:creationId xmlns:a16="http://schemas.microsoft.com/office/drawing/2014/main" id="{6739669C-1CDD-AC2C-5176-6B71160C5990}"/>
              </a:ext>
            </a:extLst>
          </p:cNvPr>
          <p:cNvSpPr>
            <a:spLocks noGrp="1"/>
          </p:cNvSpPr>
          <p:nvPr>
            <p:ph idx="1"/>
          </p:nvPr>
        </p:nvSpPr>
        <p:spPr/>
        <p:txBody>
          <a:bodyPr/>
          <a:lstStyle/>
          <a:p>
            <a:r>
              <a:rPr lang="de-CH" dirty="0"/>
              <a:t>1 ganzes Jahr ohne Berufsschule im Betrieb</a:t>
            </a:r>
          </a:p>
          <a:p>
            <a:r>
              <a:rPr lang="de-CH" dirty="0"/>
              <a:t>1 grosser E-Test</a:t>
            </a:r>
          </a:p>
          <a:p>
            <a:r>
              <a:rPr lang="de-CH" dirty="0"/>
              <a:t>1 Transferauftrag</a:t>
            </a:r>
          </a:p>
          <a:p>
            <a:r>
              <a:rPr lang="de-CH" dirty="0"/>
              <a:t>ca. 15 oder 16 Praxisaufträge</a:t>
            </a:r>
          </a:p>
          <a:p>
            <a:r>
              <a:rPr lang="de-CH" dirty="0"/>
              <a:t>10 ÜK-Präsenztage</a:t>
            </a:r>
          </a:p>
        </p:txBody>
      </p:sp>
      <p:sp>
        <p:nvSpPr>
          <p:cNvPr id="4" name="Foliennummernplatzhalter 3">
            <a:extLst>
              <a:ext uri="{FF2B5EF4-FFF2-40B4-BE49-F238E27FC236}">
                <a16:creationId xmlns:a16="http://schemas.microsoft.com/office/drawing/2014/main" id="{67DE0B0A-4F87-7D49-BF83-B45673489D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9416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125357"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5360" y="1498376"/>
            <a:ext cx="10873208" cy="5047536"/>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Im Rahmen Ihrer Vorbereitung auf diesen Präsenztag haben Sie ein Ausbildungsprogramm für einen Lernenden im Extranet erstellt. Für vier Praxisaufträge mit den entsprechenden Kompetenzrastern haben Sie konkrete Aufgabengebiete/Arbeitssituationen für deren Anwendung/Umsetzung ausgesucht.</a:t>
            </a:r>
          </a:p>
          <a:p>
            <a:pPr hangingPunct="0"/>
            <a:r>
              <a:rPr lang="de-CH" sz="1400" dirty="0">
                <a:latin typeface="Calibri" panose="020F0502020204030204" pitchFamily="34" charset="0"/>
                <a:cs typeface="Calibri" panose="020F0502020204030204" pitchFamily="34" charset="0"/>
              </a:rPr>
              <a:t>Nun haben Sie die Gelegenheit, sich mit Ihren Kolleg/innen auszutauschen und weitere Ideen zu entwickeln.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b="1" dirty="0">
                <a:latin typeface="Calibri" panose="020F0502020204030204" pitchFamily="34" charset="0"/>
                <a:cs typeface="Calibri" panose="020F0502020204030204" pitchFamily="34" charset="0"/>
              </a:rPr>
              <a:t>Schritt 1:</a:t>
            </a:r>
            <a:r>
              <a:rPr lang="de-CH" sz="1400" dirty="0">
                <a:latin typeface="Calibri" panose="020F0502020204030204" pitchFamily="34" charset="0"/>
                <a:cs typeface="Calibri" panose="020F0502020204030204" pitchFamily="34" charset="0"/>
              </a:rPr>
              <a:t> Teilen Sie Ihren Kolleg/innen mit, </a:t>
            </a:r>
          </a:p>
          <a:p>
            <a:pPr lvl="0" hangingPunct="0"/>
            <a:r>
              <a:rPr lang="de-CH" sz="1400" dirty="0">
                <a:latin typeface="Calibri" panose="020F0502020204030204" pitchFamily="34" charset="0"/>
                <a:cs typeface="Calibri" panose="020F0502020204030204" pitchFamily="34" charset="0"/>
              </a:rPr>
              <a:t>wie es Ihnen bei der Erstellung des Ausbildungsprogramms ergangen ist,</a:t>
            </a:r>
          </a:p>
          <a:p>
            <a:pPr lvl="0" hangingPunct="0"/>
            <a:r>
              <a:rPr lang="de-CH" sz="1400" dirty="0">
                <a:latin typeface="Calibri" panose="020F0502020204030204" pitchFamily="34" charset="0"/>
                <a:cs typeface="Calibri" panose="020F0502020204030204" pitchFamily="34" charset="0"/>
              </a:rPr>
              <a:t>wie es Ihnen bei der Suche nach konkreten Aufgabengebieten/Arbeitssituationen für die Anwendung/Umsetzung der Praxisaufträge/Kompetenzraster ergangen ist, ob es Praxisaufträge/Kompetenzraster gibt, für deren Anwendung/Umsetzung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nur schwer Aufgabengebiete/Arbeitssituationen finden konnten. </a:t>
            </a:r>
          </a:p>
          <a:p>
            <a:pPr hangingPunct="0"/>
            <a:r>
              <a:rPr lang="de-CH" sz="1400" b="1" dirty="0">
                <a:latin typeface="Calibri" panose="020F0502020204030204" pitchFamily="34" charset="0"/>
                <a:cs typeface="Calibri" panose="020F0502020204030204" pitchFamily="34" charset="0"/>
              </a:rPr>
              <a:t> </a:t>
            </a:r>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Schritt 2:</a:t>
            </a:r>
            <a:r>
              <a:rPr lang="de-CH" sz="1400" dirty="0">
                <a:latin typeface="Calibri" panose="020F0502020204030204" pitchFamily="34" charset="0"/>
                <a:cs typeface="Calibri" panose="020F0502020204030204" pitchFamily="34" charset="0"/>
              </a:rPr>
              <a:t> Entwickeln Sie gemeinsam Ideen, wo und wie letztere Praxisaufträge/Kompetenzraster einem geeigneten Aufgabengebiet/Arbeitssituation zugeordnet werden könnten. </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Erwartungen</a:t>
            </a:r>
          </a:p>
          <a:p>
            <a:pPr hangingPunct="0"/>
            <a:r>
              <a:rPr lang="de-CH" sz="1400" dirty="0">
                <a:latin typeface="Calibri" panose="020F0502020204030204" pitchFamily="34" charset="0"/>
                <a:cs typeface="Calibri" panose="020F0502020204030204" pitchFamily="34" charset="0"/>
              </a:rPr>
              <a:t>Sie haben Ihre Erfahrungen ausgetauscht und Ideen für knifflige Praxisaufträge/Kompetenzraster generiert.  </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a:t>
            </a:r>
          </a:p>
          <a:p>
            <a:pPr hangingPunct="0"/>
            <a:r>
              <a:rPr lang="de-CH" sz="1400" dirty="0">
                <a:latin typeface="Calibri" panose="020F0502020204030204" pitchFamily="34" charset="0"/>
                <a:cs typeface="Calibri" panose="020F0502020204030204" pitchFamily="34" charset="0"/>
              </a:rPr>
              <a:t>Zeit: 30 Minuten</a:t>
            </a:r>
          </a:p>
          <a:p>
            <a:pPr hangingPunct="0"/>
            <a:r>
              <a:rPr lang="de-CH" sz="1400" dirty="0">
                <a:latin typeface="Calibri" panose="020F0502020204030204" pitchFamily="34" charset="0"/>
                <a:cs typeface="Calibri" panose="020F0502020204030204" pitchFamily="34" charset="0"/>
              </a:rPr>
              <a:t>Arbeitsweise: Gruppen von 5–7 Personen</a:t>
            </a:r>
          </a:p>
          <a:p>
            <a:endParaRPr lang="de-CH" sz="1400" dirty="0">
              <a:latin typeface="Calibri" panose="020F0502020204030204" pitchFamily="34" charset="0"/>
              <a:cs typeface="Calibri" panose="020F0502020204030204" pitchFamily="34" charset="0"/>
            </a:endParaRP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Einsatz der Praxisaufträge und Kompetenzraster</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76</a:t>
            </a:fld>
            <a:endParaRPr lang="de-CH" dirty="0"/>
          </a:p>
        </p:txBody>
      </p:sp>
      <p:pic>
        <p:nvPicPr>
          <p:cNvPr id="6" name="Grafik 5" descr="Ein Bild, das Text, Brief enthält.&#10;&#10;Automatisch generierte Beschreibung">
            <a:hlinkClick r:id="rId3"/>
            <a:extLst>
              <a:ext uri="{FF2B5EF4-FFF2-40B4-BE49-F238E27FC236}">
                <a16:creationId xmlns:a16="http://schemas.microsoft.com/office/drawing/2014/main" id="{C4407761-3A5E-AAA1-4503-B5A73681E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6695">
            <a:off x="9557034" y="2437374"/>
            <a:ext cx="2206327" cy="35446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346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77</a:t>
            </a:fld>
            <a:endParaRPr lang="de-CH" dirty="0"/>
          </a:p>
        </p:txBody>
      </p:sp>
      <p:pic>
        <p:nvPicPr>
          <p:cNvPr id="6" name="Grafik 5"/>
          <p:cNvPicPr>
            <a:picLocks noChangeAspect="1"/>
          </p:cNvPicPr>
          <p:nvPr/>
        </p:nvPicPr>
        <p:blipFill>
          <a:blip r:embed="rId3"/>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3258876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Mittagspause</a:t>
            </a:r>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33018" y="1600200"/>
            <a:ext cx="4525963" cy="4525963"/>
          </a:xfrm>
        </p:spPr>
      </p:pic>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180795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16C9085-54C9-60D3-D126-7FDE4E3DD8CD}"/>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nvGraphicFramePr>
        <p:xfrm>
          <a:off x="609600" y="2286794"/>
          <a:ext cx="10972800" cy="3200400"/>
        </p:xfrm>
        <a:graphic>
          <a:graphicData uri="http://schemas.openxmlformats.org/drawingml/2006/table">
            <a:tbl>
              <a:tblPr firstRow="1" bandRow="1">
                <a:tableStyleId>{69012ECD-51FC-41F1-AA8D-1B2483CD663E}</a:tableStyleId>
              </a:tblPr>
              <a:tblGrid>
                <a:gridCol w="9158808">
                  <a:extLst>
                    <a:ext uri="{9D8B030D-6E8A-4147-A177-3AD203B41FA5}">
                      <a16:colId xmlns:a16="http://schemas.microsoft.com/office/drawing/2014/main" val="2271042814"/>
                    </a:ext>
                  </a:extLst>
                </a:gridCol>
                <a:gridCol w="1813992">
                  <a:extLst>
                    <a:ext uri="{9D8B030D-6E8A-4147-A177-3AD203B41FA5}">
                      <a16:colId xmlns:a16="http://schemas.microsoft.com/office/drawing/2014/main" val="3558582726"/>
                    </a:ext>
                  </a:extLst>
                </a:gridCol>
              </a:tblGrid>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r>
                        <a:rPr lang="de-CH" sz="240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dirty="0">
                          <a:solidFill>
                            <a:schemeClr val="tx1"/>
                          </a:solidFill>
                          <a:latin typeface="Calibri" panose="020F0502020204030204" pitchFamily="34" charset="0"/>
                          <a:cs typeface="Calibri" panose="020F0502020204030204" pitchFamily="34" charset="0"/>
                        </a:rPr>
                        <a:t>13.10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3: Ausbildungsprogramm</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13.30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Pause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14.30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481263"/>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3 </a:t>
                      </a:r>
                      <a:r>
                        <a:rPr lang="de-CH" sz="2400" b="0" i="1" dirty="0">
                          <a:solidFill>
                            <a:schemeClr val="bg1">
                              <a:lumMod val="75000"/>
                            </a:schemeClr>
                          </a:solidFill>
                          <a:latin typeface="Calibri" panose="020F0502020204030204" pitchFamily="34" charset="0"/>
                          <a:cs typeface="Calibri" panose="020F0502020204030204" pitchFamily="34" charset="0"/>
                        </a:rPr>
                        <a:t>Fortsetzung</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14.45</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0845545"/>
                  </a:ext>
                </a:extLst>
              </a:tr>
              <a:tr h="400000">
                <a:tc>
                  <a:txBody>
                    <a:bodyPr/>
                    <a:lstStyle/>
                    <a:p>
                      <a:r>
                        <a:rPr lang="de-CH" sz="2400" b="0" dirty="0">
                          <a:solidFill>
                            <a:schemeClr val="tx1"/>
                          </a:solidFill>
                          <a:latin typeface="Calibri" panose="020F0502020204030204" pitchFamily="34" charset="0"/>
                          <a:cs typeface="Calibri" panose="020F0502020204030204" pitchFamily="34" charset="0"/>
                        </a:rPr>
                        <a:t>Block 4: Qualifikationsverfahren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0" dirty="0">
                          <a:solidFill>
                            <a:schemeClr val="tx1"/>
                          </a:solidFill>
                          <a:latin typeface="Calibri" panose="020F0502020204030204" pitchFamily="34" charset="0"/>
                          <a:cs typeface="Calibri" panose="020F0502020204030204" pitchFamily="34" charset="0"/>
                        </a:rPr>
                        <a:t>15.10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Abschluss / Ausblick</a:t>
                      </a:r>
                      <a:endParaRPr lang="de-CH" sz="2400"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dirty="0">
                          <a:solidFill>
                            <a:schemeClr val="tx1"/>
                          </a:solidFill>
                          <a:latin typeface="Calibri" panose="020F0502020204030204" pitchFamily="34" charset="0"/>
                          <a:cs typeface="Calibri" panose="020F0502020204030204" pitchFamily="34" charset="0"/>
                        </a:rPr>
                        <a:t>15.50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17.00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1255257"/>
                  </a:ext>
                </a:extLst>
              </a:tr>
            </a:tbl>
          </a:graphicData>
        </a:graphic>
      </p:graphicFrame>
      <p:sp>
        <p:nvSpPr>
          <p:cNvPr id="5" name="Titel 4"/>
          <p:cNvSpPr>
            <a:spLocks noGrp="1"/>
          </p:cNvSpPr>
          <p:nvPr>
            <p:ph type="title"/>
          </p:nvPr>
        </p:nvSpPr>
        <p:spPr/>
        <p:txBody>
          <a:bodyPr>
            <a:normAutofit/>
          </a:bodyPr>
          <a:lstStyle/>
          <a:p>
            <a:r>
              <a:rPr lang="de-CH" dirty="0"/>
              <a:t>Programm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79</a:t>
            </a:fld>
            <a:endParaRPr lang="de-CH" dirty="0"/>
          </a:p>
        </p:txBody>
      </p:sp>
    </p:spTree>
    <p:extLst>
      <p:ext uri="{BB962C8B-B14F-4D97-AF65-F5344CB8AC3E}">
        <p14:creationId xmlns:p14="http://schemas.microsoft.com/office/powerpoint/2010/main" val="171885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Organisation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p>
          <a:p>
            <a:pPr marL="457200" indent="-457200">
              <a:spcBef>
                <a:spcPts val="600"/>
              </a:spcBef>
              <a:spcAft>
                <a:spcPts val="600"/>
              </a:spcAft>
              <a:buFont typeface="Arial" pitchFamily="34" charset="0"/>
              <a:buChar char="•"/>
            </a:pPr>
            <a:r>
              <a:rPr lang="de-CH" sz="2400" dirty="0"/>
              <a:t>Pausen </a:t>
            </a:r>
          </a:p>
          <a:p>
            <a:pPr marL="457200" indent="-457200">
              <a:spcBef>
                <a:spcPts val="600"/>
              </a:spcBef>
              <a:spcAft>
                <a:spcPts val="600"/>
              </a:spcAft>
              <a:buFont typeface="Arial" pitchFamily="34" charset="0"/>
              <a:buChar char="•"/>
            </a:pPr>
            <a:r>
              <a:rPr lang="de-CH" sz="2400" dirty="0"/>
              <a:t>Mittagessen</a:t>
            </a:r>
          </a:p>
          <a:p>
            <a:pPr marL="457200" indent="-457200">
              <a:spcBef>
                <a:spcPts val="600"/>
              </a:spcBef>
              <a:spcAft>
                <a:spcPts val="600"/>
              </a:spcAft>
              <a:buFont typeface="Arial" pitchFamily="34" charset="0"/>
              <a:buChar char="•"/>
            </a:pPr>
            <a:r>
              <a:rPr lang="de-CH" sz="2400" dirty="0"/>
              <a:t>Toiletten</a:t>
            </a:r>
            <a:endParaRPr lang="de-CH" sz="2400" dirty="0">
              <a:solidFill>
                <a:srgbClr val="FF0000"/>
              </a:solidFill>
            </a:endParaRPr>
          </a:p>
          <a:p>
            <a:pPr marL="457200" indent="-457200">
              <a:spcBef>
                <a:spcPts val="600"/>
              </a:spcBef>
              <a:spcAft>
                <a:spcPts val="600"/>
              </a:spcAft>
              <a:buFont typeface="Arial" pitchFamily="34" charset="0"/>
              <a:buChar char="•"/>
            </a:pPr>
            <a:r>
              <a:rPr lang="de-CH" sz="2400" dirty="0">
                <a:hlinkClick r:id="rId3"/>
              </a:rPr>
              <a:t>Kursunterlagen</a:t>
            </a:r>
            <a:endParaRPr lang="de-CH" sz="2400" dirty="0"/>
          </a:p>
          <a:p>
            <a:pPr marL="457200" indent="-457200">
              <a:spcBef>
                <a:spcPts val="600"/>
              </a:spcBef>
              <a:spcAft>
                <a:spcPts val="600"/>
              </a:spcAft>
              <a:buFont typeface="Arial" pitchFamily="34" charset="0"/>
              <a:buChar char="•"/>
            </a:pPr>
            <a:r>
              <a:rPr lang="de-CH" sz="2400" dirty="0"/>
              <a:t>Fragen?</a:t>
            </a: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8</a:t>
            </a:fld>
            <a:endParaRPr lang="de-CH" dirty="0"/>
          </a:p>
        </p:txBody>
      </p:sp>
      <p:pic>
        <p:nvPicPr>
          <p:cNvPr id="6" name="Grafik 5" descr="Ein Bild, das Im Haus, Uhr, weiß enthält.&#10;&#10;Automatisch generierte Beschreibung">
            <a:extLst>
              <a:ext uri="{FF2B5EF4-FFF2-40B4-BE49-F238E27FC236}">
                <a16:creationId xmlns:a16="http://schemas.microsoft.com/office/drawing/2014/main" id="{CD868F02-023F-2905-8688-56D0712FCC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199"/>
          <a:stretch/>
        </p:blipFill>
        <p:spPr>
          <a:xfrm>
            <a:off x="5879976" y="1793383"/>
            <a:ext cx="5287516" cy="3271233"/>
          </a:xfrm>
          <a:prstGeom prst="rect">
            <a:avLst/>
          </a:prstGeom>
        </p:spPr>
      </p:pic>
      <p:pic>
        <p:nvPicPr>
          <p:cNvPr id="8" name="Grafik 7">
            <a:extLst>
              <a:ext uri="{FF2B5EF4-FFF2-40B4-BE49-F238E27FC236}">
                <a16:creationId xmlns:a16="http://schemas.microsoft.com/office/drawing/2014/main" id="{5D9D353B-15F8-E546-7519-818C84C6A4C0}"/>
              </a:ext>
            </a:extLst>
          </p:cNvPr>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5333686"/>
            <a:ext cx="2420341" cy="1378460"/>
          </a:xfrm>
          <a:prstGeom prst="rect">
            <a:avLst/>
          </a:prstGeom>
        </p:spPr>
      </p:pic>
    </p:spTree>
    <p:extLst>
      <p:ext uri="{BB962C8B-B14F-4D97-AF65-F5344CB8AC3E}">
        <p14:creationId xmlns:p14="http://schemas.microsoft.com/office/powerpoint/2010/main" val="1502039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extLst>
    <p:ext uri="{6950BFC3-D8DA-4A85-94F7-54DA5524770B}">
      <p188:commentRel xmlns:p188="http://schemas.microsoft.com/office/powerpoint/2018/8/main" r:id="rId3"/>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extLst>
    <p:ext uri="{6950BFC3-D8DA-4A85-94F7-54DA5524770B}">
      <p188:commentRel xmlns:p188="http://schemas.microsoft.com/office/powerpoint/2018/8/main" r:id="rId3"/>
    </p:ext>
  </p:extLs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Gesprächseröffnung</a:t>
            </a:r>
          </a:p>
          <a:p>
            <a:pPr lvl="1"/>
            <a:r>
              <a:rPr lang="de-CH" dirty="0"/>
              <a:t>Begrüssung</a:t>
            </a:r>
          </a:p>
          <a:p>
            <a:pPr lvl="1"/>
            <a:r>
              <a:rPr lang="de-CH" dirty="0"/>
              <a:t>Ziel und Ablauf des Gesprächs</a:t>
            </a:r>
          </a:p>
          <a:p>
            <a:pPr lvl="1"/>
            <a:r>
              <a:rPr lang="de-CH" dirty="0"/>
              <a:t>Zeitrahmen</a:t>
            </a:r>
          </a:p>
          <a:p>
            <a:pPr lvl="1"/>
            <a:r>
              <a:rPr lang="de-CH" dirty="0"/>
              <a:t>Erwartungen</a:t>
            </a:r>
          </a:p>
          <a:p>
            <a:pPr marL="457200" lvl="1" indent="0">
              <a:buNone/>
            </a:pPr>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464000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Spielregeln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Bitte Handy bis zu den  Pausen beiseite legen</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Stört etwas</a:t>
            </a:r>
            <a:r>
              <a:rPr kumimoji="0" lang="de-CH" sz="2400" b="0" i="0" u="none" strike="noStrike" kern="0" cap="none" spc="0" normalizeH="0" noProof="0" dirty="0">
                <a:ln>
                  <a:noFill/>
                </a:ln>
                <a:solidFill>
                  <a:srgbClr val="000000"/>
                </a:solidFill>
                <a:effectLst/>
                <a:uLnTx/>
                <a:uFillTx/>
                <a:cs typeface="Calibri" panose="020F0502020204030204" pitchFamily="34" charset="0"/>
              </a:rPr>
              <a:t> – unbedingt melden</a:t>
            </a:r>
            <a:endParaRPr kumimoji="0" lang="de-CH" sz="2400" b="0" i="0" u="none" strike="noStrike" kern="0" cap="none" spc="0" normalizeH="0" baseline="0" noProof="0" dirty="0">
              <a:ln>
                <a:noFill/>
              </a:ln>
              <a:solidFill>
                <a:srgbClr val="000000"/>
              </a:solidFill>
              <a:effectLst/>
              <a:uLnTx/>
              <a:uFillTx/>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Alle können sich einbringen, lassen aber auch Anderen Rau</a:t>
            </a:r>
            <a:r>
              <a:rPr kumimoji="0" lang="de-CH" sz="2400" b="0" i="0" u="none" strike="noStrike" kern="0" cap="none" spc="0" normalizeH="0" baseline="0" noProof="0" dirty="0">
                <a:ln>
                  <a:noFill/>
                </a:ln>
                <a:solidFill>
                  <a:srgbClr val="FFFFFF">
                    <a:lumMod val="50000"/>
                  </a:srgbClr>
                </a:solidFill>
                <a:effectLst/>
                <a:uLnTx/>
                <a:uFillTx/>
                <a:cs typeface="Calibri" panose="020F0502020204030204" pitchFamily="34" charset="0"/>
              </a:rPr>
              <a:t>m</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Bitte fragen bis alles klar ist…</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Jede Person ist für die Erreichung der Ziele mitverantwortlich</a:t>
            </a:r>
          </a:p>
          <a:p>
            <a:endParaRPr lang="de-CH" dirty="0">
              <a:cs typeface="Calibri" panose="020F0502020204030204" pitchFamily="34" charset="0"/>
            </a:endParaRPr>
          </a:p>
          <a:p>
            <a:pPr marL="0" indent="0">
              <a:buNone/>
            </a:pPr>
            <a:endParaRPr lang="de-CH" dirty="0">
              <a:cs typeface="Calibri" panose="020F0502020204030204" pitchFamily="34" charset="0"/>
            </a:endParaRPr>
          </a:p>
          <a:p>
            <a:endParaRPr lang="de-CH" dirty="0">
              <a:cs typeface="Calibri" panose="020F0502020204030204" pitchFamily="34" charset="0"/>
            </a:endParaRPr>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9</a:t>
            </a:fld>
            <a:endParaRPr lang="de-CH" dirty="0"/>
          </a:p>
        </p:txBody>
      </p:sp>
      <p:pic>
        <p:nvPicPr>
          <p:cNvPr id="9" name="Grafik 8">
            <a:extLst>
              <a:ext uri="{FF2B5EF4-FFF2-40B4-BE49-F238E27FC236}">
                <a16:creationId xmlns:a16="http://schemas.microsoft.com/office/drawing/2014/main" id="{205CB1E0-E90A-DF2E-042C-DA3DC8A984A7}"/>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376" y="5613974"/>
            <a:ext cx="1065166" cy="908720"/>
          </a:xfrm>
          <a:prstGeom prst="rect">
            <a:avLst/>
          </a:prstGeom>
        </p:spPr>
      </p:pic>
    </p:spTree>
    <p:extLst>
      <p:ext uri="{BB962C8B-B14F-4D97-AF65-F5344CB8AC3E}">
        <p14:creationId xmlns:p14="http://schemas.microsoft.com/office/powerpoint/2010/main" val="1747374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Kompetenzentwicklung / Kompetenzbeurteilung</a:t>
            </a:r>
          </a:p>
          <a:p>
            <a:pPr lvl="1"/>
            <a:r>
              <a:rPr lang="de-CH" dirty="0"/>
              <a:t>Rückblick über das Semester (Gesamtleistung)</a:t>
            </a:r>
          </a:p>
          <a:p>
            <a:pPr lvl="1"/>
            <a:r>
              <a:rPr lang="de-CH" dirty="0"/>
              <a:t>Gesetzte Ziele aufgrund des Ausbildungsprogramms: Handlungskompetenzen aufgrund der Praxisaufträge und Kompetenzraster entwickeln</a:t>
            </a:r>
          </a:p>
          <a:p>
            <a:pPr lvl="1"/>
            <a:r>
              <a:rPr lang="de-CH" dirty="0"/>
              <a:t>Abgleich der Selbst- und Fremdeinschätzung (Stärken und Schwächen)</a:t>
            </a:r>
          </a:p>
          <a:p>
            <a:pPr lvl="1"/>
            <a:r>
              <a:rPr lang="de-CH" dirty="0"/>
              <a:t>Erkenntnisse aus den Praxisaufträgen und dem Kompetenzraster sowie der Selbst- und Fremdeinschätzung</a:t>
            </a:r>
          </a:p>
          <a:p>
            <a:pPr lvl="1"/>
            <a:r>
              <a:rPr lang="de-CH" dirty="0"/>
              <a:t>Persönliches Portfolio von den Lernenden kurz vorstellen lassen und würdigen</a:t>
            </a:r>
          </a:p>
          <a:p>
            <a:pPr lvl="1"/>
            <a:r>
              <a:rPr lang="de-CH" dirty="0"/>
              <a:t>Motivation und Eigeninitiative </a:t>
            </a:r>
          </a:p>
          <a:p>
            <a:pPr lvl="1"/>
            <a:r>
              <a:rPr lang="de-CH" dirty="0"/>
              <a:t>Aktive Mitarbeit und Verhalten</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9761082"/>
      </p:ext>
    </p:extLst>
  </p:cSld>
  <p:clrMapOvr>
    <a:masterClrMapping/>
  </p:clrMapOvr>
  <p:extLst>
    <p:ext uri="{6950BFC3-D8DA-4A85-94F7-54DA5524770B}">
      <p188:commentRel xmlns:p188="http://schemas.microsoft.com/office/powerpoint/2018/8/main" r:id="rId3"/>
    </p:ext>
  </p:extLs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609600" y="1417638"/>
            <a:ext cx="10972800" cy="4938713"/>
          </a:xfrm>
        </p:spPr>
        <p:txBody>
          <a:bodyPr/>
          <a:lstStyle/>
          <a:p>
            <a:r>
              <a:rPr lang="de-CH" dirty="0"/>
              <a:t>=&gt; </a:t>
            </a:r>
            <a:r>
              <a:rPr lang="de-CH" b="1" dirty="0"/>
              <a:t>Inhalte des betrieblichen Kompetenznachweises</a:t>
            </a:r>
          </a:p>
          <a:p>
            <a:r>
              <a:rPr lang="de-CH" b="1" dirty="0"/>
              <a:t>Leistungen und Verhalten im überbetrieblichen Kurs</a:t>
            </a:r>
          </a:p>
          <a:p>
            <a:pPr lvl="1"/>
            <a:r>
              <a:rPr lang="de-CH" dirty="0"/>
              <a:t>Rückmeldung zu den Präsenztagen</a:t>
            </a:r>
          </a:p>
          <a:p>
            <a:pPr lvl="1"/>
            <a:r>
              <a:rPr lang="de-CH" dirty="0"/>
              <a:t>Erledigung der Vor- und Nachbearbeitungsaufgaben	</a:t>
            </a:r>
          </a:p>
          <a:p>
            <a:pPr lvl="1"/>
            <a:r>
              <a:rPr lang="de-CH" dirty="0"/>
              <a:t>Stand Erfahrungsnote: E-Tests und Transferaufträge</a:t>
            </a:r>
          </a:p>
          <a:p>
            <a:r>
              <a:rPr lang="de-CH" b="1" dirty="0"/>
              <a:t>Leistungen und Verhalten in der Berufsfachschule</a:t>
            </a:r>
          </a:p>
          <a:p>
            <a:pPr lvl="1"/>
            <a:r>
              <a:rPr lang="de-CH" dirty="0"/>
              <a:t>Rückmeldungen zum Unterricht in der BSF</a:t>
            </a:r>
          </a:p>
          <a:p>
            <a:pPr lvl="1"/>
            <a:r>
              <a:rPr lang="de-CH" dirty="0"/>
              <a:t>Absenzen</a:t>
            </a:r>
          </a:p>
          <a:p>
            <a:pPr lvl="1"/>
            <a:r>
              <a:rPr lang="de-CH" dirty="0"/>
              <a:t>Stand Erfahrungsnoten</a:t>
            </a:r>
          </a:p>
          <a:p>
            <a:r>
              <a:rPr lang="de-CH" b="1" dirty="0"/>
              <a:t>Massnahmen</a:t>
            </a:r>
          </a:p>
          <a:p>
            <a:r>
              <a:rPr lang="de-CH" b="1" dirty="0"/>
              <a:t>Zielsetzungen für nächstes Semester </a:t>
            </a:r>
            <a:r>
              <a:rPr lang="de-CH" dirty="0"/>
              <a:t>(Ausbildungsprogramm)</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16227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590437" y="1484784"/>
            <a:ext cx="10972800" cy="4938713"/>
          </a:xfrm>
        </p:spPr>
        <p:txBody>
          <a:bodyPr/>
          <a:lstStyle/>
          <a:p>
            <a:r>
              <a:rPr lang="de-CH" b="1" dirty="0"/>
              <a:t>Gesprächsabschluss</a:t>
            </a:r>
          </a:p>
          <a:p>
            <a:pPr lvl="1"/>
            <a:r>
              <a:rPr lang="de-CH" dirty="0"/>
              <a:t>Wichtigste Gesprächspunkte zusammenfassen</a:t>
            </a:r>
          </a:p>
          <a:p>
            <a:pPr lvl="1"/>
            <a:r>
              <a:rPr lang="de-CH" dirty="0"/>
              <a:t>Kurzer Ausblick auf die nächste Ausbildungsabteilung und wer dort zuständig ist</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27835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AECA0-6597-4936-B9E1-224E15EC8756}"/>
              </a:ext>
            </a:extLst>
          </p:cNvPr>
          <p:cNvSpPr>
            <a:spLocks noGrp="1"/>
          </p:cNvSpPr>
          <p:nvPr>
            <p:ph type="title"/>
          </p:nvPr>
        </p:nvSpPr>
        <p:spPr/>
        <p:txBody>
          <a:bodyPr/>
          <a:lstStyle/>
          <a:p>
            <a:r>
              <a:rPr lang="de-CH" dirty="0"/>
              <a:t>Betrieblicher Kompetenznachweis</a:t>
            </a:r>
          </a:p>
        </p:txBody>
      </p:sp>
      <p:sp>
        <p:nvSpPr>
          <p:cNvPr id="4" name="Foliennummernplatzhalter 3">
            <a:extLst>
              <a:ext uri="{FF2B5EF4-FFF2-40B4-BE49-F238E27FC236}">
                <a16:creationId xmlns:a16="http://schemas.microsoft.com/office/drawing/2014/main" id="{B90B2029-E18F-4D4C-8C37-F9A05C0B6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a:extLst>
              <a:ext uri="{FF2B5EF4-FFF2-40B4-BE49-F238E27FC236}">
                <a16:creationId xmlns:a16="http://schemas.microsoft.com/office/drawing/2014/main" id="{6C1ABDB0-6356-C12D-54B6-1975EBF83D02}"/>
              </a:ext>
            </a:extLst>
          </p:cNvPr>
          <p:cNvPicPr>
            <a:picLocks noChangeAspect="1"/>
          </p:cNvPicPr>
          <p:nvPr/>
        </p:nvPicPr>
        <p:blipFill>
          <a:blip r:embed="rId3"/>
          <a:stretch>
            <a:fillRect/>
          </a:stretch>
        </p:blipFill>
        <p:spPr>
          <a:xfrm>
            <a:off x="3739121" y="1484784"/>
            <a:ext cx="4972567" cy="5157192"/>
          </a:xfrm>
          <a:prstGeom prst="rect">
            <a:avLst/>
          </a:prstGeom>
        </p:spPr>
      </p:pic>
    </p:spTree>
    <p:extLst>
      <p:ext uri="{BB962C8B-B14F-4D97-AF65-F5344CB8AC3E}">
        <p14:creationId xmlns:p14="http://schemas.microsoft.com/office/powerpoint/2010/main" val="31465404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FDB66-F9E0-4B01-903F-8F336686E4FA}"/>
              </a:ext>
            </a:extLst>
          </p:cNvPr>
          <p:cNvSpPr>
            <a:spLocks noGrp="1"/>
          </p:cNvSpPr>
          <p:nvPr>
            <p:ph type="title"/>
          </p:nvPr>
        </p:nvSpPr>
        <p:spPr/>
        <p:txBody>
          <a:bodyPr/>
          <a:lstStyle/>
          <a:p>
            <a:r>
              <a:rPr lang="de-CH" dirty="0"/>
              <a:t>Bildungsbericht</a:t>
            </a:r>
          </a:p>
        </p:txBody>
      </p:sp>
      <p:sp>
        <p:nvSpPr>
          <p:cNvPr id="3" name="Inhaltsplatzhalter 2">
            <a:extLst>
              <a:ext uri="{FF2B5EF4-FFF2-40B4-BE49-F238E27FC236}">
                <a16:creationId xmlns:a16="http://schemas.microsoft.com/office/drawing/2014/main" id="{BC8CD629-C473-4B88-881D-D2D2832E8A05}"/>
              </a:ext>
            </a:extLst>
          </p:cNvPr>
          <p:cNvSpPr>
            <a:spLocks noGrp="1"/>
          </p:cNvSpPr>
          <p:nvPr>
            <p:ph idx="1"/>
          </p:nvPr>
        </p:nvSpPr>
        <p:spPr/>
        <p:txBody>
          <a:bodyPr/>
          <a:lstStyle/>
          <a:p>
            <a:endParaRPr lang="de-CH" dirty="0">
              <a:highlight>
                <a:srgbClr val="FFFF00"/>
              </a:highlight>
            </a:endParaRPr>
          </a:p>
        </p:txBody>
      </p:sp>
      <p:sp>
        <p:nvSpPr>
          <p:cNvPr id="4" name="Foliennummernplatzhalter 3">
            <a:extLst>
              <a:ext uri="{FF2B5EF4-FFF2-40B4-BE49-F238E27FC236}">
                <a16:creationId xmlns:a16="http://schemas.microsoft.com/office/drawing/2014/main" id="{DF1DBE64-91C3-4875-B40D-15D47382A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a:extLst>
              <a:ext uri="{FF2B5EF4-FFF2-40B4-BE49-F238E27FC236}">
                <a16:creationId xmlns:a16="http://schemas.microsoft.com/office/drawing/2014/main" id="{F61C7733-23F0-1A89-203D-29AE8361986E}"/>
              </a:ext>
            </a:extLst>
          </p:cNvPr>
          <p:cNvPicPr>
            <a:picLocks noChangeAspect="1"/>
          </p:cNvPicPr>
          <p:nvPr/>
        </p:nvPicPr>
        <p:blipFill>
          <a:blip r:embed="rId3"/>
          <a:srcRect b="36593"/>
          <a:stretch>
            <a:fillRect/>
          </a:stretch>
        </p:blipFill>
        <p:spPr>
          <a:xfrm>
            <a:off x="3719736" y="1424192"/>
            <a:ext cx="5256584" cy="4701972"/>
          </a:xfrm>
          <a:prstGeom prst="rect">
            <a:avLst/>
          </a:prstGeom>
        </p:spPr>
      </p:pic>
    </p:spTree>
    <p:extLst>
      <p:ext uri="{BB962C8B-B14F-4D97-AF65-F5344CB8AC3E}">
        <p14:creationId xmlns:p14="http://schemas.microsoft.com/office/powerpoint/2010/main" val="602140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5985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16537-5057-E735-2CAD-54A1D8DB124F}"/>
              </a:ext>
            </a:extLst>
          </p:cNvPr>
          <p:cNvSpPr>
            <a:spLocks noGrp="1"/>
          </p:cNvSpPr>
          <p:nvPr>
            <p:ph type="title"/>
          </p:nvPr>
        </p:nvSpPr>
        <p:spPr/>
        <p:txBody>
          <a:bodyPr/>
          <a:lstStyle/>
          <a:p>
            <a:r>
              <a:rPr lang="de-CH" dirty="0"/>
              <a:t>Zusammenfassung </a:t>
            </a:r>
            <a:r>
              <a:rPr lang="de-CH"/>
              <a:t>Semester für </a:t>
            </a:r>
            <a:r>
              <a:rPr lang="de-CH" dirty="0"/>
              <a:t>Praxisbildner/in</a:t>
            </a:r>
          </a:p>
        </p:txBody>
      </p:sp>
      <p:graphicFrame>
        <p:nvGraphicFramePr>
          <p:cNvPr id="5" name="Inhaltsplatzhalter 4">
            <a:extLst>
              <a:ext uri="{FF2B5EF4-FFF2-40B4-BE49-F238E27FC236}">
                <a16:creationId xmlns:a16="http://schemas.microsoft.com/office/drawing/2014/main" id="{61E7FF53-4910-29B1-0C7C-2C286B62875D}"/>
              </a:ext>
            </a:extLst>
          </p:cNvPr>
          <p:cNvGraphicFramePr>
            <a:graphicFrameLocks noGrp="1"/>
          </p:cNvGraphicFramePr>
          <p:nvPr>
            <p:ph idx="1"/>
          </p:nvPr>
        </p:nvGraphicFramePr>
        <p:xfrm>
          <a:off x="609600" y="1600201"/>
          <a:ext cx="3902224" cy="262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8061C28A-1957-3C34-829C-C456BAB957E6}"/>
              </a:ext>
            </a:extLst>
          </p:cNvPr>
          <p:cNvSpPr>
            <a:spLocks noGrp="1"/>
          </p:cNvSpPr>
          <p:nvPr>
            <p:ph type="sldNum" sz="quarter" idx="12"/>
          </p:nvPr>
        </p:nvSpPr>
        <p:spPr/>
        <p:txBody>
          <a:bodyPr/>
          <a:lstStyle/>
          <a:p>
            <a:fld id="{87674F0A-37BA-4CE3-B1FD-DE57A7E2F2C6}" type="slidenum">
              <a:rPr lang="de-CH" smtClean="0"/>
              <a:pPr/>
              <a:t>96</a:t>
            </a:fld>
            <a:endParaRPr lang="de-CH" dirty="0"/>
          </a:p>
        </p:txBody>
      </p:sp>
      <p:sp>
        <p:nvSpPr>
          <p:cNvPr id="21" name="Pfeil: nach unten 20">
            <a:extLst>
              <a:ext uri="{FF2B5EF4-FFF2-40B4-BE49-F238E27FC236}">
                <a16:creationId xmlns:a16="http://schemas.microsoft.com/office/drawing/2014/main" id="{703BC8BC-1604-00D4-BB8D-40DB96B08033}"/>
              </a:ext>
            </a:extLst>
          </p:cNvPr>
          <p:cNvSpPr/>
          <p:nvPr/>
        </p:nvSpPr>
        <p:spPr>
          <a:xfrm>
            <a:off x="10268170" y="2880781"/>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5" name="Additionszeichen 34">
            <a:extLst>
              <a:ext uri="{FF2B5EF4-FFF2-40B4-BE49-F238E27FC236}">
                <a16:creationId xmlns:a16="http://schemas.microsoft.com/office/drawing/2014/main" id="{FA02C5D0-D419-6799-95A3-47B5084D28F1}"/>
              </a:ext>
            </a:extLst>
          </p:cNvPr>
          <p:cNvSpPr/>
          <p:nvPr/>
        </p:nvSpPr>
        <p:spPr>
          <a:xfrm>
            <a:off x="10165654" y="1946242"/>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6" name="Additionszeichen 35">
            <a:extLst>
              <a:ext uri="{FF2B5EF4-FFF2-40B4-BE49-F238E27FC236}">
                <a16:creationId xmlns:a16="http://schemas.microsoft.com/office/drawing/2014/main" id="{3A19EF12-5911-DA85-91C8-F53366854116}"/>
              </a:ext>
            </a:extLst>
          </p:cNvPr>
          <p:cNvSpPr/>
          <p:nvPr/>
        </p:nvSpPr>
        <p:spPr>
          <a:xfrm>
            <a:off x="4259342" y="1825586"/>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1" name="Pfeil: nach unten 40">
            <a:extLst>
              <a:ext uri="{FF2B5EF4-FFF2-40B4-BE49-F238E27FC236}">
                <a16:creationId xmlns:a16="http://schemas.microsoft.com/office/drawing/2014/main" id="{68B406B3-CC99-FDE1-8CDF-E397E0728712}"/>
              </a:ext>
            </a:extLst>
          </p:cNvPr>
          <p:cNvSpPr/>
          <p:nvPr/>
        </p:nvSpPr>
        <p:spPr>
          <a:xfrm>
            <a:off x="5186474" y="2982692"/>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1ADBB877-6AA4-9474-C9BC-16F7C65F8509}"/>
              </a:ext>
            </a:extLst>
          </p:cNvPr>
          <p:cNvSpPr/>
          <p:nvPr/>
        </p:nvSpPr>
        <p:spPr>
          <a:xfrm>
            <a:off x="191344" y="1825585"/>
            <a:ext cx="2496183" cy="893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So viele </a:t>
            </a:r>
            <a:r>
              <a:rPr lang="de-CH" b="1" dirty="0"/>
              <a:t>Praxisaufträge</a:t>
            </a:r>
            <a:r>
              <a:rPr lang="de-CH" dirty="0"/>
              <a:t> (PA) wie zugeteilt</a:t>
            </a:r>
          </a:p>
        </p:txBody>
      </p:sp>
      <p:sp>
        <p:nvSpPr>
          <p:cNvPr id="43" name="Rechteck 42">
            <a:extLst>
              <a:ext uri="{FF2B5EF4-FFF2-40B4-BE49-F238E27FC236}">
                <a16:creationId xmlns:a16="http://schemas.microsoft.com/office/drawing/2014/main" id="{0CBFB4C7-D5D5-DDA2-ADC8-C80F26EA3574}"/>
              </a:ext>
            </a:extLst>
          </p:cNvPr>
          <p:cNvSpPr/>
          <p:nvPr/>
        </p:nvSpPr>
        <p:spPr>
          <a:xfrm>
            <a:off x="178068" y="3835593"/>
            <a:ext cx="3007209" cy="6108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a:t>Kompetenzraster</a:t>
            </a:r>
            <a:r>
              <a:rPr lang="de-CH" dirty="0"/>
              <a:t> alle wo die PA erstellt wurden</a:t>
            </a:r>
          </a:p>
        </p:txBody>
      </p:sp>
      <p:sp>
        <p:nvSpPr>
          <p:cNvPr id="44" name="Rechteck 43">
            <a:extLst>
              <a:ext uri="{FF2B5EF4-FFF2-40B4-BE49-F238E27FC236}">
                <a16:creationId xmlns:a16="http://schemas.microsoft.com/office/drawing/2014/main" id="{F8EA2632-A157-88F5-627F-69349E3B7EEB}"/>
              </a:ext>
            </a:extLst>
          </p:cNvPr>
          <p:cNvSpPr/>
          <p:nvPr/>
        </p:nvSpPr>
        <p:spPr>
          <a:xfrm>
            <a:off x="184167" y="5348421"/>
            <a:ext cx="3007209" cy="1118829"/>
          </a:xfrm>
          <a:prstGeom prst="rect">
            <a:avLst/>
          </a:prstGeom>
          <a:solidFill>
            <a:schemeClr val="accent3"/>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err="1"/>
              <a:t>Qualigespräch</a:t>
            </a:r>
            <a:r>
              <a:rPr lang="de-CH" b="1" dirty="0"/>
              <a:t>: </a:t>
            </a:r>
            <a:r>
              <a:rPr lang="de-CH" dirty="0"/>
              <a:t>Alle Kompetenzraster von diesem Semester und weitere Punkte</a:t>
            </a:r>
          </a:p>
        </p:txBody>
      </p:sp>
      <p:sp>
        <p:nvSpPr>
          <p:cNvPr id="48" name="Additionszeichen 47">
            <a:extLst>
              <a:ext uri="{FF2B5EF4-FFF2-40B4-BE49-F238E27FC236}">
                <a16:creationId xmlns:a16="http://schemas.microsoft.com/office/drawing/2014/main" id="{CCEB7448-59F3-06D7-CF22-0D31952A1C38}"/>
              </a:ext>
            </a:extLst>
          </p:cNvPr>
          <p:cNvSpPr/>
          <p:nvPr/>
        </p:nvSpPr>
        <p:spPr>
          <a:xfrm>
            <a:off x="5996158" y="1898953"/>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9" name="Pfeil: nach unten 48">
            <a:extLst>
              <a:ext uri="{FF2B5EF4-FFF2-40B4-BE49-F238E27FC236}">
                <a16:creationId xmlns:a16="http://schemas.microsoft.com/office/drawing/2014/main" id="{15414AB0-7817-76BC-9DD6-95D4C20502E5}"/>
              </a:ext>
            </a:extLst>
          </p:cNvPr>
          <p:cNvSpPr/>
          <p:nvPr/>
        </p:nvSpPr>
        <p:spPr>
          <a:xfrm>
            <a:off x="7630848" y="4705604"/>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1" name="Additionszeichen 70">
            <a:extLst>
              <a:ext uri="{FF2B5EF4-FFF2-40B4-BE49-F238E27FC236}">
                <a16:creationId xmlns:a16="http://schemas.microsoft.com/office/drawing/2014/main" id="{95FE3EF3-FA56-AD9D-7498-E6304D075783}"/>
              </a:ext>
            </a:extLst>
          </p:cNvPr>
          <p:cNvSpPr/>
          <p:nvPr/>
        </p:nvSpPr>
        <p:spPr>
          <a:xfrm>
            <a:off x="7568745" y="4045471"/>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5" name="Flussdiagramm: Verbinder 74">
            <a:extLst>
              <a:ext uri="{FF2B5EF4-FFF2-40B4-BE49-F238E27FC236}">
                <a16:creationId xmlns:a16="http://schemas.microsoft.com/office/drawing/2014/main" id="{D8A09E14-5CA3-EC11-603D-E9C06DC5F4D5}"/>
              </a:ext>
            </a:extLst>
          </p:cNvPr>
          <p:cNvSpPr/>
          <p:nvPr/>
        </p:nvSpPr>
        <p:spPr>
          <a:xfrm>
            <a:off x="9680033" y="3560956"/>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A3</a:t>
            </a:r>
          </a:p>
        </p:txBody>
      </p:sp>
      <p:sp>
        <p:nvSpPr>
          <p:cNvPr id="76" name="Flussdiagramm: Verbinder 75">
            <a:extLst>
              <a:ext uri="{FF2B5EF4-FFF2-40B4-BE49-F238E27FC236}">
                <a16:creationId xmlns:a16="http://schemas.microsoft.com/office/drawing/2014/main" id="{1340E75B-7DF4-178F-825D-66151B269BC1}"/>
              </a:ext>
            </a:extLst>
          </p:cNvPr>
          <p:cNvSpPr/>
          <p:nvPr/>
        </p:nvSpPr>
        <p:spPr>
          <a:xfrm>
            <a:off x="4679572" y="3631930"/>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B4</a:t>
            </a:r>
          </a:p>
        </p:txBody>
      </p:sp>
      <p:sp>
        <p:nvSpPr>
          <p:cNvPr id="77" name="Flussdiagramm: Verbinder 76">
            <a:extLst>
              <a:ext uri="{FF2B5EF4-FFF2-40B4-BE49-F238E27FC236}">
                <a16:creationId xmlns:a16="http://schemas.microsoft.com/office/drawing/2014/main" id="{154C8D72-9BF7-6F4A-F80E-29962DE84ABD}"/>
              </a:ext>
            </a:extLst>
          </p:cNvPr>
          <p:cNvSpPr/>
          <p:nvPr/>
        </p:nvSpPr>
        <p:spPr>
          <a:xfrm>
            <a:off x="7048450" y="5348421"/>
            <a:ext cx="1320266" cy="1320266"/>
          </a:xfrm>
          <a:prstGeom prst="flowChartConnector">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CH" sz="1400" dirty="0" err="1"/>
              <a:t>Quali</a:t>
            </a:r>
            <a:r>
              <a:rPr lang="de-CH" sz="1400" dirty="0"/>
              <a:t>-gespräch</a:t>
            </a:r>
          </a:p>
        </p:txBody>
      </p:sp>
      <p:sp>
        <p:nvSpPr>
          <p:cNvPr id="78" name="Flussdiagramm: Verbinder 77">
            <a:extLst>
              <a:ext uri="{FF2B5EF4-FFF2-40B4-BE49-F238E27FC236}">
                <a16:creationId xmlns:a16="http://schemas.microsoft.com/office/drawing/2014/main" id="{F5BDF9DC-B4C3-FA26-F6DE-649F96EED6B3}"/>
              </a:ext>
            </a:extLst>
          </p:cNvPr>
          <p:cNvSpPr/>
          <p:nvPr/>
        </p:nvSpPr>
        <p:spPr>
          <a:xfrm>
            <a:off x="2870289" y="156051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AP1</a:t>
            </a:r>
          </a:p>
        </p:txBody>
      </p:sp>
      <p:sp>
        <p:nvSpPr>
          <p:cNvPr id="79" name="Flussdiagramm: Verbinder 78">
            <a:extLst>
              <a:ext uri="{FF2B5EF4-FFF2-40B4-BE49-F238E27FC236}">
                <a16:creationId xmlns:a16="http://schemas.microsoft.com/office/drawing/2014/main" id="{B4EC6DEB-24B9-4D84-B18B-30B8BE643B26}"/>
              </a:ext>
            </a:extLst>
          </p:cNvPr>
          <p:cNvSpPr/>
          <p:nvPr/>
        </p:nvSpPr>
        <p:spPr>
          <a:xfrm>
            <a:off x="4630885" y="148956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AP2</a:t>
            </a:r>
          </a:p>
        </p:txBody>
      </p:sp>
      <p:sp>
        <p:nvSpPr>
          <p:cNvPr id="80" name="Flussdiagramm: Verbinder 79">
            <a:extLst>
              <a:ext uri="{FF2B5EF4-FFF2-40B4-BE49-F238E27FC236}">
                <a16:creationId xmlns:a16="http://schemas.microsoft.com/office/drawing/2014/main" id="{2E341872-70E2-18AC-79DA-BC0E82E418A4}"/>
              </a:ext>
            </a:extLst>
          </p:cNvPr>
          <p:cNvSpPr/>
          <p:nvPr/>
        </p:nvSpPr>
        <p:spPr>
          <a:xfrm>
            <a:off x="6435795" y="154383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AP3</a:t>
            </a:r>
          </a:p>
        </p:txBody>
      </p:sp>
      <p:sp>
        <p:nvSpPr>
          <p:cNvPr id="81" name="Flussdiagramm: Verbinder 80">
            <a:extLst>
              <a:ext uri="{FF2B5EF4-FFF2-40B4-BE49-F238E27FC236}">
                <a16:creationId xmlns:a16="http://schemas.microsoft.com/office/drawing/2014/main" id="{867B9DC3-3712-B1B3-ADEC-C8041294E994}"/>
              </a:ext>
            </a:extLst>
          </p:cNvPr>
          <p:cNvSpPr/>
          <p:nvPr/>
        </p:nvSpPr>
        <p:spPr>
          <a:xfrm>
            <a:off x="10582558"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AP2</a:t>
            </a:r>
          </a:p>
        </p:txBody>
      </p:sp>
      <p:sp>
        <p:nvSpPr>
          <p:cNvPr id="82" name="Flussdiagramm: Verbinder 81">
            <a:extLst>
              <a:ext uri="{FF2B5EF4-FFF2-40B4-BE49-F238E27FC236}">
                <a16:creationId xmlns:a16="http://schemas.microsoft.com/office/drawing/2014/main" id="{D93A9B99-8F7C-EAF1-0058-7C161E217DEB}"/>
              </a:ext>
            </a:extLst>
          </p:cNvPr>
          <p:cNvSpPr/>
          <p:nvPr/>
        </p:nvSpPr>
        <p:spPr>
          <a:xfrm>
            <a:off x="8658587"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AP1</a:t>
            </a:r>
          </a:p>
        </p:txBody>
      </p:sp>
    </p:spTree>
    <p:extLst>
      <p:ext uri="{BB962C8B-B14F-4D97-AF65-F5344CB8AC3E}">
        <p14:creationId xmlns:p14="http://schemas.microsoft.com/office/powerpoint/2010/main" val="6402476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Lassen Sie den Block 2 «Betriebliche Umsetzungsinstrumente und Erfahrungsnote» nochmals Revue passieren.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948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Tipps und Tricks zur Anpassung des Ausbildungsprogramms</a:t>
            </a:r>
          </a:p>
        </p:txBody>
      </p:sp>
      <p:sp>
        <p:nvSpPr>
          <p:cNvPr id="6" name="Untertitel 5"/>
          <p:cNvSpPr>
            <a:spLocks noGrp="1"/>
          </p:cNvSpPr>
          <p:nvPr>
            <p:ph type="subTitle" idx="1"/>
          </p:nvPr>
        </p:nvSpPr>
        <p:spPr/>
        <p:txBody>
          <a:bodyPr>
            <a:normAutofit/>
          </a:bodyPr>
          <a:lstStyle/>
          <a:p>
            <a:r>
              <a:rPr lang="de-CH" dirty="0"/>
              <a:t>Schulungen für Berufsbildner/innen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pPr marL="0" indent="0">
              <a:buNone/>
            </a:pPr>
            <a:r>
              <a:rPr lang="de-CH" dirty="0"/>
              <a:t>Das Standard-Ausbildungsprogramm der ovap soll an die verwaltungsspezifischen Bedürfnisse angepasst werden. Da dieses Ausbildungsprogramm jedoch auf die Grundlagenvermittlung in Berufsfachschule und überbetrieblichen Kursen abgestimmt ist, gilt das Motto: nur soviel wie nötig anpassen.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89972570"/>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9828</Words>
  <Application>Microsoft Office PowerPoint</Application>
  <PresentationFormat>Breitbild</PresentationFormat>
  <Paragraphs>1749</Paragraphs>
  <Slides>155</Slides>
  <Notes>151</Notes>
  <HiddenSlides>7</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155</vt:i4>
      </vt:variant>
    </vt:vector>
  </HeadingPairs>
  <TitlesOfParts>
    <vt:vector size="166" baseType="lpstr">
      <vt:lpstr>Arial</vt:lpstr>
      <vt:lpstr>Calibri</vt:lpstr>
      <vt:lpstr>HelveticaNeueLT Std</vt:lpstr>
      <vt:lpstr>Myriad Pro</vt:lpstr>
      <vt:lpstr>Symbol</vt:lpstr>
      <vt:lpstr>Wingdings</vt:lpstr>
      <vt:lpstr>Vorlage Präsentation</vt:lpstr>
      <vt:lpstr>1_Benutzerdefiniertes Design</vt:lpstr>
      <vt:lpstr>Benutzerdefiniertes Design</vt:lpstr>
      <vt:lpstr>1_Vorlage Präsentation</vt:lpstr>
      <vt:lpstr>2_Vorlage Präsentation</vt:lpstr>
      <vt:lpstr>Herzlich willkommen!</vt:lpstr>
      <vt:lpstr>Meine Zukunft als Berufsbildner/in Einstieg</vt:lpstr>
      <vt:lpstr>Themen heute</vt:lpstr>
      <vt:lpstr>Ziele</vt:lpstr>
      <vt:lpstr>Warum ist das wichtig?</vt:lpstr>
      <vt:lpstr>Programm Vormittag</vt:lpstr>
      <vt:lpstr>Programm Nachmittag</vt:lpstr>
      <vt:lpstr>Organisation</vt:lpstr>
      <vt:lpstr>Spielregeln</vt:lpstr>
      <vt:lpstr>Zusatz-Support</vt:lpstr>
      <vt:lpstr>Vorstellungsrunde</vt:lpstr>
      <vt:lpstr>Von der Bildungsverordnung über den Bildungsplan zum Qualifikationsverfahren </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Bildungsverordnung </vt:lpstr>
      <vt:lpstr>Bildungsverordnung</vt:lpstr>
      <vt:lpstr>Bildungsverordnung</vt:lpstr>
      <vt:lpstr>Bildungsverordnung Art. 16–18</vt:lpstr>
      <vt:lpstr>PowerPoint-Präsentation</vt:lpstr>
      <vt:lpstr>PowerPoint-Präsentation</vt:lpstr>
      <vt:lpstr>PowerPoint-Präsentation</vt:lpstr>
      <vt:lpstr>Bildungsplan </vt:lpstr>
      <vt:lpstr>Bildungsplan</vt:lpstr>
      <vt:lpstr>Bildungsplan – Übersicht über die Handlungskompetenzen</vt:lpstr>
      <vt:lpstr>PowerPoint-Präsentation</vt:lpstr>
      <vt:lpstr>PowerPoint-Präsentation</vt:lpstr>
      <vt:lpstr>Betriebliches Ausbildungssystem </vt:lpstr>
      <vt:lpstr> Branchenspezifische betriebliche Umsetzungs-instrumente ovap, Workflow im Extranet </vt:lpstr>
      <vt:lpstr>Ausbildungssysteme an Berufsfachschule und überbetrieblichen Kursen </vt:lpstr>
      <vt:lpstr>Ausbildungssystem Berufsfachschule</vt:lpstr>
      <vt:lpstr>Ausbildungssystem Berufsfachschule</vt:lpstr>
      <vt:lpstr>Ausbildungssystem überbetriebliche Kurse</vt:lpstr>
      <vt:lpstr>Qualifikationsverfahren</vt:lpstr>
      <vt:lpstr>Qualifikationsverfahren im Überblick</vt:lpstr>
      <vt:lpstr>Ausführungsbestimmungen QV </vt:lpstr>
      <vt:lpstr>Zusammenfassung</vt:lpstr>
      <vt:lpstr>Klärung von Fragen, Austausch</vt:lpstr>
      <vt:lpstr>PowerPoint-Präsentation</vt:lpstr>
      <vt:lpstr>Rolle der Berufsbildner/innen Input</vt:lpstr>
      <vt:lpstr>Das Wichtigste in Kürze</vt:lpstr>
      <vt:lpstr>AufGaben der Berufsbildner/innen </vt:lpstr>
      <vt:lpstr>Meine Aufgaben als Berufsbildner/in</vt:lpstr>
      <vt:lpstr>Weiterbildung Berufs- und Praxisbildende</vt:lpstr>
      <vt:lpstr>Public Pro: Die Lehre auf der Gemeinde im Kanton Aargau</vt:lpstr>
      <vt:lpstr>Freiwillige Weiterbildungen Lernende</vt:lpstr>
      <vt:lpstr>Rolle als Berufsbildner/in </vt:lpstr>
      <vt:lpstr>Meine Rolle als Berufsbildner/in</vt:lpstr>
      <vt:lpstr>Reflexion</vt:lpstr>
      <vt:lpstr>Austausch, Klärung von Fragen</vt:lpstr>
      <vt:lpstr>Praxisaufträge, Kompetenzraster und Lerndokumentation Input</vt:lpstr>
      <vt:lpstr>Das Wichtigste in Kürze</vt:lpstr>
      <vt:lpstr>Betriebliches Ausbildungssystem </vt:lpstr>
      <vt:lpstr> branchenspezifische betriebliche Umsetzungs-instrumente ovap, Workflow im Extranet </vt:lpstr>
      <vt:lpstr>Erfolgsfaktor «Entwicklungsprozesse begleiten»</vt:lpstr>
      <vt:lpstr>Erfolgsfaktor «Entwicklungsprozesse beurteilen»</vt:lpstr>
      <vt:lpstr> branchenspezifische betriebliche Umsetzungs-instrumente ovap, Workflow im Extranet </vt:lpstr>
      <vt:lpstr>Praxisauftrag</vt:lpstr>
      <vt:lpstr>Leitmotto</vt:lpstr>
      <vt:lpstr>Praxisauftrag</vt:lpstr>
      <vt:lpstr>PowerPoint-Präsentation</vt:lpstr>
      <vt:lpstr>PowerPoint-Präsentation</vt:lpstr>
      <vt:lpstr>Kompetenzraster</vt:lpstr>
      <vt:lpstr>Kompetenzraster</vt:lpstr>
      <vt:lpstr>PowerPoint-Präsentation</vt:lpstr>
      <vt:lpstr>Lerndokumentation/ Persönliches Portfolio</vt:lpstr>
      <vt:lpstr>Was macht eine gut geführte Lerndokumentation aus?</vt:lpstr>
      <vt:lpstr>Lerndokumentation</vt:lpstr>
      <vt:lpstr>Lerndokumentation</vt:lpstr>
      <vt:lpstr>Unterschiede bei schulischem bildungsweg (WMS)</vt:lpstr>
      <vt:lpstr>Unterschiede schulische Bildung</vt:lpstr>
      <vt:lpstr>Zusammenfassung</vt:lpstr>
      <vt:lpstr>Einsatz der Praxisaufträge und Kompetenzraster</vt:lpstr>
      <vt:lpstr>Austausch, Klärung von Fragen</vt:lpstr>
      <vt:lpstr>Mittagspause</vt:lpstr>
      <vt:lpstr>Programm Nachmittag</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 =&gt; betrieblicher Kompetenznachweis</vt:lpstr>
      <vt:lpstr>Qualifikationsgespräch =&gt; betrieblicher Kompetenznachweis</vt:lpstr>
      <vt:lpstr>Qualifikationsgespräch =&gt; Bildungsbericht</vt:lpstr>
      <vt:lpstr>Qualifikationsgespräch =&gt; Bildungsbericht</vt:lpstr>
      <vt:lpstr>Betrieblicher Kompetenznachweis</vt:lpstr>
      <vt:lpstr>Bildungsbericht</vt:lpstr>
      <vt:lpstr> branchenspezifische betriebliche Umsetzungs-instrumente ovap, Workflow im Extranet </vt:lpstr>
      <vt:lpstr>Zusammenfassung Semester für Praxisbildner/in</vt:lpstr>
      <vt:lpstr>Was nehme ich mit</vt:lpstr>
      <vt:lpstr>Tipps und Tricks zur Anpassung des Ausbildungsprogramms</vt:lpstr>
      <vt:lpstr>Das Wichtigste in Kürze</vt:lpstr>
      <vt:lpstr>Erstellung des Ausbildungsprogramms </vt:lpstr>
      <vt:lpstr>Schritte im Überblick</vt:lpstr>
      <vt:lpstr>1. Bildungsverordnung und Ausbildungsprogramm der ovap als Grundlagen nutzen</vt:lpstr>
      <vt:lpstr>PowerPoint-Präsentation</vt:lpstr>
      <vt:lpstr>Ausbildungsprogramm im Extranet erstellen</vt:lpstr>
      <vt:lpstr>2. Wahlpflichtbereiche thematisieren</vt:lpstr>
      <vt:lpstr>3. Optionen aufgrund der betrieblichen Möglichkeiten wählen</vt:lpstr>
      <vt:lpstr>3. Optionen abstimmen und Abteilungen zuordnen</vt:lpstr>
      <vt:lpstr>3. Optionen abstimmen und Abteilungen zuordnen</vt:lpstr>
      <vt:lpstr>4 &amp; 5: Abklärungen zur Umsetzung treffen und Einschränkungen berücksichtigen</vt:lpstr>
      <vt:lpstr>Abklärungen zur Umsetzung treffen und Einschränkungen berücksichtigen</vt:lpstr>
      <vt:lpstr>Transfer in die Praxis</vt:lpstr>
      <vt:lpstr>PowerPoint-Präsentation</vt:lpstr>
      <vt:lpstr>Austausch, Klärung von Fragen</vt:lpstr>
      <vt:lpstr>Was nehme ich mit</vt:lpstr>
      <vt:lpstr>Überblick Qualifikationsverfahren,  Tipps und Tricks zur Abschlussprüfung</vt:lpstr>
      <vt:lpstr>Das Wichtigste in Kürze</vt:lpstr>
      <vt:lpstr>Wie ist die Abschlussprüfung ausgestaltet? </vt:lpstr>
      <vt:lpstr>Überblick Qualifikationsverfahren</vt:lpstr>
      <vt:lpstr>Erfahrungsnoten</vt:lpstr>
      <vt:lpstr>Erfahrungsnote Betrieb</vt:lpstr>
      <vt:lpstr>Erfahrungsnote üK</vt:lpstr>
      <vt:lpstr>Erfahrungsnote Berufsfachschule</vt:lpstr>
      <vt:lpstr>Ausgestaltung der Kompetenznachweise BFS</vt:lpstr>
      <vt:lpstr>Vertiefungsarbeit</vt:lpstr>
      <vt:lpstr>Vertiefungsarbeit</vt:lpstr>
      <vt:lpstr>Struktur der Vertiefungsarbeit</vt:lpstr>
      <vt:lpstr>Beurteilung der Vertiefungsarbeit</vt:lpstr>
      <vt:lpstr>Tipps und Tricks</vt:lpstr>
      <vt:lpstr>Qualifikationsbereich «Praktische Arbeit»</vt:lpstr>
      <vt:lpstr>Betriebsporträt</vt:lpstr>
      <vt:lpstr>Provisorischer Prüfungsablauf</vt:lpstr>
      <vt:lpstr>Qualifikationsbereich «Praktische Arbeit»</vt:lpstr>
      <vt:lpstr>Qualifikationsbereich «Berufskenntnisse und Allgemeinbildung»</vt:lpstr>
      <vt:lpstr>Qualifikationsbereich «Berufskenntnisse  und Allgemeinbildung»</vt:lpstr>
      <vt:lpstr>Position 1: Handeln in agilen Arbeits- und Organisationsformen</vt:lpstr>
      <vt:lpstr>Position 2 und Position 5 </vt:lpstr>
      <vt:lpstr>Position 3: Koordinieren von unternehmerischen Arbeitsprozessen</vt:lpstr>
      <vt:lpstr>Position 4: Gestalten von Kunden- oder Lieferantenbeziehungen</vt:lpstr>
      <vt:lpstr>Position 4: Gestalten von Kunden- oder Lieferantenbeziehungen</vt:lpstr>
      <vt:lpstr>Tipps und Tricks – mündliche Prüfungsteile</vt:lpstr>
      <vt:lpstr>Tipps und Tricks – mündliche Prüfungsteile</vt:lpstr>
      <vt:lpstr>Tipps und Tricks – schriftliche Prüfungsteile</vt:lpstr>
      <vt:lpstr>Ermittlung der Gesamtnote</vt:lpstr>
      <vt:lpstr>Gewichtung</vt:lpstr>
      <vt:lpstr>Zusammenfassung</vt:lpstr>
      <vt:lpstr>Klärung von Fragen, Austausch</vt:lpstr>
      <vt:lpstr>Nächste Schritte und Tagesabschluss</vt:lpstr>
      <vt:lpstr>Wissenssicherung</vt:lpstr>
      <vt:lpstr>Besprechung der Ergebnisse, Klärung von Fragen</vt:lpstr>
      <vt:lpstr>Am heutigen Präsenztag haben Sie…</vt:lpstr>
      <vt:lpstr>Blitzlicht: Eindrücke zum heutigen Tag</vt:lpstr>
      <vt:lpstr>Zielüberprüfung</vt:lpstr>
      <vt:lpstr>Feedback</vt:lpstr>
      <vt:lpstr>Bei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Stefanie Schnyder</cp:lastModifiedBy>
  <cp:revision>81</cp:revision>
  <cp:lastPrinted>2023-03-24T10:05:17Z</cp:lastPrinted>
  <dcterms:created xsi:type="dcterms:W3CDTF">2022-09-21T08:39:18Z</dcterms:created>
  <dcterms:modified xsi:type="dcterms:W3CDTF">2026-03-27T16:52:12Z</dcterms:modified>
</cp:coreProperties>
</file>