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60" r:id="rId6"/>
  </p:sldMasterIdLst>
  <p:notesMasterIdLst>
    <p:notesMasterId r:id="rId32"/>
  </p:notesMasterIdLst>
  <p:handoutMasterIdLst>
    <p:handoutMasterId r:id="rId33"/>
  </p:handoutMasterIdLst>
  <p:sldIdLst>
    <p:sldId id="408" r:id="rId7"/>
    <p:sldId id="377" r:id="rId8"/>
    <p:sldId id="378" r:id="rId9"/>
    <p:sldId id="379" r:id="rId10"/>
    <p:sldId id="380" r:id="rId11"/>
    <p:sldId id="381" r:id="rId12"/>
    <p:sldId id="382" r:id="rId13"/>
    <p:sldId id="383" r:id="rId14"/>
    <p:sldId id="401" r:id="rId15"/>
    <p:sldId id="384" r:id="rId16"/>
    <p:sldId id="402" r:id="rId17"/>
    <p:sldId id="403" r:id="rId18"/>
    <p:sldId id="404" r:id="rId19"/>
    <p:sldId id="385" r:id="rId20"/>
    <p:sldId id="405" r:id="rId21"/>
    <p:sldId id="406" r:id="rId22"/>
    <p:sldId id="386" r:id="rId23"/>
    <p:sldId id="387" r:id="rId24"/>
    <p:sldId id="388" r:id="rId25"/>
    <p:sldId id="389" r:id="rId26"/>
    <p:sldId id="390" r:id="rId27"/>
    <p:sldId id="373" r:id="rId28"/>
    <p:sldId id="321" r:id="rId29"/>
    <p:sldId id="325" r:id="rId30"/>
    <p:sldId id="407" r:id="rId3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99" autoAdjust="0"/>
  </p:normalViewPr>
  <p:slideViewPr>
    <p:cSldViewPr>
      <p:cViewPr>
        <p:scale>
          <a:sx n="82" d="100"/>
          <a:sy n="82" d="100"/>
        </p:scale>
        <p:origin x="-2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custT="1"/>
      <dgm:spPr/>
      <dgm:t>
        <a:bodyPr/>
        <a:lstStyle/>
        <a:p>
          <a:r>
            <a:rPr lang="de-CH" sz="1400" dirty="0" smtClean="0"/>
            <a:t>Betriebliches Qualifikationsverfahren </a:t>
          </a:r>
          <a:endParaRPr lang="de-CH" sz="1400" dirty="0"/>
        </a:p>
      </dgm:t>
    </dgm:pt>
    <dgm:pt modelId="{C0AE68D8-4ED6-4BD7-B248-5F2155A92B44}" type="parTrans" cxnId="{6294C340-E013-4515-B4FE-B19F45216753}">
      <dgm:prSet/>
      <dgm:spPr/>
      <dgm:t>
        <a:bodyPr/>
        <a:lstStyle/>
        <a:p>
          <a:endParaRPr lang="de-CH" sz="1400"/>
        </a:p>
      </dgm:t>
    </dgm:pt>
    <dgm:pt modelId="{FFFDD6E4-045B-4DF9-BD2C-1A07439EFDEC}" type="sibTrans" cxnId="{6294C340-E013-4515-B4FE-B19F45216753}">
      <dgm:prSet/>
      <dgm:spPr/>
      <dgm:t>
        <a:bodyPr/>
        <a:lstStyle/>
        <a:p>
          <a:endParaRPr lang="de-CH" sz="1400"/>
        </a:p>
      </dgm:t>
    </dgm:pt>
    <dgm:pt modelId="{88E5E5A7-A971-4424-ABBA-487DFB394EC3}">
      <dgm:prSet phldrT="[Text]" custT="1"/>
      <dgm:spPr/>
      <dgm:t>
        <a:bodyPr/>
        <a:lstStyle/>
        <a:p>
          <a:r>
            <a:rPr lang="de-CH" sz="1400" dirty="0" smtClean="0"/>
            <a:t>Berufspraxis schriftlich</a:t>
          </a:r>
          <a:endParaRPr lang="de-CH" sz="1400" dirty="0"/>
        </a:p>
      </dgm:t>
    </dgm:pt>
    <dgm:pt modelId="{CC463031-62CF-4A86-9CA4-3E4D12F6C47A}" type="parTrans" cxnId="{3EF9B488-9D23-4693-9ABE-E3E8E3525873}">
      <dgm:prSet/>
      <dgm:spPr/>
      <dgm:t>
        <a:bodyPr/>
        <a:lstStyle/>
        <a:p>
          <a:endParaRPr lang="de-CH" sz="1400"/>
        </a:p>
      </dgm:t>
    </dgm:pt>
    <dgm:pt modelId="{E3A7956A-9E7A-4EDA-9004-A18802C2E57D}" type="sibTrans" cxnId="{3EF9B488-9D23-4693-9ABE-E3E8E3525873}">
      <dgm:prSet/>
      <dgm:spPr/>
      <dgm:t>
        <a:bodyPr/>
        <a:lstStyle/>
        <a:p>
          <a:endParaRPr lang="de-CH" sz="1400"/>
        </a:p>
      </dgm:t>
    </dgm:pt>
    <dgm:pt modelId="{2CB17789-0640-4C75-962A-CA1F287CD5A8}">
      <dgm:prSet phldrT="[Text]" custT="1"/>
      <dgm:spPr/>
      <dgm:t>
        <a:bodyPr/>
        <a:lstStyle/>
        <a:p>
          <a:r>
            <a:rPr lang="de-CH" sz="1400" dirty="0" smtClean="0"/>
            <a:t>Berufspraxis mündlich</a:t>
          </a:r>
          <a:endParaRPr lang="de-CH" sz="1400" dirty="0"/>
        </a:p>
      </dgm:t>
    </dgm:pt>
    <dgm:pt modelId="{1B510C7E-BFDE-4F15-8750-394D84EB2D0C}" type="parTrans" cxnId="{8A7A0D1A-E0D2-403E-B8E8-A8A8962F5DE1}">
      <dgm:prSet/>
      <dgm:spPr/>
      <dgm:t>
        <a:bodyPr/>
        <a:lstStyle/>
        <a:p>
          <a:endParaRPr lang="de-CH" sz="1400"/>
        </a:p>
      </dgm:t>
    </dgm:pt>
    <dgm:pt modelId="{E89CF79B-3ACE-41CA-8117-2D06FA7078A1}" type="sibTrans" cxnId="{8A7A0D1A-E0D2-403E-B8E8-A8A8962F5DE1}">
      <dgm:prSet/>
      <dgm:spPr/>
      <dgm:t>
        <a:bodyPr/>
        <a:lstStyle/>
        <a:p>
          <a:endParaRPr lang="de-CH" sz="1400"/>
        </a:p>
      </dgm:t>
    </dgm:pt>
    <dgm:pt modelId="{7DCE30E5-F067-4493-920D-0154CABA90D0}">
      <dgm:prSet custT="1"/>
      <dgm:spPr/>
      <dgm:t>
        <a:bodyPr/>
        <a:lstStyle/>
        <a:p>
          <a:r>
            <a:rPr lang="de-CH" sz="1400" dirty="0" smtClean="0"/>
            <a:t>Erfahrungsnote Betrieblicher Teil:</a:t>
          </a:r>
        </a:p>
        <a:p>
          <a:r>
            <a:rPr lang="de-CH" sz="1400" dirty="0" smtClean="0"/>
            <a:t>6 ALS</a:t>
          </a:r>
        </a:p>
        <a:p>
          <a:r>
            <a:rPr lang="de-CH" sz="1400" dirty="0" smtClean="0"/>
            <a:t>2 PE</a:t>
          </a:r>
        </a:p>
      </dgm:t>
    </dgm:pt>
    <dgm:pt modelId="{83531A8B-0231-4DB7-B91D-839C78E1A0FF}" type="parTrans" cxnId="{78992D0E-DB03-4441-A7E7-B942F2D2A32C}">
      <dgm:prSet/>
      <dgm:spPr/>
      <dgm:t>
        <a:bodyPr/>
        <a:lstStyle/>
        <a:p>
          <a:endParaRPr lang="de-CH" sz="1400"/>
        </a:p>
      </dgm:t>
    </dgm:pt>
    <dgm:pt modelId="{BDACD500-F07D-4DB3-AA91-7522005FCE71}" type="sibTrans" cxnId="{78992D0E-DB03-4441-A7E7-B942F2D2A32C}">
      <dgm:prSet/>
      <dgm:spPr/>
      <dgm:t>
        <a:bodyPr/>
        <a:lstStyle/>
        <a:p>
          <a:endParaRPr lang="de-CH" sz="1400"/>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custScaleX="105855"/>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66BA1814-311A-480A-A7CB-EC8E9D92F037}" type="pres">
      <dgm:prSet presAssocID="{83531A8B-0231-4DB7-B91D-839C78E1A0FF}" presName="Name13" presStyleLbl="parChTrans1D2" presStyleIdx="2" presStyleCnt="3"/>
      <dgm:spPr/>
      <dgm:t>
        <a:bodyPr/>
        <a:lstStyle/>
        <a:p>
          <a:endParaRPr lang="de-CH"/>
        </a:p>
      </dgm:t>
    </dgm:pt>
    <dgm:pt modelId="{25E06216-8B7E-48D6-831B-D49A99A9DB5D}" type="pres">
      <dgm:prSet presAssocID="{7DCE30E5-F067-4493-920D-0154CABA90D0}" presName="childText" presStyleLbl="bgAcc1" presStyleIdx="2" presStyleCnt="3">
        <dgm:presLayoutVars>
          <dgm:bulletEnabled val="1"/>
        </dgm:presLayoutVars>
      </dgm:prSet>
      <dgm:spPr/>
      <dgm:t>
        <a:bodyPr/>
        <a:lstStyle/>
        <a:p>
          <a:endParaRPr lang="de-CH"/>
        </a:p>
      </dgm:t>
    </dgm:pt>
  </dgm:ptLst>
  <dgm:cxnLst>
    <dgm:cxn modelId="{85F05F5C-3F28-4751-8CBA-E35BE5463358}" type="presOf" srcId="{BEEE307C-B501-492D-B10C-62623AB913C3}" destId="{A2D6B548-4CF8-4AC8-A957-3DD32938A697}" srcOrd="0" destOrd="0" presId="urn:microsoft.com/office/officeart/2005/8/layout/hierarchy3"/>
    <dgm:cxn modelId="{FA7F2D14-8A96-441D-A16F-0D033972FDC6}" type="presOf" srcId="{1B510C7E-BFDE-4F15-8750-394D84EB2D0C}" destId="{58AD5F3D-2C89-4AD4-BC89-092692DF3AC2}" srcOrd="0" destOrd="0" presId="urn:microsoft.com/office/officeart/2005/8/layout/hierarchy3"/>
    <dgm:cxn modelId="{BBC969D3-90C5-4F19-8EC8-E059C533A2A9}" type="presOf" srcId="{83531A8B-0231-4DB7-B91D-839C78E1A0FF}" destId="{66BA1814-311A-480A-A7CB-EC8E9D92F037}" srcOrd="0" destOrd="0" presId="urn:microsoft.com/office/officeart/2005/8/layout/hierarchy3"/>
    <dgm:cxn modelId="{5B06164F-4F6B-4654-BFC4-65E33DC826D9}" type="presOf" srcId="{D07EAE06-4E8B-41A1-A625-B84CA64029E2}" destId="{4D61B8ED-2D5C-4C08-8257-CF712C5F3319}" srcOrd="0"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32E9544C-1D43-4E16-BA8F-195B320606E8}" type="presOf" srcId="{88E5E5A7-A971-4424-ABBA-487DFB394EC3}" destId="{46445F73-AB7D-4821-9E1B-834400046883}"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75868D39-5332-4C37-938A-D9D685078E86}" type="presOf" srcId="{7DCE30E5-F067-4493-920D-0154CABA90D0}" destId="{25E06216-8B7E-48D6-831B-D49A99A9DB5D}"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83271FE4-395C-4CFC-BF62-FE2D5511651B}" type="presOf" srcId="{D07EAE06-4E8B-41A1-A625-B84CA64029E2}" destId="{50853640-C287-4138-8669-BF09087965E0}" srcOrd="1" destOrd="0" presId="urn:microsoft.com/office/officeart/2005/8/layout/hierarchy3"/>
    <dgm:cxn modelId="{008C6C41-6ED5-4037-8AD4-6401D92C4894}" type="presOf" srcId="{2CB17789-0640-4C75-962A-CA1F287CD5A8}" destId="{7D54B8C7-247D-4196-966E-D8705F7CB569}" srcOrd="0" destOrd="0" presId="urn:microsoft.com/office/officeart/2005/8/layout/hierarchy3"/>
    <dgm:cxn modelId="{78992D0E-DB03-4441-A7E7-B942F2D2A32C}" srcId="{D07EAE06-4E8B-41A1-A625-B84CA64029E2}" destId="{7DCE30E5-F067-4493-920D-0154CABA90D0}" srcOrd="2" destOrd="0" parTransId="{83531A8B-0231-4DB7-B91D-839C78E1A0FF}" sibTransId="{BDACD500-F07D-4DB3-AA91-7522005FCE71}"/>
    <dgm:cxn modelId="{F21D0D16-0E32-4D53-BB8E-A537A218F828}" type="presOf" srcId="{CC463031-62CF-4A86-9CA4-3E4D12F6C47A}" destId="{287458E8-292D-45CE-9456-E8E9094EB9A8}" srcOrd="0" destOrd="0" presId="urn:microsoft.com/office/officeart/2005/8/layout/hierarchy3"/>
    <dgm:cxn modelId="{72896074-EFA4-48AA-B7E9-23161C9289B9}" type="presParOf" srcId="{A2D6B548-4CF8-4AC8-A957-3DD32938A697}" destId="{84FBC458-45C0-4D06-B3C5-34A73C545BF9}" srcOrd="0" destOrd="0" presId="urn:microsoft.com/office/officeart/2005/8/layout/hierarchy3"/>
    <dgm:cxn modelId="{31FE6651-80AC-4F1B-9957-2C172ABBCE25}" type="presParOf" srcId="{84FBC458-45C0-4D06-B3C5-34A73C545BF9}" destId="{C46E2D56-4CF5-4901-88FC-8ADE6D479C0F}" srcOrd="0" destOrd="0" presId="urn:microsoft.com/office/officeart/2005/8/layout/hierarchy3"/>
    <dgm:cxn modelId="{75948543-AAEA-45F0-B554-9586DA39D95E}" type="presParOf" srcId="{C46E2D56-4CF5-4901-88FC-8ADE6D479C0F}" destId="{4D61B8ED-2D5C-4C08-8257-CF712C5F3319}" srcOrd="0" destOrd="0" presId="urn:microsoft.com/office/officeart/2005/8/layout/hierarchy3"/>
    <dgm:cxn modelId="{933DAA8D-BC4E-42CE-A798-1B2201C9D256}" type="presParOf" srcId="{C46E2D56-4CF5-4901-88FC-8ADE6D479C0F}" destId="{50853640-C287-4138-8669-BF09087965E0}" srcOrd="1" destOrd="0" presId="urn:microsoft.com/office/officeart/2005/8/layout/hierarchy3"/>
    <dgm:cxn modelId="{6BF198F8-1900-41C0-A585-9F1C290D8DBB}" type="presParOf" srcId="{84FBC458-45C0-4D06-B3C5-34A73C545BF9}" destId="{825817E0-5326-4617-B1AF-DB3AC6173473}" srcOrd="1" destOrd="0" presId="urn:microsoft.com/office/officeart/2005/8/layout/hierarchy3"/>
    <dgm:cxn modelId="{D1A6CE42-1CC2-48AA-87A1-E255941E6AEE}" type="presParOf" srcId="{825817E0-5326-4617-B1AF-DB3AC6173473}" destId="{287458E8-292D-45CE-9456-E8E9094EB9A8}" srcOrd="0" destOrd="0" presId="urn:microsoft.com/office/officeart/2005/8/layout/hierarchy3"/>
    <dgm:cxn modelId="{12678F74-AC1B-484A-B6D6-6841DD19EB49}" type="presParOf" srcId="{825817E0-5326-4617-B1AF-DB3AC6173473}" destId="{46445F73-AB7D-4821-9E1B-834400046883}" srcOrd="1" destOrd="0" presId="urn:microsoft.com/office/officeart/2005/8/layout/hierarchy3"/>
    <dgm:cxn modelId="{4E5803D6-E63F-4E83-A0CC-C8D06A64674B}" type="presParOf" srcId="{825817E0-5326-4617-B1AF-DB3AC6173473}" destId="{58AD5F3D-2C89-4AD4-BC89-092692DF3AC2}" srcOrd="2" destOrd="0" presId="urn:microsoft.com/office/officeart/2005/8/layout/hierarchy3"/>
    <dgm:cxn modelId="{DCBE44CD-4539-4292-8D10-E38B9C37E016}" type="presParOf" srcId="{825817E0-5326-4617-B1AF-DB3AC6173473}" destId="{7D54B8C7-247D-4196-966E-D8705F7CB569}" srcOrd="3" destOrd="0" presId="urn:microsoft.com/office/officeart/2005/8/layout/hierarchy3"/>
    <dgm:cxn modelId="{0ED97CF4-9677-4523-B47D-2D0A43FD9B3E}" type="presParOf" srcId="{825817E0-5326-4617-B1AF-DB3AC6173473}" destId="{66BA1814-311A-480A-A7CB-EC8E9D92F037}" srcOrd="4" destOrd="0" presId="urn:microsoft.com/office/officeart/2005/8/layout/hierarchy3"/>
    <dgm:cxn modelId="{9DB2DC31-29A2-41DE-9C88-9FBB0A0CA787}" type="presParOf" srcId="{825817E0-5326-4617-B1AF-DB3AC6173473}" destId="{25E06216-8B7E-48D6-831B-D49A99A9DB5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715A2-B915-4B79-8A15-2B88AC12D77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CH"/>
        </a:p>
      </dgm:t>
    </dgm:pt>
    <dgm:pt modelId="{E3A92339-454E-47F4-B6DA-1D24883A1BED}">
      <dgm:prSet phldrT="[Text]" custT="1"/>
      <dgm:spPr/>
      <dgm:t>
        <a:bodyPr/>
        <a:lstStyle/>
        <a:p>
          <a:r>
            <a:rPr lang="de-CH" sz="1400" dirty="0" smtClean="0"/>
            <a:t>Inhalte: vermittelter Stoff der überbetrieblichen Kurse gemäss Kursprogramm</a:t>
          </a:r>
          <a:endParaRPr lang="de-CH" sz="1400" dirty="0"/>
        </a:p>
      </dgm:t>
    </dgm:pt>
    <dgm:pt modelId="{A354E29B-A5B2-4FDC-AFCA-BCEF12E08262}" type="parTrans" cxnId="{87E28228-10A9-4294-9457-35057781885E}">
      <dgm:prSet/>
      <dgm:spPr/>
      <dgm:t>
        <a:bodyPr/>
        <a:lstStyle/>
        <a:p>
          <a:endParaRPr lang="de-CH" sz="1400"/>
        </a:p>
      </dgm:t>
    </dgm:pt>
    <dgm:pt modelId="{7C6AB53A-E4B6-4CB6-9244-7E29EDDFC899}" type="sibTrans" cxnId="{87E28228-10A9-4294-9457-35057781885E}">
      <dgm:prSet/>
      <dgm:spPr/>
      <dgm:t>
        <a:bodyPr/>
        <a:lstStyle/>
        <a:p>
          <a:endParaRPr lang="de-CH" sz="1400"/>
        </a:p>
      </dgm:t>
    </dgm:pt>
    <dgm:pt modelId="{51C51ACC-659D-42E9-AD5D-CD03A954594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Methoden-, Sozial- und Selbstkompetenzen</a:t>
          </a:r>
        </a:p>
        <a:p>
          <a:pPr defTabSz="889000">
            <a:lnSpc>
              <a:spcPct val="90000"/>
            </a:lnSpc>
            <a:spcBef>
              <a:spcPct val="0"/>
            </a:spcBef>
            <a:spcAft>
              <a:spcPct val="35000"/>
            </a:spcAft>
          </a:pPr>
          <a:endParaRPr lang="de-CH" sz="1400" dirty="0"/>
        </a:p>
      </dgm:t>
    </dgm:pt>
    <dgm:pt modelId="{689F75D5-2519-4DFE-B67F-3EFE823CB4D7}" type="parTrans" cxnId="{0398C868-AEB8-4136-A2D1-6A21A6F5E9A2}">
      <dgm:prSet/>
      <dgm:spPr/>
      <dgm:t>
        <a:bodyPr/>
        <a:lstStyle/>
        <a:p>
          <a:endParaRPr lang="de-CH" sz="1400"/>
        </a:p>
      </dgm:t>
    </dgm:pt>
    <dgm:pt modelId="{EB24AED3-0268-44A2-BAF5-BBD8554D87F9}" type="sibTrans" cxnId="{0398C868-AEB8-4136-A2D1-6A21A6F5E9A2}">
      <dgm:prSet/>
      <dgm:spPr/>
      <dgm:t>
        <a:bodyPr/>
        <a:lstStyle/>
        <a:p>
          <a:endParaRPr lang="de-CH" sz="1400"/>
        </a:p>
      </dgm:t>
    </dgm:pt>
    <dgm:pt modelId="{45E9F57A-F067-4E73-BD8E-B9F348D1B2D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Die Leistungsziele der betrieblichen Ausbildung und der überbetrieblichen Kurse</a:t>
          </a:r>
        </a:p>
        <a:p>
          <a:pPr defTabSz="622300">
            <a:lnSpc>
              <a:spcPct val="90000"/>
            </a:lnSpc>
            <a:spcBef>
              <a:spcPct val="0"/>
            </a:spcBef>
            <a:spcAft>
              <a:spcPct val="35000"/>
            </a:spcAft>
          </a:pPr>
          <a:endParaRPr lang="de-CH" sz="1400" dirty="0"/>
        </a:p>
      </dgm:t>
    </dgm:pt>
    <dgm:pt modelId="{638DBD6B-A6D7-4DEC-BF43-44ECB6B40365}" type="parTrans" cxnId="{F60B8ABF-AD92-43F9-A9EA-259F79E17EAC}">
      <dgm:prSet/>
      <dgm:spPr/>
      <dgm:t>
        <a:bodyPr/>
        <a:lstStyle/>
        <a:p>
          <a:endParaRPr lang="de-CH" sz="1400"/>
        </a:p>
      </dgm:t>
    </dgm:pt>
    <dgm:pt modelId="{7241D980-388B-4F85-B0EA-595FCA6CD40D}" type="sibTrans" cxnId="{F60B8ABF-AD92-43F9-A9EA-259F79E17EAC}">
      <dgm:prSet/>
      <dgm:spPr/>
      <dgm:t>
        <a:bodyPr/>
        <a:lstStyle/>
        <a:p>
          <a:endParaRPr lang="de-CH" sz="1400"/>
        </a:p>
      </dgm:t>
    </dgm:pt>
    <dgm:pt modelId="{0B3E1EAD-B3AD-4051-9459-EA8536477281}">
      <dgm:prSet custT="1"/>
      <dgm:spPr/>
      <dgm:t>
        <a:bodyPr/>
        <a:lstStyle/>
        <a:p>
          <a:r>
            <a:rPr lang="de-CH" sz="2000" b="1" dirty="0" smtClean="0"/>
            <a:t>Praxisbericht </a:t>
          </a:r>
          <a:endParaRPr lang="de-CH" sz="2000" b="1" dirty="0"/>
        </a:p>
      </dgm:t>
    </dgm:pt>
    <dgm:pt modelId="{D0745575-013F-4AA3-A3D0-F3B735F1458C}" type="parTrans" cxnId="{836283F1-3CCC-4BC3-92D1-3461C6197FA8}">
      <dgm:prSet/>
      <dgm:spPr/>
      <dgm:t>
        <a:bodyPr/>
        <a:lstStyle/>
        <a:p>
          <a:endParaRPr lang="de-CH"/>
        </a:p>
      </dgm:t>
    </dgm:pt>
    <dgm:pt modelId="{699B8264-D024-4CF0-8FC4-2A8B04D23B4C}" type="sibTrans" cxnId="{836283F1-3CCC-4BC3-92D1-3461C6197FA8}">
      <dgm:prSet/>
      <dgm:spPr/>
      <dgm:t>
        <a:bodyPr/>
        <a:lstStyle/>
        <a:p>
          <a:endParaRPr lang="de-CH"/>
        </a:p>
      </dgm:t>
    </dgm:pt>
    <dgm:pt modelId="{448DF15A-2D9D-4AF8-8B2F-598E2E2C2455}">
      <dgm:prSet custT="1"/>
      <dgm:spPr/>
      <dgm:t>
        <a:bodyPr/>
        <a:lstStyle/>
        <a:p>
          <a:r>
            <a:rPr lang="de-CH" sz="1600" dirty="0" smtClean="0"/>
            <a:t>Ausbildungsprogramm</a:t>
          </a:r>
          <a:endParaRPr lang="de-CH" sz="1600" dirty="0"/>
        </a:p>
      </dgm:t>
    </dgm:pt>
    <dgm:pt modelId="{6E82EEDB-A24E-4DC1-AC98-0916238D4140}" type="parTrans" cxnId="{CAC4B9CA-9733-41DC-81D7-AC7E2CA7065A}">
      <dgm:prSet/>
      <dgm:spPr/>
      <dgm:t>
        <a:bodyPr/>
        <a:lstStyle/>
        <a:p>
          <a:endParaRPr lang="de-CH"/>
        </a:p>
      </dgm:t>
    </dgm:pt>
    <dgm:pt modelId="{B7E2B93C-C25D-4AEA-8B38-63CD53B6FDCC}" type="sibTrans" cxnId="{CAC4B9CA-9733-41DC-81D7-AC7E2CA7065A}">
      <dgm:prSet/>
      <dgm:spPr/>
      <dgm:t>
        <a:bodyPr/>
        <a:lstStyle/>
        <a:p>
          <a:endParaRPr lang="de-CH"/>
        </a:p>
      </dgm:t>
    </dgm:pt>
    <dgm:pt modelId="{007C69DC-9EE5-4021-8F80-83C93E4AF318}" type="pres">
      <dgm:prSet presAssocID="{092715A2-B915-4B79-8A15-2B88AC12D778}" presName="compositeShape" presStyleCnt="0">
        <dgm:presLayoutVars>
          <dgm:dir/>
          <dgm:resizeHandles/>
        </dgm:presLayoutVars>
      </dgm:prSet>
      <dgm:spPr/>
      <dgm:t>
        <a:bodyPr/>
        <a:lstStyle/>
        <a:p>
          <a:endParaRPr lang="de-CH"/>
        </a:p>
      </dgm:t>
    </dgm:pt>
    <dgm:pt modelId="{76B2B746-D887-4D8D-8AF1-312FC96EF612}" type="pres">
      <dgm:prSet presAssocID="{092715A2-B915-4B79-8A15-2B88AC12D778}" presName="pyramid" presStyleLbl="node1" presStyleIdx="0" presStyleCnt="1"/>
      <dgm:spPr/>
    </dgm:pt>
    <dgm:pt modelId="{69240965-AE1C-40F7-9F6E-24CBE09CB0ED}" type="pres">
      <dgm:prSet presAssocID="{092715A2-B915-4B79-8A15-2B88AC12D778}" presName="theList" presStyleCnt="0"/>
      <dgm:spPr/>
    </dgm:pt>
    <dgm:pt modelId="{8C4D7F16-FD93-4C44-A6E1-A40539C5B5B8}" type="pres">
      <dgm:prSet presAssocID="{E3A92339-454E-47F4-B6DA-1D24883A1BED}" presName="aNode" presStyleLbl="fgAcc1" presStyleIdx="0" presStyleCnt="5" custScaleX="165385">
        <dgm:presLayoutVars>
          <dgm:bulletEnabled val="1"/>
        </dgm:presLayoutVars>
      </dgm:prSet>
      <dgm:spPr/>
      <dgm:t>
        <a:bodyPr/>
        <a:lstStyle/>
        <a:p>
          <a:endParaRPr lang="de-CH"/>
        </a:p>
      </dgm:t>
    </dgm:pt>
    <dgm:pt modelId="{23E4A1DA-EF82-4734-A132-83D81AEC16A0}" type="pres">
      <dgm:prSet presAssocID="{E3A92339-454E-47F4-B6DA-1D24883A1BED}" presName="aSpace" presStyleCnt="0"/>
      <dgm:spPr/>
    </dgm:pt>
    <dgm:pt modelId="{5BFF676B-18EA-4125-8B43-D903677B4EDD}" type="pres">
      <dgm:prSet presAssocID="{51C51ACC-659D-42E9-AD5D-CD03A954594F}" presName="aNode" presStyleLbl="fgAcc1" presStyleIdx="1" presStyleCnt="5" custScaleX="166896">
        <dgm:presLayoutVars>
          <dgm:bulletEnabled val="1"/>
        </dgm:presLayoutVars>
      </dgm:prSet>
      <dgm:spPr/>
      <dgm:t>
        <a:bodyPr/>
        <a:lstStyle/>
        <a:p>
          <a:endParaRPr lang="de-CH"/>
        </a:p>
      </dgm:t>
    </dgm:pt>
    <dgm:pt modelId="{A72F4FBE-21F8-421D-9C58-2F288CF81BA0}" type="pres">
      <dgm:prSet presAssocID="{51C51ACC-659D-42E9-AD5D-CD03A954594F}" presName="aSpace" presStyleCnt="0"/>
      <dgm:spPr/>
    </dgm:pt>
    <dgm:pt modelId="{EE7DF21F-C112-4A97-9852-5181A1CF1297}" type="pres">
      <dgm:prSet presAssocID="{45E9F57A-F067-4E73-BD8E-B9F348D1B2D2}" presName="aNode" presStyleLbl="fgAcc1" presStyleIdx="2" presStyleCnt="5" custScaleX="170055">
        <dgm:presLayoutVars>
          <dgm:bulletEnabled val="1"/>
        </dgm:presLayoutVars>
      </dgm:prSet>
      <dgm:spPr/>
      <dgm:t>
        <a:bodyPr/>
        <a:lstStyle/>
        <a:p>
          <a:endParaRPr lang="de-CH"/>
        </a:p>
      </dgm:t>
    </dgm:pt>
    <dgm:pt modelId="{BD0CEA70-B0B2-43BB-A97E-5322CCEAAEB0}" type="pres">
      <dgm:prSet presAssocID="{45E9F57A-F067-4E73-BD8E-B9F348D1B2D2}" presName="aSpace" presStyleCnt="0"/>
      <dgm:spPr/>
    </dgm:pt>
    <dgm:pt modelId="{BBE95C72-9A3E-405A-9EE4-270C8728D648}" type="pres">
      <dgm:prSet presAssocID="{448DF15A-2D9D-4AF8-8B2F-598E2E2C2455}" presName="aNode" presStyleLbl="fgAcc1" presStyleIdx="3" presStyleCnt="5" custScaleX="170055">
        <dgm:presLayoutVars>
          <dgm:bulletEnabled val="1"/>
        </dgm:presLayoutVars>
      </dgm:prSet>
      <dgm:spPr/>
      <dgm:t>
        <a:bodyPr/>
        <a:lstStyle/>
        <a:p>
          <a:endParaRPr lang="de-CH"/>
        </a:p>
      </dgm:t>
    </dgm:pt>
    <dgm:pt modelId="{12EC1FDB-7A1F-4681-8F9E-1236A8DF9BB2}" type="pres">
      <dgm:prSet presAssocID="{448DF15A-2D9D-4AF8-8B2F-598E2E2C2455}" presName="aSpace" presStyleCnt="0"/>
      <dgm:spPr/>
    </dgm:pt>
    <dgm:pt modelId="{4628BA54-2E1E-4CA1-A989-2EA709F9B704}" type="pres">
      <dgm:prSet presAssocID="{0B3E1EAD-B3AD-4051-9459-EA8536477281}" presName="aNode" presStyleLbl="fgAcc1" presStyleIdx="4" presStyleCnt="5" custScaleX="168269">
        <dgm:presLayoutVars>
          <dgm:bulletEnabled val="1"/>
        </dgm:presLayoutVars>
      </dgm:prSet>
      <dgm:spPr/>
      <dgm:t>
        <a:bodyPr/>
        <a:lstStyle/>
        <a:p>
          <a:endParaRPr lang="de-CH"/>
        </a:p>
      </dgm:t>
    </dgm:pt>
    <dgm:pt modelId="{828DEDAF-77A5-4332-97D3-D0F29EF65B06}" type="pres">
      <dgm:prSet presAssocID="{0B3E1EAD-B3AD-4051-9459-EA8536477281}" presName="aSpace" presStyleCnt="0"/>
      <dgm:spPr/>
    </dgm:pt>
  </dgm:ptLst>
  <dgm:cxnLst>
    <dgm:cxn modelId="{F3527D15-8E7B-4933-BA2F-9D642B8B7223}" type="presOf" srcId="{E3A92339-454E-47F4-B6DA-1D24883A1BED}" destId="{8C4D7F16-FD93-4C44-A6E1-A40539C5B5B8}" srcOrd="0" destOrd="0" presId="urn:microsoft.com/office/officeart/2005/8/layout/pyramid2"/>
    <dgm:cxn modelId="{836283F1-3CCC-4BC3-92D1-3461C6197FA8}" srcId="{092715A2-B915-4B79-8A15-2B88AC12D778}" destId="{0B3E1EAD-B3AD-4051-9459-EA8536477281}" srcOrd="4" destOrd="0" parTransId="{D0745575-013F-4AA3-A3D0-F3B735F1458C}" sibTransId="{699B8264-D024-4CF0-8FC4-2A8B04D23B4C}"/>
    <dgm:cxn modelId="{F60B8ABF-AD92-43F9-A9EA-259F79E17EAC}" srcId="{092715A2-B915-4B79-8A15-2B88AC12D778}" destId="{45E9F57A-F067-4E73-BD8E-B9F348D1B2D2}" srcOrd="2" destOrd="0" parTransId="{638DBD6B-A6D7-4DEC-BF43-44ECB6B40365}" sibTransId="{7241D980-388B-4F85-B0EA-595FCA6CD40D}"/>
    <dgm:cxn modelId="{0F91B70C-9A13-4834-AB0D-F8A417C4D7CC}" type="presOf" srcId="{448DF15A-2D9D-4AF8-8B2F-598E2E2C2455}" destId="{BBE95C72-9A3E-405A-9EE4-270C8728D648}" srcOrd="0" destOrd="0" presId="urn:microsoft.com/office/officeart/2005/8/layout/pyramid2"/>
    <dgm:cxn modelId="{0398C868-AEB8-4136-A2D1-6A21A6F5E9A2}" srcId="{092715A2-B915-4B79-8A15-2B88AC12D778}" destId="{51C51ACC-659D-42E9-AD5D-CD03A954594F}" srcOrd="1" destOrd="0" parTransId="{689F75D5-2519-4DFE-B67F-3EFE823CB4D7}" sibTransId="{EB24AED3-0268-44A2-BAF5-BBD8554D87F9}"/>
    <dgm:cxn modelId="{CAC4B9CA-9733-41DC-81D7-AC7E2CA7065A}" srcId="{092715A2-B915-4B79-8A15-2B88AC12D778}" destId="{448DF15A-2D9D-4AF8-8B2F-598E2E2C2455}" srcOrd="3" destOrd="0" parTransId="{6E82EEDB-A24E-4DC1-AC98-0916238D4140}" sibTransId="{B7E2B93C-C25D-4AEA-8B38-63CD53B6FDCC}"/>
    <dgm:cxn modelId="{F6E64794-9D20-4464-9145-46AB04DA454E}" type="presOf" srcId="{51C51ACC-659D-42E9-AD5D-CD03A954594F}" destId="{5BFF676B-18EA-4125-8B43-D903677B4EDD}" srcOrd="0" destOrd="0" presId="urn:microsoft.com/office/officeart/2005/8/layout/pyramid2"/>
    <dgm:cxn modelId="{87E28228-10A9-4294-9457-35057781885E}" srcId="{092715A2-B915-4B79-8A15-2B88AC12D778}" destId="{E3A92339-454E-47F4-B6DA-1D24883A1BED}" srcOrd="0" destOrd="0" parTransId="{A354E29B-A5B2-4FDC-AFCA-BCEF12E08262}" sibTransId="{7C6AB53A-E4B6-4CB6-9244-7E29EDDFC899}"/>
    <dgm:cxn modelId="{B81383E7-04AF-4526-90BA-9309CDD54953}" type="presOf" srcId="{092715A2-B915-4B79-8A15-2B88AC12D778}" destId="{007C69DC-9EE5-4021-8F80-83C93E4AF318}" srcOrd="0" destOrd="0" presId="urn:microsoft.com/office/officeart/2005/8/layout/pyramid2"/>
    <dgm:cxn modelId="{B8F183CC-9E5C-4D74-82D2-CF0CC67412DD}" type="presOf" srcId="{0B3E1EAD-B3AD-4051-9459-EA8536477281}" destId="{4628BA54-2E1E-4CA1-A989-2EA709F9B704}" srcOrd="0" destOrd="0" presId="urn:microsoft.com/office/officeart/2005/8/layout/pyramid2"/>
    <dgm:cxn modelId="{4DA13824-5E1A-4771-99FE-26B6A385FD3F}" type="presOf" srcId="{45E9F57A-F067-4E73-BD8E-B9F348D1B2D2}" destId="{EE7DF21F-C112-4A97-9852-5181A1CF1297}" srcOrd="0" destOrd="0" presId="urn:microsoft.com/office/officeart/2005/8/layout/pyramid2"/>
    <dgm:cxn modelId="{9531D8A1-35ED-44BB-8B0D-2C58C763D8A5}" type="presParOf" srcId="{007C69DC-9EE5-4021-8F80-83C93E4AF318}" destId="{76B2B746-D887-4D8D-8AF1-312FC96EF612}" srcOrd="0" destOrd="0" presId="urn:microsoft.com/office/officeart/2005/8/layout/pyramid2"/>
    <dgm:cxn modelId="{5002E278-3119-4E36-9440-C22B81ACFE3C}" type="presParOf" srcId="{007C69DC-9EE5-4021-8F80-83C93E4AF318}" destId="{69240965-AE1C-40F7-9F6E-24CBE09CB0ED}" srcOrd="1" destOrd="0" presId="urn:microsoft.com/office/officeart/2005/8/layout/pyramid2"/>
    <dgm:cxn modelId="{CE4FD657-D5B7-4E25-A258-48C297F36F8F}" type="presParOf" srcId="{69240965-AE1C-40F7-9F6E-24CBE09CB0ED}" destId="{8C4D7F16-FD93-4C44-A6E1-A40539C5B5B8}" srcOrd="0" destOrd="0" presId="urn:microsoft.com/office/officeart/2005/8/layout/pyramid2"/>
    <dgm:cxn modelId="{97B1ADE6-8898-44C1-88B7-87BA08A5AB71}" type="presParOf" srcId="{69240965-AE1C-40F7-9F6E-24CBE09CB0ED}" destId="{23E4A1DA-EF82-4734-A132-83D81AEC16A0}" srcOrd="1" destOrd="0" presId="urn:microsoft.com/office/officeart/2005/8/layout/pyramid2"/>
    <dgm:cxn modelId="{DFC09A07-B683-4A9E-A3B4-969A81BEF1AF}" type="presParOf" srcId="{69240965-AE1C-40F7-9F6E-24CBE09CB0ED}" destId="{5BFF676B-18EA-4125-8B43-D903677B4EDD}" srcOrd="2" destOrd="0" presId="urn:microsoft.com/office/officeart/2005/8/layout/pyramid2"/>
    <dgm:cxn modelId="{8F4CC78C-F233-4001-98E1-7520D3D656FC}" type="presParOf" srcId="{69240965-AE1C-40F7-9F6E-24CBE09CB0ED}" destId="{A72F4FBE-21F8-421D-9C58-2F288CF81BA0}" srcOrd="3" destOrd="0" presId="urn:microsoft.com/office/officeart/2005/8/layout/pyramid2"/>
    <dgm:cxn modelId="{8670A9B9-2136-4993-A7BC-FC0C82B63653}" type="presParOf" srcId="{69240965-AE1C-40F7-9F6E-24CBE09CB0ED}" destId="{EE7DF21F-C112-4A97-9852-5181A1CF1297}" srcOrd="4" destOrd="0" presId="urn:microsoft.com/office/officeart/2005/8/layout/pyramid2"/>
    <dgm:cxn modelId="{7A7BEC54-4947-4C50-9053-F3C7E56837F9}" type="presParOf" srcId="{69240965-AE1C-40F7-9F6E-24CBE09CB0ED}" destId="{BD0CEA70-B0B2-43BB-A97E-5322CCEAAEB0}" srcOrd="5" destOrd="0" presId="urn:microsoft.com/office/officeart/2005/8/layout/pyramid2"/>
    <dgm:cxn modelId="{58CA404D-ABEE-4E76-AA84-47ABFC6915A9}" type="presParOf" srcId="{69240965-AE1C-40F7-9F6E-24CBE09CB0ED}" destId="{BBE95C72-9A3E-405A-9EE4-270C8728D648}" srcOrd="6" destOrd="0" presId="urn:microsoft.com/office/officeart/2005/8/layout/pyramid2"/>
    <dgm:cxn modelId="{D83AB7EA-A892-4EEE-96DF-C078CC54F207}" type="presParOf" srcId="{69240965-AE1C-40F7-9F6E-24CBE09CB0ED}" destId="{12EC1FDB-7A1F-4681-8F9E-1236A8DF9BB2}" srcOrd="7" destOrd="0" presId="urn:microsoft.com/office/officeart/2005/8/layout/pyramid2"/>
    <dgm:cxn modelId="{CA82FBCA-2E45-4EBB-8A7C-6D5684B53D27}" type="presParOf" srcId="{69240965-AE1C-40F7-9F6E-24CBE09CB0ED}" destId="{4628BA54-2E1E-4CA1-A989-2EA709F9B704}" srcOrd="8" destOrd="0" presId="urn:microsoft.com/office/officeart/2005/8/layout/pyramid2"/>
    <dgm:cxn modelId="{AA82C8B8-E9AD-4AF9-AB59-A5CEC33C276E}" type="presParOf" srcId="{69240965-AE1C-40F7-9F6E-24CBE09CB0ED}" destId="{828DEDAF-77A5-4332-97D3-D0F29EF65B0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4AE8E-3780-46C4-A10B-93D78F3F22F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CH"/>
        </a:p>
      </dgm:t>
    </dgm:pt>
    <dgm:pt modelId="{11D8D638-B1F8-4550-9760-985E4A2E4443}">
      <dgm:prSet phldrT="[Text]"/>
      <dgm:spPr/>
      <dgm:t>
        <a:bodyPr/>
        <a:lstStyle/>
        <a:p>
          <a:r>
            <a:rPr lang="de-CH" dirty="0" smtClean="0"/>
            <a:t>LLD:</a:t>
          </a:r>
        </a:p>
        <a:p>
          <a:r>
            <a:rPr lang="de-CH" dirty="0" smtClean="0"/>
            <a:t>28 Betriebliche Leistungsziele</a:t>
          </a:r>
          <a:endParaRPr lang="de-CH" dirty="0"/>
        </a:p>
      </dgm:t>
    </dgm:pt>
    <dgm:pt modelId="{BE7E41C0-9659-4957-AAF3-C3B5BCB5C05A}" type="parTrans" cxnId="{3C7A29E6-2E0C-4432-A498-029A30B63F64}">
      <dgm:prSet/>
      <dgm:spPr/>
      <dgm:t>
        <a:bodyPr/>
        <a:lstStyle/>
        <a:p>
          <a:endParaRPr lang="de-CH"/>
        </a:p>
      </dgm:t>
    </dgm:pt>
    <dgm:pt modelId="{FC46092C-A437-4F5D-831A-0E2F581AA00A}" type="sibTrans" cxnId="{3C7A29E6-2E0C-4432-A498-029A30B63F64}">
      <dgm:prSet/>
      <dgm:spPr/>
      <dgm:t>
        <a:bodyPr/>
        <a:lstStyle/>
        <a:p>
          <a:endParaRPr lang="de-CH"/>
        </a:p>
      </dgm:t>
    </dgm:pt>
    <dgm:pt modelId="{A1044297-29EA-4805-AE97-0779284C47CD}">
      <dgm:prSet phldrT="[Text]" custT="1"/>
      <dgm:spPr/>
      <dgm:t>
        <a:bodyPr anchor="ctr"/>
        <a:lstStyle/>
        <a:p>
          <a:r>
            <a:rPr lang="de-CH" sz="3200" dirty="0" smtClean="0"/>
            <a:t>33 </a:t>
          </a:r>
          <a:r>
            <a:rPr lang="de-CH" sz="3200" dirty="0" err="1" smtClean="0"/>
            <a:t>ü</a:t>
          </a:r>
          <a:r>
            <a:rPr lang="de-CH" sz="2800" dirty="0" err="1" smtClean="0"/>
            <a:t>K</a:t>
          </a:r>
          <a:r>
            <a:rPr lang="de-CH" sz="2800" dirty="0" smtClean="0"/>
            <a:t>-Leistungszie</a:t>
          </a:r>
          <a:r>
            <a:rPr lang="de-CH" sz="3200" dirty="0" smtClean="0"/>
            <a:t>le</a:t>
          </a:r>
          <a:endParaRPr lang="de-CH" sz="3600" dirty="0"/>
        </a:p>
      </dgm:t>
    </dgm:pt>
    <dgm:pt modelId="{3A5FB825-54BF-469C-81E3-02085CE165BF}" type="parTrans" cxnId="{1BAE958E-F99F-44AE-9E87-8AEE3291FDCC}">
      <dgm:prSet/>
      <dgm:spPr/>
      <dgm:t>
        <a:bodyPr/>
        <a:lstStyle/>
        <a:p>
          <a:endParaRPr lang="de-CH"/>
        </a:p>
      </dgm:t>
    </dgm:pt>
    <dgm:pt modelId="{472ECA5B-A58A-4A92-BE5A-3AEC57B57D6A}" type="sibTrans" cxnId="{1BAE958E-F99F-44AE-9E87-8AEE3291FDCC}">
      <dgm:prSet/>
      <dgm:spPr/>
      <dgm:t>
        <a:bodyPr/>
        <a:lstStyle/>
        <a:p>
          <a:endParaRPr lang="de-CH"/>
        </a:p>
      </dgm:t>
    </dgm:pt>
    <dgm:pt modelId="{435F6077-E40C-4D90-B38D-921186D65BE9}" type="pres">
      <dgm:prSet presAssocID="{B5E4AE8E-3780-46C4-A10B-93D78F3F22F9}" presName="Name0" presStyleCnt="0">
        <dgm:presLayoutVars>
          <dgm:dir/>
          <dgm:animLvl val="lvl"/>
          <dgm:resizeHandles/>
        </dgm:presLayoutVars>
      </dgm:prSet>
      <dgm:spPr/>
      <dgm:t>
        <a:bodyPr/>
        <a:lstStyle/>
        <a:p>
          <a:endParaRPr lang="de-CH"/>
        </a:p>
      </dgm:t>
    </dgm:pt>
    <dgm:pt modelId="{82728F1F-62FC-4E2B-B727-72B5FAF4ABD1}" type="pres">
      <dgm:prSet presAssocID="{11D8D638-B1F8-4550-9760-985E4A2E4443}" presName="linNode" presStyleCnt="0"/>
      <dgm:spPr/>
    </dgm:pt>
    <dgm:pt modelId="{A07332B0-77C2-4C6F-9E80-3ABDC02C5F71}" type="pres">
      <dgm:prSet presAssocID="{11D8D638-B1F8-4550-9760-985E4A2E4443}" presName="parentShp" presStyleLbl="node1" presStyleIdx="0" presStyleCnt="1">
        <dgm:presLayoutVars>
          <dgm:bulletEnabled val="1"/>
        </dgm:presLayoutVars>
      </dgm:prSet>
      <dgm:spPr/>
      <dgm:t>
        <a:bodyPr/>
        <a:lstStyle/>
        <a:p>
          <a:endParaRPr lang="de-CH"/>
        </a:p>
      </dgm:t>
    </dgm:pt>
    <dgm:pt modelId="{EB0F6D08-003A-4EC7-A60E-1F7D6F050014}" type="pres">
      <dgm:prSet presAssocID="{11D8D638-B1F8-4550-9760-985E4A2E4443}" presName="childShp" presStyleLbl="bgAccFollowNode1" presStyleIdx="0" presStyleCnt="1">
        <dgm:presLayoutVars>
          <dgm:bulletEnabled val="1"/>
        </dgm:presLayoutVars>
      </dgm:prSet>
      <dgm:spPr/>
      <dgm:t>
        <a:bodyPr/>
        <a:lstStyle/>
        <a:p>
          <a:endParaRPr lang="de-CH"/>
        </a:p>
      </dgm:t>
    </dgm:pt>
  </dgm:ptLst>
  <dgm:cxnLst>
    <dgm:cxn modelId="{1BAE958E-F99F-44AE-9E87-8AEE3291FDCC}" srcId="{11D8D638-B1F8-4550-9760-985E4A2E4443}" destId="{A1044297-29EA-4805-AE97-0779284C47CD}" srcOrd="0" destOrd="0" parTransId="{3A5FB825-54BF-469C-81E3-02085CE165BF}" sibTransId="{472ECA5B-A58A-4A92-BE5A-3AEC57B57D6A}"/>
    <dgm:cxn modelId="{90E35237-E284-46CB-953B-45DD6E1A7BF3}" type="presOf" srcId="{A1044297-29EA-4805-AE97-0779284C47CD}" destId="{EB0F6D08-003A-4EC7-A60E-1F7D6F050014}" srcOrd="0" destOrd="0" presId="urn:microsoft.com/office/officeart/2005/8/layout/vList6"/>
    <dgm:cxn modelId="{2A3DB5FF-043D-4D23-8BF4-0F11458B9C49}" type="presOf" srcId="{B5E4AE8E-3780-46C4-A10B-93D78F3F22F9}" destId="{435F6077-E40C-4D90-B38D-921186D65BE9}" srcOrd="0" destOrd="0" presId="urn:microsoft.com/office/officeart/2005/8/layout/vList6"/>
    <dgm:cxn modelId="{3C7A29E6-2E0C-4432-A498-029A30B63F64}" srcId="{B5E4AE8E-3780-46C4-A10B-93D78F3F22F9}" destId="{11D8D638-B1F8-4550-9760-985E4A2E4443}" srcOrd="0" destOrd="0" parTransId="{BE7E41C0-9659-4957-AAF3-C3B5BCB5C05A}" sibTransId="{FC46092C-A437-4F5D-831A-0E2F581AA00A}"/>
    <dgm:cxn modelId="{CA1A14EF-1442-4DAC-9E64-2D44AE914904}" type="presOf" srcId="{11D8D638-B1F8-4550-9760-985E4A2E4443}" destId="{A07332B0-77C2-4C6F-9E80-3ABDC02C5F71}" srcOrd="0" destOrd="0" presId="urn:microsoft.com/office/officeart/2005/8/layout/vList6"/>
    <dgm:cxn modelId="{5BF5201C-C802-4C93-A86B-C752D96A9C57}" type="presParOf" srcId="{435F6077-E40C-4D90-B38D-921186D65BE9}" destId="{82728F1F-62FC-4E2B-B727-72B5FAF4ABD1}" srcOrd="0" destOrd="0" presId="urn:microsoft.com/office/officeart/2005/8/layout/vList6"/>
    <dgm:cxn modelId="{9874A12B-2388-4796-A6AA-0E9B45BFA65E}" type="presParOf" srcId="{82728F1F-62FC-4E2B-B727-72B5FAF4ABD1}" destId="{A07332B0-77C2-4C6F-9E80-3ABDC02C5F71}" srcOrd="0" destOrd="0" presId="urn:microsoft.com/office/officeart/2005/8/layout/vList6"/>
    <dgm:cxn modelId="{D15926E2-4C18-4BD0-BAF9-627348A8614D}" type="presParOf" srcId="{82728F1F-62FC-4E2B-B727-72B5FAF4ABD1}" destId="{EB0F6D08-003A-4EC7-A60E-1F7D6F05001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3106688" y="1147"/>
          <a:ext cx="2016222" cy="952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Betriebliches Qualifikationsverfahren </a:t>
          </a:r>
          <a:endParaRPr lang="de-CH" sz="1400" kern="1200" dirty="0"/>
        </a:p>
      </dsp:txBody>
      <dsp:txXfrm>
        <a:off x="3134581" y="29040"/>
        <a:ext cx="1960436" cy="896565"/>
      </dsp:txXfrm>
    </dsp:sp>
    <dsp:sp modelId="{287458E8-292D-45CE-9456-E8E9094EB9A8}">
      <dsp:nvSpPr>
        <dsp:cNvPr id="0" name=""/>
        <dsp:cNvSpPr/>
      </dsp:nvSpPr>
      <dsp:spPr>
        <a:xfrm>
          <a:off x="3308310" y="953498"/>
          <a:ext cx="201622" cy="714263"/>
        </a:xfrm>
        <a:custGeom>
          <a:avLst/>
          <a:gdLst/>
          <a:ahLst/>
          <a:cxnLst/>
          <a:rect l="0" t="0" r="0" b="0"/>
          <a:pathLst>
            <a:path>
              <a:moveTo>
                <a:pt x="0" y="0"/>
              </a:moveTo>
              <a:lnTo>
                <a:pt x="0" y="714263"/>
              </a:lnTo>
              <a:lnTo>
                <a:pt x="201622" y="7142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3509933" y="1191586"/>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Berufspraxis schriftlich</a:t>
          </a:r>
          <a:endParaRPr lang="de-CH" sz="1400" kern="1200" dirty="0"/>
        </a:p>
      </dsp:txBody>
      <dsp:txXfrm>
        <a:off x="3537826" y="1219479"/>
        <a:ext cx="1467975" cy="896565"/>
      </dsp:txXfrm>
    </dsp:sp>
    <dsp:sp modelId="{58AD5F3D-2C89-4AD4-BC89-092692DF3AC2}">
      <dsp:nvSpPr>
        <dsp:cNvPr id="0" name=""/>
        <dsp:cNvSpPr/>
      </dsp:nvSpPr>
      <dsp:spPr>
        <a:xfrm>
          <a:off x="3308310" y="953498"/>
          <a:ext cx="201622" cy="1904702"/>
        </a:xfrm>
        <a:custGeom>
          <a:avLst/>
          <a:gdLst/>
          <a:ahLst/>
          <a:cxnLst/>
          <a:rect l="0" t="0" r="0" b="0"/>
          <a:pathLst>
            <a:path>
              <a:moveTo>
                <a:pt x="0" y="0"/>
              </a:moveTo>
              <a:lnTo>
                <a:pt x="0" y="1904702"/>
              </a:lnTo>
              <a:lnTo>
                <a:pt x="201622" y="1904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3509933" y="2382025"/>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Berufspraxis mündlich</a:t>
          </a:r>
          <a:endParaRPr lang="de-CH" sz="1400" kern="1200" dirty="0"/>
        </a:p>
      </dsp:txBody>
      <dsp:txXfrm>
        <a:off x="3537826" y="2409918"/>
        <a:ext cx="1467975" cy="896565"/>
      </dsp:txXfrm>
    </dsp:sp>
    <dsp:sp modelId="{66BA1814-311A-480A-A7CB-EC8E9D92F037}">
      <dsp:nvSpPr>
        <dsp:cNvPr id="0" name=""/>
        <dsp:cNvSpPr/>
      </dsp:nvSpPr>
      <dsp:spPr>
        <a:xfrm>
          <a:off x="3308310" y="953498"/>
          <a:ext cx="201622" cy="3095141"/>
        </a:xfrm>
        <a:custGeom>
          <a:avLst/>
          <a:gdLst/>
          <a:ahLst/>
          <a:cxnLst/>
          <a:rect l="0" t="0" r="0" b="0"/>
          <a:pathLst>
            <a:path>
              <a:moveTo>
                <a:pt x="0" y="0"/>
              </a:moveTo>
              <a:lnTo>
                <a:pt x="0" y="3095141"/>
              </a:lnTo>
              <a:lnTo>
                <a:pt x="201622" y="3095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06216-8B7E-48D6-831B-D49A99A9DB5D}">
      <dsp:nvSpPr>
        <dsp:cNvPr id="0" name=""/>
        <dsp:cNvSpPr/>
      </dsp:nvSpPr>
      <dsp:spPr>
        <a:xfrm>
          <a:off x="3509933" y="3572464"/>
          <a:ext cx="1523761" cy="952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t>Erfahrungsnote Betrieblicher Teil:</a:t>
          </a:r>
        </a:p>
        <a:p>
          <a:pPr lvl="0" algn="ctr" defTabSz="622300">
            <a:lnSpc>
              <a:spcPct val="90000"/>
            </a:lnSpc>
            <a:spcBef>
              <a:spcPct val="0"/>
            </a:spcBef>
            <a:spcAft>
              <a:spcPct val="35000"/>
            </a:spcAft>
          </a:pPr>
          <a:r>
            <a:rPr lang="de-CH" sz="1400" kern="1200" dirty="0" smtClean="0"/>
            <a:t>6 ALS</a:t>
          </a:r>
        </a:p>
        <a:p>
          <a:pPr lvl="0" algn="ctr" defTabSz="622300">
            <a:lnSpc>
              <a:spcPct val="90000"/>
            </a:lnSpc>
            <a:spcBef>
              <a:spcPct val="0"/>
            </a:spcBef>
            <a:spcAft>
              <a:spcPct val="35000"/>
            </a:spcAft>
          </a:pPr>
          <a:r>
            <a:rPr lang="de-CH" sz="1400" kern="1200" dirty="0" smtClean="0"/>
            <a:t>2 PE</a:t>
          </a:r>
        </a:p>
      </dsp:txBody>
      <dsp:txXfrm>
        <a:off x="3537826"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B746-D887-4D8D-8AF1-312FC96EF612}">
      <dsp:nvSpPr>
        <dsp:cNvPr id="0" name=""/>
        <dsp:cNvSpPr/>
      </dsp:nvSpPr>
      <dsp:spPr>
        <a:xfrm>
          <a:off x="390643" y="0"/>
          <a:ext cx="4032448" cy="403244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D7F16-FD93-4C44-A6E1-A40539C5B5B8}">
      <dsp:nvSpPr>
        <dsp:cNvPr id="0" name=""/>
        <dsp:cNvSpPr/>
      </dsp:nvSpPr>
      <dsp:spPr>
        <a:xfrm>
          <a:off x="1549966" y="403638"/>
          <a:ext cx="4334891"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CH" sz="1400" kern="1200" dirty="0" smtClean="0"/>
            <a:t>Inhalte: vermittelter Stoff der überbetrieblichen Kurse gemäss Kursprogramm</a:t>
          </a:r>
          <a:endParaRPr lang="de-CH" sz="1400" kern="1200" dirty="0"/>
        </a:p>
      </dsp:txBody>
      <dsp:txXfrm>
        <a:off x="1577955" y="431627"/>
        <a:ext cx="4278913" cy="517385"/>
      </dsp:txXfrm>
    </dsp:sp>
    <dsp:sp modelId="{5BFF676B-18EA-4125-8B43-D903677B4EDD}">
      <dsp:nvSpPr>
        <dsp:cNvPr id="0" name=""/>
        <dsp:cNvSpPr/>
      </dsp:nvSpPr>
      <dsp:spPr>
        <a:xfrm>
          <a:off x="1530164" y="1048672"/>
          <a:ext cx="4374496"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400" kern="1200" dirty="0" smtClean="0"/>
            <a:t>Methoden-, Sozial- und Selbstkompetenzen</a:t>
          </a:r>
        </a:p>
        <a:p>
          <a:pPr lvl="0" algn="ctr" defTabSz="889000">
            <a:lnSpc>
              <a:spcPct val="90000"/>
            </a:lnSpc>
            <a:spcBef>
              <a:spcPct val="0"/>
            </a:spcBef>
            <a:spcAft>
              <a:spcPct val="35000"/>
            </a:spcAft>
          </a:pPr>
          <a:endParaRPr lang="de-CH" sz="1400" kern="1200" dirty="0"/>
        </a:p>
      </dsp:txBody>
      <dsp:txXfrm>
        <a:off x="1558153" y="1076661"/>
        <a:ext cx="4318518" cy="517385"/>
      </dsp:txXfrm>
    </dsp:sp>
    <dsp:sp modelId="{EE7DF21F-C112-4A97-9852-5181A1CF1297}">
      <dsp:nvSpPr>
        <dsp:cNvPr id="0" name=""/>
        <dsp:cNvSpPr/>
      </dsp:nvSpPr>
      <dsp:spPr>
        <a:xfrm>
          <a:off x="1488764" y="1693706"/>
          <a:ext cx="4457296"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400" kern="1200" dirty="0" smtClean="0"/>
            <a:t>Die Leistungsziele der betrieblichen Ausbildung und der überbetrieblichen Kurse</a:t>
          </a:r>
        </a:p>
        <a:p>
          <a:pPr lvl="0" algn="ctr" defTabSz="622300">
            <a:lnSpc>
              <a:spcPct val="90000"/>
            </a:lnSpc>
            <a:spcBef>
              <a:spcPct val="0"/>
            </a:spcBef>
            <a:spcAft>
              <a:spcPct val="35000"/>
            </a:spcAft>
          </a:pPr>
          <a:endParaRPr lang="de-CH" sz="1400" kern="1200" dirty="0"/>
        </a:p>
      </dsp:txBody>
      <dsp:txXfrm>
        <a:off x="1516753" y="1721695"/>
        <a:ext cx="4401318" cy="517385"/>
      </dsp:txXfrm>
    </dsp:sp>
    <dsp:sp modelId="{BBE95C72-9A3E-405A-9EE4-270C8728D648}">
      <dsp:nvSpPr>
        <dsp:cNvPr id="0" name=""/>
        <dsp:cNvSpPr/>
      </dsp:nvSpPr>
      <dsp:spPr>
        <a:xfrm>
          <a:off x="1488764" y="2338741"/>
          <a:ext cx="4457296"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CH" sz="1600" kern="1200" dirty="0" smtClean="0"/>
            <a:t>Ausbildungsprogramm</a:t>
          </a:r>
          <a:endParaRPr lang="de-CH" sz="1600" kern="1200" dirty="0"/>
        </a:p>
      </dsp:txBody>
      <dsp:txXfrm>
        <a:off x="1516753" y="2366730"/>
        <a:ext cx="4401318" cy="517385"/>
      </dsp:txXfrm>
    </dsp:sp>
    <dsp:sp modelId="{4628BA54-2E1E-4CA1-A989-2EA709F9B704}">
      <dsp:nvSpPr>
        <dsp:cNvPr id="0" name=""/>
        <dsp:cNvSpPr/>
      </dsp:nvSpPr>
      <dsp:spPr>
        <a:xfrm>
          <a:off x="1512170" y="2983775"/>
          <a:ext cx="4410483" cy="5733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b="1" kern="1200" dirty="0" smtClean="0"/>
            <a:t>Praxisbericht </a:t>
          </a:r>
          <a:endParaRPr lang="de-CH" sz="2000" b="1" kern="1200" dirty="0"/>
        </a:p>
      </dsp:txBody>
      <dsp:txXfrm>
        <a:off x="1540159" y="3011764"/>
        <a:ext cx="4354505" cy="517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F6D08-003A-4EC7-A60E-1F7D6F050014}">
      <dsp:nvSpPr>
        <dsp:cNvPr id="0" name=""/>
        <dsp:cNvSpPr/>
      </dsp:nvSpPr>
      <dsp:spPr>
        <a:xfrm>
          <a:off x="3291839" y="0"/>
          <a:ext cx="4937760" cy="45259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de-CH" sz="3200" kern="1200" dirty="0" smtClean="0"/>
            <a:t>33 </a:t>
          </a:r>
          <a:r>
            <a:rPr lang="de-CH" sz="3200" kern="1200" dirty="0" err="1" smtClean="0"/>
            <a:t>ü</a:t>
          </a:r>
          <a:r>
            <a:rPr lang="de-CH" sz="2800" kern="1200" dirty="0" err="1" smtClean="0"/>
            <a:t>K</a:t>
          </a:r>
          <a:r>
            <a:rPr lang="de-CH" sz="2800" kern="1200" dirty="0" smtClean="0"/>
            <a:t>-Leistungszie</a:t>
          </a:r>
          <a:r>
            <a:rPr lang="de-CH" sz="3200" kern="1200" dirty="0" smtClean="0"/>
            <a:t>le</a:t>
          </a:r>
          <a:endParaRPr lang="de-CH" sz="3600" kern="1200" dirty="0"/>
        </a:p>
      </dsp:txBody>
      <dsp:txXfrm>
        <a:off x="3291839" y="565745"/>
        <a:ext cx="3240524" cy="3394473"/>
      </dsp:txXfrm>
    </dsp:sp>
    <dsp:sp modelId="{A07332B0-77C2-4C6F-9E80-3ABDC02C5F71}">
      <dsp:nvSpPr>
        <dsp:cNvPr id="0" name=""/>
        <dsp:cNvSpPr/>
      </dsp:nvSpPr>
      <dsp:spPr>
        <a:xfrm>
          <a:off x="0" y="0"/>
          <a:ext cx="3291840"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de-CH" sz="3300" kern="1200" dirty="0" smtClean="0"/>
            <a:t>LLD:</a:t>
          </a:r>
        </a:p>
        <a:p>
          <a:pPr lvl="0" algn="ctr" defTabSz="1466850">
            <a:lnSpc>
              <a:spcPct val="90000"/>
            </a:lnSpc>
            <a:spcBef>
              <a:spcPct val="0"/>
            </a:spcBef>
            <a:spcAft>
              <a:spcPct val="35000"/>
            </a:spcAft>
          </a:pPr>
          <a:r>
            <a:rPr lang="de-CH" sz="3300" kern="1200" dirty="0" smtClean="0"/>
            <a:t>28 Betriebliche Leistungsziele</a:t>
          </a:r>
          <a:endParaRPr lang="de-CH" sz="3300" kern="1200" dirty="0"/>
        </a:p>
      </dsp:txBody>
      <dsp:txXfrm>
        <a:off x="160694" y="160694"/>
        <a:ext cx="2970452" cy="42045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273447-FEEF-4B3E-A030-76FF9DECE548}" type="datetimeFigureOut">
              <a:rPr lang="de-CH" smtClean="0"/>
              <a:pPr/>
              <a:t>25.11.2014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BC20E-19D8-4572-AA9D-0F05220597DC}" type="slidenum">
              <a:rPr lang="de-CH" smtClean="0"/>
              <a:pPr/>
              <a:t>‹Nr.›</a:t>
            </a:fld>
            <a:endParaRPr lang="de-CH"/>
          </a:p>
        </p:txBody>
      </p:sp>
    </p:spTree>
    <p:extLst>
      <p:ext uri="{BB962C8B-B14F-4D97-AF65-F5344CB8AC3E}">
        <p14:creationId xmlns:p14="http://schemas.microsoft.com/office/powerpoint/2010/main" val="220891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25.11.2014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83549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dirty="0" smtClean="0"/>
              <a:t>Nehmen Sie</a:t>
            </a:r>
            <a:r>
              <a:rPr lang="de-CH" baseline="0" dirty="0" smtClean="0"/>
              <a:t> Situationen der Lernenden auf und fragen Sie nach, wie die Lernenden reagiert haben.</a:t>
            </a:r>
          </a:p>
          <a:p>
            <a:r>
              <a:rPr lang="de-CH" baseline="0" dirty="0" smtClean="0"/>
              <a:t>Wenn zu Anfang der Lehre die Reklamationen für die Weiterverarbeitung an die Vorgesetzten weitergeleitet wurden, fragen Sie wiederum nach, ob die Lernenden wissen, wie im Betrieb reagiert wurde resp. wie mit der Reklamation umgegangen worden ist.</a:t>
            </a:r>
          </a:p>
          <a:p>
            <a:endParaRPr lang="de-CH" baseline="0" dirty="0" smtClean="0"/>
          </a:p>
          <a:p>
            <a:r>
              <a:rPr lang="de-CH" baseline="0" dirty="0" smtClean="0"/>
              <a:t>Diese Aufgabe zielt darauf ab, dass die Lernenden Lösungsansätze für die Bearbeitung von Reklamationen niederschreiben.</a:t>
            </a:r>
          </a:p>
          <a:p>
            <a:r>
              <a:rPr lang="de-CH" baseline="0" dirty="0" smtClean="0"/>
              <a:t>Auch diese Themen werden erst im </a:t>
            </a:r>
            <a:r>
              <a:rPr lang="de-CH" baseline="0" dirty="0" err="1" smtClean="0"/>
              <a:t>üK</a:t>
            </a:r>
            <a:r>
              <a:rPr lang="de-CH" baseline="0" dirty="0" smtClean="0"/>
              <a:t> 3 behandelt. Wichtig ist, dass die Lernenden die Aufgabe, welche sie im Rahmen des Praxisberichtes bearbeiten, verstanden haben.</a:t>
            </a:r>
          </a:p>
          <a:p>
            <a:endParaRPr lang="de-CH" dirty="0" smtClean="0"/>
          </a:p>
          <a:p>
            <a:r>
              <a:rPr lang="de-CH" dirty="0" smtClean="0"/>
              <a:t>Beachten</a:t>
            </a:r>
            <a:r>
              <a:rPr lang="de-CH" baseline="0" dirty="0" smtClean="0"/>
              <a:t> Sie wiederum die zugrunde liegenden Leistungsziele sowie Methoden-, Sozial- und Selbstkompetenzen mit deren Teilkriterien.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a:t>
            </a:r>
            <a:r>
              <a:rPr lang="de-CH" baseline="0" dirty="0" smtClean="0"/>
              <a:t> Expertenpaar überprüft anhand von 2 konkreten Situationen Ihre berufliche Handlungskompetenz und entscheidet, ob Sie – die Kandidatin, der Kandidat – die Berufsfähigkeit erlangt haben.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pPr defTabSz="914330">
              <a:defRPr/>
            </a:pPr>
            <a:r>
              <a:rPr lang="de-CH" baseline="0" dirty="0" smtClean="0"/>
              <a:t>Die Note der Berufspraxis mündlich fliesst zu ¼ in die betriebliche Note ein.</a:t>
            </a:r>
          </a:p>
          <a:p>
            <a:pPr defTabSz="914330">
              <a:defRPr/>
            </a:pPr>
            <a:r>
              <a:rPr lang="de-CH" baseline="0" dirty="0" smtClean="0"/>
              <a:t>Die Note des betrieblichen Teils wird aus den beiden Noten der Abschlussprüfungen und der Erfahrungsnote errechnet. </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00115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de-CH" smtClean="0"/>
              <a:t> Seite </a:t>
            </a:r>
            <a:fld id="{04863FE9-B5D6-497F-9608-CA98E5B9A144}" type="slidenum">
              <a:rPr lang="de-CH" b="1" smtClean="0"/>
              <a:pPr/>
              <a:t>21</a:t>
            </a:fld>
            <a:endParaRPr lang="de-CH" b="1" smtClean="0"/>
          </a:p>
        </p:txBody>
      </p:sp>
      <p:sp>
        <p:nvSpPr>
          <p:cNvPr id="68611" name="Rectangle 2"/>
          <p:cNvSpPr>
            <a:spLocks noGrp="1" noRot="1" noChangeAspect="1" noChangeArrowheads="1" noTextEdit="1"/>
          </p:cNvSpPr>
          <p:nvPr>
            <p:ph type="sldImg"/>
          </p:nvPr>
        </p:nvSpPr>
        <p:spPr>
          <a:xfrm>
            <a:off x="1082675" y="869950"/>
            <a:ext cx="4635500" cy="3478213"/>
          </a:xfrm>
          <a:ln/>
        </p:spPr>
      </p:sp>
      <p:sp>
        <p:nvSpPr>
          <p:cNvPr id="68612" name="Rectangle 3"/>
          <p:cNvSpPr>
            <a:spLocks noGrp="1" noChangeArrowheads="1"/>
          </p:cNvSpPr>
          <p:nvPr>
            <p:ph type="body" idx="1"/>
          </p:nvPr>
        </p:nvSpPr>
        <p:spPr>
          <a:xfrm>
            <a:off x="982489" y="4714195"/>
            <a:ext cx="4831103" cy="4469862"/>
          </a:xfrm>
          <a:noFill/>
          <a:ln/>
        </p:spPr>
        <p:txBody>
          <a:bodyPr lIns="94900" tIns="47450" rIns="94900" bIns="47450"/>
          <a:lstStyle/>
          <a:p>
            <a:pPr defTabSz="892175" eaLnBrk="1" hangingPunct="1"/>
            <a:r>
              <a:rPr lang="de-CH" b="1" dirty="0" smtClean="0"/>
              <a:t>Umgebungsbedingungen beim Rollenspiel</a:t>
            </a:r>
          </a:p>
          <a:p>
            <a:pPr defTabSz="892175" eaLnBrk="1" hangingPunct="1"/>
            <a:r>
              <a:rPr lang="de-CH" dirty="0" smtClean="0"/>
              <a:t>Die Raumaufteilung entspricht der gezeichneten Situation. Der protokollierende Prüfungsexperte sitzt hinter einem Tisch, ausserhalb des direkten Blickfeldes des Kandidaten. Der mitspielende Experte sitzt dem Kandidaten</a:t>
            </a:r>
            <a:r>
              <a:rPr lang="de-CH" baseline="0" dirty="0" smtClean="0"/>
              <a:t> </a:t>
            </a:r>
            <a:r>
              <a:rPr lang="de-CH" dirty="0" smtClean="0"/>
              <a:t>direkt </a:t>
            </a:r>
            <a:r>
              <a:rPr lang="de-CH" dirty="0" err="1" smtClean="0"/>
              <a:t>vis</a:t>
            </a:r>
            <a:r>
              <a:rPr lang="de-CH" dirty="0" smtClean="0"/>
              <a:t> à </a:t>
            </a:r>
            <a:r>
              <a:rPr lang="de-CH" dirty="0" err="1" smtClean="0"/>
              <a:t>vis</a:t>
            </a:r>
            <a:r>
              <a:rPr lang="de-CH"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a:t>
            </a:r>
            <a:r>
              <a:rPr lang="de-CH" baseline="0" dirty="0" smtClean="0"/>
              <a:t> der mündlichen Prüfung gibt es keine grossen Änderungen, ausser dass auch Fachgespräche möglich sind.</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Mit</a:t>
            </a:r>
            <a:r>
              <a:rPr lang="de-CH" baseline="0" dirty="0" smtClean="0"/>
              <a:t> dem Erarbeiten des Praxisberichtes vertiefen die Lernenden ihre Kenntnisse nochmals.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In</a:t>
            </a:r>
            <a:r>
              <a:rPr lang="de-CH" baseline="0" dirty="0" smtClean="0"/>
              <a:t> der LLD finden Sie zu jedem betrieblichen Leistungsziel den Hinweis zur Verbindung zum Leistungsziel der überbetrieblichen Kurse.</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a:t>
            </a:r>
            <a:r>
              <a:rPr lang="de-CH" baseline="0" dirty="0" err="1" smtClean="0"/>
              <a:t>üK</a:t>
            </a:r>
            <a:r>
              <a:rPr lang="de-CH" baseline="0" dirty="0" smtClean="0"/>
              <a:t> basieren auf den LZ im Betrieb: LZ Betrieb 1.1.2.1 </a:t>
            </a:r>
            <a:r>
              <a:rPr lang="de-CH" baseline="0" dirty="0" smtClean="0">
                <a:sym typeface="Symbol"/>
              </a:rPr>
              <a:t> LZ </a:t>
            </a:r>
            <a:r>
              <a:rPr lang="de-CH" baseline="0" dirty="0" err="1" smtClean="0">
                <a:sym typeface="Symbol"/>
              </a:rPr>
              <a:t>üK</a:t>
            </a:r>
            <a:r>
              <a:rPr lang="de-CH" baseline="0" dirty="0" smtClean="0">
                <a:sym typeface="Symbol"/>
              </a:rPr>
              <a:t> 1.1.2.1.1 (erste vier Ziffern gleich, für alle Lernenden) und in die Vertiefung Gemeinden (LZ 1.1.2.1.1-1) oder Vertiefung Kanton (LZ 1.1.2.1.1-2) </a:t>
            </a:r>
            <a:endParaRPr lang="de-CH" baseline="0" dirty="0" smtClean="0"/>
          </a:p>
          <a:p>
            <a:r>
              <a:rPr lang="de-CH" baseline="0" dirty="0" smtClean="0"/>
              <a:t>Hier bietet sich die Gelegenheit, die Leistungsziele des überbetrieblichen Kurses nachzubearbeiten und sich so laufend auf die schriftliche Abschlussprüfung vorzubereiten.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Wegleitung gibt den verbindlichen,</a:t>
            </a:r>
            <a:r>
              <a:rPr lang="de-CH" baseline="0" dirty="0" smtClean="0"/>
              <a:t> rechtlichen Rahmen für die Durchführung der Abschlussprüfung «Berufspraxis mündlich».</a:t>
            </a:r>
          </a:p>
          <a:p>
            <a:endParaRPr lang="de-CH" baseline="0" dirty="0" smtClean="0"/>
          </a:p>
          <a:p>
            <a:r>
              <a:rPr lang="de-CH" baseline="0" dirty="0" smtClean="0"/>
              <a:t>Wenn Sie die LLD über die drei Jahres gewissenhaft führen, haben Sie bereits eine gute Grundlage für den Praxisbericht. Sie können dann  aufgrund der bisher getätigten Arbeit eine Arte Auswahl und Zusammenfassung für den Praxisbericht vornehmen.</a:t>
            </a:r>
          </a:p>
          <a:p>
            <a:r>
              <a:rPr lang="de-CH" baseline="0" dirty="0" smtClean="0"/>
              <a:t>Sie treffen damit zwei Fliegen auf einen Schlag. </a:t>
            </a:r>
          </a:p>
          <a:p>
            <a:pPr>
              <a:buFontTx/>
              <a:buChar char="-"/>
            </a:pPr>
            <a:r>
              <a:rPr lang="de-CH" baseline="0" dirty="0" smtClean="0"/>
              <a:t> Sie repetieren</a:t>
            </a:r>
          </a:p>
          <a:p>
            <a:pPr>
              <a:buFontTx/>
              <a:buChar char="-"/>
            </a:pPr>
            <a:r>
              <a:rPr lang="de-CH" baseline="0" dirty="0" smtClean="0"/>
              <a:t> Sie erstellen den Praxisbericht</a:t>
            </a:r>
          </a:p>
          <a:p>
            <a:pPr>
              <a:buFontTx/>
              <a:buChar char="-"/>
            </a:pPr>
            <a:endParaRPr lang="de-CH" baseline="0" dirty="0" smtClean="0"/>
          </a:p>
          <a:p>
            <a:pPr>
              <a:buFontTx/>
              <a:buNone/>
            </a:pPr>
            <a:r>
              <a:rPr lang="de-CH" baseline="0" dirty="0" smtClean="0"/>
              <a:t>Wir empfehlen Ihnen, auch den Stoff der überbetrieblichen Kurse zu repetieren. Die Experten können nämlich durchaus auch auf diesen Stoff zurückgreifen und diesen in den Rollenspielen/Fachgesprächen einbauen.</a:t>
            </a:r>
          </a:p>
          <a:p>
            <a:pPr>
              <a:buFontTx/>
              <a:buNone/>
            </a:pPr>
            <a:endParaRPr lang="de-CH" baseline="0" dirty="0" smtClean="0"/>
          </a:p>
          <a:p>
            <a:pPr>
              <a:buFontTx/>
              <a:buNone/>
            </a:pPr>
            <a:r>
              <a:rPr lang="de-CH" baseline="0" dirty="0" smtClean="0"/>
              <a:t>Beurteilt werden Ihr Rollenspiel und/oder Fachgespräch anhand der Leistungsziele Betrieb und deren Teilkriterien sowie anhand der Methoden-, Sozial- und Selbstkompetenzen (MSS) und deren Teilkriterien. Sie wissen also schon heute, worauf es ankommt.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2792012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die </a:t>
            </a:r>
            <a:r>
              <a:rPr lang="de-CH" dirty="0" err="1" smtClean="0"/>
              <a:t>üK</a:t>
            </a:r>
            <a:r>
              <a:rPr lang="de-CH" dirty="0" smtClean="0"/>
              <a:t>-Leiterinnen und </a:t>
            </a:r>
            <a:r>
              <a:rPr lang="de-CH" dirty="0" err="1" smtClean="0"/>
              <a:t>üK</a:t>
            </a:r>
            <a:r>
              <a:rPr lang="de-CH" dirty="0" smtClean="0"/>
              <a:t>-Leiter:</a:t>
            </a:r>
          </a:p>
          <a:p>
            <a:r>
              <a:rPr lang="de-CH" dirty="0" smtClean="0"/>
              <a:t>Lassen Sie die Lernenden die entsprechenden Leistungsziele mit den Teilkriterien nachschlagen und diskutieren Sie,</a:t>
            </a:r>
            <a:r>
              <a:rPr lang="de-CH" baseline="0" dirty="0" smtClean="0"/>
              <a:t> was dies mit Bezug auf einen Betrieb alles erfordert und leiten Sie eine Klassendiskussion ein.</a:t>
            </a:r>
          </a:p>
          <a:p>
            <a:r>
              <a:rPr lang="de-CH" baseline="0" dirty="0" smtClean="0"/>
              <a:t>Fokus dieser Diskussion: Was ist gefordert aufgrund der Leistungsziele?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3350695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F42002F0-B23F-4E3E-B111-EEFAFE8541DB}" type="datetime1">
              <a:rPr lang="de-CH" smtClean="0"/>
              <a:t>25.11.2014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B4E6A6-D5E5-48A5-8BBB-2C0713A3CA43}"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2724705-EC53-4F20-9786-A090615A6C47}"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EB6B2B6-F587-48EA-97DE-6086C2AC99A2}"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C21B185-98F5-43C7-ACF2-999CDDDA8114}"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D034627-6B45-413F-AF01-371AE7EB096D}"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FA94CA83-67B3-4BFC-A751-0F72A966328C}"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3C796FD-4658-4F34-A61A-60F2056F9B14}" type="datetime1">
              <a:rPr lang="de-CH" smtClean="0"/>
              <a:t>25.11.2014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4FB5B45-40A6-4F55-B034-92AEF8250896}" type="datetime1">
              <a:rPr lang="de-CH" smtClean="0"/>
              <a:t>25.11.2014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AD716A-C43E-46E2-8060-17277F80B7D0}" type="datetime1">
              <a:rPr lang="de-CH" smtClean="0"/>
              <a:t>25.11.2014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512F763-EB57-40CF-B6FC-24C65DDC3CA8}"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D7F10863-DE61-4383-AEF1-AE13E5244465}" type="datetime1">
              <a:rPr lang="de-CH" smtClean="0"/>
              <a:t>25.11.2014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E8D9AE1-4097-4E41-9C7A-0C87BC27FD47}"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2560E7-B5DF-4106-9BC6-CA4FC482271B}"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565432E-5811-4670-B5E0-51315731F23C}"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1D87AAE-0605-4897-90B2-AEC85AA0BCE6}"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ACFBF0D-9FE3-4460-8E17-B9CB6B73343A}"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1DDEA83-3BF8-4A62-A498-AD94D1C0577B}"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AAC9260-CA20-410D-8878-D9A5A2C1D043}"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E5129C3-344E-4A9E-87E1-EC481A4AEB11}" type="datetime1">
              <a:rPr lang="de-CH" smtClean="0"/>
              <a:t>25.11.2014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FD183AF-955A-4DF0-BD25-70A71095EA77}" type="datetime1">
              <a:rPr lang="de-CH" smtClean="0"/>
              <a:t>25.11.2014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FEA966-0812-4B90-B2C5-0EA8820FA5C2}" type="datetime1">
              <a:rPr lang="de-CH" smtClean="0"/>
              <a:t>25.11.2014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E38DE8B-BC7B-44FB-964A-F279E6B041DD}"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C8334EA-823F-4942-B678-2A5738175DD9}"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B9F1F4-859F-4C16-95C5-16A09EA15956}"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05BF4F1-9ACA-491E-BDCB-FDF6F571BA6E}"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C02FC0-DDDC-46B4-BFFF-7DF8815AEBB8}" type="datetime1">
              <a:rPr lang="de-CH" smtClean="0"/>
              <a:t>25.11.2014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A6B0BD8D-D8C4-4045-807B-B21A17185218}"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C3CDCBC-3B6E-4857-977B-B3320F71E7E1}" type="datetime1">
              <a:rPr lang="de-CH" smtClean="0"/>
              <a:t>25.11.2014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58CCCFA-6525-4A7D-B8CF-473211351A38}" type="datetime1">
              <a:rPr lang="de-CH" smtClean="0"/>
              <a:t>25.11.2014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2C141A-A0B0-46B3-BEAF-EE93F279FA73}" type="datetime1">
              <a:rPr lang="de-CH" smtClean="0"/>
              <a:t>25.11.2014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0B9C2DF-58EF-488D-9A92-F9ED68E6F5CD}"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4288F5-8E82-4B60-8C5C-738D6D891CE3}" type="datetime1">
              <a:rPr lang="de-CH" smtClean="0"/>
              <a:t>25.11.2014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1A5A0-72BA-4FF5-A099-C995237A5079}" type="datetime1">
              <a:rPr lang="de-CH" smtClean="0"/>
              <a:t>25.11.2014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B179-7E39-4093-83D6-25E198BA822B}" type="datetime1">
              <a:rPr lang="de-CH" smtClean="0"/>
              <a:t>25.11.2014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E1141-396D-4A44-A354-2A77FBB93DB1}" type="datetime1">
              <a:rPr lang="de-CH" smtClean="0"/>
              <a:t>25.11.2014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dirty="0" err="1" smtClean="0"/>
              <a:t>üK</a:t>
            </a:r>
            <a:r>
              <a:rPr lang="de-CH" dirty="0" smtClean="0"/>
              <a:t> 2: Rahmenprogramm</a:t>
            </a:r>
            <a:br>
              <a:rPr lang="de-CH" dirty="0" smtClean="0"/>
            </a:br>
            <a:endParaRPr lang="de-CH" dirty="0"/>
          </a:p>
        </p:txBody>
      </p:sp>
      <p:sp>
        <p:nvSpPr>
          <p:cNvPr id="6" name="Untertitel 5"/>
          <p:cNvSpPr>
            <a:spLocks noGrp="1"/>
          </p:cNvSpPr>
          <p:nvPr>
            <p:ph type="subTitle" idx="1"/>
          </p:nvPr>
        </p:nvSpPr>
        <p:spPr/>
        <p:txBody>
          <a:bodyPr>
            <a:normAutofit/>
          </a:bodyPr>
          <a:lstStyle/>
          <a:p>
            <a:r>
              <a:rPr lang="de-CH" sz="2000" dirty="0" smtClean="0"/>
              <a:t>Praxisbericht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641466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dirty="0" smtClean="0"/>
              <a:t>Welche Kundenanfragen haben Sie bearbeitet?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34" name="Picture 10" descr="C:\Users\fha\AppData\Local\Microsoft\Windows\Temporary Internet Files\Content.IE5\PN3WZH8P\MP900402031[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568" y="2492896"/>
            <a:ext cx="3914488" cy="2608639"/>
          </a:xfrm>
          <a:prstGeom prst="rect">
            <a:avLst/>
          </a:prstGeom>
          <a:solidFill>
            <a:schemeClr val="accent1"/>
          </a:solidFill>
        </p:spPr>
      </p:pic>
      <p:pic>
        <p:nvPicPr>
          <p:cNvPr id="1035" name="Picture 11" descr="C:\Users\fha\AppData\Local\Microsoft\Windows\Temporary Internet Files\Content.IE5\1Q1GQC1O\MP900442494[1].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2204864"/>
            <a:ext cx="2870200" cy="4318000"/>
          </a:xfrm>
          <a:prstGeom prst="rect">
            <a:avLst/>
          </a:prstGeom>
          <a:solidFill>
            <a:schemeClr val="accent1"/>
          </a:solidFill>
        </p:spPr>
      </p:pic>
    </p:spTree>
    <p:extLst>
      <p:ext uri="{BB962C8B-B14F-4D97-AF65-F5344CB8AC3E}">
        <p14:creationId xmlns:p14="http://schemas.microsoft.com/office/powerpoint/2010/main" val="229147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Vorgabe</a:t>
            </a:r>
          </a:p>
          <a:p>
            <a:pPr marL="0" indent="0">
              <a:buNone/>
            </a:pPr>
            <a:endParaRPr lang="de-CH" dirty="0"/>
          </a:p>
          <a:p>
            <a:r>
              <a:rPr lang="de-CH" dirty="0" smtClean="0"/>
              <a:t>3 bearbeitete Kundenanfragen</a:t>
            </a:r>
          </a:p>
          <a:p>
            <a:r>
              <a:rPr lang="de-CH" dirty="0"/>
              <a:t>a</a:t>
            </a:r>
            <a:r>
              <a:rPr lang="de-CH" dirty="0" smtClean="0"/>
              <a:t>us mindestens 2 verschiedenen Abteilungen</a:t>
            </a:r>
          </a:p>
          <a:p>
            <a:r>
              <a:rPr lang="de-CH" dirty="0" smtClean="0"/>
              <a:t>Berücksichtigung der Verwaltungsgrundsätze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88226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Verwaltungsgrundsätze</a:t>
            </a:r>
          </a:p>
          <a:p>
            <a:pPr marL="0" indent="0">
              <a:buNone/>
            </a:pPr>
            <a:endParaRPr lang="de-CH" dirty="0"/>
          </a:p>
          <a:p>
            <a:r>
              <a:rPr lang="de-CH" dirty="0" smtClean="0"/>
              <a:t>Gesetzmässigkeit der Verwaltung (Legalitätsprinzip)</a:t>
            </a:r>
            <a:endParaRPr lang="de-CH" dirty="0"/>
          </a:p>
          <a:p>
            <a:r>
              <a:rPr lang="de-CH" dirty="0"/>
              <a:t>Verhältnismässigkeit</a:t>
            </a:r>
          </a:p>
          <a:p>
            <a:r>
              <a:rPr lang="de-CH" dirty="0"/>
              <a:t>Treu und Glauben</a:t>
            </a:r>
          </a:p>
          <a:p>
            <a:r>
              <a:rPr lang="de-CH" dirty="0"/>
              <a:t>Rechtsgleichheit und Willkürverbot</a:t>
            </a:r>
          </a:p>
          <a:p>
            <a:r>
              <a:rPr lang="de-CH" dirty="0" smtClean="0"/>
              <a:t>Öffentliches Interesse</a:t>
            </a:r>
          </a:p>
          <a:p>
            <a:endParaRPr lang="de-CH" dirty="0"/>
          </a:p>
          <a:p>
            <a:pPr marL="0" indent="0">
              <a:buNone/>
            </a:pPr>
            <a:r>
              <a:rPr lang="de-CH" dirty="0" smtClean="0"/>
              <a:t>USB-Stick, D-10-01-01/1</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088270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C: Kundenanfragen</a:t>
            </a:r>
          </a:p>
        </p:txBody>
      </p:sp>
      <p:sp>
        <p:nvSpPr>
          <p:cNvPr id="3" name="Inhaltsplatzhalter 2"/>
          <p:cNvSpPr>
            <a:spLocks noGrp="1"/>
          </p:cNvSpPr>
          <p:nvPr>
            <p:ph idx="1"/>
          </p:nvPr>
        </p:nvSpPr>
        <p:spPr/>
        <p:txBody>
          <a:bodyPr/>
          <a:lstStyle/>
          <a:p>
            <a:pPr>
              <a:buNone/>
            </a:pPr>
            <a:r>
              <a:rPr lang="de-CH" dirty="0" smtClean="0"/>
              <a:t>Lesen Sie die Aufgabe C durch.</a:t>
            </a:r>
          </a:p>
          <a:p>
            <a:pPr>
              <a:buNone/>
            </a:pPr>
            <a:r>
              <a:rPr lang="de-CH" dirty="0" smtClean="0"/>
              <a:t> </a:t>
            </a:r>
          </a:p>
          <a:p>
            <a:pPr marL="0" indent="0">
              <a:buNone/>
            </a:pPr>
            <a:r>
              <a:rPr lang="de-CH" dirty="0" smtClean="0"/>
              <a:t>Erarbeiten Sie zu zweit ein Beispiel einer Kundenanfrage gemäss Aufgabe C (unter Berücksichtigung der Verwaltungsgrundsätze).</a:t>
            </a:r>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671393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D: Reklamationen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50" name="Picture 2" descr="C:\Users\moe\AppData\Local\Microsoft\Windows\Temporary Internet Files\Content.IE5\CXL58WID\MC900078762[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03848" y="2996952"/>
            <a:ext cx="2524125" cy="2914650"/>
          </a:xfrm>
          <a:prstGeom prst="rect">
            <a:avLst/>
          </a:prstGeom>
          <a:noFill/>
        </p:spPr>
      </p:pic>
      <p:sp>
        <p:nvSpPr>
          <p:cNvPr id="6" name="Textfeld 5"/>
          <p:cNvSpPr txBox="1"/>
          <p:nvPr/>
        </p:nvSpPr>
        <p:spPr>
          <a:xfrm>
            <a:off x="1907704" y="1844823"/>
            <a:ext cx="5099473" cy="830997"/>
          </a:xfrm>
          <a:prstGeom prst="rect">
            <a:avLst/>
          </a:prstGeom>
          <a:noFill/>
        </p:spPr>
        <p:txBody>
          <a:bodyPr wrap="none" rtlCol="0">
            <a:spAutoFit/>
          </a:bodyPr>
          <a:lstStyle/>
          <a:p>
            <a:r>
              <a:rPr lang="de-CH" sz="2400" dirty="0" smtClean="0"/>
              <a:t>Durften Sie schon eine Reklamation</a:t>
            </a:r>
          </a:p>
          <a:p>
            <a:r>
              <a:rPr lang="de-CH" sz="2400" dirty="0" smtClean="0"/>
              <a:t>entgegennehmen?</a:t>
            </a:r>
            <a:endParaRPr lang="de-CH" sz="2400" dirty="0"/>
          </a:p>
        </p:txBody>
      </p:sp>
      <p:sp>
        <p:nvSpPr>
          <p:cNvPr id="7" name="Textfeld 6"/>
          <p:cNvSpPr txBox="1"/>
          <p:nvPr/>
        </p:nvSpPr>
        <p:spPr>
          <a:xfrm>
            <a:off x="395536" y="3356992"/>
            <a:ext cx="2472985" cy="1200329"/>
          </a:xfrm>
          <a:prstGeom prst="rect">
            <a:avLst/>
          </a:prstGeom>
          <a:noFill/>
        </p:spPr>
        <p:txBody>
          <a:bodyPr wrap="none" rtlCol="0">
            <a:spAutoFit/>
          </a:bodyPr>
          <a:lstStyle/>
          <a:p>
            <a:r>
              <a:rPr lang="de-CH" sz="2400" dirty="0" smtClean="0"/>
              <a:t>Welches war der</a:t>
            </a:r>
          </a:p>
          <a:p>
            <a:r>
              <a:rPr lang="de-CH" sz="2400" dirty="0" smtClean="0"/>
              <a:t>Gegenstand der</a:t>
            </a:r>
          </a:p>
          <a:p>
            <a:r>
              <a:rPr lang="de-CH" sz="2400" dirty="0" smtClean="0"/>
              <a:t>Reklamation?</a:t>
            </a:r>
            <a:endParaRPr lang="de-CH" sz="2400" dirty="0"/>
          </a:p>
        </p:txBody>
      </p:sp>
      <p:sp>
        <p:nvSpPr>
          <p:cNvPr id="8" name="Textfeld 7"/>
          <p:cNvSpPr txBox="1"/>
          <p:nvPr/>
        </p:nvSpPr>
        <p:spPr>
          <a:xfrm>
            <a:off x="6012160" y="3501005"/>
            <a:ext cx="2872902" cy="830997"/>
          </a:xfrm>
          <a:prstGeom prst="rect">
            <a:avLst/>
          </a:prstGeom>
          <a:noFill/>
        </p:spPr>
        <p:txBody>
          <a:bodyPr wrap="none" rtlCol="0">
            <a:spAutoFit/>
          </a:bodyPr>
          <a:lstStyle/>
          <a:p>
            <a:r>
              <a:rPr lang="de-CH" sz="2400" dirty="0" smtClean="0"/>
              <a:t>Wie war </a:t>
            </a:r>
          </a:p>
          <a:p>
            <a:r>
              <a:rPr lang="de-CH" sz="2400" dirty="0" smtClean="0"/>
              <a:t>Ihr Lösungsansatz?</a:t>
            </a:r>
            <a:endParaRPr lang="de-CH" sz="2400" dirty="0"/>
          </a:p>
        </p:txBody>
      </p:sp>
    </p:spTree>
    <p:extLst>
      <p:ext uri="{BB962C8B-B14F-4D97-AF65-F5344CB8AC3E}">
        <p14:creationId xmlns:p14="http://schemas.microsoft.com/office/powerpoint/2010/main" val="418381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t>
            </a:r>
            <a:r>
              <a:rPr lang="de-CH" dirty="0"/>
              <a:t>D</a:t>
            </a:r>
            <a:r>
              <a:rPr lang="de-CH" dirty="0" smtClean="0"/>
              <a:t>: Reklamationen</a:t>
            </a:r>
            <a:endParaRPr lang="de-CH" dirty="0"/>
          </a:p>
        </p:txBody>
      </p:sp>
      <p:sp>
        <p:nvSpPr>
          <p:cNvPr id="3" name="Inhaltsplatzhalter 2"/>
          <p:cNvSpPr>
            <a:spLocks noGrp="1"/>
          </p:cNvSpPr>
          <p:nvPr>
            <p:ph idx="1"/>
          </p:nvPr>
        </p:nvSpPr>
        <p:spPr>
          <a:xfrm>
            <a:off x="457200" y="1600201"/>
            <a:ext cx="8229600" cy="2404864"/>
          </a:xfrm>
        </p:spPr>
        <p:txBody>
          <a:bodyPr/>
          <a:lstStyle/>
          <a:p>
            <a:pPr>
              <a:buNone/>
            </a:pPr>
            <a:r>
              <a:rPr lang="de-CH" b="1" dirty="0" smtClean="0"/>
              <a:t>Vorgabe</a:t>
            </a:r>
          </a:p>
          <a:p>
            <a:pPr>
              <a:buNone/>
            </a:pPr>
            <a:endParaRPr lang="de-CH" dirty="0"/>
          </a:p>
          <a:p>
            <a:r>
              <a:rPr lang="de-CH" dirty="0" smtClean="0"/>
              <a:t>2 konkrete Beispiele</a:t>
            </a:r>
          </a:p>
          <a:p>
            <a:r>
              <a:rPr lang="de-CH" dirty="0" smtClean="0"/>
              <a:t>Berücksichtigung des Handlungsspielraums</a:t>
            </a:r>
            <a:br>
              <a:rPr lang="de-CH" dirty="0" smtClean="0"/>
            </a:br>
            <a:r>
              <a:rPr lang="de-CH" dirty="0" smtClean="0"/>
              <a:t>(betriebliche und gesetzliche Vorgaben)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3457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a:t>
            </a:r>
            <a:r>
              <a:rPr lang="de-CH" dirty="0" smtClean="0"/>
              <a:t>D: Reklamationen</a:t>
            </a:r>
            <a:endParaRPr lang="de-CH" dirty="0"/>
          </a:p>
        </p:txBody>
      </p:sp>
      <p:sp>
        <p:nvSpPr>
          <p:cNvPr id="3" name="Inhaltsplatzhalter 2"/>
          <p:cNvSpPr>
            <a:spLocks noGrp="1"/>
          </p:cNvSpPr>
          <p:nvPr>
            <p:ph idx="1"/>
          </p:nvPr>
        </p:nvSpPr>
        <p:spPr/>
        <p:txBody>
          <a:bodyPr/>
          <a:lstStyle/>
          <a:p>
            <a:pPr>
              <a:buNone/>
            </a:pPr>
            <a:r>
              <a:rPr lang="de-CH" dirty="0" smtClean="0"/>
              <a:t>Lesen Sie die Aufgabe D durch. </a:t>
            </a:r>
          </a:p>
          <a:p>
            <a:pPr>
              <a:buNone/>
            </a:pPr>
            <a:endParaRPr lang="de-CH" dirty="0" smtClean="0"/>
          </a:p>
          <a:p>
            <a:pPr marL="0" indent="0">
              <a:buNone/>
            </a:pPr>
            <a:r>
              <a:rPr lang="de-CH" dirty="0" smtClean="0"/>
              <a:t>Erarbeiten Sie zu zweit ein Beispiel einer Kundenreklamation gemäss Aufgabe D </a:t>
            </a:r>
            <a:br>
              <a:rPr lang="de-CH" dirty="0" smtClean="0"/>
            </a:br>
            <a:r>
              <a:rPr lang="de-CH" dirty="0" smtClean="0"/>
              <a:t>(unter Berücksichtigung </a:t>
            </a:r>
            <a:r>
              <a:rPr lang="de-CH" dirty="0"/>
              <a:t>der </a:t>
            </a:r>
            <a:r>
              <a:rPr lang="de-CH" dirty="0" smtClean="0"/>
              <a:t>betrieblichen </a:t>
            </a:r>
            <a:r>
              <a:rPr lang="de-CH" dirty="0"/>
              <a:t>und </a:t>
            </a:r>
            <a:r>
              <a:rPr lang="de-CH" dirty="0" smtClean="0"/>
              <a:t>gesetzlichen </a:t>
            </a:r>
            <a:r>
              <a:rPr lang="de-CH" dirty="0"/>
              <a:t>Vorgaben).</a:t>
            </a:r>
            <a:endParaRPr lang="de-CH" dirty="0" smtClean="0"/>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33044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Abschlussprüfung «Berufspraxis mündlich»</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Inhaltsplatzhalter 5"/>
          <p:cNvSpPr>
            <a:spLocks noGrp="1"/>
          </p:cNvSpPr>
          <p:nvPr>
            <p:ph idx="1"/>
          </p:nvPr>
        </p:nvSpPr>
        <p:spPr/>
        <p:txBody>
          <a:bodyPr/>
          <a:lstStyle/>
          <a:p>
            <a:pPr>
              <a:buNone/>
            </a:pPr>
            <a:r>
              <a:rPr lang="de-CH" dirty="0" smtClean="0"/>
              <a:t>				Gesprächssituationen</a:t>
            </a:r>
            <a:endParaRPr lang="de-CH" dirty="0"/>
          </a:p>
        </p:txBody>
      </p:sp>
      <p:pic>
        <p:nvPicPr>
          <p:cNvPr id="3081" name="Picture 9" descr="C:\Users\moe\AppData\Local\Microsoft\Windows\Temporary Internet Files\Content.IE5\KZEIXX1I\MP900430490[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724128" y="3501008"/>
            <a:ext cx="2492896" cy="2492896"/>
          </a:xfrm>
          <a:prstGeom prst="rect">
            <a:avLst/>
          </a:prstGeom>
          <a:noFill/>
        </p:spPr>
      </p:pic>
      <p:pic>
        <p:nvPicPr>
          <p:cNvPr id="3083" name="Picture 11" descr="C:\Users\moe\AppData\Local\Microsoft\Windows\Temporary Internet Files\Content.IE5\KZEIXX1I\MP900438367[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5576" y="4221088"/>
            <a:ext cx="1760240" cy="1178522"/>
          </a:xfrm>
          <a:prstGeom prst="rect">
            <a:avLst/>
          </a:prstGeom>
          <a:noFill/>
        </p:spPr>
      </p:pic>
      <p:pic>
        <p:nvPicPr>
          <p:cNvPr id="3088" name="Picture 16" descr="C:\Users\moe\AppData\Local\Microsoft\Windows\Temporary Internet Files\Content.IE5\CXL58WID\MP900285031[1].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971600" y="2204864"/>
            <a:ext cx="2692896" cy="1772823"/>
          </a:xfrm>
          <a:prstGeom prst="rect">
            <a:avLst/>
          </a:prstGeom>
          <a:noFill/>
        </p:spPr>
      </p:pic>
      <p:pic>
        <p:nvPicPr>
          <p:cNvPr id="3089" name="Picture 17" descr="C:\Users\moe\AppData\Local\Microsoft\Windows\Temporary Internet Files\Content.IE5\FEQP1OCO\MP900289901[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4427984" y="2204864"/>
            <a:ext cx="2256967" cy="1512168"/>
          </a:xfrm>
          <a:prstGeom prst="rect">
            <a:avLst/>
          </a:prstGeom>
          <a:noFill/>
        </p:spPr>
      </p:pic>
      <p:pic>
        <p:nvPicPr>
          <p:cNvPr id="3093" name="Picture 21" descr="C:\Users\moe\AppData\Local\Microsoft\Windows\Temporary Internet Files\Content.IE5\CXL58WID\MP900443128[1].jp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491880" y="4005064"/>
            <a:ext cx="1280584" cy="1918614"/>
          </a:xfrm>
          <a:prstGeom prst="rect">
            <a:avLst/>
          </a:prstGeom>
          <a:noFill/>
        </p:spPr>
      </p:pic>
    </p:spTree>
    <p:extLst>
      <p:ext uri="{BB962C8B-B14F-4D97-AF65-F5344CB8AC3E}">
        <p14:creationId xmlns:p14="http://schemas.microsoft.com/office/powerpoint/2010/main" val="355647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dirty="0" smtClean="0"/>
              <a:t>Rollenspiel: </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Anspruchsperson (Prüfungsexpertin/</a:t>
            </a:r>
            <a:br>
              <a:rPr lang="de-CH" dirty="0" smtClean="0"/>
            </a:br>
            <a:r>
              <a:rPr lang="de-CH" dirty="0" smtClean="0"/>
              <a:t>Prüfungsexperte)</a:t>
            </a:r>
          </a:p>
          <a:p>
            <a:pPr marL="0" indent="0">
              <a:buNone/>
            </a:pPr>
            <a:r>
              <a:rPr lang="de-CH" dirty="0"/>
              <a:t>D</a:t>
            </a:r>
            <a:r>
              <a:rPr lang="de-CH" dirty="0" smtClean="0"/>
              <a:t>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18764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598389" y="4149080"/>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380312" y="5578388"/>
            <a:ext cx="936745" cy="986408"/>
          </a:xfrm>
          <a:prstGeom prst="rect">
            <a:avLst/>
          </a:prstGeom>
          <a:noFill/>
        </p:spPr>
      </p:pic>
    </p:spTree>
    <p:extLst>
      <p:ext uri="{BB962C8B-B14F-4D97-AF65-F5344CB8AC3E}">
        <p14:creationId xmlns:p14="http://schemas.microsoft.com/office/powerpoint/2010/main" val="1453058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b="1" dirty="0" smtClean="0"/>
              <a:t>Fachgespräch:</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Verwaltungsperson (Prüfungsexpertin/ Prüfungsexperte)</a:t>
            </a:r>
          </a:p>
          <a:p>
            <a:pPr marL="0" indent="0">
              <a:buNone/>
            </a:pPr>
            <a:r>
              <a:rPr lang="de-CH" dirty="0" smtClean="0"/>
              <a:t>Die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837482" y="4005064"/>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762058" y="5303293"/>
            <a:ext cx="936745" cy="986408"/>
          </a:xfrm>
          <a:prstGeom prst="rect">
            <a:avLst/>
          </a:prstGeom>
          <a:noFill/>
        </p:spPr>
      </p:pic>
    </p:spTree>
    <p:extLst>
      <p:ext uri="{BB962C8B-B14F-4D97-AF65-F5344CB8AC3E}">
        <p14:creationId xmlns:p14="http://schemas.microsoft.com/office/powerpoint/2010/main" val="366582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Gewichtung des betrieblichen Qualifikationsverfahrens</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5508104" y="3068960"/>
            <a:ext cx="710451" cy="369332"/>
          </a:xfrm>
          <a:prstGeom prst="rect">
            <a:avLst/>
          </a:prstGeom>
          <a:noFill/>
        </p:spPr>
        <p:txBody>
          <a:bodyPr wrap="none" rtlCol="0">
            <a:spAutoFit/>
          </a:bodyPr>
          <a:lstStyle/>
          <a:p>
            <a:r>
              <a:rPr lang="de-CH" dirty="0" smtClean="0"/>
              <a:t>25 %</a:t>
            </a:r>
            <a:endParaRPr lang="de-CH" dirty="0"/>
          </a:p>
        </p:txBody>
      </p:sp>
      <p:sp>
        <p:nvSpPr>
          <p:cNvPr id="10" name="Textfeld 9"/>
          <p:cNvSpPr txBox="1"/>
          <p:nvPr/>
        </p:nvSpPr>
        <p:spPr>
          <a:xfrm>
            <a:off x="5508104" y="4293096"/>
            <a:ext cx="710451" cy="369332"/>
          </a:xfrm>
          <a:prstGeom prst="rect">
            <a:avLst/>
          </a:prstGeom>
          <a:noFill/>
        </p:spPr>
        <p:txBody>
          <a:bodyPr wrap="none" rtlCol="0">
            <a:spAutoFit/>
          </a:bodyPr>
          <a:lstStyle/>
          <a:p>
            <a:r>
              <a:rPr lang="de-CH" dirty="0" smtClean="0"/>
              <a:t>25 %</a:t>
            </a:r>
            <a:endParaRPr lang="de-CH" dirty="0"/>
          </a:p>
        </p:txBody>
      </p:sp>
      <p:sp>
        <p:nvSpPr>
          <p:cNvPr id="11" name="Textfeld 10"/>
          <p:cNvSpPr txBox="1"/>
          <p:nvPr/>
        </p:nvSpPr>
        <p:spPr>
          <a:xfrm>
            <a:off x="5508104" y="5373216"/>
            <a:ext cx="710451" cy="369332"/>
          </a:xfrm>
          <a:prstGeom prst="rect">
            <a:avLst/>
          </a:prstGeom>
          <a:noFill/>
        </p:spPr>
        <p:txBody>
          <a:bodyPr wrap="none" rtlCol="0">
            <a:spAutoFit/>
          </a:bodyPr>
          <a:lstStyle/>
          <a:p>
            <a:r>
              <a:rPr lang="de-CH" dirty="0" smtClean="0"/>
              <a:t>50 %</a:t>
            </a:r>
            <a:endParaRPr lang="de-CH"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12" name="Ellipse 11"/>
          <p:cNvSpPr/>
          <p:nvPr/>
        </p:nvSpPr>
        <p:spPr>
          <a:xfrm>
            <a:off x="1907704" y="3789040"/>
            <a:ext cx="56166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48852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363272" cy="4525963"/>
          </a:xfrm>
        </p:spPr>
        <p:txBody>
          <a:bodyPr/>
          <a:lstStyle/>
          <a:p>
            <a:pPr>
              <a:buNone/>
            </a:pPr>
            <a:r>
              <a:rPr lang="de-CH" dirty="0" smtClean="0"/>
              <a:t>Zwei Gesprächssituationen à 15 Minuten.</a:t>
            </a:r>
          </a:p>
          <a:p>
            <a:pPr>
              <a:buNone/>
            </a:pPr>
            <a:endParaRPr lang="de-CH" dirty="0" smtClean="0"/>
          </a:p>
          <a:p>
            <a:pPr marL="0" indent="0">
              <a:buNone/>
            </a:pPr>
            <a:r>
              <a:rPr lang="de-CH" dirty="0" smtClean="0"/>
              <a:t>Zur Vorbereitung erhalten Sie jeweils eine Beschreibung der Situation, Hilfsmittel und eine Aufgabenstellung, was das Ziel des Gespräches sein soll. Für diese Vorbereitungen haben Sie je 5 Minuten Zeit.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spTree>
    <p:extLst>
      <p:ext uri="{BB962C8B-B14F-4D97-AF65-F5344CB8AC3E}">
        <p14:creationId xmlns:p14="http://schemas.microsoft.com/office/powerpoint/2010/main" val="363423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a:bodyPr>
          <a:lstStyle/>
          <a:p>
            <a:pPr defTabSz="889000" eaLnBrk="1" hangingPunct="1"/>
            <a:r>
              <a:rPr lang="de-CH" sz="2400" dirty="0" smtClean="0"/>
              <a:t>Prüfungsumgebung</a:t>
            </a:r>
          </a:p>
        </p:txBody>
      </p:sp>
      <p:sp>
        <p:nvSpPr>
          <p:cNvPr id="20483" name="Oval 3"/>
          <p:cNvSpPr>
            <a:spLocks noChangeArrowheads="1"/>
          </p:cNvSpPr>
          <p:nvPr/>
        </p:nvSpPr>
        <p:spPr bwMode="auto">
          <a:xfrm>
            <a:off x="3798888" y="1936750"/>
            <a:ext cx="1565200" cy="134823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a:p>
        </p:txBody>
      </p:sp>
      <p:sp>
        <p:nvSpPr>
          <p:cNvPr id="20484" name="Oval 4"/>
          <p:cNvSpPr>
            <a:spLocks noChangeArrowheads="1"/>
          </p:cNvSpPr>
          <p:nvPr/>
        </p:nvSpPr>
        <p:spPr bwMode="auto">
          <a:xfrm>
            <a:off x="1758950" y="3460750"/>
            <a:ext cx="1265238" cy="1295400"/>
          </a:xfrm>
          <a:prstGeom prst="ellipse">
            <a:avLst/>
          </a:prstGeom>
          <a:solidFill>
            <a:schemeClr val="accent2"/>
          </a:solidFill>
          <a:ln w="12700">
            <a:solidFill>
              <a:schemeClr val="tx2">
                <a:lumMod val="20000"/>
                <a:lumOff val="80000"/>
              </a:schemeClr>
            </a:solidFill>
            <a:round/>
            <a:headEnd type="none" w="sm" len="sm"/>
            <a:tailEnd type="none" w="sm" len="sm"/>
          </a:ln>
        </p:spPr>
        <p:txBody>
          <a:bodyPr wrap="none" anchor="ctr"/>
          <a:lstStyle/>
          <a:p>
            <a:endParaRPr lang="de-DE"/>
          </a:p>
        </p:txBody>
      </p:sp>
      <p:sp>
        <p:nvSpPr>
          <p:cNvPr id="20485" name="Rectangle 5" descr="Eiche"/>
          <p:cNvSpPr>
            <a:spLocks noChangeArrowheads="1"/>
          </p:cNvSpPr>
          <p:nvPr/>
        </p:nvSpPr>
        <p:spPr bwMode="auto">
          <a:xfrm>
            <a:off x="5004048" y="3861048"/>
            <a:ext cx="2584450" cy="1220787"/>
          </a:xfrm>
          <a:prstGeom prst="rect">
            <a:avLst/>
          </a:prstGeom>
          <a:solidFill>
            <a:schemeClr val="bg1">
              <a:lumMod val="95000"/>
            </a:schemeClr>
          </a:solidFill>
          <a:ln w="12700">
            <a:solidFill>
              <a:schemeClr val="tx1"/>
            </a:solidFill>
            <a:miter lim="800000"/>
            <a:headEnd type="none" w="sm" len="sm"/>
            <a:tailEnd type="none" w="sm" len="sm"/>
          </a:ln>
        </p:spPr>
        <p:txBody>
          <a:bodyPr wrap="none" anchor="ctr"/>
          <a:lstStyle/>
          <a:p>
            <a:endParaRPr lang="de-DE"/>
          </a:p>
        </p:txBody>
      </p:sp>
      <p:sp>
        <p:nvSpPr>
          <p:cNvPr id="20486" name="Oval 6"/>
          <p:cNvSpPr>
            <a:spLocks noChangeArrowheads="1"/>
          </p:cNvSpPr>
          <p:nvPr/>
        </p:nvSpPr>
        <p:spPr bwMode="auto">
          <a:xfrm>
            <a:off x="6156176" y="5085184"/>
            <a:ext cx="1553269" cy="151142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dirty="0"/>
          </a:p>
        </p:txBody>
      </p:sp>
      <p:sp>
        <p:nvSpPr>
          <p:cNvPr id="20487" name="Line 7"/>
          <p:cNvSpPr>
            <a:spLocks noChangeShapeType="1"/>
          </p:cNvSpPr>
          <p:nvPr/>
        </p:nvSpPr>
        <p:spPr bwMode="auto">
          <a:xfrm flipV="1">
            <a:off x="2884488" y="2927350"/>
            <a:ext cx="984250" cy="76200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20488" name="Text Box 8"/>
          <p:cNvSpPr txBox="1">
            <a:spLocks noChangeArrowheads="1"/>
          </p:cNvSpPr>
          <p:nvPr/>
        </p:nvSpPr>
        <p:spPr bwMode="auto">
          <a:xfrm>
            <a:off x="2884488" y="4375150"/>
            <a:ext cx="1975544" cy="461665"/>
          </a:xfrm>
          <a:prstGeom prst="rect">
            <a:avLst/>
          </a:prstGeom>
          <a:noFill/>
          <a:ln w="12700">
            <a:noFill/>
            <a:miter lim="800000"/>
            <a:headEnd type="none" w="sm" len="sm"/>
            <a:tailEnd type="none" w="sm" len="sm"/>
          </a:ln>
        </p:spPr>
        <p:txBody>
          <a:bodyPr wrap="square">
            <a:spAutoFit/>
          </a:bodyPr>
          <a:lstStyle/>
          <a:p>
            <a:pPr algn="l" eaLnBrk="0" hangingPunct="0">
              <a:spcBef>
                <a:spcPct val="0"/>
              </a:spcBef>
            </a:pPr>
            <a:r>
              <a:rPr lang="de-CH" sz="2400" b="1" dirty="0" smtClean="0"/>
              <a:t>Kandidat/in</a:t>
            </a:r>
            <a:endParaRPr lang="de-CH" sz="2400" b="1" dirty="0"/>
          </a:p>
        </p:txBody>
      </p:sp>
      <p:sp>
        <p:nvSpPr>
          <p:cNvPr id="20489" name="Text Box 9"/>
          <p:cNvSpPr txBox="1">
            <a:spLocks noChangeArrowheads="1"/>
          </p:cNvSpPr>
          <p:nvPr/>
        </p:nvSpPr>
        <p:spPr bwMode="auto">
          <a:xfrm>
            <a:off x="1547664" y="1412776"/>
            <a:ext cx="2877775"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sz="1800" b="1" dirty="0" smtClean="0"/>
              <a:t>Anspruchsperson</a:t>
            </a:r>
          </a:p>
          <a:p>
            <a:pPr algn="l" eaLnBrk="0" hangingPunct="0">
              <a:spcBef>
                <a:spcPct val="0"/>
              </a:spcBef>
            </a:pPr>
            <a:r>
              <a:rPr lang="de-CH" b="1" dirty="0" smtClean="0"/>
              <a:t>oder Verwaltungsperson</a:t>
            </a:r>
            <a:endParaRPr lang="de-CH" sz="1800" b="1" dirty="0"/>
          </a:p>
        </p:txBody>
      </p:sp>
      <p:sp>
        <p:nvSpPr>
          <p:cNvPr id="20490" name="Line 10"/>
          <p:cNvSpPr>
            <a:spLocks noChangeShapeType="1"/>
          </p:cNvSpPr>
          <p:nvPr/>
        </p:nvSpPr>
        <p:spPr bwMode="auto">
          <a:xfrm>
            <a:off x="1828800" y="4679950"/>
            <a:ext cx="3463280" cy="62125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1" name="Line 11"/>
          <p:cNvSpPr>
            <a:spLocks noChangeShapeType="1"/>
          </p:cNvSpPr>
          <p:nvPr/>
        </p:nvSpPr>
        <p:spPr bwMode="auto">
          <a:xfrm flipH="1" flipV="1">
            <a:off x="4641850" y="1860550"/>
            <a:ext cx="2954486" cy="200049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2" name="Text Box 12"/>
          <p:cNvSpPr txBox="1">
            <a:spLocks noChangeArrowheads="1"/>
          </p:cNvSpPr>
          <p:nvPr/>
        </p:nvSpPr>
        <p:spPr bwMode="auto">
          <a:xfrm>
            <a:off x="3851920" y="5517232"/>
            <a:ext cx="2185214"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b="1" dirty="0" smtClean="0"/>
              <a:t>Prüfungsexperte,</a:t>
            </a:r>
          </a:p>
          <a:p>
            <a:pPr algn="l" eaLnBrk="0" hangingPunct="0">
              <a:spcBef>
                <a:spcPct val="0"/>
              </a:spcBef>
            </a:pPr>
            <a:r>
              <a:rPr lang="de-CH" b="1" dirty="0" smtClean="0"/>
              <a:t>Prüfungsprotokoll</a:t>
            </a:r>
            <a:endParaRPr lang="de-CH" b="1" dirty="0"/>
          </a:p>
        </p:txBody>
      </p:sp>
      <p:sp>
        <p:nvSpPr>
          <p:cNvPr id="20493" name="Rectangle 13" descr="Nussbaum"/>
          <p:cNvSpPr>
            <a:spLocks noChangeArrowheads="1"/>
          </p:cNvSpPr>
          <p:nvPr/>
        </p:nvSpPr>
        <p:spPr bwMode="auto">
          <a:xfrm rot="3533046">
            <a:off x="2700338" y="2997200"/>
            <a:ext cx="1295400" cy="571500"/>
          </a:xfrm>
          <a:prstGeom prst="rect">
            <a:avLst/>
          </a:prstGeom>
          <a:solidFill>
            <a:schemeClr val="bg1">
              <a:lumMod val="85000"/>
            </a:schemeClr>
          </a:solidFill>
          <a:ln w="12700">
            <a:solidFill>
              <a:schemeClr val="tx1"/>
            </a:solidFill>
            <a:miter lim="800000"/>
            <a:headEnd type="none" w="sm" len="sm"/>
            <a:tailEnd type="none" w="sm" len="sm"/>
          </a:ln>
        </p:spPr>
        <p:txBody>
          <a:bodyPr wrap="none" anchor="ctr"/>
          <a:lstStyle/>
          <a:p>
            <a:endParaRPr lang="de-DE"/>
          </a:p>
        </p:txBody>
      </p:sp>
      <p:sp>
        <p:nvSpPr>
          <p:cNvPr id="15" name="Textfeld 14"/>
          <p:cNvSpPr txBox="1"/>
          <p:nvPr/>
        </p:nvSpPr>
        <p:spPr>
          <a:xfrm>
            <a:off x="6228184" y="5589240"/>
            <a:ext cx="1584176" cy="369332"/>
          </a:xfrm>
          <a:prstGeom prst="rect">
            <a:avLst/>
          </a:prstGeom>
          <a:noFill/>
        </p:spPr>
        <p:txBody>
          <a:bodyPr wrap="square" rtlCol="0">
            <a:spAutoFit/>
          </a:bodyPr>
          <a:lstStyle/>
          <a:p>
            <a:r>
              <a:rPr lang="de-CH" dirty="0" smtClean="0"/>
              <a:t>Experte A</a:t>
            </a:r>
            <a:endParaRPr lang="de-DE" dirty="0"/>
          </a:p>
        </p:txBody>
      </p:sp>
      <p:sp>
        <p:nvSpPr>
          <p:cNvPr id="16" name="Textfeld 15"/>
          <p:cNvSpPr txBox="1"/>
          <p:nvPr/>
        </p:nvSpPr>
        <p:spPr>
          <a:xfrm>
            <a:off x="3779912" y="2420888"/>
            <a:ext cx="1656184" cy="369332"/>
          </a:xfrm>
          <a:prstGeom prst="rect">
            <a:avLst/>
          </a:prstGeom>
          <a:noFill/>
        </p:spPr>
        <p:txBody>
          <a:bodyPr wrap="square" rtlCol="0">
            <a:spAutoFit/>
          </a:bodyPr>
          <a:lstStyle/>
          <a:p>
            <a:r>
              <a:rPr lang="de-CH" dirty="0" smtClean="0"/>
              <a:t>Experte B</a:t>
            </a:r>
            <a:endParaRPr lang="de-DE" dirty="0"/>
          </a:p>
        </p:txBody>
      </p:sp>
    </p:spTree>
    <p:extLst>
      <p:ext uri="{BB962C8B-B14F-4D97-AF65-F5344CB8AC3E}">
        <p14:creationId xmlns:p14="http://schemas.microsoft.com/office/powerpoint/2010/main" val="275973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sp>
        <p:nvSpPr>
          <p:cNvPr id="3" name="Inhaltsplatzhalter 2"/>
          <p:cNvSpPr>
            <a:spLocks noGrp="1"/>
          </p:cNvSpPr>
          <p:nvPr>
            <p:ph idx="1"/>
          </p:nvPr>
        </p:nvSpPr>
        <p:spPr/>
        <p:txBody>
          <a:bodyPr/>
          <a:lstStyle/>
          <a:p>
            <a:r>
              <a:rPr lang="de-CH" sz="2000" b="1" dirty="0" smtClean="0"/>
              <a:t>2 Gesprächssituationen</a:t>
            </a:r>
          </a:p>
          <a:p>
            <a:pPr lvl="1"/>
            <a:r>
              <a:rPr lang="de-CH" sz="2000" b="1" dirty="0" smtClean="0"/>
              <a:t>Rollenspiel</a:t>
            </a:r>
            <a:r>
              <a:rPr lang="de-CH" sz="2000" dirty="0" smtClean="0"/>
              <a:t>: Gespräch zwischen einer Verwaltungsperson und einer Anspruchsperson</a:t>
            </a:r>
          </a:p>
          <a:p>
            <a:pPr lvl="1"/>
            <a:r>
              <a:rPr lang="de-CH" sz="2000" b="1" dirty="0" smtClean="0"/>
              <a:t>Fachgespräch</a:t>
            </a:r>
            <a:r>
              <a:rPr lang="de-CH" sz="2000" dirty="0" smtClean="0"/>
              <a:t>: Gespräch zwischen zwei Verwaltungspersonen</a:t>
            </a:r>
          </a:p>
          <a:p>
            <a:pPr lvl="1"/>
            <a:r>
              <a:rPr lang="de-CH" sz="2000" dirty="0" smtClean="0"/>
              <a:t>Einführungsunterlagen für die Kandidatinnen und Kandidaten</a:t>
            </a:r>
          </a:p>
          <a:p>
            <a:r>
              <a:rPr lang="de-CH" sz="2000" dirty="0" smtClean="0"/>
              <a:t>30 Minuten</a:t>
            </a:r>
          </a:p>
          <a:p>
            <a:r>
              <a:rPr lang="de-CH" sz="2000" dirty="0" smtClean="0"/>
              <a:t>Grundlage für die Expertinnen und Experten:</a:t>
            </a:r>
          </a:p>
          <a:p>
            <a:pPr lvl="1"/>
            <a:r>
              <a:rPr lang="de-CH" sz="2000" b="1" dirty="0" smtClean="0"/>
              <a:t>Ausbildungsprogramm</a:t>
            </a:r>
          </a:p>
          <a:p>
            <a:pPr lvl="1"/>
            <a:r>
              <a:rPr lang="de-CH" sz="2000" b="1" dirty="0" smtClean="0"/>
              <a:t>Praxisbericht</a:t>
            </a:r>
          </a:p>
          <a:p>
            <a:pPr lvl="1"/>
            <a:r>
              <a:rPr lang="de-CH" sz="2000" b="1" dirty="0" smtClean="0"/>
              <a:t>alle </a:t>
            </a:r>
            <a:r>
              <a:rPr lang="de-CH" sz="2000" dirty="0" smtClean="0"/>
              <a:t>Leistungsziele Betrieb mit den entsprechenden Teilkriterien und </a:t>
            </a:r>
            <a:r>
              <a:rPr lang="de-CH" sz="2000" b="1" dirty="0" smtClean="0"/>
              <a:t>alle</a:t>
            </a:r>
            <a:r>
              <a:rPr lang="de-CH" sz="2000" dirty="0" smtClean="0"/>
              <a:t> Leistungsziele </a:t>
            </a:r>
            <a:r>
              <a:rPr lang="de-CH" sz="2000" dirty="0" err="1" smtClean="0"/>
              <a:t>üK</a:t>
            </a:r>
            <a:endParaRPr lang="de-CH" sz="2000" dirty="0" smtClean="0"/>
          </a:p>
          <a:p>
            <a:pPr lvl="1"/>
            <a:r>
              <a:rPr lang="de-CH" sz="2000" dirty="0" smtClean="0"/>
              <a:t>Methoden-, Sozial- und Selbstkompetenzen mit den entsprechenden Teilkriterien</a:t>
            </a:r>
          </a:p>
          <a:p>
            <a:pPr>
              <a:buNone/>
            </a:pPr>
            <a:endParaRPr lang="de-CH" sz="2000" dirty="0" smtClean="0"/>
          </a:p>
          <a:p>
            <a:pPr>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22</a:t>
            </a:fld>
            <a:endParaRPr lang="de-CH"/>
          </a:p>
        </p:txBody>
      </p:sp>
    </p:spTree>
    <p:extLst>
      <p:ext uri="{BB962C8B-B14F-4D97-AF65-F5344CB8AC3E}">
        <p14:creationId xmlns:p14="http://schemas.microsoft.com/office/powerpoint/2010/main" val="277809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graphicFrame>
        <p:nvGraphicFramePr>
          <p:cNvPr id="4" name="Diagramm 3"/>
          <p:cNvGraphicFramePr/>
          <p:nvPr/>
        </p:nvGraphicFramePr>
        <p:xfrm>
          <a:off x="1403648" y="2348880"/>
          <a:ext cx="63367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0" y="1844824"/>
            <a:ext cx="9058827" cy="369332"/>
          </a:xfrm>
          <a:prstGeom prst="rect">
            <a:avLst/>
          </a:prstGeom>
          <a:noFill/>
        </p:spPr>
        <p:txBody>
          <a:bodyPr wrap="none" rtlCol="0">
            <a:spAutoFit/>
          </a:bodyPr>
          <a:lstStyle/>
          <a:p>
            <a:r>
              <a:rPr lang="de-CH" b="1" dirty="0" smtClean="0"/>
              <a:t>Register 16: Praxisbericht und Vorbereitung auf die mündliche Abschlussprüfung</a:t>
            </a:r>
            <a:endParaRPr lang="de-CH" b="1"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Nachbearbeitung der </a:t>
            </a:r>
            <a:r>
              <a:rPr lang="de-CH" dirty="0" err="1" smtClean="0"/>
              <a:t>üK</a:t>
            </a:r>
            <a:r>
              <a:rPr lang="de-CH" dirty="0" smtClean="0"/>
              <a:t>-Leistungsziele</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5"/>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5. </a:t>
            </a:r>
            <a:r>
              <a:rPr lang="de-CH" b="1" dirty="0" err="1"/>
              <a:t>üK</a:t>
            </a:r>
            <a:r>
              <a:rPr lang="de-CH" b="1" dirty="0"/>
              <a:t> Generation 2012-15 (Praxisbericht)</a:t>
            </a:r>
            <a:endParaRPr lang="de-CH" dirty="0"/>
          </a:p>
        </p:txBody>
      </p:sp>
      <p:sp>
        <p:nvSpPr>
          <p:cNvPr id="3" name="Inhaltsplatzhalter 2"/>
          <p:cNvSpPr>
            <a:spLocks noGrp="1"/>
          </p:cNvSpPr>
          <p:nvPr>
            <p:ph idx="1"/>
          </p:nvPr>
        </p:nvSpPr>
        <p:spPr>
          <a:xfrm>
            <a:off x="457200" y="2104256"/>
            <a:ext cx="8229600" cy="1828800"/>
          </a:xfrm>
        </p:spPr>
        <p:txBody>
          <a:bodyPr/>
          <a:lstStyle/>
          <a:p>
            <a:r>
              <a:rPr lang="de-CH" dirty="0" smtClean="0"/>
              <a:t>Ergänzungen?</a:t>
            </a:r>
          </a:p>
          <a:p>
            <a:r>
              <a:rPr lang="de-CH" dirty="0" smtClean="0"/>
              <a:t>Fragen?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25</a:t>
            </a:fld>
            <a:endParaRPr lang="de-CH"/>
          </a:p>
        </p:txBody>
      </p:sp>
    </p:spTree>
    <p:extLst>
      <p:ext uri="{BB962C8B-B14F-4D97-AF65-F5344CB8AC3E}">
        <p14:creationId xmlns:p14="http://schemas.microsoft.com/office/powerpoint/2010/main" val="338416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smtClean="0"/>
              <a:t>Bestehensnorm</a:t>
            </a:r>
            <a:r>
              <a:rPr lang="de-CH" dirty="0" smtClean="0"/>
              <a:t> (betrieblicher Teil)</a:t>
            </a:r>
            <a:endParaRPr lang="de-CH" dirty="0"/>
          </a:p>
        </p:txBody>
      </p:sp>
      <p:sp>
        <p:nvSpPr>
          <p:cNvPr id="18" name="Textfeld 17"/>
          <p:cNvSpPr txBox="1"/>
          <p:nvPr/>
        </p:nvSpPr>
        <p:spPr>
          <a:xfrm>
            <a:off x="971600" y="1916832"/>
            <a:ext cx="4262705" cy="369332"/>
          </a:xfrm>
          <a:prstGeom prst="rect">
            <a:avLst/>
          </a:prstGeom>
          <a:noFill/>
        </p:spPr>
        <p:txBody>
          <a:bodyPr wrap="none" rtlCol="0">
            <a:spAutoFit/>
          </a:bodyPr>
          <a:lstStyle/>
          <a:p>
            <a:r>
              <a:rPr lang="de-CH" dirty="0" err="1" smtClean="0"/>
              <a:t>Fachnote</a:t>
            </a:r>
            <a:r>
              <a:rPr lang="de-CH" dirty="0" smtClean="0"/>
              <a:t>: Berufspraxis schriftlich (25%)</a:t>
            </a:r>
            <a:endParaRPr lang="de-CH" dirty="0"/>
          </a:p>
        </p:txBody>
      </p:sp>
      <p:sp>
        <p:nvSpPr>
          <p:cNvPr id="19" name="Textfeld 18"/>
          <p:cNvSpPr txBox="1"/>
          <p:nvPr/>
        </p:nvSpPr>
        <p:spPr>
          <a:xfrm>
            <a:off x="971600" y="2420888"/>
            <a:ext cx="4288353" cy="369332"/>
          </a:xfrm>
          <a:prstGeom prst="rect">
            <a:avLst/>
          </a:prstGeom>
          <a:noFill/>
        </p:spPr>
        <p:txBody>
          <a:bodyPr wrap="none" rtlCol="0">
            <a:spAutoFit/>
          </a:bodyPr>
          <a:lstStyle/>
          <a:p>
            <a:r>
              <a:rPr lang="de-CH" dirty="0" err="1" smtClean="0"/>
              <a:t>Fachnote</a:t>
            </a:r>
            <a:r>
              <a:rPr lang="de-CH" dirty="0" smtClean="0"/>
              <a:t>:  Berufspraxis mündlich (25%)</a:t>
            </a:r>
            <a:endParaRPr lang="de-CH" dirty="0"/>
          </a:p>
        </p:txBody>
      </p:sp>
      <p:sp>
        <p:nvSpPr>
          <p:cNvPr id="20" name="Textfeld 19"/>
          <p:cNvSpPr txBox="1"/>
          <p:nvPr/>
        </p:nvSpPr>
        <p:spPr>
          <a:xfrm>
            <a:off x="971600" y="2924944"/>
            <a:ext cx="7808612" cy="369332"/>
          </a:xfrm>
          <a:prstGeom prst="rect">
            <a:avLst/>
          </a:prstGeom>
          <a:noFill/>
        </p:spPr>
        <p:txBody>
          <a:bodyPr wrap="none" rtlCol="0">
            <a:spAutoFit/>
          </a:bodyPr>
          <a:lstStyle/>
          <a:p>
            <a:r>
              <a:rPr lang="de-CH" dirty="0" smtClean="0"/>
              <a:t>Erfahrungsnote: auf halbe Note gerundetes Mittel von 6 ALS + 2PE (50%)</a:t>
            </a:r>
            <a:endParaRPr lang="de-CH" dirty="0"/>
          </a:p>
        </p:txBody>
      </p:sp>
      <p:cxnSp>
        <p:nvCxnSpPr>
          <p:cNvPr id="13" name="Gerade Verbindung 12"/>
          <p:cNvCxnSpPr/>
          <p:nvPr/>
        </p:nvCxnSpPr>
        <p:spPr>
          <a:xfrm>
            <a:off x="971600" y="3501008"/>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971599" y="3789040"/>
            <a:ext cx="7920881" cy="646331"/>
          </a:xfrm>
          <a:prstGeom prst="rect">
            <a:avLst/>
          </a:prstGeom>
          <a:noFill/>
        </p:spPr>
        <p:txBody>
          <a:bodyPr wrap="square" rtlCol="0">
            <a:spAutoFit/>
          </a:bodyPr>
          <a:lstStyle/>
          <a:p>
            <a:r>
              <a:rPr lang="de-CH" dirty="0" smtClean="0"/>
              <a:t>Note: Auf eine Dezimalstelle gerundetes Mittel der 3 Noten</a:t>
            </a:r>
          </a:p>
          <a:p>
            <a:endParaRPr lang="de-CH" dirty="0" smtClean="0"/>
          </a:p>
        </p:txBody>
      </p:sp>
      <p:sp>
        <p:nvSpPr>
          <p:cNvPr id="29" name="Textfeld 28"/>
          <p:cNvSpPr txBox="1"/>
          <p:nvPr/>
        </p:nvSpPr>
        <p:spPr>
          <a:xfrm>
            <a:off x="899592" y="5085184"/>
            <a:ext cx="5378395" cy="923330"/>
          </a:xfrm>
          <a:prstGeom prst="rect">
            <a:avLst/>
          </a:prstGeom>
          <a:noFill/>
        </p:spPr>
        <p:txBody>
          <a:bodyPr wrap="none" rtlCol="0">
            <a:spAutoFit/>
          </a:bodyPr>
          <a:lstStyle/>
          <a:p>
            <a:r>
              <a:rPr lang="de-CH" dirty="0" smtClean="0"/>
              <a:t>Bestanden, wenn die Note 4.0 oder höher ist,</a:t>
            </a:r>
          </a:p>
          <a:p>
            <a:r>
              <a:rPr lang="de-CH" dirty="0" smtClean="0"/>
              <a:t>nicht mehr als eine </a:t>
            </a:r>
            <a:r>
              <a:rPr lang="de-CH" dirty="0" err="1" smtClean="0"/>
              <a:t>Fachnote</a:t>
            </a:r>
            <a:r>
              <a:rPr lang="de-CH" dirty="0" smtClean="0"/>
              <a:t> ungenügend ist,</a:t>
            </a:r>
          </a:p>
          <a:p>
            <a:r>
              <a:rPr lang="de-CH" dirty="0" smtClean="0"/>
              <a:t>und keine </a:t>
            </a:r>
            <a:r>
              <a:rPr lang="de-CH" dirty="0" err="1" smtClean="0"/>
              <a:t>Fachnote</a:t>
            </a:r>
            <a:r>
              <a:rPr lang="de-CH" dirty="0" smtClean="0"/>
              <a:t>/Erfahrungsnote unter 3.0 liegt.</a:t>
            </a:r>
            <a:endParaRPr lang="de-CH" dirty="0"/>
          </a:p>
        </p:txBody>
      </p:sp>
      <p:cxnSp>
        <p:nvCxnSpPr>
          <p:cNvPr id="17" name="Gerade Verbindung 16"/>
          <p:cNvCxnSpPr/>
          <p:nvPr/>
        </p:nvCxnSpPr>
        <p:spPr>
          <a:xfrm>
            <a:off x="971600" y="4365104"/>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71600" y="450912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ßzeilenplatzhalter 11"/>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0753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pic>
        <p:nvPicPr>
          <p:cNvPr id="2050" name="Picture 2"/>
          <p:cNvPicPr>
            <a:picLocks noChangeAspect="1" noChangeArrowheads="1"/>
          </p:cNvPicPr>
          <p:nvPr/>
        </p:nvPicPr>
        <p:blipFill>
          <a:blip r:embed="rId3" cstate="print"/>
          <a:srcRect/>
          <a:stretch>
            <a:fillRect/>
          </a:stretch>
        </p:blipFill>
        <p:spPr bwMode="auto">
          <a:xfrm>
            <a:off x="251520" y="1700808"/>
            <a:ext cx="8892480" cy="2491349"/>
          </a:xfrm>
          <a:prstGeom prst="rect">
            <a:avLst/>
          </a:prstGeom>
          <a:noFill/>
          <a:ln w="9525">
            <a:noFill/>
            <a:miter lim="800000"/>
            <a:headEnd/>
            <a:tailEnd/>
          </a:ln>
        </p:spPr>
      </p:pic>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Ellipse 5"/>
          <p:cNvSpPr/>
          <p:nvPr/>
        </p:nvSpPr>
        <p:spPr>
          <a:xfrm>
            <a:off x="7812360" y="3068960"/>
            <a:ext cx="15841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9495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extfeld 4"/>
          <p:cNvSpPr txBox="1"/>
          <p:nvPr/>
        </p:nvSpPr>
        <p:spPr>
          <a:xfrm>
            <a:off x="179512" y="836712"/>
            <a:ext cx="2808312" cy="923330"/>
          </a:xfrm>
          <a:prstGeom prst="rect">
            <a:avLst/>
          </a:prstGeom>
          <a:solidFill>
            <a:schemeClr val="tx2">
              <a:lumMod val="40000"/>
              <a:lumOff val="60000"/>
            </a:schemeClr>
          </a:solidFill>
        </p:spPr>
        <p:txBody>
          <a:bodyPr wrap="square" rtlCol="0">
            <a:spAutoFit/>
          </a:bodyPr>
          <a:lstStyle/>
          <a:p>
            <a:r>
              <a:rPr lang="de-CH" dirty="0" smtClean="0"/>
              <a:t>Wegleitung zum </a:t>
            </a:r>
          </a:p>
          <a:p>
            <a:r>
              <a:rPr lang="de-CH" dirty="0" smtClean="0"/>
              <a:t>betrieblichen </a:t>
            </a:r>
          </a:p>
          <a:p>
            <a:r>
              <a:rPr lang="de-CH" dirty="0" smtClean="0"/>
              <a:t>Qualifikationsverfahren:</a:t>
            </a:r>
            <a:endParaRPr lang="de-CH" dirty="0"/>
          </a:p>
        </p:txBody>
      </p:sp>
      <p:sp>
        <p:nvSpPr>
          <p:cNvPr id="6" name="Textfeld 5"/>
          <p:cNvSpPr txBox="1"/>
          <p:nvPr/>
        </p:nvSpPr>
        <p:spPr>
          <a:xfrm>
            <a:off x="179512" y="1844824"/>
            <a:ext cx="2794226" cy="830997"/>
          </a:xfrm>
          <a:prstGeom prst="rect">
            <a:avLst/>
          </a:prstGeom>
          <a:solidFill>
            <a:schemeClr val="tx2">
              <a:lumMod val="40000"/>
              <a:lumOff val="60000"/>
            </a:schemeClr>
          </a:solidFill>
        </p:spPr>
        <p:txBody>
          <a:bodyPr wrap="none" rtlCol="0">
            <a:spAutoFit/>
          </a:bodyPr>
          <a:lstStyle/>
          <a:p>
            <a:r>
              <a:rPr lang="de-CH" sz="1600" dirty="0" smtClean="0"/>
              <a:t>Praxisbericht gibt Einsicht</a:t>
            </a:r>
          </a:p>
          <a:p>
            <a:r>
              <a:rPr lang="de-CH" sz="1600" dirty="0" smtClean="0"/>
              <a:t>in die praktische Ausbildung </a:t>
            </a:r>
          </a:p>
          <a:p>
            <a:r>
              <a:rPr lang="de-CH" sz="1600" dirty="0" smtClean="0"/>
              <a:t>der Lernenden</a:t>
            </a:r>
            <a:endParaRPr lang="de-CH" sz="1600" dirty="0"/>
          </a:p>
        </p:txBody>
      </p:sp>
      <p:sp>
        <p:nvSpPr>
          <p:cNvPr id="7" name="Textfeld 6"/>
          <p:cNvSpPr txBox="1"/>
          <p:nvPr/>
        </p:nvSpPr>
        <p:spPr>
          <a:xfrm>
            <a:off x="179512" y="2780928"/>
            <a:ext cx="2808312" cy="584775"/>
          </a:xfrm>
          <a:prstGeom prst="rect">
            <a:avLst/>
          </a:prstGeom>
          <a:solidFill>
            <a:schemeClr val="tx2">
              <a:lumMod val="40000"/>
              <a:lumOff val="60000"/>
            </a:schemeClr>
          </a:solidFill>
        </p:spPr>
        <p:txBody>
          <a:bodyPr wrap="square" rtlCol="0">
            <a:spAutoFit/>
          </a:bodyPr>
          <a:lstStyle/>
          <a:p>
            <a:r>
              <a:rPr lang="de-CH" sz="1600" b="1" dirty="0" smtClean="0"/>
              <a:t>Ausbildungsprogramm</a:t>
            </a:r>
            <a:r>
              <a:rPr lang="de-CH" sz="1600" dirty="0" smtClean="0"/>
              <a:t> mit</a:t>
            </a:r>
          </a:p>
          <a:p>
            <a:r>
              <a:rPr lang="de-CH" sz="1600" dirty="0" smtClean="0"/>
              <a:t>Praxisbericht einreichen</a:t>
            </a:r>
            <a:endParaRPr lang="de-CH" sz="1600" dirty="0"/>
          </a:p>
        </p:txBody>
      </p:sp>
      <p:sp>
        <p:nvSpPr>
          <p:cNvPr id="8" name="Textfeld 7"/>
          <p:cNvSpPr txBox="1"/>
          <p:nvPr/>
        </p:nvSpPr>
        <p:spPr>
          <a:xfrm>
            <a:off x="5940152" y="836712"/>
            <a:ext cx="3056286" cy="1477328"/>
          </a:xfrm>
          <a:prstGeom prst="rect">
            <a:avLst/>
          </a:prstGeom>
          <a:solidFill>
            <a:schemeClr val="accent1">
              <a:lumMod val="40000"/>
              <a:lumOff val="60000"/>
            </a:schemeClr>
          </a:solidFill>
        </p:spPr>
        <p:txBody>
          <a:bodyPr wrap="none" rtlCol="0">
            <a:spAutoFit/>
          </a:bodyPr>
          <a:lstStyle/>
          <a:p>
            <a:r>
              <a:rPr lang="de-CH" dirty="0" smtClean="0"/>
              <a:t>LLD führen:</a:t>
            </a:r>
          </a:p>
          <a:p>
            <a:pPr>
              <a:buFont typeface="Arial" pitchFamily="34" charset="0"/>
              <a:buChar char="•"/>
            </a:pPr>
            <a:r>
              <a:rPr lang="de-CH" dirty="0" smtClean="0"/>
              <a:t> Verbindung Praxis – </a:t>
            </a:r>
            <a:r>
              <a:rPr lang="de-CH" dirty="0" err="1" smtClean="0"/>
              <a:t>üK</a:t>
            </a:r>
            <a:endParaRPr lang="de-CH" dirty="0" smtClean="0"/>
          </a:p>
          <a:p>
            <a:pPr>
              <a:buFont typeface="Arial" pitchFamily="34" charset="0"/>
              <a:buChar char="•"/>
            </a:pPr>
            <a:r>
              <a:rPr lang="de-CH" dirty="0" smtClean="0"/>
              <a:t> Verbindung Praxis – BFS</a:t>
            </a:r>
          </a:p>
          <a:p>
            <a:pPr>
              <a:buFont typeface="Arial" pitchFamily="34" charset="0"/>
              <a:buChar char="•"/>
            </a:pPr>
            <a:r>
              <a:rPr lang="de-CH" dirty="0" smtClean="0"/>
              <a:t> Konkret bearbeitete</a:t>
            </a:r>
          </a:p>
          <a:p>
            <a:pPr>
              <a:tabLst>
                <a:tab pos="92075" algn="l"/>
              </a:tabLst>
            </a:pPr>
            <a:r>
              <a:rPr lang="de-CH" dirty="0" smtClean="0"/>
              <a:t>	 Tätigkeiten dokumentieren</a:t>
            </a:r>
            <a:endParaRPr lang="de-CH" dirty="0"/>
          </a:p>
        </p:txBody>
      </p:sp>
      <p:sp>
        <p:nvSpPr>
          <p:cNvPr id="9" name="Textfeld 8"/>
          <p:cNvSpPr txBox="1"/>
          <p:nvPr/>
        </p:nvSpPr>
        <p:spPr>
          <a:xfrm>
            <a:off x="5868144" y="3212976"/>
            <a:ext cx="3024336" cy="923330"/>
          </a:xfrm>
          <a:prstGeom prst="rect">
            <a:avLst/>
          </a:prstGeom>
          <a:solidFill>
            <a:srgbClr val="FF6699"/>
          </a:solidFill>
        </p:spPr>
        <p:txBody>
          <a:bodyPr wrap="square" rtlCol="0">
            <a:spAutoFit/>
          </a:bodyPr>
          <a:lstStyle/>
          <a:p>
            <a:r>
              <a:rPr lang="de-CH" dirty="0" smtClean="0"/>
              <a:t>Praxisbericht:</a:t>
            </a:r>
          </a:p>
          <a:p>
            <a:r>
              <a:rPr lang="de-CH" dirty="0" smtClean="0"/>
              <a:t>LLD, Register 16</a:t>
            </a:r>
          </a:p>
          <a:p>
            <a:r>
              <a:rPr lang="de-CH" dirty="0" smtClean="0"/>
              <a:t>USB-Stick, Register 07</a:t>
            </a:r>
            <a:endParaRPr lang="de-CH" dirty="0"/>
          </a:p>
        </p:txBody>
      </p:sp>
      <p:sp>
        <p:nvSpPr>
          <p:cNvPr id="10" name="Textfeld 9"/>
          <p:cNvSpPr txBox="1"/>
          <p:nvPr/>
        </p:nvSpPr>
        <p:spPr>
          <a:xfrm>
            <a:off x="5868144" y="4797152"/>
            <a:ext cx="3024336" cy="923330"/>
          </a:xfrm>
          <a:prstGeom prst="rect">
            <a:avLst/>
          </a:prstGeom>
          <a:solidFill>
            <a:srgbClr val="00B050"/>
          </a:solidFill>
        </p:spPr>
        <p:txBody>
          <a:bodyPr wrap="square" rtlCol="0">
            <a:spAutoFit/>
          </a:bodyPr>
          <a:lstStyle/>
          <a:p>
            <a:r>
              <a:rPr lang="de-CH" dirty="0" smtClean="0">
                <a:solidFill>
                  <a:schemeClr val="bg1"/>
                </a:solidFill>
              </a:rPr>
              <a:t>Überbetrieblicher Kurs:</a:t>
            </a:r>
          </a:p>
          <a:p>
            <a:pPr>
              <a:buFont typeface="Arial" pitchFamily="34" charset="0"/>
              <a:buChar char="•"/>
            </a:pPr>
            <a:r>
              <a:rPr lang="de-CH" dirty="0" smtClean="0">
                <a:solidFill>
                  <a:schemeClr val="bg1"/>
                </a:solidFill>
              </a:rPr>
              <a:t> Vermittelter Stoff</a:t>
            </a:r>
          </a:p>
          <a:p>
            <a:pPr>
              <a:buFont typeface="Arial" pitchFamily="34" charset="0"/>
              <a:buChar char="•"/>
            </a:pPr>
            <a:r>
              <a:rPr lang="de-CH" dirty="0" smtClean="0">
                <a:solidFill>
                  <a:schemeClr val="bg1"/>
                </a:solidFill>
              </a:rPr>
              <a:t> Grundlage LZ </a:t>
            </a:r>
            <a:r>
              <a:rPr lang="de-CH" dirty="0" err="1" smtClean="0">
                <a:solidFill>
                  <a:schemeClr val="bg1"/>
                </a:solidFill>
              </a:rPr>
              <a:t>üK</a:t>
            </a:r>
            <a:endParaRPr lang="de-CH" dirty="0">
              <a:solidFill>
                <a:schemeClr val="bg1"/>
              </a:solidFill>
            </a:endParaRPr>
          </a:p>
        </p:txBody>
      </p:sp>
      <p:sp>
        <p:nvSpPr>
          <p:cNvPr id="19" name="Textfeld 18"/>
          <p:cNvSpPr txBox="1"/>
          <p:nvPr/>
        </p:nvSpPr>
        <p:spPr>
          <a:xfrm>
            <a:off x="251520" y="4005064"/>
            <a:ext cx="3057247" cy="923330"/>
          </a:xfrm>
          <a:prstGeom prst="rect">
            <a:avLst/>
          </a:prstGeom>
          <a:solidFill>
            <a:srgbClr val="FF0066"/>
          </a:solidFill>
        </p:spPr>
        <p:txBody>
          <a:bodyPr wrap="none" rtlCol="0">
            <a:spAutoFit/>
          </a:bodyPr>
          <a:lstStyle/>
          <a:p>
            <a:r>
              <a:rPr lang="de-CH" dirty="0" smtClean="0"/>
              <a:t>Berufspraxis mündlich:</a:t>
            </a:r>
          </a:p>
          <a:p>
            <a:r>
              <a:rPr lang="de-CH" dirty="0" smtClean="0"/>
              <a:t>2 Gesprächssituationen</a:t>
            </a:r>
          </a:p>
          <a:p>
            <a:r>
              <a:rPr lang="de-CH" dirty="0" smtClean="0"/>
              <a:t>(Rollenspiel, Fachgespräch)</a:t>
            </a:r>
            <a:endParaRPr lang="de-CH" dirty="0"/>
          </a:p>
        </p:txBody>
      </p:sp>
      <p:sp>
        <p:nvSpPr>
          <p:cNvPr id="27" name="Pfeil nach unten 26"/>
          <p:cNvSpPr/>
          <p:nvPr/>
        </p:nvSpPr>
        <p:spPr>
          <a:xfrm>
            <a:off x="6876256" y="242088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p:cNvSpPr txBox="1"/>
          <p:nvPr/>
        </p:nvSpPr>
        <p:spPr>
          <a:xfrm>
            <a:off x="7452320" y="2420888"/>
            <a:ext cx="1120820" cy="523220"/>
          </a:xfrm>
          <a:prstGeom prst="rect">
            <a:avLst/>
          </a:prstGeom>
          <a:noFill/>
        </p:spPr>
        <p:txBody>
          <a:bodyPr wrap="none" rtlCol="0">
            <a:spAutoFit/>
          </a:bodyPr>
          <a:lstStyle/>
          <a:p>
            <a:r>
              <a:rPr lang="de-CH" sz="1400" i="1" dirty="0" smtClean="0"/>
              <a:t>Grundlage,</a:t>
            </a:r>
          </a:p>
          <a:p>
            <a:r>
              <a:rPr lang="de-CH" sz="1400" i="1" dirty="0" smtClean="0"/>
              <a:t>Auswahl für</a:t>
            </a:r>
            <a:endParaRPr lang="de-CH" sz="1400" i="1" dirty="0"/>
          </a:p>
        </p:txBody>
      </p:sp>
      <p:sp>
        <p:nvSpPr>
          <p:cNvPr id="29" name="Pfeil nach unten 28"/>
          <p:cNvSpPr/>
          <p:nvPr/>
        </p:nvSpPr>
        <p:spPr>
          <a:xfrm rot="4293300">
            <a:off x="4117956" y="2915993"/>
            <a:ext cx="815594" cy="2211329"/>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Pfeil nach unten 30"/>
          <p:cNvSpPr/>
          <p:nvPr/>
        </p:nvSpPr>
        <p:spPr>
          <a:xfrm rot="6426827">
            <a:off x="4116778" y="4118559"/>
            <a:ext cx="815594" cy="22113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p:cNvSpPr txBox="1"/>
          <p:nvPr/>
        </p:nvSpPr>
        <p:spPr>
          <a:xfrm rot="20483615">
            <a:off x="4007427" y="3794567"/>
            <a:ext cx="1439156" cy="307777"/>
          </a:xfrm>
          <a:prstGeom prst="rect">
            <a:avLst/>
          </a:prstGeom>
          <a:noFill/>
        </p:spPr>
        <p:txBody>
          <a:bodyPr wrap="square" rtlCol="0">
            <a:spAutoFit/>
          </a:bodyPr>
          <a:lstStyle/>
          <a:p>
            <a:r>
              <a:rPr lang="de-CH" sz="1400" i="1" dirty="0" smtClean="0"/>
              <a:t>Grundlage für</a:t>
            </a:r>
            <a:endParaRPr lang="de-CH" sz="1400" i="1" dirty="0"/>
          </a:p>
        </p:txBody>
      </p:sp>
      <p:sp>
        <p:nvSpPr>
          <p:cNvPr id="33" name="Textfeld 32"/>
          <p:cNvSpPr txBox="1"/>
          <p:nvPr/>
        </p:nvSpPr>
        <p:spPr>
          <a:xfrm rot="1011534">
            <a:off x="3940046" y="5101887"/>
            <a:ext cx="1439156" cy="307777"/>
          </a:xfrm>
          <a:prstGeom prst="rect">
            <a:avLst/>
          </a:prstGeom>
          <a:noFill/>
        </p:spPr>
        <p:txBody>
          <a:bodyPr wrap="square" rtlCol="0">
            <a:spAutoFit/>
          </a:bodyPr>
          <a:lstStyle/>
          <a:p>
            <a:r>
              <a:rPr lang="de-CH" sz="1400" i="1" dirty="0" smtClean="0">
                <a:solidFill>
                  <a:schemeClr val="bg1"/>
                </a:solidFill>
              </a:rPr>
              <a:t>Grundlage für</a:t>
            </a:r>
            <a:endParaRPr lang="de-CH" sz="1400" i="1" dirty="0">
              <a:solidFill>
                <a:schemeClr val="bg1"/>
              </a:solidFill>
            </a:endParaRPr>
          </a:p>
        </p:txBody>
      </p:sp>
      <p:sp>
        <p:nvSpPr>
          <p:cNvPr id="34" name="Textfeld 33"/>
          <p:cNvSpPr txBox="1"/>
          <p:nvPr/>
        </p:nvSpPr>
        <p:spPr>
          <a:xfrm>
            <a:off x="251520" y="5445224"/>
            <a:ext cx="3667158" cy="830997"/>
          </a:xfrm>
          <a:prstGeom prst="rect">
            <a:avLst/>
          </a:prstGeom>
          <a:solidFill>
            <a:srgbClr val="FFC000"/>
          </a:solidFill>
        </p:spPr>
        <p:txBody>
          <a:bodyPr wrap="none" rtlCol="0">
            <a:spAutoFit/>
          </a:bodyPr>
          <a:lstStyle/>
          <a:p>
            <a:r>
              <a:rPr lang="de-CH" sz="1600" b="1" dirty="0" smtClean="0"/>
              <a:t>Beurteilungskriterien</a:t>
            </a:r>
            <a:r>
              <a:rPr lang="de-CH" sz="1600" dirty="0" smtClean="0"/>
              <a:t>:</a:t>
            </a:r>
          </a:p>
          <a:p>
            <a:r>
              <a:rPr lang="de-CH" sz="1600" dirty="0" smtClean="0"/>
              <a:t>Leistungsziele Betrieb mit Teilkriterien </a:t>
            </a:r>
          </a:p>
          <a:p>
            <a:r>
              <a:rPr lang="de-CH" sz="1600" dirty="0" smtClean="0"/>
              <a:t>und MSS mit Teilkriterien </a:t>
            </a:r>
            <a:endParaRPr lang="de-CH" sz="1600" dirty="0"/>
          </a:p>
        </p:txBody>
      </p:sp>
      <p:sp>
        <p:nvSpPr>
          <p:cNvPr id="36" name="Pfeil nach unten 35"/>
          <p:cNvSpPr/>
          <p:nvPr/>
        </p:nvSpPr>
        <p:spPr>
          <a:xfrm rot="13333983">
            <a:off x="1130220" y="4890486"/>
            <a:ext cx="226324" cy="5593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unten 36"/>
          <p:cNvSpPr/>
          <p:nvPr/>
        </p:nvSpPr>
        <p:spPr>
          <a:xfrm rot="2486576">
            <a:off x="2344605" y="2830321"/>
            <a:ext cx="540917" cy="12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p:nvPr/>
        </p:nvSpPr>
        <p:spPr>
          <a:xfrm rot="18862031">
            <a:off x="2008022" y="3323781"/>
            <a:ext cx="1179954" cy="276999"/>
          </a:xfrm>
          <a:prstGeom prst="rect">
            <a:avLst/>
          </a:prstGeom>
          <a:noFill/>
        </p:spPr>
        <p:txBody>
          <a:bodyPr wrap="square" rtlCol="0">
            <a:spAutoFit/>
          </a:bodyPr>
          <a:lstStyle/>
          <a:p>
            <a:r>
              <a:rPr lang="de-CH" sz="1200" i="1" dirty="0" smtClean="0"/>
              <a:t>Grundlage für</a:t>
            </a:r>
            <a:endParaRPr lang="de-CH" sz="1200" i="1" dirty="0"/>
          </a:p>
        </p:txBody>
      </p:sp>
    </p:spTree>
    <p:extLst>
      <p:ext uri="{BB962C8B-B14F-4D97-AF65-F5344CB8AC3E}">
        <p14:creationId xmlns:p14="http://schemas.microsoft.com/office/powerpoint/2010/main" val="165194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Praxisbericht</a:t>
            </a:r>
            <a:endParaRPr lang="de-CH" dirty="0"/>
          </a:p>
        </p:txBody>
      </p:sp>
      <p:sp>
        <p:nvSpPr>
          <p:cNvPr id="3" name="Inhaltsplatzhalter 2"/>
          <p:cNvSpPr>
            <a:spLocks noGrp="1"/>
          </p:cNvSpPr>
          <p:nvPr>
            <p:ph idx="1"/>
          </p:nvPr>
        </p:nvSpPr>
        <p:spPr/>
        <p:txBody>
          <a:bodyPr/>
          <a:lstStyle/>
          <a:p>
            <a:pPr>
              <a:buNone/>
            </a:pPr>
            <a:r>
              <a:rPr lang="de-CH" dirty="0" smtClean="0"/>
              <a:t>Deckblatt bitte vollständig ausfüllen.</a:t>
            </a:r>
          </a:p>
          <a:p>
            <a:pPr>
              <a:buNone/>
            </a:pPr>
            <a:r>
              <a:rPr lang="de-CH" sz="1200" dirty="0" smtClean="0"/>
              <a:t>  </a:t>
            </a:r>
          </a:p>
          <a:p>
            <a:pPr marL="0" indent="0">
              <a:buNone/>
            </a:pPr>
            <a:r>
              <a:rPr lang="de-CH" dirty="0" smtClean="0"/>
              <a:t>Der Praxisbericht wird von der Berufsbildnerin, vom Berufsbildner eingesehen und unterschrieben.</a:t>
            </a:r>
          </a:p>
          <a:p>
            <a:pPr marL="0" indent="0">
              <a:buNone/>
            </a:pPr>
            <a:r>
              <a:rPr lang="de-CH" sz="1200" dirty="0" smtClean="0"/>
              <a:t>   </a:t>
            </a:r>
          </a:p>
          <a:p>
            <a:pPr marL="0" indent="0">
              <a:buNone/>
            </a:pPr>
            <a:r>
              <a:rPr lang="de-CH" dirty="0" smtClean="0"/>
              <a:t>Das Ausbildungsprogramm reichen Sie mit dem Praxisbericht ein.</a:t>
            </a:r>
          </a:p>
          <a:p>
            <a:pPr marL="0" indent="0">
              <a:buNone/>
            </a:pPr>
            <a:r>
              <a:rPr lang="de-CH" sz="1200" dirty="0" smtClean="0"/>
              <a:t>    </a:t>
            </a:r>
            <a:endParaRPr lang="de-CH" sz="1200" dirty="0"/>
          </a:p>
          <a:p>
            <a:pPr marL="0" indent="0">
              <a:buNone/>
            </a:pPr>
            <a:r>
              <a:rPr lang="de-CH" dirty="0" smtClean="0"/>
              <a:t>Abgabetermin: </a:t>
            </a:r>
            <a:r>
              <a:rPr lang="de-CH" dirty="0" smtClean="0"/>
              <a:t>31.01.2017</a:t>
            </a:r>
            <a:endParaRPr lang="de-CH" dirty="0" smtClean="0"/>
          </a:p>
          <a:p>
            <a:pPr marL="0" indent="0">
              <a:buNone/>
            </a:pPr>
            <a:r>
              <a:rPr lang="de-CH" sz="1200" dirty="0" smtClean="0"/>
              <a:t> </a:t>
            </a:r>
            <a:endParaRPr lang="de-CH" sz="1200" dirty="0"/>
          </a:p>
          <a:p>
            <a:pPr marL="0" indent="0">
              <a:buNone/>
            </a:pPr>
            <a:r>
              <a:rPr lang="de-CH" dirty="0" smtClean="0"/>
              <a:t>Geschäftsstelle Aargau, 5734 Reinach AG</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descr="C:\Users\moe\AppData\Local\Microsoft\Windows\Temporary Internet Files\Content.IE5\FEQP1OCO\MC900434750[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228184" y="4005064"/>
            <a:ext cx="2285714" cy="2285714"/>
          </a:xfrm>
          <a:prstGeom prst="rect">
            <a:avLst/>
          </a:prstGeom>
          <a:noFill/>
        </p:spPr>
      </p:pic>
    </p:spTree>
    <p:extLst>
      <p:ext uri="{BB962C8B-B14F-4D97-AF65-F5344CB8AC3E}">
        <p14:creationId xmlns:p14="http://schemas.microsoft.com/office/powerpoint/2010/main" val="284602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 Ausbildungsbetrieb vorstellen</a:t>
            </a:r>
            <a:endParaRPr lang="de-CH" dirty="0"/>
          </a:p>
        </p:txBody>
      </p:sp>
      <p:sp>
        <p:nvSpPr>
          <p:cNvPr id="3" name="Inhaltsplatzhalter 2"/>
          <p:cNvSpPr>
            <a:spLocks noGrp="1"/>
          </p:cNvSpPr>
          <p:nvPr>
            <p:ph idx="1"/>
          </p:nvPr>
        </p:nvSpPr>
        <p:spPr>
          <a:xfrm>
            <a:off x="457200" y="1600200"/>
            <a:ext cx="8507288" cy="4525963"/>
          </a:xfrm>
        </p:spPr>
        <p:txBody>
          <a:bodyPr/>
          <a:lstStyle/>
          <a:p>
            <a:pPr marL="0" indent="0">
              <a:buNone/>
            </a:pPr>
            <a:r>
              <a:rPr lang="de-CH" sz="2200" dirty="0" smtClean="0"/>
              <a:t>Stellen Sie Ihren Ausbildungsbetrieb kurz vor. Berücksichtigen Sie dabei:</a:t>
            </a:r>
          </a:p>
          <a:p>
            <a:pPr>
              <a:buNone/>
            </a:pPr>
            <a:r>
              <a:rPr lang="de-CH" sz="2200" dirty="0" smtClean="0"/>
              <a:t>•  	die Organisation und Struktur Ihres Ausbildungsbetriebs, Ihrer</a:t>
            </a:r>
          </a:p>
          <a:p>
            <a:pPr>
              <a:buNone/>
            </a:pPr>
            <a:r>
              <a:rPr lang="de-CH" sz="2200" dirty="0" smtClean="0"/>
              <a:t>	Ausbildungsabteilung/-en</a:t>
            </a:r>
          </a:p>
          <a:p>
            <a:pPr>
              <a:buNone/>
            </a:pPr>
            <a:r>
              <a:rPr lang="de-CH" sz="2200" dirty="0" smtClean="0"/>
              <a:t>•  	den Auftrag und die Aufgaben, die Ihr Ausbildungsbetrieb, Ihre Ausbildungsabteilung/-en wahrnimmt/wahrnehmen</a:t>
            </a:r>
          </a:p>
          <a:p>
            <a:pPr>
              <a:buNone/>
            </a:pPr>
            <a:r>
              <a:rPr lang="de-CH" sz="2200" dirty="0" smtClean="0"/>
              <a:t>•  	die Schnittstellen zu anderen Abteilungen oder Ämtern und zeigen Sie diese auf</a:t>
            </a:r>
          </a:p>
          <a:p>
            <a:pPr>
              <a:buNone/>
            </a:pPr>
            <a:endParaRPr lang="de-CH" sz="1800" dirty="0" smtClean="0"/>
          </a:p>
          <a:p>
            <a:pPr>
              <a:buFont typeface="Symbol"/>
              <a:buChar char="Þ"/>
            </a:pPr>
            <a:r>
              <a:rPr lang="de-CH" sz="2200" b="1" dirty="0" smtClean="0"/>
              <a:t>Berücksichtigen und erfüllen Sie die Anforderungen der zugrunde liegenden Leistungsziele sowie der </a:t>
            </a:r>
          </a:p>
          <a:p>
            <a:pPr>
              <a:buNone/>
            </a:pPr>
            <a:r>
              <a:rPr lang="de-CH" sz="2200" b="1" dirty="0" smtClean="0"/>
              <a:t>	Methoden-, Sozial- und Selbstkompetenzen</a:t>
            </a:r>
            <a:endParaRPr lang="de-CH" sz="2200"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98562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p:txBody>
          <a:bodyPr/>
          <a:lstStyle/>
          <a:p>
            <a:pPr>
              <a:buNone/>
            </a:pPr>
            <a:r>
              <a:rPr lang="de-CH" dirty="0" smtClean="0"/>
              <a:t>Lesen Sie die Aufgabe B durch.</a:t>
            </a:r>
          </a:p>
          <a:p>
            <a:pPr>
              <a:buNone/>
            </a:pPr>
            <a:r>
              <a:rPr lang="de-CH" dirty="0" smtClean="0"/>
              <a:t> </a:t>
            </a:r>
          </a:p>
          <a:p>
            <a:pPr marL="0" indent="0">
              <a:buNone/>
            </a:pPr>
            <a:r>
              <a:rPr lang="de-CH" dirty="0" smtClean="0"/>
              <a:t>Erarbeiten Sie zu zweit ein Dienstleistungsbeispiel gemäss Aufgabe B.</a:t>
            </a:r>
          </a:p>
          <a:p>
            <a:pPr>
              <a:buNone/>
            </a:pPr>
            <a:r>
              <a:rPr lang="de-CH" dirty="0" smtClean="0"/>
              <a:t>=&gt; Zeitvorgabe: 20 Minuten</a:t>
            </a:r>
          </a:p>
          <a:p>
            <a:pPr>
              <a:buNone/>
            </a:pPr>
            <a:endParaRPr lang="de-CH" dirty="0" smtClean="0"/>
          </a:p>
          <a:p>
            <a:pPr marL="0" indent="0">
              <a:buNone/>
            </a:pPr>
            <a:r>
              <a:rPr lang="de-CH" dirty="0" smtClean="0"/>
              <a:t>Sie tauschen Ihr Resultat mit einer anderen Zweiergruppe aus. Bei Unklarheiten oder Unsicherheiten stellen Sie konkrete Fragen zusammen, die im Anschluss im Plenum beantwortet werden.</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92242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a:xfrm>
            <a:off x="457200" y="1600200"/>
            <a:ext cx="8229600" cy="3340967"/>
          </a:xfrm>
        </p:spPr>
        <p:txBody>
          <a:bodyPr/>
          <a:lstStyle/>
          <a:p>
            <a:pPr>
              <a:buNone/>
            </a:pPr>
            <a:r>
              <a:rPr lang="de-CH" b="1" dirty="0" smtClean="0"/>
              <a:t>Vorgabe</a:t>
            </a:r>
          </a:p>
          <a:p>
            <a:pPr>
              <a:buNone/>
            </a:pPr>
            <a:endParaRPr lang="de-CH" dirty="0"/>
          </a:p>
          <a:p>
            <a:r>
              <a:rPr lang="de-CH" dirty="0" smtClean="0"/>
              <a:t>4 konkrete Beispiele</a:t>
            </a:r>
          </a:p>
          <a:p>
            <a:r>
              <a:rPr lang="de-CH" dirty="0" smtClean="0"/>
              <a:t>aus 3 verschiedenen Abteilungen</a:t>
            </a:r>
          </a:p>
          <a:p>
            <a:r>
              <a:rPr lang="de-CH" dirty="0" smtClean="0"/>
              <a:t>Berücksichtigung des Amtsgeheimnisses und des Datenschutzes</a:t>
            </a:r>
          </a:p>
          <a:p>
            <a:r>
              <a:rPr lang="de-CH" dirty="0" smtClean="0"/>
              <a:t>Einhaltung der gesetzlichen Grundlagen und Fristen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887582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322C8BF25774C4C8215BBDE9405AEA8" ma:contentTypeVersion="0" ma:contentTypeDescription="Ein neues Dokument erstellen." ma:contentTypeScope="" ma:versionID="5b1e26d62905f02fd855129fdbe62e4d">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60DC544-946F-414F-9154-B77595C119A6}">
  <ds:schemaRef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72627D4-C14D-40ED-B9F2-73368BB24C9F}">
  <ds:schemaRefs>
    <ds:schemaRef ds:uri="http://schemas.microsoft.com/sharepoint/v3/contenttype/forms"/>
  </ds:schemaRefs>
</ds:datastoreItem>
</file>

<file path=customXml/itemProps3.xml><?xml version="1.0" encoding="utf-8"?>
<ds:datastoreItem xmlns:ds="http://schemas.openxmlformats.org/officeDocument/2006/customXml" ds:itemID="{E5C14517-A5F8-4C32-BBA0-5E39DD7FD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1521</Words>
  <Application>Microsoft Office PowerPoint</Application>
  <PresentationFormat>Bildschirmpräsentation (4:3)</PresentationFormat>
  <Paragraphs>280</Paragraphs>
  <Slides>25</Slides>
  <Notes>24</Notes>
  <HiddenSlides>0</HiddenSlides>
  <MMClips>0</MMClips>
  <ScaleCrop>false</ScaleCrop>
  <HeadingPairs>
    <vt:vector size="4" baseType="variant">
      <vt:variant>
        <vt:lpstr>Design</vt:lpstr>
      </vt:variant>
      <vt:variant>
        <vt:i4>3</vt:i4>
      </vt:variant>
      <vt:variant>
        <vt:lpstr>Folientitel</vt:lpstr>
      </vt:variant>
      <vt:variant>
        <vt:i4>25</vt:i4>
      </vt:variant>
    </vt:vector>
  </HeadingPairs>
  <TitlesOfParts>
    <vt:vector size="28" baseType="lpstr">
      <vt:lpstr>Vorlage Präsentation</vt:lpstr>
      <vt:lpstr>1_Benutzerdefiniertes Design</vt:lpstr>
      <vt:lpstr>Benutzerdefiniertes Design</vt:lpstr>
      <vt:lpstr>üK 2: Rahmenprogramm </vt:lpstr>
      <vt:lpstr>Gewichtung des betrieblichen Qualifikationsverfahrens</vt:lpstr>
      <vt:lpstr>Bestehensnorm (betrieblicher Teil)</vt:lpstr>
      <vt:lpstr>Berufspraxis mündlich</vt:lpstr>
      <vt:lpstr>PowerPoint-Präsentation</vt:lpstr>
      <vt:lpstr>Praxisbericht</vt:lpstr>
      <vt:lpstr>Aufgabe A: Ausbildungsbetrieb vorstellen</vt:lpstr>
      <vt:lpstr>Aufgabe B: konkrete Dienstleistungen</vt:lpstr>
      <vt:lpstr>Aufgabe B: konkrete Dienstleistungen</vt:lpstr>
      <vt:lpstr>Aufgabe C: Kundenanfragen</vt:lpstr>
      <vt:lpstr>Aufgabe C: Kundenanfragen</vt:lpstr>
      <vt:lpstr>Aufgabe C: Kundenanfragen</vt:lpstr>
      <vt:lpstr>Aufgabe C: Kundenanfragen</vt:lpstr>
      <vt:lpstr>Aufgabe D: Reklamationen</vt:lpstr>
      <vt:lpstr>Aufgabe D: Reklamationen</vt:lpstr>
      <vt:lpstr>Aufgabe D: Reklamationen</vt:lpstr>
      <vt:lpstr>Abschlussprüfung «Berufspraxis mündlich»</vt:lpstr>
      <vt:lpstr>Abschlussprüfung «Berufspraxis mündlich»</vt:lpstr>
      <vt:lpstr>Abschlussprüfung «Berufspraxis mündlich»</vt:lpstr>
      <vt:lpstr>Abschlussprüfung «Berufspraxis mündlich»</vt:lpstr>
      <vt:lpstr>Prüfungsumgebung</vt:lpstr>
      <vt:lpstr>Berufspraxis mündlich</vt:lpstr>
      <vt:lpstr>Berufspraxis mündlich</vt:lpstr>
      <vt:lpstr> Nachbearbeitung der üK-Leistungsziele</vt:lpstr>
      <vt:lpstr>5. üK Generation 2012-15 (Praxisbericht)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1-2</dc:title>
  <dc:creator>moe</dc:creator>
  <cp:lastModifiedBy>Peter Walz</cp:lastModifiedBy>
  <cp:revision>349</cp:revision>
  <dcterms:created xsi:type="dcterms:W3CDTF">2011-08-04T07:30:15Z</dcterms:created>
  <dcterms:modified xsi:type="dcterms:W3CDTF">2014-11-25T19:36:44Z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0x0101006322C8BF25774C4C8215BBDE9405AEA8</vt:lpwstr>
  </property>
</Properties>
</file>