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72" r:id="rId5"/>
    <p:sldMasterId id="2147483660" r:id="rId6"/>
  </p:sldMasterIdLst>
  <p:notesMasterIdLst>
    <p:notesMasterId r:id="rId78"/>
  </p:notesMasterIdLst>
  <p:handoutMasterIdLst>
    <p:handoutMasterId r:id="rId79"/>
  </p:handoutMasterIdLst>
  <p:sldIdLst>
    <p:sldId id="256" r:id="rId7"/>
    <p:sldId id="263" r:id="rId8"/>
    <p:sldId id="369" r:id="rId9"/>
    <p:sldId id="375" r:id="rId10"/>
    <p:sldId id="298" r:id="rId11"/>
    <p:sldId id="397" r:id="rId12"/>
    <p:sldId id="299" r:id="rId13"/>
    <p:sldId id="398" r:id="rId14"/>
    <p:sldId id="340" r:id="rId15"/>
    <p:sldId id="301"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02" r:id="rId29"/>
    <p:sldId id="353" r:id="rId30"/>
    <p:sldId id="303" r:id="rId31"/>
    <p:sldId id="356" r:id="rId32"/>
    <p:sldId id="355" r:id="rId33"/>
    <p:sldId id="374" r:id="rId34"/>
    <p:sldId id="357" r:id="rId35"/>
    <p:sldId id="358" r:id="rId36"/>
    <p:sldId id="360" r:id="rId37"/>
    <p:sldId id="361" r:id="rId38"/>
    <p:sldId id="362" r:id="rId39"/>
    <p:sldId id="363" r:id="rId40"/>
    <p:sldId id="364" r:id="rId41"/>
    <p:sldId id="365" r:id="rId42"/>
    <p:sldId id="376" r:id="rId43"/>
    <p:sldId id="371" r:id="rId44"/>
    <p:sldId id="391" r:id="rId45"/>
    <p:sldId id="392" r:id="rId46"/>
    <p:sldId id="393" r:id="rId47"/>
    <p:sldId id="394" r:id="rId48"/>
    <p:sldId id="395" r:id="rId49"/>
    <p:sldId id="399" r:id="rId50"/>
    <p:sldId id="396" r:id="rId51"/>
    <p:sldId id="400" r:id="rId52"/>
    <p:sldId id="370" r:id="rId53"/>
    <p:sldId id="377" r:id="rId54"/>
    <p:sldId id="378" r:id="rId55"/>
    <p:sldId id="379" r:id="rId56"/>
    <p:sldId id="380" r:id="rId57"/>
    <p:sldId id="381" r:id="rId58"/>
    <p:sldId id="382" r:id="rId59"/>
    <p:sldId id="383" r:id="rId60"/>
    <p:sldId id="401" r:id="rId61"/>
    <p:sldId id="384" r:id="rId62"/>
    <p:sldId id="402" r:id="rId63"/>
    <p:sldId id="403" r:id="rId64"/>
    <p:sldId id="404" r:id="rId65"/>
    <p:sldId id="385" r:id="rId66"/>
    <p:sldId id="405" r:id="rId67"/>
    <p:sldId id="406" r:id="rId68"/>
    <p:sldId id="386" r:id="rId69"/>
    <p:sldId id="387" r:id="rId70"/>
    <p:sldId id="388" r:id="rId71"/>
    <p:sldId id="389" r:id="rId72"/>
    <p:sldId id="390" r:id="rId73"/>
    <p:sldId id="373" r:id="rId74"/>
    <p:sldId id="321" r:id="rId75"/>
    <p:sldId id="325" r:id="rId76"/>
    <p:sldId id="407" r:id="rId77"/>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499" autoAdjust="0"/>
  </p:normalViewPr>
  <p:slideViewPr>
    <p:cSldViewPr>
      <p:cViewPr>
        <p:scale>
          <a:sx n="82" d="100"/>
          <a:sy n="82" d="100"/>
        </p:scale>
        <p:origin x="-91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EE307C-B501-492D-B10C-62623AB913C3}"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de-CH"/>
        </a:p>
      </dgm:t>
    </dgm:pt>
    <dgm:pt modelId="{D07EAE06-4E8B-41A1-A625-B84CA64029E2}">
      <dgm:prSet phldrT="[Text]" custT="1"/>
      <dgm:spPr/>
      <dgm:t>
        <a:bodyPr/>
        <a:lstStyle/>
        <a:p>
          <a:r>
            <a:rPr lang="de-CH" sz="1400" dirty="0" smtClean="0"/>
            <a:t>Betriebliches Qualifikationsverfahren </a:t>
          </a:r>
          <a:endParaRPr lang="de-CH" sz="1400" dirty="0"/>
        </a:p>
      </dgm:t>
    </dgm:pt>
    <dgm:pt modelId="{C0AE68D8-4ED6-4BD7-B248-5F2155A92B44}" type="parTrans" cxnId="{6294C340-E013-4515-B4FE-B19F45216753}">
      <dgm:prSet/>
      <dgm:spPr/>
      <dgm:t>
        <a:bodyPr/>
        <a:lstStyle/>
        <a:p>
          <a:endParaRPr lang="de-CH" sz="1400"/>
        </a:p>
      </dgm:t>
    </dgm:pt>
    <dgm:pt modelId="{FFFDD6E4-045B-4DF9-BD2C-1A07439EFDEC}" type="sibTrans" cxnId="{6294C340-E013-4515-B4FE-B19F45216753}">
      <dgm:prSet/>
      <dgm:spPr/>
      <dgm:t>
        <a:bodyPr/>
        <a:lstStyle/>
        <a:p>
          <a:endParaRPr lang="de-CH" sz="1400"/>
        </a:p>
      </dgm:t>
    </dgm:pt>
    <dgm:pt modelId="{88E5E5A7-A971-4424-ABBA-487DFB394EC3}">
      <dgm:prSet phldrT="[Text]" custT="1"/>
      <dgm:spPr/>
      <dgm:t>
        <a:bodyPr/>
        <a:lstStyle/>
        <a:p>
          <a:r>
            <a:rPr lang="de-CH" sz="1400" dirty="0" smtClean="0"/>
            <a:t>Berufspraxis schriftlich</a:t>
          </a:r>
          <a:endParaRPr lang="de-CH" sz="1400" dirty="0"/>
        </a:p>
      </dgm:t>
    </dgm:pt>
    <dgm:pt modelId="{CC463031-62CF-4A86-9CA4-3E4D12F6C47A}" type="parTrans" cxnId="{3EF9B488-9D23-4693-9ABE-E3E8E3525873}">
      <dgm:prSet/>
      <dgm:spPr/>
      <dgm:t>
        <a:bodyPr/>
        <a:lstStyle/>
        <a:p>
          <a:endParaRPr lang="de-CH" sz="1400"/>
        </a:p>
      </dgm:t>
    </dgm:pt>
    <dgm:pt modelId="{E3A7956A-9E7A-4EDA-9004-A18802C2E57D}" type="sibTrans" cxnId="{3EF9B488-9D23-4693-9ABE-E3E8E3525873}">
      <dgm:prSet/>
      <dgm:spPr/>
      <dgm:t>
        <a:bodyPr/>
        <a:lstStyle/>
        <a:p>
          <a:endParaRPr lang="de-CH" sz="1400"/>
        </a:p>
      </dgm:t>
    </dgm:pt>
    <dgm:pt modelId="{2CB17789-0640-4C75-962A-CA1F287CD5A8}">
      <dgm:prSet phldrT="[Text]" custT="1"/>
      <dgm:spPr/>
      <dgm:t>
        <a:bodyPr/>
        <a:lstStyle/>
        <a:p>
          <a:r>
            <a:rPr lang="de-CH" sz="1400" dirty="0" smtClean="0"/>
            <a:t>Berufspraxis mündlich</a:t>
          </a:r>
          <a:endParaRPr lang="de-CH" sz="1400" dirty="0"/>
        </a:p>
      </dgm:t>
    </dgm:pt>
    <dgm:pt modelId="{1B510C7E-BFDE-4F15-8750-394D84EB2D0C}" type="parTrans" cxnId="{8A7A0D1A-E0D2-403E-B8E8-A8A8962F5DE1}">
      <dgm:prSet/>
      <dgm:spPr/>
      <dgm:t>
        <a:bodyPr/>
        <a:lstStyle/>
        <a:p>
          <a:endParaRPr lang="de-CH" sz="1400"/>
        </a:p>
      </dgm:t>
    </dgm:pt>
    <dgm:pt modelId="{E89CF79B-3ACE-41CA-8117-2D06FA7078A1}" type="sibTrans" cxnId="{8A7A0D1A-E0D2-403E-B8E8-A8A8962F5DE1}">
      <dgm:prSet/>
      <dgm:spPr/>
      <dgm:t>
        <a:bodyPr/>
        <a:lstStyle/>
        <a:p>
          <a:endParaRPr lang="de-CH" sz="1400"/>
        </a:p>
      </dgm:t>
    </dgm:pt>
    <dgm:pt modelId="{7DCE30E5-F067-4493-920D-0154CABA90D0}">
      <dgm:prSet custT="1"/>
      <dgm:spPr/>
      <dgm:t>
        <a:bodyPr/>
        <a:lstStyle/>
        <a:p>
          <a:r>
            <a:rPr lang="de-CH" sz="1400" dirty="0" smtClean="0"/>
            <a:t>Erfahrungsnote Betrieblicher Teil:</a:t>
          </a:r>
        </a:p>
        <a:p>
          <a:r>
            <a:rPr lang="de-CH" sz="1400" dirty="0" smtClean="0"/>
            <a:t>6 ALS</a:t>
          </a:r>
        </a:p>
        <a:p>
          <a:r>
            <a:rPr lang="de-CH" sz="1400" dirty="0" smtClean="0"/>
            <a:t>2 PE</a:t>
          </a:r>
        </a:p>
      </dgm:t>
    </dgm:pt>
    <dgm:pt modelId="{83531A8B-0231-4DB7-B91D-839C78E1A0FF}" type="parTrans" cxnId="{78992D0E-DB03-4441-A7E7-B942F2D2A32C}">
      <dgm:prSet/>
      <dgm:spPr/>
      <dgm:t>
        <a:bodyPr/>
        <a:lstStyle/>
        <a:p>
          <a:endParaRPr lang="de-CH" sz="1400"/>
        </a:p>
      </dgm:t>
    </dgm:pt>
    <dgm:pt modelId="{BDACD500-F07D-4DB3-AA91-7522005FCE71}" type="sibTrans" cxnId="{78992D0E-DB03-4441-A7E7-B942F2D2A32C}">
      <dgm:prSet/>
      <dgm:spPr/>
      <dgm:t>
        <a:bodyPr/>
        <a:lstStyle/>
        <a:p>
          <a:endParaRPr lang="de-CH" sz="1400"/>
        </a:p>
      </dgm:t>
    </dgm:pt>
    <dgm:pt modelId="{A2D6B548-4CF8-4AC8-A957-3DD32938A697}" type="pres">
      <dgm:prSet presAssocID="{BEEE307C-B501-492D-B10C-62623AB913C3}" presName="diagram" presStyleCnt="0">
        <dgm:presLayoutVars>
          <dgm:chPref val="1"/>
          <dgm:dir/>
          <dgm:animOne val="branch"/>
          <dgm:animLvl val="lvl"/>
          <dgm:resizeHandles/>
        </dgm:presLayoutVars>
      </dgm:prSet>
      <dgm:spPr/>
      <dgm:t>
        <a:bodyPr/>
        <a:lstStyle/>
        <a:p>
          <a:endParaRPr lang="de-CH"/>
        </a:p>
      </dgm:t>
    </dgm:pt>
    <dgm:pt modelId="{84FBC458-45C0-4D06-B3C5-34A73C545BF9}" type="pres">
      <dgm:prSet presAssocID="{D07EAE06-4E8B-41A1-A625-B84CA64029E2}" presName="root" presStyleCnt="0"/>
      <dgm:spPr/>
    </dgm:pt>
    <dgm:pt modelId="{C46E2D56-4CF5-4901-88FC-8ADE6D479C0F}" type="pres">
      <dgm:prSet presAssocID="{D07EAE06-4E8B-41A1-A625-B84CA64029E2}" presName="rootComposite" presStyleCnt="0"/>
      <dgm:spPr/>
    </dgm:pt>
    <dgm:pt modelId="{4D61B8ED-2D5C-4C08-8257-CF712C5F3319}" type="pres">
      <dgm:prSet presAssocID="{D07EAE06-4E8B-41A1-A625-B84CA64029E2}" presName="rootText" presStyleLbl="node1" presStyleIdx="0" presStyleCnt="1" custScaleX="105855"/>
      <dgm:spPr/>
      <dgm:t>
        <a:bodyPr/>
        <a:lstStyle/>
        <a:p>
          <a:endParaRPr lang="de-CH"/>
        </a:p>
      </dgm:t>
    </dgm:pt>
    <dgm:pt modelId="{50853640-C287-4138-8669-BF09087965E0}" type="pres">
      <dgm:prSet presAssocID="{D07EAE06-4E8B-41A1-A625-B84CA64029E2}" presName="rootConnector" presStyleLbl="node1" presStyleIdx="0" presStyleCnt="1"/>
      <dgm:spPr/>
      <dgm:t>
        <a:bodyPr/>
        <a:lstStyle/>
        <a:p>
          <a:endParaRPr lang="de-CH"/>
        </a:p>
      </dgm:t>
    </dgm:pt>
    <dgm:pt modelId="{825817E0-5326-4617-B1AF-DB3AC6173473}" type="pres">
      <dgm:prSet presAssocID="{D07EAE06-4E8B-41A1-A625-B84CA64029E2}" presName="childShape" presStyleCnt="0"/>
      <dgm:spPr/>
    </dgm:pt>
    <dgm:pt modelId="{287458E8-292D-45CE-9456-E8E9094EB9A8}" type="pres">
      <dgm:prSet presAssocID="{CC463031-62CF-4A86-9CA4-3E4D12F6C47A}" presName="Name13" presStyleLbl="parChTrans1D2" presStyleIdx="0" presStyleCnt="3"/>
      <dgm:spPr/>
      <dgm:t>
        <a:bodyPr/>
        <a:lstStyle/>
        <a:p>
          <a:endParaRPr lang="de-CH"/>
        </a:p>
      </dgm:t>
    </dgm:pt>
    <dgm:pt modelId="{46445F73-AB7D-4821-9E1B-834400046883}" type="pres">
      <dgm:prSet presAssocID="{88E5E5A7-A971-4424-ABBA-487DFB394EC3}" presName="childText" presStyleLbl="bgAcc1" presStyleIdx="0" presStyleCnt="3">
        <dgm:presLayoutVars>
          <dgm:bulletEnabled val="1"/>
        </dgm:presLayoutVars>
      </dgm:prSet>
      <dgm:spPr/>
      <dgm:t>
        <a:bodyPr/>
        <a:lstStyle/>
        <a:p>
          <a:endParaRPr lang="de-CH"/>
        </a:p>
      </dgm:t>
    </dgm:pt>
    <dgm:pt modelId="{58AD5F3D-2C89-4AD4-BC89-092692DF3AC2}" type="pres">
      <dgm:prSet presAssocID="{1B510C7E-BFDE-4F15-8750-394D84EB2D0C}" presName="Name13" presStyleLbl="parChTrans1D2" presStyleIdx="1" presStyleCnt="3"/>
      <dgm:spPr/>
      <dgm:t>
        <a:bodyPr/>
        <a:lstStyle/>
        <a:p>
          <a:endParaRPr lang="de-CH"/>
        </a:p>
      </dgm:t>
    </dgm:pt>
    <dgm:pt modelId="{7D54B8C7-247D-4196-966E-D8705F7CB569}" type="pres">
      <dgm:prSet presAssocID="{2CB17789-0640-4C75-962A-CA1F287CD5A8}" presName="childText" presStyleLbl="bgAcc1" presStyleIdx="1" presStyleCnt="3">
        <dgm:presLayoutVars>
          <dgm:bulletEnabled val="1"/>
        </dgm:presLayoutVars>
      </dgm:prSet>
      <dgm:spPr/>
      <dgm:t>
        <a:bodyPr/>
        <a:lstStyle/>
        <a:p>
          <a:endParaRPr lang="de-CH"/>
        </a:p>
      </dgm:t>
    </dgm:pt>
    <dgm:pt modelId="{66BA1814-311A-480A-A7CB-EC8E9D92F037}" type="pres">
      <dgm:prSet presAssocID="{83531A8B-0231-4DB7-B91D-839C78E1A0FF}" presName="Name13" presStyleLbl="parChTrans1D2" presStyleIdx="2" presStyleCnt="3"/>
      <dgm:spPr/>
      <dgm:t>
        <a:bodyPr/>
        <a:lstStyle/>
        <a:p>
          <a:endParaRPr lang="de-CH"/>
        </a:p>
      </dgm:t>
    </dgm:pt>
    <dgm:pt modelId="{25E06216-8B7E-48D6-831B-D49A99A9DB5D}" type="pres">
      <dgm:prSet presAssocID="{7DCE30E5-F067-4493-920D-0154CABA90D0}" presName="childText" presStyleLbl="bgAcc1" presStyleIdx="2" presStyleCnt="3">
        <dgm:presLayoutVars>
          <dgm:bulletEnabled val="1"/>
        </dgm:presLayoutVars>
      </dgm:prSet>
      <dgm:spPr/>
      <dgm:t>
        <a:bodyPr/>
        <a:lstStyle/>
        <a:p>
          <a:endParaRPr lang="de-CH"/>
        </a:p>
      </dgm:t>
    </dgm:pt>
  </dgm:ptLst>
  <dgm:cxnLst>
    <dgm:cxn modelId="{85F05F5C-3F28-4751-8CBA-E35BE5463358}" type="presOf" srcId="{BEEE307C-B501-492D-B10C-62623AB913C3}" destId="{A2D6B548-4CF8-4AC8-A957-3DD32938A697}" srcOrd="0" destOrd="0" presId="urn:microsoft.com/office/officeart/2005/8/layout/hierarchy3"/>
    <dgm:cxn modelId="{FA7F2D14-8A96-441D-A16F-0D033972FDC6}" type="presOf" srcId="{1B510C7E-BFDE-4F15-8750-394D84EB2D0C}" destId="{58AD5F3D-2C89-4AD4-BC89-092692DF3AC2}" srcOrd="0" destOrd="0" presId="urn:microsoft.com/office/officeart/2005/8/layout/hierarchy3"/>
    <dgm:cxn modelId="{BBC969D3-90C5-4F19-8EC8-E059C533A2A9}" type="presOf" srcId="{83531A8B-0231-4DB7-B91D-839C78E1A0FF}" destId="{66BA1814-311A-480A-A7CB-EC8E9D92F037}" srcOrd="0" destOrd="0" presId="urn:microsoft.com/office/officeart/2005/8/layout/hierarchy3"/>
    <dgm:cxn modelId="{5B06164F-4F6B-4654-BFC4-65E33DC826D9}" type="presOf" srcId="{D07EAE06-4E8B-41A1-A625-B84CA64029E2}" destId="{4D61B8ED-2D5C-4C08-8257-CF712C5F3319}" srcOrd="0" destOrd="0" presId="urn:microsoft.com/office/officeart/2005/8/layout/hierarchy3"/>
    <dgm:cxn modelId="{6294C340-E013-4515-B4FE-B19F45216753}" srcId="{BEEE307C-B501-492D-B10C-62623AB913C3}" destId="{D07EAE06-4E8B-41A1-A625-B84CA64029E2}" srcOrd="0" destOrd="0" parTransId="{C0AE68D8-4ED6-4BD7-B248-5F2155A92B44}" sibTransId="{FFFDD6E4-045B-4DF9-BD2C-1A07439EFDEC}"/>
    <dgm:cxn modelId="{32E9544C-1D43-4E16-BA8F-195B320606E8}" type="presOf" srcId="{88E5E5A7-A971-4424-ABBA-487DFB394EC3}" destId="{46445F73-AB7D-4821-9E1B-834400046883}" srcOrd="0" destOrd="0" presId="urn:microsoft.com/office/officeart/2005/8/layout/hierarchy3"/>
    <dgm:cxn modelId="{8A7A0D1A-E0D2-403E-B8E8-A8A8962F5DE1}" srcId="{D07EAE06-4E8B-41A1-A625-B84CA64029E2}" destId="{2CB17789-0640-4C75-962A-CA1F287CD5A8}" srcOrd="1" destOrd="0" parTransId="{1B510C7E-BFDE-4F15-8750-394D84EB2D0C}" sibTransId="{E89CF79B-3ACE-41CA-8117-2D06FA7078A1}"/>
    <dgm:cxn modelId="{75868D39-5332-4C37-938A-D9D685078E86}" type="presOf" srcId="{7DCE30E5-F067-4493-920D-0154CABA90D0}" destId="{25E06216-8B7E-48D6-831B-D49A99A9DB5D}" srcOrd="0" destOrd="0" presId="urn:microsoft.com/office/officeart/2005/8/layout/hierarchy3"/>
    <dgm:cxn modelId="{3EF9B488-9D23-4693-9ABE-E3E8E3525873}" srcId="{D07EAE06-4E8B-41A1-A625-B84CA64029E2}" destId="{88E5E5A7-A971-4424-ABBA-487DFB394EC3}" srcOrd="0" destOrd="0" parTransId="{CC463031-62CF-4A86-9CA4-3E4D12F6C47A}" sibTransId="{E3A7956A-9E7A-4EDA-9004-A18802C2E57D}"/>
    <dgm:cxn modelId="{83271FE4-395C-4CFC-BF62-FE2D5511651B}" type="presOf" srcId="{D07EAE06-4E8B-41A1-A625-B84CA64029E2}" destId="{50853640-C287-4138-8669-BF09087965E0}" srcOrd="1" destOrd="0" presId="urn:microsoft.com/office/officeart/2005/8/layout/hierarchy3"/>
    <dgm:cxn modelId="{008C6C41-6ED5-4037-8AD4-6401D92C4894}" type="presOf" srcId="{2CB17789-0640-4C75-962A-CA1F287CD5A8}" destId="{7D54B8C7-247D-4196-966E-D8705F7CB569}" srcOrd="0" destOrd="0" presId="urn:microsoft.com/office/officeart/2005/8/layout/hierarchy3"/>
    <dgm:cxn modelId="{78992D0E-DB03-4441-A7E7-B942F2D2A32C}" srcId="{D07EAE06-4E8B-41A1-A625-B84CA64029E2}" destId="{7DCE30E5-F067-4493-920D-0154CABA90D0}" srcOrd="2" destOrd="0" parTransId="{83531A8B-0231-4DB7-B91D-839C78E1A0FF}" sibTransId="{BDACD500-F07D-4DB3-AA91-7522005FCE71}"/>
    <dgm:cxn modelId="{F21D0D16-0E32-4D53-BB8E-A537A218F828}" type="presOf" srcId="{CC463031-62CF-4A86-9CA4-3E4D12F6C47A}" destId="{287458E8-292D-45CE-9456-E8E9094EB9A8}" srcOrd="0" destOrd="0" presId="urn:microsoft.com/office/officeart/2005/8/layout/hierarchy3"/>
    <dgm:cxn modelId="{72896074-EFA4-48AA-B7E9-23161C9289B9}" type="presParOf" srcId="{A2D6B548-4CF8-4AC8-A957-3DD32938A697}" destId="{84FBC458-45C0-4D06-B3C5-34A73C545BF9}" srcOrd="0" destOrd="0" presId="urn:microsoft.com/office/officeart/2005/8/layout/hierarchy3"/>
    <dgm:cxn modelId="{31FE6651-80AC-4F1B-9957-2C172ABBCE25}" type="presParOf" srcId="{84FBC458-45C0-4D06-B3C5-34A73C545BF9}" destId="{C46E2D56-4CF5-4901-88FC-8ADE6D479C0F}" srcOrd="0" destOrd="0" presId="urn:microsoft.com/office/officeart/2005/8/layout/hierarchy3"/>
    <dgm:cxn modelId="{75948543-AAEA-45F0-B554-9586DA39D95E}" type="presParOf" srcId="{C46E2D56-4CF5-4901-88FC-8ADE6D479C0F}" destId="{4D61B8ED-2D5C-4C08-8257-CF712C5F3319}" srcOrd="0" destOrd="0" presId="urn:microsoft.com/office/officeart/2005/8/layout/hierarchy3"/>
    <dgm:cxn modelId="{933DAA8D-BC4E-42CE-A798-1B2201C9D256}" type="presParOf" srcId="{C46E2D56-4CF5-4901-88FC-8ADE6D479C0F}" destId="{50853640-C287-4138-8669-BF09087965E0}" srcOrd="1" destOrd="0" presId="urn:microsoft.com/office/officeart/2005/8/layout/hierarchy3"/>
    <dgm:cxn modelId="{6BF198F8-1900-41C0-A585-9F1C290D8DBB}" type="presParOf" srcId="{84FBC458-45C0-4D06-B3C5-34A73C545BF9}" destId="{825817E0-5326-4617-B1AF-DB3AC6173473}" srcOrd="1" destOrd="0" presId="urn:microsoft.com/office/officeart/2005/8/layout/hierarchy3"/>
    <dgm:cxn modelId="{D1A6CE42-1CC2-48AA-87A1-E255941E6AEE}" type="presParOf" srcId="{825817E0-5326-4617-B1AF-DB3AC6173473}" destId="{287458E8-292D-45CE-9456-E8E9094EB9A8}" srcOrd="0" destOrd="0" presId="urn:microsoft.com/office/officeart/2005/8/layout/hierarchy3"/>
    <dgm:cxn modelId="{12678F74-AC1B-484A-B6D6-6841DD19EB49}" type="presParOf" srcId="{825817E0-5326-4617-B1AF-DB3AC6173473}" destId="{46445F73-AB7D-4821-9E1B-834400046883}" srcOrd="1" destOrd="0" presId="urn:microsoft.com/office/officeart/2005/8/layout/hierarchy3"/>
    <dgm:cxn modelId="{4E5803D6-E63F-4E83-A0CC-C8D06A64674B}" type="presParOf" srcId="{825817E0-5326-4617-B1AF-DB3AC6173473}" destId="{58AD5F3D-2C89-4AD4-BC89-092692DF3AC2}" srcOrd="2" destOrd="0" presId="urn:microsoft.com/office/officeart/2005/8/layout/hierarchy3"/>
    <dgm:cxn modelId="{DCBE44CD-4539-4292-8D10-E38B9C37E016}" type="presParOf" srcId="{825817E0-5326-4617-B1AF-DB3AC6173473}" destId="{7D54B8C7-247D-4196-966E-D8705F7CB569}" srcOrd="3" destOrd="0" presId="urn:microsoft.com/office/officeart/2005/8/layout/hierarchy3"/>
    <dgm:cxn modelId="{0ED97CF4-9677-4523-B47D-2D0A43FD9B3E}" type="presParOf" srcId="{825817E0-5326-4617-B1AF-DB3AC6173473}" destId="{66BA1814-311A-480A-A7CB-EC8E9D92F037}" srcOrd="4" destOrd="0" presId="urn:microsoft.com/office/officeart/2005/8/layout/hierarchy3"/>
    <dgm:cxn modelId="{9DB2DC31-29A2-41DE-9C88-9FBB0A0CA787}" type="presParOf" srcId="{825817E0-5326-4617-B1AF-DB3AC6173473}" destId="{25E06216-8B7E-48D6-831B-D49A99A9DB5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2715A2-B915-4B79-8A15-2B88AC12D778}"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de-CH"/>
        </a:p>
      </dgm:t>
    </dgm:pt>
    <dgm:pt modelId="{E3A92339-454E-47F4-B6DA-1D24883A1BED}">
      <dgm:prSet phldrT="[Text]" custT="1"/>
      <dgm:spPr/>
      <dgm:t>
        <a:bodyPr/>
        <a:lstStyle/>
        <a:p>
          <a:r>
            <a:rPr lang="de-CH" sz="1400" dirty="0" smtClean="0"/>
            <a:t>Inhalte: vermittelter Stoff der überbetrieblichen Kurse gemäss Kursprogramm</a:t>
          </a:r>
          <a:endParaRPr lang="de-CH" sz="1400" dirty="0"/>
        </a:p>
      </dgm:t>
    </dgm:pt>
    <dgm:pt modelId="{A354E29B-A5B2-4FDC-AFCA-BCEF12E08262}" type="parTrans" cxnId="{87E28228-10A9-4294-9457-35057781885E}">
      <dgm:prSet/>
      <dgm:spPr/>
      <dgm:t>
        <a:bodyPr/>
        <a:lstStyle/>
        <a:p>
          <a:endParaRPr lang="de-CH" sz="1400"/>
        </a:p>
      </dgm:t>
    </dgm:pt>
    <dgm:pt modelId="{7C6AB53A-E4B6-4CB6-9244-7E29EDDFC899}" type="sibTrans" cxnId="{87E28228-10A9-4294-9457-35057781885E}">
      <dgm:prSet/>
      <dgm:spPr/>
      <dgm:t>
        <a:bodyPr/>
        <a:lstStyle/>
        <a:p>
          <a:endParaRPr lang="de-CH" sz="1400"/>
        </a:p>
      </dgm:t>
    </dgm:pt>
    <dgm:pt modelId="{51C51ACC-659D-42E9-AD5D-CD03A954594F}">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Methoden-, Sozial- und Selbstkompetenzen</a:t>
          </a:r>
        </a:p>
        <a:p>
          <a:pPr defTabSz="889000">
            <a:lnSpc>
              <a:spcPct val="90000"/>
            </a:lnSpc>
            <a:spcBef>
              <a:spcPct val="0"/>
            </a:spcBef>
            <a:spcAft>
              <a:spcPct val="35000"/>
            </a:spcAft>
          </a:pPr>
          <a:endParaRPr lang="de-CH" sz="1400" dirty="0"/>
        </a:p>
      </dgm:t>
    </dgm:pt>
    <dgm:pt modelId="{689F75D5-2519-4DFE-B67F-3EFE823CB4D7}" type="parTrans" cxnId="{0398C868-AEB8-4136-A2D1-6A21A6F5E9A2}">
      <dgm:prSet/>
      <dgm:spPr/>
      <dgm:t>
        <a:bodyPr/>
        <a:lstStyle/>
        <a:p>
          <a:endParaRPr lang="de-CH" sz="1400"/>
        </a:p>
      </dgm:t>
    </dgm:pt>
    <dgm:pt modelId="{EB24AED3-0268-44A2-BAF5-BBD8554D87F9}" type="sibTrans" cxnId="{0398C868-AEB8-4136-A2D1-6A21A6F5E9A2}">
      <dgm:prSet/>
      <dgm:spPr/>
      <dgm:t>
        <a:bodyPr/>
        <a:lstStyle/>
        <a:p>
          <a:endParaRPr lang="de-CH" sz="1400"/>
        </a:p>
      </dgm:t>
    </dgm:pt>
    <dgm:pt modelId="{45E9F57A-F067-4E73-BD8E-B9F348D1B2D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CH" sz="1400" dirty="0" smtClean="0"/>
            <a:t>Die Leistungsziele der betrieblichen Ausbildung und der überbetrieblichen Kurse</a:t>
          </a:r>
        </a:p>
        <a:p>
          <a:pPr defTabSz="622300">
            <a:lnSpc>
              <a:spcPct val="90000"/>
            </a:lnSpc>
            <a:spcBef>
              <a:spcPct val="0"/>
            </a:spcBef>
            <a:spcAft>
              <a:spcPct val="35000"/>
            </a:spcAft>
          </a:pPr>
          <a:endParaRPr lang="de-CH" sz="1400" dirty="0"/>
        </a:p>
      </dgm:t>
    </dgm:pt>
    <dgm:pt modelId="{638DBD6B-A6D7-4DEC-BF43-44ECB6B40365}" type="parTrans" cxnId="{F60B8ABF-AD92-43F9-A9EA-259F79E17EAC}">
      <dgm:prSet/>
      <dgm:spPr/>
      <dgm:t>
        <a:bodyPr/>
        <a:lstStyle/>
        <a:p>
          <a:endParaRPr lang="de-CH" sz="1400"/>
        </a:p>
      </dgm:t>
    </dgm:pt>
    <dgm:pt modelId="{7241D980-388B-4F85-B0EA-595FCA6CD40D}" type="sibTrans" cxnId="{F60B8ABF-AD92-43F9-A9EA-259F79E17EAC}">
      <dgm:prSet/>
      <dgm:spPr/>
      <dgm:t>
        <a:bodyPr/>
        <a:lstStyle/>
        <a:p>
          <a:endParaRPr lang="de-CH" sz="1400"/>
        </a:p>
      </dgm:t>
    </dgm:pt>
    <dgm:pt modelId="{0B3E1EAD-B3AD-4051-9459-EA8536477281}">
      <dgm:prSet custT="1"/>
      <dgm:spPr/>
      <dgm:t>
        <a:bodyPr/>
        <a:lstStyle/>
        <a:p>
          <a:r>
            <a:rPr lang="de-CH" sz="2000" b="1" dirty="0" smtClean="0"/>
            <a:t>Praxisbericht </a:t>
          </a:r>
          <a:endParaRPr lang="de-CH" sz="2000" b="1" dirty="0"/>
        </a:p>
      </dgm:t>
    </dgm:pt>
    <dgm:pt modelId="{D0745575-013F-4AA3-A3D0-F3B735F1458C}" type="parTrans" cxnId="{836283F1-3CCC-4BC3-92D1-3461C6197FA8}">
      <dgm:prSet/>
      <dgm:spPr/>
      <dgm:t>
        <a:bodyPr/>
        <a:lstStyle/>
        <a:p>
          <a:endParaRPr lang="de-CH"/>
        </a:p>
      </dgm:t>
    </dgm:pt>
    <dgm:pt modelId="{699B8264-D024-4CF0-8FC4-2A8B04D23B4C}" type="sibTrans" cxnId="{836283F1-3CCC-4BC3-92D1-3461C6197FA8}">
      <dgm:prSet/>
      <dgm:spPr/>
      <dgm:t>
        <a:bodyPr/>
        <a:lstStyle/>
        <a:p>
          <a:endParaRPr lang="de-CH"/>
        </a:p>
      </dgm:t>
    </dgm:pt>
    <dgm:pt modelId="{448DF15A-2D9D-4AF8-8B2F-598E2E2C2455}">
      <dgm:prSet custT="1"/>
      <dgm:spPr/>
      <dgm:t>
        <a:bodyPr/>
        <a:lstStyle/>
        <a:p>
          <a:r>
            <a:rPr lang="de-CH" sz="1600" dirty="0" smtClean="0"/>
            <a:t>Ausbildungsprogramm</a:t>
          </a:r>
          <a:endParaRPr lang="de-CH" sz="1600" dirty="0"/>
        </a:p>
      </dgm:t>
    </dgm:pt>
    <dgm:pt modelId="{6E82EEDB-A24E-4DC1-AC98-0916238D4140}" type="parTrans" cxnId="{CAC4B9CA-9733-41DC-81D7-AC7E2CA7065A}">
      <dgm:prSet/>
      <dgm:spPr/>
      <dgm:t>
        <a:bodyPr/>
        <a:lstStyle/>
        <a:p>
          <a:endParaRPr lang="de-CH"/>
        </a:p>
      </dgm:t>
    </dgm:pt>
    <dgm:pt modelId="{B7E2B93C-C25D-4AEA-8B38-63CD53B6FDCC}" type="sibTrans" cxnId="{CAC4B9CA-9733-41DC-81D7-AC7E2CA7065A}">
      <dgm:prSet/>
      <dgm:spPr/>
      <dgm:t>
        <a:bodyPr/>
        <a:lstStyle/>
        <a:p>
          <a:endParaRPr lang="de-CH"/>
        </a:p>
      </dgm:t>
    </dgm:pt>
    <dgm:pt modelId="{007C69DC-9EE5-4021-8F80-83C93E4AF318}" type="pres">
      <dgm:prSet presAssocID="{092715A2-B915-4B79-8A15-2B88AC12D778}" presName="compositeShape" presStyleCnt="0">
        <dgm:presLayoutVars>
          <dgm:dir/>
          <dgm:resizeHandles/>
        </dgm:presLayoutVars>
      </dgm:prSet>
      <dgm:spPr/>
      <dgm:t>
        <a:bodyPr/>
        <a:lstStyle/>
        <a:p>
          <a:endParaRPr lang="de-CH"/>
        </a:p>
      </dgm:t>
    </dgm:pt>
    <dgm:pt modelId="{76B2B746-D887-4D8D-8AF1-312FC96EF612}" type="pres">
      <dgm:prSet presAssocID="{092715A2-B915-4B79-8A15-2B88AC12D778}" presName="pyramid" presStyleLbl="node1" presStyleIdx="0" presStyleCnt="1"/>
      <dgm:spPr/>
    </dgm:pt>
    <dgm:pt modelId="{69240965-AE1C-40F7-9F6E-24CBE09CB0ED}" type="pres">
      <dgm:prSet presAssocID="{092715A2-B915-4B79-8A15-2B88AC12D778}" presName="theList" presStyleCnt="0"/>
      <dgm:spPr/>
    </dgm:pt>
    <dgm:pt modelId="{8C4D7F16-FD93-4C44-A6E1-A40539C5B5B8}" type="pres">
      <dgm:prSet presAssocID="{E3A92339-454E-47F4-B6DA-1D24883A1BED}" presName="aNode" presStyleLbl="fgAcc1" presStyleIdx="0" presStyleCnt="5" custScaleX="165385">
        <dgm:presLayoutVars>
          <dgm:bulletEnabled val="1"/>
        </dgm:presLayoutVars>
      </dgm:prSet>
      <dgm:spPr/>
      <dgm:t>
        <a:bodyPr/>
        <a:lstStyle/>
        <a:p>
          <a:endParaRPr lang="de-CH"/>
        </a:p>
      </dgm:t>
    </dgm:pt>
    <dgm:pt modelId="{23E4A1DA-EF82-4734-A132-83D81AEC16A0}" type="pres">
      <dgm:prSet presAssocID="{E3A92339-454E-47F4-B6DA-1D24883A1BED}" presName="aSpace" presStyleCnt="0"/>
      <dgm:spPr/>
    </dgm:pt>
    <dgm:pt modelId="{5BFF676B-18EA-4125-8B43-D903677B4EDD}" type="pres">
      <dgm:prSet presAssocID="{51C51ACC-659D-42E9-AD5D-CD03A954594F}" presName="aNode" presStyleLbl="fgAcc1" presStyleIdx="1" presStyleCnt="5" custScaleX="166896">
        <dgm:presLayoutVars>
          <dgm:bulletEnabled val="1"/>
        </dgm:presLayoutVars>
      </dgm:prSet>
      <dgm:spPr/>
      <dgm:t>
        <a:bodyPr/>
        <a:lstStyle/>
        <a:p>
          <a:endParaRPr lang="de-CH"/>
        </a:p>
      </dgm:t>
    </dgm:pt>
    <dgm:pt modelId="{A72F4FBE-21F8-421D-9C58-2F288CF81BA0}" type="pres">
      <dgm:prSet presAssocID="{51C51ACC-659D-42E9-AD5D-CD03A954594F}" presName="aSpace" presStyleCnt="0"/>
      <dgm:spPr/>
    </dgm:pt>
    <dgm:pt modelId="{EE7DF21F-C112-4A97-9852-5181A1CF1297}" type="pres">
      <dgm:prSet presAssocID="{45E9F57A-F067-4E73-BD8E-B9F348D1B2D2}" presName="aNode" presStyleLbl="fgAcc1" presStyleIdx="2" presStyleCnt="5" custScaleX="170055">
        <dgm:presLayoutVars>
          <dgm:bulletEnabled val="1"/>
        </dgm:presLayoutVars>
      </dgm:prSet>
      <dgm:spPr/>
      <dgm:t>
        <a:bodyPr/>
        <a:lstStyle/>
        <a:p>
          <a:endParaRPr lang="de-CH"/>
        </a:p>
      </dgm:t>
    </dgm:pt>
    <dgm:pt modelId="{BD0CEA70-B0B2-43BB-A97E-5322CCEAAEB0}" type="pres">
      <dgm:prSet presAssocID="{45E9F57A-F067-4E73-BD8E-B9F348D1B2D2}" presName="aSpace" presStyleCnt="0"/>
      <dgm:spPr/>
    </dgm:pt>
    <dgm:pt modelId="{BBE95C72-9A3E-405A-9EE4-270C8728D648}" type="pres">
      <dgm:prSet presAssocID="{448DF15A-2D9D-4AF8-8B2F-598E2E2C2455}" presName="aNode" presStyleLbl="fgAcc1" presStyleIdx="3" presStyleCnt="5" custScaleX="170055">
        <dgm:presLayoutVars>
          <dgm:bulletEnabled val="1"/>
        </dgm:presLayoutVars>
      </dgm:prSet>
      <dgm:spPr/>
      <dgm:t>
        <a:bodyPr/>
        <a:lstStyle/>
        <a:p>
          <a:endParaRPr lang="de-CH"/>
        </a:p>
      </dgm:t>
    </dgm:pt>
    <dgm:pt modelId="{12EC1FDB-7A1F-4681-8F9E-1236A8DF9BB2}" type="pres">
      <dgm:prSet presAssocID="{448DF15A-2D9D-4AF8-8B2F-598E2E2C2455}" presName="aSpace" presStyleCnt="0"/>
      <dgm:spPr/>
    </dgm:pt>
    <dgm:pt modelId="{4628BA54-2E1E-4CA1-A989-2EA709F9B704}" type="pres">
      <dgm:prSet presAssocID="{0B3E1EAD-B3AD-4051-9459-EA8536477281}" presName="aNode" presStyleLbl="fgAcc1" presStyleIdx="4" presStyleCnt="5" custScaleX="168269">
        <dgm:presLayoutVars>
          <dgm:bulletEnabled val="1"/>
        </dgm:presLayoutVars>
      </dgm:prSet>
      <dgm:spPr/>
      <dgm:t>
        <a:bodyPr/>
        <a:lstStyle/>
        <a:p>
          <a:endParaRPr lang="de-CH"/>
        </a:p>
      </dgm:t>
    </dgm:pt>
    <dgm:pt modelId="{828DEDAF-77A5-4332-97D3-D0F29EF65B06}" type="pres">
      <dgm:prSet presAssocID="{0B3E1EAD-B3AD-4051-9459-EA8536477281}" presName="aSpace" presStyleCnt="0"/>
      <dgm:spPr/>
    </dgm:pt>
  </dgm:ptLst>
  <dgm:cxnLst>
    <dgm:cxn modelId="{F3527D15-8E7B-4933-BA2F-9D642B8B7223}" type="presOf" srcId="{E3A92339-454E-47F4-B6DA-1D24883A1BED}" destId="{8C4D7F16-FD93-4C44-A6E1-A40539C5B5B8}" srcOrd="0" destOrd="0" presId="urn:microsoft.com/office/officeart/2005/8/layout/pyramid2"/>
    <dgm:cxn modelId="{836283F1-3CCC-4BC3-92D1-3461C6197FA8}" srcId="{092715A2-B915-4B79-8A15-2B88AC12D778}" destId="{0B3E1EAD-B3AD-4051-9459-EA8536477281}" srcOrd="4" destOrd="0" parTransId="{D0745575-013F-4AA3-A3D0-F3B735F1458C}" sibTransId="{699B8264-D024-4CF0-8FC4-2A8B04D23B4C}"/>
    <dgm:cxn modelId="{F60B8ABF-AD92-43F9-A9EA-259F79E17EAC}" srcId="{092715A2-B915-4B79-8A15-2B88AC12D778}" destId="{45E9F57A-F067-4E73-BD8E-B9F348D1B2D2}" srcOrd="2" destOrd="0" parTransId="{638DBD6B-A6D7-4DEC-BF43-44ECB6B40365}" sibTransId="{7241D980-388B-4F85-B0EA-595FCA6CD40D}"/>
    <dgm:cxn modelId="{0F91B70C-9A13-4834-AB0D-F8A417C4D7CC}" type="presOf" srcId="{448DF15A-2D9D-4AF8-8B2F-598E2E2C2455}" destId="{BBE95C72-9A3E-405A-9EE4-270C8728D648}" srcOrd="0" destOrd="0" presId="urn:microsoft.com/office/officeart/2005/8/layout/pyramid2"/>
    <dgm:cxn modelId="{0398C868-AEB8-4136-A2D1-6A21A6F5E9A2}" srcId="{092715A2-B915-4B79-8A15-2B88AC12D778}" destId="{51C51ACC-659D-42E9-AD5D-CD03A954594F}" srcOrd="1" destOrd="0" parTransId="{689F75D5-2519-4DFE-B67F-3EFE823CB4D7}" sibTransId="{EB24AED3-0268-44A2-BAF5-BBD8554D87F9}"/>
    <dgm:cxn modelId="{CAC4B9CA-9733-41DC-81D7-AC7E2CA7065A}" srcId="{092715A2-B915-4B79-8A15-2B88AC12D778}" destId="{448DF15A-2D9D-4AF8-8B2F-598E2E2C2455}" srcOrd="3" destOrd="0" parTransId="{6E82EEDB-A24E-4DC1-AC98-0916238D4140}" sibTransId="{B7E2B93C-C25D-4AEA-8B38-63CD53B6FDCC}"/>
    <dgm:cxn modelId="{F6E64794-9D20-4464-9145-46AB04DA454E}" type="presOf" srcId="{51C51ACC-659D-42E9-AD5D-CD03A954594F}" destId="{5BFF676B-18EA-4125-8B43-D903677B4EDD}" srcOrd="0" destOrd="0" presId="urn:microsoft.com/office/officeart/2005/8/layout/pyramid2"/>
    <dgm:cxn modelId="{87E28228-10A9-4294-9457-35057781885E}" srcId="{092715A2-B915-4B79-8A15-2B88AC12D778}" destId="{E3A92339-454E-47F4-B6DA-1D24883A1BED}" srcOrd="0" destOrd="0" parTransId="{A354E29B-A5B2-4FDC-AFCA-BCEF12E08262}" sibTransId="{7C6AB53A-E4B6-4CB6-9244-7E29EDDFC899}"/>
    <dgm:cxn modelId="{B81383E7-04AF-4526-90BA-9309CDD54953}" type="presOf" srcId="{092715A2-B915-4B79-8A15-2B88AC12D778}" destId="{007C69DC-9EE5-4021-8F80-83C93E4AF318}" srcOrd="0" destOrd="0" presId="urn:microsoft.com/office/officeart/2005/8/layout/pyramid2"/>
    <dgm:cxn modelId="{B8F183CC-9E5C-4D74-82D2-CF0CC67412DD}" type="presOf" srcId="{0B3E1EAD-B3AD-4051-9459-EA8536477281}" destId="{4628BA54-2E1E-4CA1-A989-2EA709F9B704}" srcOrd="0" destOrd="0" presId="urn:microsoft.com/office/officeart/2005/8/layout/pyramid2"/>
    <dgm:cxn modelId="{4DA13824-5E1A-4771-99FE-26B6A385FD3F}" type="presOf" srcId="{45E9F57A-F067-4E73-BD8E-B9F348D1B2D2}" destId="{EE7DF21F-C112-4A97-9852-5181A1CF1297}" srcOrd="0" destOrd="0" presId="urn:microsoft.com/office/officeart/2005/8/layout/pyramid2"/>
    <dgm:cxn modelId="{9531D8A1-35ED-44BB-8B0D-2C58C763D8A5}" type="presParOf" srcId="{007C69DC-9EE5-4021-8F80-83C93E4AF318}" destId="{76B2B746-D887-4D8D-8AF1-312FC96EF612}" srcOrd="0" destOrd="0" presId="urn:microsoft.com/office/officeart/2005/8/layout/pyramid2"/>
    <dgm:cxn modelId="{5002E278-3119-4E36-9440-C22B81ACFE3C}" type="presParOf" srcId="{007C69DC-9EE5-4021-8F80-83C93E4AF318}" destId="{69240965-AE1C-40F7-9F6E-24CBE09CB0ED}" srcOrd="1" destOrd="0" presId="urn:microsoft.com/office/officeart/2005/8/layout/pyramid2"/>
    <dgm:cxn modelId="{CE4FD657-D5B7-4E25-A258-48C297F36F8F}" type="presParOf" srcId="{69240965-AE1C-40F7-9F6E-24CBE09CB0ED}" destId="{8C4D7F16-FD93-4C44-A6E1-A40539C5B5B8}" srcOrd="0" destOrd="0" presId="urn:microsoft.com/office/officeart/2005/8/layout/pyramid2"/>
    <dgm:cxn modelId="{97B1ADE6-8898-44C1-88B7-87BA08A5AB71}" type="presParOf" srcId="{69240965-AE1C-40F7-9F6E-24CBE09CB0ED}" destId="{23E4A1DA-EF82-4734-A132-83D81AEC16A0}" srcOrd="1" destOrd="0" presId="urn:microsoft.com/office/officeart/2005/8/layout/pyramid2"/>
    <dgm:cxn modelId="{DFC09A07-B683-4A9E-A3B4-969A81BEF1AF}" type="presParOf" srcId="{69240965-AE1C-40F7-9F6E-24CBE09CB0ED}" destId="{5BFF676B-18EA-4125-8B43-D903677B4EDD}" srcOrd="2" destOrd="0" presId="urn:microsoft.com/office/officeart/2005/8/layout/pyramid2"/>
    <dgm:cxn modelId="{8F4CC78C-F233-4001-98E1-7520D3D656FC}" type="presParOf" srcId="{69240965-AE1C-40F7-9F6E-24CBE09CB0ED}" destId="{A72F4FBE-21F8-421D-9C58-2F288CF81BA0}" srcOrd="3" destOrd="0" presId="urn:microsoft.com/office/officeart/2005/8/layout/pyramid2"/>
    <dgm:cxn modelId="{8670A9B9-2136-4993-A7BC-FC0C82B63653}" type="presParOf" srcId="{69240965-AE1C-40F7-9F6E-24CBE09CB0ED}" destId="{EE7DF21F-C112-4A97-9852-5181A1CF1297}" srcOrd="4" destOrd="0" presId="urn:microsoft.com/office/officeart/2005/8/layout/pyramid2"/>
    <dgm:cxn modelId="{7A7BEC54-4947-4C50-9053-F3C7E56837F9}" type="presParOf" srcId="{69240965-AE1C-40F7-9F6E-24CBE09CB0ED}" destId="{BD0CEA70-B0B2-43BB-A97E-5322CCEAAEB0}" srcOrd="5" destOrd="0" presId="urn:microsoft.com/office/officeart/2005/8/layout/pyramid2"/>
    <dgm:cxn modelId="{58CA404D-ABEE-4E76-AA84-47ABFC6915A9}" type="presParOf" srcId="{69240965-AE1C-40F7-9F6E-24CBE09CB0ED}" destId="{BBE95C72-9A3E-405A-9EE4-270C8728D648}" srcOrd="6" destOrd="0" presId="urn:microsoft.com/office/officeart/2005/8/layout/pyramid2"/>
    <dgm:cxn modelId="{D83AB7EA-A892-4EEE-96DF-C078CC54F207}" type="presParOf" srcId="{69240965-AE1C-40F7-9F6E-24CBE09CB0ED}" destId="{12EC1FDB-7A1F-4681-8F9E-1236A8DF9BB2}" srcOrd="7" destOrd="0" presId="urn:microsoft.com/office/officeart/2005/8/layout/pyramid2"/>
    <dgm:cxn modelId="{CA82FBCA-2E45-4EBB-8A7C-6D5684B53D27}" type="presParOf" srcId="{69240965-AE1C-40F7-9F6E-24CBE09CB0ED}" destId="{4628BA54-2E1E-4CA1-A989-2EA709F9B704}" srcOrd="8" destOrd="0" presId="urn:microsoft.com/office/officeart/2005/8/layout/pyramid2"/>
    <dgm:cxn modelId="{AA82C8B8-E9AD-4AF9-AB59-A5CEC33C276E}" type="presParOf" srcId="{69240965-AE1C-40F7-9F6E-24CBE09CB0ED}" destId="{828DEDAF-77A5-4332-97D3-D0F29EF65B06}"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E4AE8E-3780-46C4-A10B-93D78F3F22F9}"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de-CH"/>
        </a:p>
      </dgm:t>
    </dgm:pt>
    <dgm:pt modelId="{11D8D638-B1F8-4550-9760-985E4A2E4443}">
      <dgm:prSet phldrT="[Text]"/>
      <dgm:spPr/>
      <dgm:t>
        <a:bodyPr/>
        <a:lstStyle/>
        <a:p>
          <a:r>
            <a:rPr lang="de-CH" dirty="0" smtClean="0"/>
            <a:t>LLD:</a:t>
          </a:r>
        </a:p>
        <a:p>
          <a:r>
            <a:rPr lang="de-CH" dirty="0" smtClean="0"/>
            <a:t>28 Betriebliche Leistungsziele</a:t>
          </a:r>
          <a:endParaRPr lang="de-CH" dirty="0"/>
        </a:p>
      </dgm:t>
    </dgm:pt>
    <dgm:pt modelId="{BE7E41C0-9659-4957-AAF3-C3B5BCB5C05A}" type="parTrans" cxnId="{3C7A29E6-2E0C-4432-A498-029A30B63F64}">
      <dgm:prSet/>
      <dgm:spPr/>
      <dgm:t>
        <a:bodyPr/>
        <a:lstStyle/>
        <a:p>
          <a:endParaRPr lang="de-CH"/>
        </a:p>
      </dgm:t>
    </dgm:pt>
    <dgm:pt modelId="{FC46092C-A437-4F5D-831A-0E2F581AA00A}" type="sibTrans" cxnId="{3C7A29E6-2E0C-4432-A498-029A30B63F64}">
      <dgm:prSet/>
      <dgm:spPr/>
      <dgm:t>
        <a:bodyPr/>
        <a:lstStyle/>
        <a:p>
          <a:endParaRPr lang="de-CH"/>
        </a:p>
      </dgm:t>
    </dgm:pt>
    <dgm:pt modelId="{A1044297-29EA-4805-AE97-0779284C47CD}">
      <dgm:prSet phldrT="[Text]" custT="1"/>
      <dgm:spPr/>
      <dgm:t>
        <a:bodyPr anchor="ctr"/>
        <a:lstStyle/>
        <a:p>
          <a:r>
            <a:rPr lang="de-CH" sz="3200" dirty="0" smtClean="0"/>
            <a:t>33 </a:t>
          </a:r>
          <a:r>
            <a:rPr lang="de-CH" sz="3200" dirty="0" err="1" smtClean="0"/>
            <a:t>ü</a:t>
          </a:r>
          <a:r>
            <a:rPr lang="de-CH" sz="2800" dirty="0" err="1" smtClean="0"/>
            <a:t>K</a:t>
          </a:r>
          <a:r>
            <a:rPr lang="de-CH" sz="2800" dirty="0" smtClean="0"/>
            <a:t>-Leistungszie</a:t>
          </a:r>
          <a:r>
            <a:rPr lang="de-CH" sz="3200" dirty="0" smtClean="0"/>
            <a:t>le</a:t>
          </a:r>
          <a:endParaRPr lang="de-CH" sz="3600" dirty="0"/>
        </a:p>
      </dgm:t>
    </dgm:pt>
    <dgm:pt modelId="{3A5FB825-54BF-469C-81E3-02085CE165BF}" type="parTrans" cxnId="{1BAE958E-F99F-44AE-9E87-8AEE3291FDCC}">
      <dgm:prSet/>
      <dgm:spPr/>
      <dgm:t>
        <a:bodyPr/>
        <a:lstStyle/>
        <a:p>
          <a:endParaRPr lang="de-CH"/>
        </a:p>
      </dgm:t>
    </dgm:pt>
    <dgm:pt modelId="{472ECA5B-A58A-4A92-BE5A-3AEC57B57D6A}" type="sibTrans" cxnId="{1BAE958E-F99F-44AE-9E87-8AEE3291FDCC}">
      <dgm:prSet/>
      <dgm:spPr/>
      <dgm:t>
        <a:bodyPr/>
        <a:lstStyle/>
        <a:p>
          <a:endParaRPr lang="de-CH"/>
        </a:p>
      </dgm:t>
    </dgm:pt>
    <dgm:pt modelId="{435F6077-E40C-4D90-B38D-921186D65BE9}" type="pres">
      <dgm:prSet presAssocID="{B5E4AE8E-3780-46C4-A10B-93D78F3F22F9}" presName="Name0" presStyleCnt="0">
        <dgm:presLayoutVars>
          <dgm:dir/>
          <dgm:animLvl val="lvl"/>
          <dgm:resizeHandles/>
        </dgm:presLayoutVars>
      </dgm:prSet>
      <dgm:spPr/>
      <dgm:t>
        <a:bodyPr/>
        <a:lstStyle/>
        <a:p>
          <a:endParaRPr lang="de-CH"/>
        </a:p>
      </dgm:t>
    </dgm:pt>
    <dgm:pt modelId="{82728F1F-62FC-4E2B-B727-72B5FAF4ABD1}" type="pres">
      <dgm:prSet presAssocID="{11D8D638-B1F8-4550-9760-985E4A2E4443}" presName="linNode" presStyleCnt="0"/>
      <dgm:spPr/>
    </dgm:pt>
    <dgm:pt modelId="{A07332B0-77C2-4C6F-9E80-3ABDC02C5F71}" type="pres">
      <dgm:prSet presAssocID="{11D8D638-B1F8-4550-9760-985E4A2E4443}" presName="parentShp" presStyleLbl="node1" presStyleIdx="0" presStyleCnt="1">
        <dgm:presLayoutVars>
          <dgm:bulletEnabled val="1"/>
        </dgm:presLayoutVars>
      </dgm:prSet>
      <dgm:spPr/>
      <dgm:t>
        <a:bodyPr/>
        <a:lstStyle/>
        <a:p>
          <a:endParaRPr lang="de-CH"/>
        </a:p>
      </dgm:t>
    </dgm:pt>
    <dgm:pt modelId="{EB0F6D08-003A-4EC7-A60E-1F7D6F050014}" type="pres">
      <dgm:prSet presAssocID="{11D8D638-B1F8-4550-9760-985E4A2E4443}" presName="childShp" presStyleLbl="bgAccFollowNode1" presStyleIdx="0" presStyleCnt="1">
        <dgm:presLayoutVars>
          <dgm:bulletEnabled val="1"/>
        </dgm:presLayoutVars>
      </dgm:prSet>
      <dgm:spPr/>
      <dgm:t>
        <a:bodyPr/>
        <a:lstStyle/>
        <a:p>
          <a:endParaRPr lang="de-CH"/>
        </a:p>
      </dgm:t>
    </dgm:pt>
  </dgm:ptLst>
  <dgm:cxnLst>
    <dgm:cxn modelId="{1BAE958E-F99F-44AE-9E87-8AEE3291FDCC}" srcId="{11D8D638-B1F8-4550-9760-985E4A2E4443}" destId="{A1044297-29EA-4805-AE97-0779284C47CD}" srcOrd="0" destOrd="0" parTransId="{3A5FB825-54BF-469C-81E3-02085CE165BF}" sibTransId="{472ECA5B-A58A-4A92-BE5A-3AEC57B57D6A}"/>
    <dgm:cxn modelId="{90E35237-E284-46CB-953B-45DD6E1A7BF3}" type="presOf" srcId="{A1044297-29EA-4805-AE97-0779284C47CD}" destId="{EB0F6D08-003A-4EC7-A60E-1F7D6F050014}" srcOrd="0" destOrd="0" presId="urn:microsoft.com/office/officeart/2005/8/layout/vList6"/>
    <dgm:cxn modelId="{2A3DB5FF-043D-4D23-8BF4-0F11458B9C49}" type="presOf" srcId="{B5E4AE8E-3780-46C4-A10B-93D78F3F22F9}" destId="{435F6077-E40C-4D90-B38D-921186D65BE9}" srcOrd="0" destOrd="0" presId="urn:microsoft.com/office/officeart/2005/8/layout/vList6"/>
    <dgm:cxn modelId="{3C7A29E6-2E0C-4432-A498-029A30B63F64}" srcId="{B5E4AE8E-3780-46C4-A10B-93D78F3F22F9}" destId="{11D8D638-B1F8-4550-9760-985E4A2E4443}" srcOrd="0" destOrd="0" parTransId="{BE7E41C0-9659-4957-AAF3-C3B5BCB5C05A}" sibTransId="{FC46092C-A437-4F5D-831A-0E2F581AA00A}"/>
    <dgm:cxn modelId="{CA1A14EF-1442-4DAC-9E64-2D44AE914904}" type="presOf" srcId="{11D8D638-B1F8-4550-9760-985E4A2E4443}" destId="{A07332B0-77C2-4C6F-9E80-3ABDC02C5F71}" srcOrd="0" destOrd="0" presId="urn:microsoft.com/office/officeart/2005/8/layout/vList6"/>
    <dgm:cxn modelId="{5BF5201C-C802-4C93-A86B-C752D96A9C57}" type="presParOf" srcId="{435F6077-E40C-4D90-B38D-921186D65BE9}" destId="{82728F1F-62FC-4E2B-B727-72B5FAF4ABD1}" srcOrd="0" destOrd="0" presId="urn:microsoft.com/office/officeart/2005/8/layout/vList6"/>
    <dgm:cxn modelId="{9874A12B-2388-4796-A6AA-0E9B45BFA65E}" type="presParOf" srcId="{82728F1F-62FC-4E2B-B727-72B5FAF4ABD1}" destId="{A07332B0-77C2-4C6F-9E80-3ABDC02C5F71}" srcOrd="0" destOrd="0" presId="urn:microsoft.com/office/officeart/2005/8/layout/vList6"/>
    <dgm:cxn modelId="{D15926E2-4C18-4BD0-BAF9-627348A8614D}" type="presParOf" srcId="{82728F1F-62FC-4E2B-B727-72B5FAF4ABD1}" destId="{EB0F6D08-003A-4EC7-A60E-1F7D6F05001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C273447-FEEF-4B3E-A030-76FF9DECE548}" type="datetimeFigureOut">
              <a:rPr lang="de-CH" smtClean="0"/>
              <a:pPr/>
              <a:t>24.11.2014</a:t>
            </a:fld>
            <a:endParaRPr lang="de-CH"/>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BC20E-19D8-4572-AA9D-0F05220597DC}" type="slidenum">
              <a:rPr lang="de-CH" smtClean="0"/>
              <a:pPr/>
              <a:t>‹Nr.›</a:t>
            </a:fld>
            <a:endParaRPr lang="de-CH"/>
          </a:p>
        </p:txBody>
      </p:sp>
    </p:spTree>
    <p:extLst>
      <p:ext uri="{BB962C8B-B14F-4D97-AF65-F5344CB8AC3E}">
        <p14:creationId xmlns:p14="http://schemas.microsoft.com/office/powerpoint/2010/main" val="2208911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B16823F-8271-4E40-8173-30F60AD3F097}" type="datetimeFigureOut">
              <a:rPr lang="de-DE" smtClean="0"/>
              <a:pPr/>
              <a:t>24.11.2014</a:t>
            </a:fld>
            <a:endParaRPr lang="de-CH"/>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a:p>
        </p:txBody>
      </p:sp>
    </p:spTree>
    <p:extLst>
      <p:ext uri="{BB962C8B-B14F-4D97-AF65-F5344CB8AC3E}">
        <p14:creationId xmlns:p14="http://schemas.microsoft.com/office/powerpoint/2010/main" val="1835492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a:t>
            </a:fld>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a:p>
            <a:r>
              <a:rPr lang="de-CH" baseline="0" dirty="0" smtClean="0"/>
              <a:t>Einleitung:</a:t>
            </a:r>
          </a:p>
          <a:p>
            <a:r>
              <a:rPr lang="de-CH" baseline="0" dirty="0" smtClean="0"/>
              <a:t>Wahl des Themas (Motiv, Begründung)</a:t>
            </a:r>
          </a:p>
          <a:p>
            <a:r>
              <a:rPr lang="de-CH" baseline="0" dirty="0" smtClean="0"/>
              <a:t>Persönliche Erfahrungen, Ziel der Arbeit, wesentliche Inhalte erläutern, Vorgehen aufzeigen</a:t>
            </a:r>
          </a:p>
          <a:p>
            <a:endParaRPr lang="de-CH" baseline="0" dirty="0" smtClean="0"/>
          </a:p>
          <a:p>
            <a:r>
              <a:rPr lang="de-CH" baseline="0" dirty="0" smtClean="0"/>
              <a:t>Hauptteil:</a:t>
            </a:r>
          </a:p>
          <a:p>
            <a:r>
              <a:rPr lang="de-CH" baseline="0" dirty="0" smtClean="0"/>
              <a:t>Die in der Einleitung formulierten Zielsetzungen bearbeiten, Beschreibung des im Flussdiagramm dargestellten Arbeitsprozesses mit Hinweisen auf wichtige Inhalte, Problemstellungen und Anforderungen bei der Bearbeitung.</a:t>
            </a:r>
          </a:p>
          <a:p>
            <a:endParaRPr lang="de-CH" baseline="0" dirty="0" smtClean="0"/>
          </a:p>
          <a:p>
            <a:r>
              <a:rPr lang="de-CH" baseline="0" dirty="0" smtClean="0"/>
              <a:t>Schlusswort:</a:t>
            </a:r>
          </a:p>
          <a:p>
            <a:r>
              <a:rPr lang="de-CH" baseline="0" dirty="0" smtClean="0"/>
              <a:t>Wichtige Ergebnisse, Erkenntnisse zusammenfassen</a:t>
            </a:r>
          </a:p>
          <a:p>
            <a:r>
              <a:rPr lang="de-CH" baseline="0" dirty="0" smtClean="0"/>
              <a:t>Schlussfolgerungen ziehen, Problemstellungen aufzeigen, persönlicher Rückblick oder Stellungnahme zum Arbeitsprozess</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24</a:t>
            </a:fld>
            <a:endParaRPr lang="de-C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a:p>
            <a:r>
              <a:rPr lang="de-CH" baseline="0" dirty="0" smtClean="0"/>
              <a:t>Anhänge fortlaufend nummerieren,</a:t>
            </a:r>
          </a:p>
          <a:p>
            <a:r>
              <a:rPr lang="de-CH" baseline="0" dirty="0" smtClean="0"/>
              <a:t>Datenschutz beachten – keine „scharfen“ Daten verwenden</a:t>
            </a:r>
          </a:p>
        </p:txBody>
      </p:sp>
      <p:sp>
        <p:nvSpPr>
          <p:cNvPr id="4" name="Foliennummernplatzhalter 3"/>
          <p:cNvSpPr>
            <a:spLocks noGrp="1"/>
          </p:cNvSpPr>
          <p:nvPr>
            <p:ph type="sldNum" sz="quarter" idx="10"/>
          </p:nvPr>
        </p:nvSpPr>
        <p:spPr/>
        <p:txBody>
          <a:bodyPr/>
          <a:lstStyle/>
          <a:p>
            <a:fld id="{B4A389DC-B868-4A76-93F1-E20505CB5D10}" type="slidenum">
              <a:rPr lang="de-CH" smtClean="0"/>
              <a:pPr/>
              <a:t>25</a:t>
            </a:fld>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26</a:t>
            </a:fld>
            <a:endParaRPr lang="de-C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27</a:t>
            </a:fld>
            <a:endParaRPr lang="de-C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28</a:t>
            </a:fld>
            <a:endParaRPr lang="de-C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29</a:t>
            </a:fld>
            <a:endParaRPr lang="de-CH"/>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30</a:t>
            </a:fld>
            <a:endParaRPr lang="de-CH"/>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Z.B.: Wenn es im Flussdiagramm einen Teilschritt mit folgendem Text gibt: «Sortieren</a:t>
            </a:r>
            <a:r>
              <a:rPr lang="de-CH" baseline="0" dirty="0" smtClean="0"/>
              <a:t> der Unterlagen und Ablage in den roten Ordner», dann muss der rote Ordner zwingend im Text des Kurzberichts vorkommen.</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31</a:t>
            </a:fld>
            <a:endParaRPr lang="de-C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32</a:t>
            </a:fld>
            <a:endParaRPr lang="de-CH"/>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33</a:t>
            </a:fld>
            <a:endParaRPr lang="de-C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Schreiben</a:t>
            </a:r>
            <a:r>
              <a:rPr lang="de-CH" baseline="0" dirty="0" smtClean="0"/>
              <a:t> Sie die </a:t>
            </a:r>
            <a:r>
              <a:rPr lang="de-CH" b="1" baseline="0" dirty="0" smtClean="0"/>
              <a:t>Zielsetzungen</a:t>
            </a:r>
            <a:r>
              <a:rPr lang="de-CH" baseline="0" dirty="0" smtClean="0"/>
              <a:t> auf einen Flip-Chart. Hängen Sie diesen so auf, dass er für die Lernenden jederzeit ersichtlich ist.</a:t>
            </a:r>
          </a:p>
          <a:p>
            <a:endParaRPr lang="de-CH" baseline="0" dirty="0" smtClean="0"/>
          </a:p>
          <a:p>
            <a:r>
              <a:rPr lang="de-CH" b="1" baseline="0" dirty="0" smtClean="0"/>
              <a:t>Ablauf</a:t>
            </a:r>
            <a:r>
              <a:rPr lang="de-CH" baseline="0" dirty="0" smtClean="0"/>
              <a:t>: Halten Sie den Ablauf des Unterrichts ebenfalls auf einem Plakat, einem Flip-Chart oder mit einem anderen geeigneten Hilfsmittel fest. Der strukturierte Ablauf des Unterrichts ist ein wichtiger Bestandteil für erfolgreiches Lernen.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a:t>
            </a:fld>
            <a:endParaRPr lang="de-C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34</a:t>
            </a:fld>
            <a:endParaRPr lang="de-C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35</a:t>
            </a:fld>
            <a:endParaRPr lang="de-C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p:txBody>
      </p:sp>
      <p:sp>
        <p:nvSpPr>
          <p:cNvPr id="4" name="Foliennummernplatzhalter 3"/>
          <p:cNvSpPr>
            <a:spLocks noGrp="1"/>
          </p:cNvSpPr>
          <p:nvPr>
            <p:ph type="sldNum" sz="quarter" idx="10"/>
          </p:nvPr>
        </p:nvSpPr>
        <p:spPr/>
        <p:txBody>
          <a:bodyPr/>
          <a:lstStyle/>
          <a:p>
            <a:fld id="{B4A389DC-B868-4A76-93F1-E20505CB5D10}" type="slidenum">
              <a:rPr lang="de-CH" smtClean="0"/>
              <a:pPr/>
              <a:t>36</a:t>
            </a:fld>
            <a:endParaRPr lang="de-CH"/>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37</a:t>
            </a:fld>
            <a:endParaRPr lang="de-CH"/>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Bildungsverordnung Kauffrau / Kaufmann EFZ fordert über dies eine Lern- und Leistungsdokumentation.</a:t>
            </a:r>
          </a:p>
          <a:p>
            <a:r>
              <a:rPr lang="de-CH" dirty="0" smtClean="0"/>
              <a:t>So</a:t>
            </a:r>
            <a:r>
              <a:rPr lang="de-CH" baseline="0" dirty="0" smtClean="0"/>
              <a:t> hat sich die </a:t>
            </a:r>
            <a:r>
              <a:rPr lang="de-CH" baseline="0" dirty="0" err="1" smtClean="0"/>
              <a:t>ovap</a:t>
            </a:r>
            <a:r>
              <a:rPr lang="de-CH" baseline="0" dirty="0" smtClean="0"/>
              <a:t> entschlossen, alle diese Anforderungen in der LLD zu vereinen, damit der/die Lernende und die Berufsbildner in einem Ordner, in der Lern- und Leistungsdokumentation alles finden, was sie für einen erfolgreichen Ablauf der Lehre benötigen.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39</a:t>
            </a:fld>
            <a:endParaRPr lang="de-CH"/>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Abbildung</a:t>
            </a:r>
            <a:r>
              <a:rPr lang="de-CH" baseline="0" dirty="0" smtClean="0"/>
              <a:t> betriebliches Ausbildungsprogramm aus dem Register 04 der LLD.</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40</a:t>
            </a:fld>
            <a:endParaRPr lang="de-CH"/>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Branchentrainer:</a:t>
            </a:r>
          </a:p>
          <a:p>
            <a:r>
              <a:rPr lang="de-CH" dirty="0" smtClean="0"/>
              <a:t>Geben</a:t>
            </a:r>
            <a:r>
              <a:rPr lang="de-CH" baseline="0" dirty="0" smtClean="0"/>
              <a:t> Sie den Teilnehmenden ca. 3 Minuten für die persönlichen Überlegungen Zeit.</a:t>
            </a:r>
          </a:p>
          <a:p>
            <a:r>
              <a:rPr lang="de-CH" baseline="0" dirty="0" smtClean="0"/>
              <a:t>Anschliessend führen Sie während 5 – 10 Minuten eine Plenumsdiskussion.</a:t>
            </a:r>
          </a:p>
          <a:p>
            <a:endParaRPr lang="de-CH" baseline="0" dirty="0" smtClean="0"/>
          </a:p>
          <a:p>
            <a:r>
              <a:rPr lang="de-CH" baseline="0" dirty="0" smtClean="0"/>
              <a:t>Halten Sie die Lösungsansätze fest.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45</a:t>
            </a:fld>
            <a:endParaRPr lang="de-CH"/>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pPr defTabSz="914330">
              <a:defRPr/>
            </a:pPr>
            <a:r>
              <a:rPr lang="de-CH" baseline="0" dirty="0" smtClean="0"/>
              <a:t>Die Note der Berufspraxis mündlich fliesst zu ¼ in die betriebliche Note ein.</a:t>
            </a:r>
          </a:p>
          <a:p>
            <a:pPr defTabSz="914330">
              <a:defRPr/>
            </a:pPr>
            <a:r>
              <a:rPr lang="de-CH" baseline="0" dirty="0" smtClean="0"/>
              <a:t>Die Note des betrieblichen Teils wird aus den beiden Noten der Abschlussprüfungen und der Erfahrungsnote errechnet. </a:t>
            </a:r>
            <a:endParaRPr lang="de-CH"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48</a:t>
            </a:fld>
            <a:endParaRPr lang="de-CH"/>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Gesetzliche Grundlage: Art. 22</a:t>
            </a:r>
            <a:r>
              <a:rPr lang="de-CH" baseline="0" dirty="0" smtClean="0"/>
              <a:t> Abs. 2 </a:t>
            </a:r>
            <a:r>
              <a:rPr lang="de-CH" baseline="0" dirty="0" err="1" smtClean="0"/>
              <a:t>BiVo</a:t>
            </a:r>
            <a:r>
              <a:rPr lang="de-CH" baseline="0" dirty="0" smtClean="0"/>
              <a:t>.</a:t>
            </a:r>
            <a:endParaRPr lang="de-CH" dirty="0" smtClean="0"/>
          </a:p>
          <a:p>
            <a:r>
              <a:rPr lang="de-CH" dirty="0" smtClean="0"/>
              <a:t>Details</a:t>
            </a:r>
            <a:r>
              <a:rPr lang="de-CH" baseline="0" dirty="0" smtClean="0"/>
              <a:t> im Bildungsplan Teil D.</a:t>
            </a:r>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49</a:t>
            </a:fld>
            <a:endParaRPr lang="de-CH"/>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50</a:t>
            </a:fld>
            <a:endParaRPr lang="de-C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a:t>
            </a:fld>
            <a:endParaRPr lang="de-CH"/>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Die Wegleitung gibt den verbindlichen,</a:t>
            </a:r>
            <a:r>
              <a:rPr lang="de-CH" baseline="0" dirty="0" smtClean="0"/>
              <a:t> rechtlichen Rahmen für die Durchführung der Abschlussprüfung «Berufspraxis mündlich».</a:t>
            </a:r>
          </a:p>
          <a:p>
            <a:endParaRPr lang="de-CH" baseline="0" dirty="0" smtClean="0"/>
          </a:p>
          <a:p>
            <a:r>
              <a:rPr lang="de-CH" baseline="0" dirty="0" smtClean="0"/>
              <a:t>Wenn Sie die LLD über die drei Jahres gewissenhaft führen, haben Sie bereits eine gute Grundlage für den Praxisbericht. Sie können dann  aufgrund der bisher getätigten Arbeit eine Arte Auswahl und Zusammenfassung für den Praxisbericht vornehmen.</a:t>
            </a:r>
          </a:p>
          <a:p>
            <a:r>
              <a:rPr lang="de-CH" baseline="0" dirty="0" smtClean="0"/>
              <a:t>Sie treffen damit zwei Fliegen auf einen Schlag. </a:t>
            </a:r>
          </a:p>
          <a:p>
            <a:pPr>
              <a:buFontTx/>
              <a:buChar char="-"/>
            </a:pPr>
            <a:r>
              <a:rPr lang="de-CH" baseline="0" dirty="0" smtClean="0"/>
              <a:t> Sie repetieren</a:t>
            </a:r>
          </a:p>
          <a:p>
            <a:pPr>
              <a:buFontTx/>
              <a:buChar char="-"/>
            </a:pPr>
            <a:r>
              <a:rPr lang="de-CH" baseline="0" dirty="0" smtClean="0"/>
              <a:t> Sie erstellen den Praxisbericht</a:t>
            </a:r>
          </a:p>
          <a:p>
            <a:pPr>
              <a:buFontTx/>
              <a:buChar char="-"/>
            </a:pPr>
            <a:endParaRPr lang="de-CH" baseline="0" dirty="0" smtClean="0"/>
          </a:p>
          <a:p>
            <a:pPr>
              <a:buFontTx/>
              <a:buNone/>
            </a:pPr>
            <a:r>
              <a:rPr lang="de-CH" baseline="0" dirty="0" smtClean="0"/>
              <a:t>Wir empfehlen Ihnen, auch den Stoff der überbetrieblichen Kurse zu repetieren. Die Experten können nämlich durchaus auch auf diesen Stoff zurückgreifen und diesen in den Rollenspielen/Fachgesprächen einbauen.</a:t>
            </a:r>
          </a:p>
          <a:p>
            <a:pPr>
              <a:buFontTx/>
              <a:buNone/>
            </a:pPr>
            <a:endParaRPr lang="de-CH" baseline="0" dirty="0" smtClean="0"/>
          </a:p>
          <a:p>
            <a:pPr>
              <a:buFontTx/>
              <a:buNone/>
            </a:pPr>
            <a:r>
              <a:rPr lang="de-CH" baseline="0" dirty="0" smtClean="0"/>
              <a:t>Beurteilt werden Ihr Rollenspiel und/oder Fachgespräch anhand der Leistungsziele Betrieb und deren Teilkriterien sowie anhand der Methoden-, Sozial- und Selbstkompetenzen (MSS) und deren Teilkriterien. Sie wissen also schon heute, worauf es ankommt.</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51</a:t>
            </a:fld>
            <a:endParaRPr lang="de-CH"/>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52</a:t>
            </a:fld>
            <a:endParaRPr lang="de-CH"/>
          </a:p>
        </p:txBody>
      </p:sp>
    </p:spTree>
    <p:extLst>
      <p:ext uri="{BB962C8B-B14F-4D97-AF65-F5344CB8AC3E}">
        <p14:creationId xmlns:p14="http://schemas.microsoft.com/office/powerpoint/2010/main" val="2792012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Hinweis für die </a:t>
            </a:r>
            <a:r>
              <a:rPr lang="de-CH" dirty="0" err="1" smtClean="0"/>
              <a:t>üK</a:t>
            </a:r>
            <a:r>
              <a:rPr lang="de-CH" dirty="0" smtClean="0"/>
              <a:t>-Leiterinnen und </a:t>
            </a:r>
            <a:r>
              <a:rPr lang="de-CH" dirty="0" err="1" smtClean="0"/>
              <a:t>üK</a:t>
            </a:r>
            <a:r>
              <a:rPr lang="de-CH" dirty="0" smtClean="0"/>
              <a:t>-Leiter:</a:t>
            </a:r>
          </a:p>
          <a:p>
            <a:r>
              <a:rPr lang="de-CH" dirty="0" smtClean="0"/>
              <a:t>Lassen Sie die Lernenden die entsprechenden Leistungsziele mit den Teilkriterien nachschlagen und diskutieren Sie,</a:t>
            </a:r>
            <a:r>
              <a:rPr lang="de-CH" baseline="0" dirty="0" smtClean="0"/>
              <a:t> was dies mit Bezug auf einen Betrieb alles erfordert und leiten Sie eine Klassendiskussion ein.</a:t>
            </a:r>
          </a:p>
          <a:p>
            <a:r>
              <a:rPr lang="de-CH" baseline="0" dirty="0" smtClean="0"/>
              <a:t>Fokus dieser Diskussion: Was ist gefordert aufgrund der Leistungsziele?</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53</a:t>
            </a:fld>
            <a:endParaRPr lang="de-CH"/>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54</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55</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56</a:t>
            </a:fld>
            <a:endParaRPr lang="de-CH"/>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57</a:t>
            </a:fld>
            <a:endParaRPr lang="de-CH"/>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baseline="0" dirty="0" smtClean="0"/>
          </a:p>
          <a:p>
            <a:endParaRPr lang="de-CH" baseline="0" dirty="0" smtClean="0"/>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58</a:t>
            </a:fld>
            <a:endParaRPr lang="de-CH"/>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59</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b="1" dirty="0" smtClean="0"/>
              <a:t>Hinweis für die </a:t>
            </a:r>
            <a:r>
              <a:rPr lang="de-CH" b="1" dirty="0" err="1" smtClean="0"/>
              <a:t>üK</a:t>
            </a:r>
            <a:r>
              <a:rPr lang="de-CH" b="1" dirty="0" smtClean="0"/>
              <a:t>-Leiterin,</a:t>
            </a:r>
            <a:r>
              <a:rPr lang="de-CH" b="1" baseline="0" dirty="0" smtClean="0"/>
              <a:t> den </a:t>
            </a:r>
            <a:r>
              <a:rPr lang="de-CH" b="1" baseline="0" dirty="0" err="1" smtClean="0"/>
              <a:t>üK</a:t>
            </a:r>
            <a:r>
              <a:rPr lang="de-CH" b="1" baseline="0" dirty="0" smtClean="0"/>
              <a:t>-Leiter:</a:t>
            </a:r>
          </a:p>
          <a:p>
            <a:r>
              <a:rPr lang="de-CH" dirty="0" smtClean="0"/>
              <a:t>Nehmen Sie</a:t>
            </a:r>
            <a:r>
              <a:rPr lang="de-CH" baseline="0" dirty="0" smtClean="0"/>
              <a:t> Situationen der Lernenden auf und fragen Sie nach, wie die Lernenden reagiert haben.</a:t>
            </a:r>
          </a:p>
          <a:p>
            <a:r>
              <a:rPr lang="de-CH" baseline="0" dirty="0" smtClean="0"/>
              <a:t>Wenn zu Anfang der Lehre die Reklamationen für die Weiterverarbeitung an die Vorgesetzten weitergeleitet wurden, fragen Sie wiederum nach, ob die Lernenden wissen, wie im Betrieb reagiert wurde resp. wie mit der Reklamation umgegangen worden ist.</a:t>
            </a:r>
          </a:p>
          <a:p>
            <a:endParaRPr lang="de-CH" baseline="0" dirty="0" smtClean="0"/>
          </a:p>
          <a:p>
            <a:r>
              <a:rPr lang="de-CH" baseline="0" dirty="0" smtClean="0"/>
              <a:t>Diese Aufgabe zielt darauf ab, dass die Lernenden Lösungsansätze für die Bearbeitung von Reklamationen niederschreiben.</a:t>
            </a:r>
          </a:p>
          <a:p>
            <a:r>
              <a:rPr lang="de-CH" baseline="0" dirty="0" smtClean="0"/>
              <a:t>Auch diese Themen werden erst im </a:t>
            </a:r>
            <a:r>
              <a:rPr lang="de-CH" baseline="0" dirty="0" err="1" smtClean="0"/>
              <a:t>üK</a:t>
            </a:r>
            <a:r>
              <a:rPr lang="de-CH" baseline="0" dirty="0" smtClean="0"/>
              <a:t> 3 behandelt. Wichtig ist, dass die Lernenden die Aufgabe, welche sie im Rahmen des Praxisberichtes bearbeiten, verstanden haben.</a:t>
            </a:r>
          </a:p>
          <a:p>
            <a:endParaRPr lang="de-CH" dirty="0" smtClean="0"/>
          </a:p>
          <a:p>
            <a:r>
              <a:rPr lang="de-CH" dirty="0" smtClean="0"/>
              <a:t>Beachten</a:t>
            </a:r>
            <a:r>
              <a:rPr lang="de-CH" baseline="0" dirty="0" smtClean="0"/>
              <a:t> Sie wiederum die zugrunde liegenden Leistungsziele sowie Methoden-, Sozial- und Selbstkompetenzen mit deren Teilkriterien.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60</a:t>
            </a:fld>
            <a:endParaRPr lang="de-C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61</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62</a:t>
            </a:fld>
            <a:endParaRPr lang="de-CH"/>
          </a:p>
        </p:txBody>
      </p:sp>
    </p:spTree>
    <p:extLst>
      <p:ext uri="{BB962C8B-B14F-4D97-AF65-F5344CB8AC3E}">
        <p14:creationId xmlns:p14="http://schemas.microsoft.com/office/powerpoint/2010/main" val="3350695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Das</a:t>
            </a:r>
            <a:r>
              <a:rPr lang="de-CH" baseline="0" dirty="0" smtClean="0"/>
              <a:t> Expertenpaar überprüft anhand von 2 konkreten Situationen Ihre berufliche Handlungskompetenz und entscheidet, ob Sie – die Kandidatin, der Kandidat – die Berufsfähigkeit erlangt haben.</a:t>
            </a: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63</a:t>
            </a:fld>
            <a:endParaRPr lang="de-CH"/>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64</a:t>
            </a:fld>
            <a:endParaRPr lang="de-CH"/>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65</a:t>
            </a:fld>
            <a:endParaRPr lang="de-CH"/>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B4A389DC-B868-4A76-93F1-E20505CB5D10}" type="slidenum">
              <a:rPr lang="de-CH" smtClean="0"/>
              <a:pPr/>
              <a:t>66</a:t>
            </a:fld>
            <a:endParaRPr lang="de-CH"/>
          </a:p>
        </p:txBody>
      </p:sp>
    </p:spTree>
    <p:extLst>
      <p:ext uri="{BB962C8B-B14F-4D97-AF65-F5344CB8AC3E}">
        <p14:creationId xmlns:p14="http://schemas.microsoft.com/office/powerpoint/2010/main" val="2001150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r>
              <a:rPr lang="de-CH" smtClean="0"/>
              <a:t> Seite </a:t>
            </a:r>
            <a:fld id="{04863FE9-B5D6-497F-9608-CA98E5B9A144}" type="slidenum">
              <a:rPr lang="de-CH" b="1" smtClean="0"/>
              <a:pPr/>
              <a:t>67</a:t>
            </a:fld>
            <a:endParaRPr lang="de-CH" b="1" smtClean="0"/>
          </a:p>
        </p:txBody>
      </p:sp>
      <p:sp>
        <p:nvSpPr>
          <p:cNvPr id="68611" name="Rectangle 2"/>
          <p:cNvSpPr>
            <a:spLocks noGrp="1" noRot="1" noChangeAspect="1" noChangeArrowheads="1" noTextEdit="1"/>
          </p:cNvSpPr>
          <p:nvPr>
            <p:ph type="sldImg"/>
          </p:nvPr>
        </p:nvSpPr>
        <p:spPr>
          <a:xfrm>
            <a:off x="1082675" y="869950"/>
            <a:ext cx="4635500" cy="3478213"/>
          </a:xfrm>
          <a:ln/>
        </p:spPr>
      </p:sp>
      <p:sp>
        <p:nvSpPr>
          <p:cNvPr id="68612" name="Rectangle 3"/>
          <p:cNvSpPr>
            <a:spLocks noGrp="1" noChangeArrowheads="1"/>
          </p:cNvSpPr>
          <p:nvPr>
            <p:ph type="body" idx="1"/>
          </p:nvPr>
        </p:nvSpPr>
        <p:spPr>
          <a:xfrm>
            <a:off x="982489" y="4714195"/>
            <a:ext cx="4831103" cy="4469862"/>
          </a:xfrm>
          <a:noFill/>
          <a:ln/>
        </p:spPr>
        <p:txBody>
          <a:bodyPr lIns="94900" tIns="47450" rIns="94900" bIns="47450"/>
          <a:lstStyle/>
          <a:p>
            <a:pPr defTabSz="892175" eaLnBrk="1" hangingPunct="1"/>
            <a:r>
              <a:rPr lang="de-CH" b="1" dirty="0" smtClean="0"/>
              <a:t>Umgebungsbedingungen beim Rollenspiel</a:t>
            </a:r>
          </a:p>
          <a:p>
            <a:pPr defTabSz="892175" eaLnBrk="1" hangingPunct="1"/>
            <a:r>
              <a:rPr lang="de-CH" dirty="0" smtClean="0"/>
              <a:t>Die Raumaufteilung entspricht der gezeichneten Situation. Der protokollierende Prüfungsexperte sitzt hinter einem Tisch, ausserhalb des direkten Blickfeldes des Kandidaten. Der mitspielende Experte sitzt dem Kandidaten</a:t>
            </a:r>
            <a:r>
              <a:rPr lang="de-CH" baseline="0" dirty="0" smtClean="0"/>
              <a:t> </a:t>
            </a:r>
            <a:r>
              <a:rPr lang="de-CH" dirty="0" smtClean="0"/>
              <a:t>direkt </a:t>
            </a:r>
            <a:r>
              <a:rPr lang="de-CH" dirty="0" err="1" smtClean="0"/>
              <a:t>vis</a:t>
            </a:r>
            <a:r>
              <a:rPr lang="de-CH" dirty="0" smtClean="0"/>
              <a:t> à </a:t>
            </a:r>
            <a:r>
              <a:rPr lang="de-CH" dirty="0" err="1" smtClean="0"/>
              <a:t>vis</a:t>
            </a:r>
            <a:r>
              <a:rPr lang="de-CH" dirty="0" smtClean="0"/>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Bei</a:t>
            </a:r>
            <a:r>
              <a:rPr lang="de-CH" baseline="0" dirty="0" smtClean="0"/>
              <a:t> der mündlichen Prüfung gibt es keine grossen Änderungen, ausser dass auch Fachgespräche möglich sind.</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68</a:t>
            </a:fld>
            <a:endParaRPr lang="de-CH"/>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Mit</a:t>
            </a:r>
            <a:r>
              <a:rPr lang="de-CH" baseline="0" dirty="0" smtClean="0"/>
              <a:t> dem Erarbeiten des Praxisberichtes vertiefen die Lernenden ihre Kenntnisse nochmals. </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69</a:t>
            </a:fld>
            <a:endParaRPr lang="de-CH"/>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In</a:t>
            </a:r>
            <a:r>
              <a:rPr lang="de-CH" baseline="0" dirty="0" smtClean="0"/>
              <a:t> der LLD finden Sie zu jedem betrieblichen Leistungsziel den Hinweis zur Verbindung zum Leistungsziel der überbetrieblichen Kurse.</a:t>
            </a:r>
          </a:p>
          <a:p>
            <a:pPr marL="0" marR="0" indent="0" algn="l" defTabSz="914400" rtl="0" eaLnBrk="1" fontAlgn="auto" latinLnBrk="0" hangingPunct="1">
              <a:lnSpc>
                <a:spcPct val="100000"/>
              </a:lnSpc>
              <a:spcBef>
                <a:spcPts val="0"/>
              </a:spcBef>
              <a:spcAft>
                <a:spcPts val="0"/>
              </a:spcAft>
              <a:buClrTx/>
              <a:buSzTx/>
              <a:buFontTx/>
              <a:buNone/>
              <a:tabLst/>
              <a:defRPr/>
            </a:pPr>
            <a:r>
              <a:rPr lang="de-CH" baseline="0" dirty="0" smtClean="0"/>
              <a:t>Die Leistungsziele </a:t>
            </a:r>
            <a:r>
              <a:rPr lang="de-CH" baseline="0" dirty="0" err="1" smtClean="0"/>
              <a:t>üK</a:t>
            </a:r>
            <a:r>
              <a:rPr lang="de-CH" baseline="0" dirty="0" smtClean="0"/>
              <a:t> basieren auf den LZ im Betrieb: LZ Betrieb 1.1.2.1 </a:t>
            </a:r>
            <a:r>
              <a:rPr lang="de-CH" baseline="0" dirty="0" smtClean="0">
                <a:sym typeface="Symbol"/>
              </a:rPr>
              <a:t> LZ </a:t>
            </a:r>
            <a:r>
              <a:rPr lang="de-CH" baseline="0" dirty="0" err="1" smtClean="0">
                <a:sym typeface="Symbol"/>
              </a:rPr>
              <a:t>üK</a:t>
            </a:r>
            <a:r>
              <a:rPr lang="de-CH" baseline="0" dirty="0" smtClean="0">
                <a:sym typeface="Symbol"/>
              </a:rPr>
              <a:t> 1.1.2.1.1 (erste vier Ziffern gleich, für alle Lernenden) und in die Vertiefung Gemeinden (LZ 1.1.2.1.1-1) oder Vertiefung Kanton (LZ 1.1.2.1.1-2) </a:t>
            </a:r>
            <a:endParaRPr lang="de-CH" baseline="0" dirty="0" smtClean="0"/>
          </a:p>
          <a:p>
            <a:r>
              <a:rPr lang="de-CH" baseline="0" dirty="0" smtClean="0"/>
              <a:t>Hier bietet sich die Gelegenheit, die Leistungsziele des überbetrieblichen Kurses nachzubearbeiten und sich so laufend auf die schriftliche Abschlussprüfung vorzubereiten.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70</a:t>
            </a:fld>
            <a:endParaRPr lang="de-C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7</a:t>
            </a:fld>
            <a:endParaRPr lang="de-C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8</a:t>
            </a:fld>
            <a:endParaRPr lang="de-C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9</a:t>
            </a:fld>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10</a:t>
            </a:fld>
            <a:endParaRPr lang="de-C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CH" dirty="0" smtClean="0"/>
              <a:t>Vergleiche</a:t>
            </a:r>
            <a:r>
              <a:rPr lang="de-CH" baseline="0" dirty="0" smtClean="0"/>
              <a:t> dazu USB-Stick Register 06:</a:t>
            </a:r>
          </a:p>
          <a:p>
            <a:endParaRPr lang="de-CH" baseline="0" dirty="0" smtClean="0"/>
          </a:p>
          <a:p>
            <a:r>
              <a:rPr lang="de-CH" baseline="0" dirty="0" smtClean="0"/>
              <a:t>Einleitung:</a:t>
            </a:r>
          </a:p>
          <a:p>
            <a:r>
              <a:rPr lang="de-CH" baseline="0" dirty="0" smtClean="0"/>
              <a:t>Wahl des Themas (Motiv, Begründung)</a:t>
            </a:r>
          </a:p>
          <a:p>
            <a:r>
              <a:rPr lang="de-CH" baseline="0" dirty="0" smtClean="0"/>
              <a:t>Persönliche Erfahrungen, Ziel der Arbeit, wesentliche Inhalte erläutern, Vorgehen aufzeigen</a:t>
            </a:r>
          </a:p>
          <a:p>
            <a:endParaRPr lang="de-CH" baseline="0" dirty="0" smtClean="0"/>
          </a:p>
          <a:p>
            <a:r>
              <a:rPr lang="de-CH" baseline="0" dirty="0" smtClean="0"/>
              <a:t>Hauptteil:</a:t>
            </a:r>
          </a:p>
          <a:p>
            <a:r>
              <a:rPr lang="de-CH" baseline="0" dirty="0" smtClean="0"/>
              <a:t>Die in der Einleitung formulierten Zielsetzungen bearbeiten, Beschreibung des im Flussdiagramm dargestellten Arbeitsprozesses mit Hinweisen auf wichtige Inhalte, Problemstellungen und Anforderungen bei der Bearbeitung.</a:t>
            </a:r>
          </a:p>
          <a:p>
            <a:endParaRPr lang="de-CH" baseline="0" dirty="0" smtClean="0"/>
          </a:p>
          <a:p>
            <a:r>
              <a:rPr lang="de-CH" baseline="0" dirty="0" smtClean="0"/>
              <a:t>Schlusswort:</a:t>
            </a:r>
          </a:p>
          <a:p>
            <a:r>
              <a:rPr lang="de-CH" baseline="0" dirty="0" smtClean="0"/>
              <a:t>Wichtige Ergebnisse, Erkenntnisse zusammenfassen</a:t>
            </a:r>
          </a:p>
          <a:p>
            <a:r>
              <a:rPr lang="de-CH" baseline="0" dirty="0" smtClean="0"/>
              <a:t>Schlussfolgerungen ziehen, Problemstellungen aufzeigen, persönlicher Rückblick oder Stellungnahme zum Arbeitsprozess</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23</a:t>
            </a:fld>
            <a:endParaRPr lang="de-CH"/>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dirty="0"/>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pic>
        <p:nvPicPr>
          <p:cNvPr id="7" name="Grafik 6" descr="pp-titelseite-www-kreise.jpg"/>
          <p:cNvPicPr>
            <a:picLocks noChangeAspect="1"/>
          </p:cNvPicPr>
          <p:nvPr userDrawn="1"/>
        </p:nvPicPr>
        <p:blipFill>
          <a:blip r:embed="rId2" cstate="print"/>
          <a:stretch>
            <a:fillRect/>
          </a:stretch>
        </p:blipFill>
        <p:spPr>
          <a:xfrm>
            <a:off x="0" y="4407408"/>
            <a:ext cx="1962912" cy="2450592"/>
          </a:xfrm>
          <a:prstGeom prst="rect">
            <a:avLst/>
          </a:prstGeom>
        </p:spPr>
      </p:pic>
      <p:pic>
        <p:nvPicPr>
          <p:cNvPr id="8" name="Grafik 7" descr="pp-titelseite-balken.jpg"/>
          <p:cNvPicPr>
            <a:picLocks noChangeAspect="1"/>
          </p:cNvPicPr>
          <p:nvPr userDrawn="1"/>
        </p:nvPicPr>
        <p:blipFill>
          <a:blip r:embed="rId3" cstate="print"/>
          <a:stretch>
            <a:fillRect/>
          </a:stretch>
        </p:blipFill>
        <p:spPr>
          <a:xfrm>
            <a:off x="737616" y="476672"/>
            <a:ext cx="8406384" cy="1377696"/>
          </a:xfrm>
          <a:prstGeom prst="rect">
            <a:avLst/>
          </a:prstGeom>
        </p:spPr>
      </p:pic>
      <p:sp>
        <p:nvSpPr>
          <p:cNvPr id="6" name="Datumsplatzhalter 5"/>
          <p:cNvSpPr>
            <a:spLocks noGrp="1"/>
          </p:cNvSpPr>
          <p:nvPr>
            <p:ph type="dt" sz="half" idx="10"/>
          </p:nvPr>
        </p:nvSpPr>
        <p:spPr/>
        <p:txBody>
          <a:bodyPr/>
          <a:lstStyle/>
          <a:p>
            <a:fld id="{F42002F0-B23F-4E3E-B111-EEFAFE8541DB}" type="datetime1">
              <a:rPr lang="de-CH" smtClean="0"/>
              <a:t>24.11.2014</a:t>
            </a:fld>
            <a:endParaRPr lang="de-CH"/>
          </a:p>
        </p:txBody>
      </p:sp>
      <p:sp>
        <p:nvSpPr>
          <p:cNvPr id="9" name="Foliennummernplatzhalter 8"/>
          <p:cNvSpPr>
            <a:spLocks noGrp="1"/>
          </p:cNvSpPr>
          <p:nvPr>
            <p:ph type="sldNum" sz="quarter" idx="11"/>
          </p:nvPr>
        </p:nvSpPr>
        <p:spPr/>
        <p:txBody>
          <a:bodyPr/>
          <a:lstStyle/>
          <a:p>
            <a:fld id="{87674F0A-37BA-4CE3-B1FD-DE57A7E2F2C6}" type="slidenum">
              <a:rPr lang="de-CH" smtClean="0"/>
              <a:pPr/>
              <a:t>‹Nr.›</a:t>
            </a:fld>
            <a:endParaRPr lang="de-CH"/>
          </a:p>
        </p:txBody>
      </p:sp>
      <p:sp>
        <p:nvSpPr>
          <p:cNvPr id="10" name="Fußzeilenplatzhalter 9"/>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4EB4E6A6-D5E5-48A5-8BBB-2C0713A3CA43}"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2724705-EC53-4F20-9786-A090615A6C47}"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BEB6B2B6-F587-48EA-97DE-6086C2AC99A2}"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C21B185-98F5-43C7-ACF2-999CDDDA8114}"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5D034627-6B45-413F-AF01-371AE7EB096D}"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smtClean="0"/>
              <a:t>Titelmasterformat durch Klicken bearbeiten</a:t>
            </a:r>
            <a:endParaRPr lang="de-CH" dirty="0"/>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FA94CA83-67B3-4BFC-A751-0F72A966328C}"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43C796FD-4658-4F34-A61A-60F2056F9B14}" type="datetime1">
              <a:rPr lang="de-CH" smtClean="0"/>
              <a:t>24.11.2014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4FB5B45-40A6-4F55-B034-92AEF8250896}" type="datetime1">
              <a:rPr lang="de-CH" smtClean="0"/>
              <a:t>24.11.2014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DAD716A-C43E-46E2-8060-17277F80B7D0}" type="datetime1">
              <a:rPr lang="de-CH" smtClean="0"/>
              <a:t>24.11.2014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512F763-EB57-40CF-B6FC-24C65DDC3CA8}"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64704"/>
            <a:ext cx="8229600" cy="652934"/>
          </a:xfrm>
        </p:spPr>
        <p:txBody>
          <a:bodyPr>
            <a:noAutofit/>
          </a:bodyPr>
          <a:lstStyle>
            <a:lvl1pPr>
              <a:defRPr sz="2800"/>
            </a:lvl1pPr>
          </a:lstStyle>
          <a:p>
            <a:r>
              <a:rPr lang="de-DE" smtClean="0"/>
              <a:t>Titelmasterformat durch Klicken bearbeiten</a:t>
            </a:r>
            <a:endParaRPr lang="de-CH" dirty="0"/>
          </a:p>
        </p:txBody>
      </p:sp>
      <p:sp>
        <p:nvSpPr>
          <p:cNvPr id="3" name="Inhaltsplatzhalter 2"/>
          <p:cNvSpPr>
            <a:spLocks noGrp="1"/>
          </p:cNvSpPr>
          <p:nvPr>
            <p:ph idx="1"/>
          </p:nvPr>
        </p:nvSpPr>
        <p:spPr/>
        <p:txBody>
          <a:bodyPr>
            <a:noAutofit/>
          </a:bodyPr>
          <a:lstStyle>
            <a:lvl1pPr>
              <a:defRPr sz="2400"/>
            </a:lvl1pPr>
            <a:lvl2pPr>
              <a:defRPr sz="2400"/>
            </a:lvl2pPr>
            <a:lvl3pPr>
              <a:defRPr sz="2400"/>
            </a:lvl3pPr>
            <a:lvl4pPr>
              <a:defRPr sz="2400"/>
            </a:lvl4pPr>
            <a:lvl5pPr>
              <a:defRPr sz="2400"/>
            </a:lvl5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pic>
        <p:nvPicPr>
          <p:cNvPr id="7" name="Grafik 6" descr="pp-folgeseite-balken.jpg"/>
          <p:cNvPicPr>
            <a:picLocks noChangeAspect="1"/>
          </p:cNvPicPr>
          <p:nvPr userDrawn="1"/>
        </p:nvPicPr>
        <p:blipFill>
          <a:blip r:embed="rId2" cstate="print"/>
          <a:stretch>
            <a:fillRect/>
          </a:stretch>
        </p:blipFill>
        <p:spPr>
          <a:xfrm>
            <a:off x="0" y="0"/>
            <a:ext cx="9144000" cy="740278"/>
          </a:xfrm>
          <a:prstGeom prst="rect">
            <a:avLst/>
          </a:prstGeom>
        </p:spPr>
      </p:pic>
      <p:sp>
        <p:nvSpPr>
          <p:cNvPr id="5" name="Datumsplatzhalter 4"/>
          <p:cNvSpPr>
            <a:spLocks noGrp="1"/>
          </p:cNvSpPr>
          <p:nvPr>
            <p:ph type="dt" sz="half" idx="10"/>
          </p:nvPr>
        </p:nvSpPr>
        <p:spPr/>
        <p:txBody>
          <a:bodyPr/>
          <a:lstStyle/>
          <a:p>
            <a:fld id="{D7F10863-DE61-4383-AEF1-AE13E5244465}" type="datetime1">
              <a:rPr lang="de-CH" smtClean="0"/>
              <a:t>24.11.2014</a:t>
            </a:fld>
            <a:endParaRPr lang="de-CH"/>
          </a:p>
        </p:txBody>
      </p:sp>
      <p:sp>
        <p:nvSpPr>
          <p:cNvPr id="6" name="Foliennummernplatzhalter 5"/>
          <p:cNvSpPr>
            <a:spLocks noGrp="1"/>
          </p:cNvSpPr>
          <p:nvPr>
            <p:ph type="sldNum" sz="quarter" idx="11"/>
          </p:nvPr>
        </p:nvSpPr>
        <p:spPr/>
        <p:txBody>
          <a:bodyPr/>
          <a:lstStyle/>
          <a:p>
            <a:fld id="{87674F0A-37BA-4CE3-B1FD-DE57A7E2F2C6}" type="slidenum">
              <a:rPr lang="de-CH" smtClean="0"/>
              <a:pPr/>
              <a:t>‹Nr.›</a:t>
            </a:fld>
            <a:endParaRPr lang="de-CH"/>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9E8D9AE1-4097-4E41-9C7A-0C87BC27FD47}"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CB2560E7-B5DF-4106-9BC6-CA4FC482271B}"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5565432E-5811-4670-B5E0-51315731F23C}"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71D87AAE-0605-4897-90B2-AEC85AA0BCE6}"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BACFBF0D-9FE3-4460-8E17-B9CB6B73343A}"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81DDEA83-3BF8-4A62-A498-AD94D1C0577B}"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8AAC9260-CA20-410D-8878-D9A5A2C1D043}"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9E5129C3-344E-4A9E-87E1-EC481A4AEB11}" type="datetime1">
              <a:rPr lang="de-CH" smtClean="0"/>
              <a:t>24.11.2014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4FD183AF-955A-4DF0-BD25-70A71095EA77}" type="datetime1">
              <a:rPr lang="de-CH" smtClean="0"/>
              <a:t>24.11.2014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CFEA966-0812-4B90-B2C5-0EA8820FA5C2}" type="datetime1">
              <a:rPr lang="de-CH" smtClean="0"/>
              <a:t>24.11.2014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fld id="{4E38DE8B-BC7B-44FB-964A-F279E6B041DD}"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3C8334EA-823F-4942-B678-2A5738175DD9}"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47B9F1F4-859F-4C16-95C5-16A09EA15956}"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605BF4F1-9ACA-491E-BDCB-FDF6F571BA6E}"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86C02FC0-DDDC-46B4-BFFF-7DF8815AEBB8}" type="datetime1">
              <a:rPr lang="de-CH" smtClean="0"/>
              <a:t>24.11.2014</a:t>
            </a:fld>
            <a:endParaRPr lang="de-CH"/>
          </a:p>
        </p:txBody>
      </p:sp>
      <p:sp>
        <p:nvSpPr>
          <p:cNvPr id="5" name="Fußzeilenplatzhalter 4"/>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A6B0BD8D-D8C4-4045-807B-B21A17185218}"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3C3CDCBC-3B6E-4857-977B-B3320F71E7E1}" type="datetime1">
              <a:rPr lang="de-CH" smtClean="0"/>
              <a:t>24.11.2014</a:t>
            </a:fld>
            <a:endParaRPr lang="de-CH"/>
          </a:p>
        </p:txBody>
      </p:sp>
      <p:sp>
        <p:nvSpPr>
          <p:cNvPr id="8" name="Fußzeilenplatzhalter 7"/>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958CCCFA-6525-4A7D-B8CF-473211351A38}" type="datetime1">
              <a:rPr lang="de-CH" smtClean="0"/>
              <a:t>24.11.2014</a:t>
            </a:fld>
            <a:endParaRPr lang="de-CH"/>
          </a:p>
        </p:txBody>
      </p:sp>
      <p:sp>
        <p:nvSpPr>
          <p:cNvPr id="4" name="Fußzeilenplatzhalter 3"/>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82C141A-A0B0-46B3-BEAF-EE93F279FA73}" type="datetime1">
              <a:rPr lang="de-CH" smtClean="0"/>
              <a:t>24.11.2014</a:t>
            </a:fld>
            <a:endParaRPr lang="de-CH"/>
          </a:p>
        </p:txBody>
      </p:sp>
      <p:sp>
        <p:nvSpPr>
          <p:cNvPr id="3" name="Fußzeilenplatzhalter 2"/>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B0B9C2DF-58EF-488D-9A92-F9ED68E6F5CD}"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fld id="{EF4288F5-8E82-4B60-8C5C-738D6D891CE3}" type="datetime1">
              <a:rPr lang="de-CH" smtClean="0"/>
              <a:t>24.11.2014</a:t>
            </a:fld>
            <a:endParaRPr lang="de-CH"/>
          </a:p>
        </p:txBody>
      </p:sp>
      <p:sp>
        <p:nvSpPr>
          <p:cNvPr id="6" name="Fußzeilenplatzhalter 5"/>
          <p:cNvSpPr>
            <a:spLocks noGrp="1"/>
          </p:cNvSpPr>
          <p:nvPr>
            <p:ph type="ftr" sz="quarter" idx="11"/>
          </p:nvPr>
        </p:nvSpPr>
        <p:spPr/>
        <p:txBody>
          <a:bodyPr/>
          <a:lstStyle/>
          <a:p>
            <a:r>
              <a:rPr lang="de-CH" smtClean="0"/>
              <a:t>© Branche Öffentliche Verwaltung/ Administration publique/ Amministrazione pubblica</a:t>
            </a:r>
            <a:endParaRPr lang="de-CH"/>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1A5A0-72BA-4FF5-A099-C995237A5079}" type="datetime1">
              <a:rPr lang="de-CH" smtClean="0"/>
              <a:t>24.11.2014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74F0A-37BA-4CE3-B1FD-DE57A7E2F2C6}"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0B179-7E39-4093-83D6-25E198BA822B}" type="datetime1">
              <a:rPr lang="de-CH" smtClean="0"/>
              <a:t>24.11.2014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E1141-396D-4A44-A354-2A77FBB93DB1}" type="datetime1">
              <a:rPr lang="de-CH" smtClean="0"/>
              <a:t>24.11.2014</a:t>
            </a:fld>
            <a:endParaRPr lang="de-CH"/>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CH" smtClean="0"/>
              <a:t>© Branche Öffentliche Verwaltung/ Administration publique/ Amministrazione pubblica</a:t>
            </a:r>
            <a:endParaRPr lang="de-CH"/>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6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CH" b="1" dirty="0" err="1" smtClean="0"/>
              <a:t>üK</a:t>
            </a:r>
            <a:r>
              <a:rPr lang="de-CH" b="1" dirty="0" smtClean="0"/>
              <a:t>-Leitersitzung</a:t>
            </a:r>
            <a:r>
              <a:rPr lang="de-CH" dirty="0" smtClean="0"/>
              <a:t/>
            </a:r>
            <a:br>
              <a:rPr lang="de-CH" dirty="0" smtClean="0"/>
            </a:br>
            <a:r>
              <a:rPr lang="de-CH" dirty="0" smtClean="0"/>
              <a:t>vom 25.11.2014</a:t>
            </a:r>
            <a:endParaRPr lang="de-CH" dirty="0"/>
          </a:p>
        </p:txBody>
      </p:sp>
      <p:sp>
        <p:nvSpPr>
          <p:cNvPr id="6" name="Untertitel 5"/>
          <p:cNvSpPr>
            <a:spLocks noGrp="1"/>
          </p:cNvSpPr>
          <p:nvPr>
            <p:ph type="subTitle" idx="1"/>
          </p:nvPr>
        </p:nvSpPr>
        <p:spPr/>
        <p:txBody>
          <a:bodyPr>
            <a:normAutofit/>
          </a:bodyPr>
          <a:lstStyle/>
          <a:p>
            <a:r>
              <a:rPr lang="de-CH" sz="2000" dirty="0" smtClean="0"/>
              <a:t>Prozesseinheiten (PE)</a:t>
            </a:r>
          </a:p>
          <a:p>
            <a:r>
              <a:rPr lang="de-CH" sz="2000" dirty="0" smtClean="0"/>
              <a:t>Lern- und Leistungsdokumentation (LLD)</a:t>
            </a:r>
          </a:p>
          <a:p>
            <a:r>
              <a:rPr lang="de-CH" sz="2000" dirty="0" smtClean="0"/>
              <a:t>5. </a:t>
            </a:r>
            <a:r>
              <a:rPr lang="de-CH" sz="2000" dirty="0" err="1" smtClean="0"/>
              <a:t>üK</a:t>
            </a:r>
            <a:r>
              <a:rPr lang="de-CH" sz="2000" dirty="0" smtClean="0"/>
              <a:t> Generation 2013-15 (Praxisbericht)</a:t>
            </a:r>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Flussdiagramm</a:t>
            </a:r>
          </a:p>
          <a:p>
            <a:pPr>
              <a:buNone/>
            </a:pPr>
            <a:endParaRPr lang="de-CH" b="1" dirty="0" smtClean="0"/>
          </a:p>
          <a:p>
            <a:r>
              <a:rPr lang="de-CH" dirty="0" smtClean="0"/>
              <a:t>Symbole gemäss LLD Register 14</a:t>
            </a:r>
          </a:p>
          <a:p>
            <a:r>
              <a:rPr lang="de-CH" dirty="0" smtClean="0"/>
              <a:t>Flussrichtung mit Pfeilen versehen</a:t>
            </a:r>
          </a:p>
        </p:txBody>
      </p:sp>
      <p:sp>
        <p:nvSpPr>
          <p:cNvPr id="4" name="Ellipse 3"/>
          <p:cNvSpPr/>
          <p:nvPr/>
        </p:nvSpPr>
        <p:spPr>
          <a:xfrm>
            <a:off x="6156176" y="2132856"/>
            <a:ext cx="2448272" cy="648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 name="Flussdiagramm: Verzweigung 4"/>
          <p:cNvSpPr/>
          <p:nvPr/>
        </p:nvSpPr>
        <p:spPr>
          <a:xfrm>
            <a:off x="6660232" y="3789040"/>
            <a:ext cx="1512168" cy="1224136"/>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p:cNvSpPr/>
          <p:nvPr/>
        </p:nvSpPr>
        <p:spPr>
          <a:xfrm>
            <a:off x="2483768" y="3933056"/>
            <a:ext cx="223224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Flussdiagramm: Verbindungsstelle 6"/>
          <p:cNvSpPr/>
          <p:nvPr/>
        </p:nvSpPr>
        <p:spPr>
          <a:xfrm>
            <a:off x="611560" y="4005064"/>
            <a:ext cx="864096" cy="79208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Fußzeilenplatzhalter 8"/>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nummernplatzhalter 1"/>
          <p:cNvSpPr>
            <a:spLocks noGrp="1"/>
          </p:cNvSpPr>
          <p:nvPr>
            <p:ph type="sldNum" sz="quarter" idx="11"/>
          </p:nvPr>
        </p:nvSpPr>
        <p:spPr>
          <a:noFill/>
        </p:spPr>
        <p:txBody>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eaLnBrk="1" hangingPunct="1"/>
            <a:fld id="{BA32D747-1A2C-4640-AA11-FB1FE8FEAE95}" type="slidenum">
              <a:rPr lang="de-DE" sz="900" b="0">
                <a:solidFill>
                  <a:schemeClr val="tx1"/>
                </a:solidFill>
              </a:rPr>
              <a:pPr eaLnBrk="1" hangingPunct="1"/>
              <a:t>11</a:t>
            </a:fld>
            <a:endParaRPr lang="de-DE" sz="900" b="0">
              <a:solidFill>
                <a:schemeClr val="tx1"/>
              </a:solidFill>
            </a:endParaRPr>
          </a:p>
        </p:txBody>
      </p:sp>
      <p:sp>
        <p:nvSpPr>
          <p:cNvPr id="12291" name="Rechteck 2"/>
          <p:cNvSpPr>
            <a:spLocks noChangeArrowheads="1"/>
          </p:cNvSpPr>
          <p:nvPr/>
        </p:nvSpPr>
        <p:spPr bwMode="auto">
          <a:xfrm>
            <a:off x="252413" y="1989138"/>
            <a:ext cx="2790825" cy="3671887"/>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292" name="AutoForm 3"/>
          <p:cNvSpPr>
            <a:spLocks noChangeArrowheads="1"/>
          </p:cNvSpPr>
          <p:nvPr/>
        </p:nvSpPr>
        <p:spPr bwMode="auto">
          <a:xfrm>
            <a:off x="1381125" y="2205038"/>
            <a:ext cx="838200" cy="304800"/>
          </a:xfrm>
          <a:prstGeom prst="flowChartTerminator">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sz="1600">
                <a:solidFill>
                  <a:schemeClr val="tx1"/>
                </a:solidFill>
              </a:rPr>
              <a:t>Ende</a:t>
            </a:r>
          </a:p>
        </p:txBody>
      </p:sp>
      <p:sp>
        <p:nvSpPr>
          <p:cNvPr id="12293" name="AutoForm 4"/>
          <p:cNvSpPr>
            <a:spLocks noChangeArrowheads="1"/>
          </p:cNvSpPr>
          <p:nvPr/>
        </p:nvSpPr>
        <p:spPr bwMode="auto">
          <a:xfrm>
            <a:off x="450850" y="4292600"/>
            <a:ext cx="1295400" cy="381000"/>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sz="1800">
                <a:solidFill>
                  <a:schemeClr val="tx1"/>
                </a:solidFill>
              </a:rPr>
              <a:t>Tätigkeit</a:t>
            </a:r>
          </a:p>
        </p:txBody>
      </p:sp>
      <p:sp>
        <p:nvSpPr>
          <p:cNvPr id="12294" name="AutoForm 5"/>
          <p:cNvSpPr>
            <a:spLocks noChangeArrowheads="1"/>
          </p:cNvSpPr>
          <p:nvPr/>
        </p:nvSpPr>
        <p:spPr bwMode="auto">
          <a:xfrm>
            <a:off x="384175" y="2205038"/>
            <a:ext cx="838200" cy="304800"/>
          </a:xfrm>
          <a:prstGeom prst="flowChartTerminator">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sz="1600">
                <a:solidFill>
                  <a:schemeClr val="tx1"/>
                </a:solidFill>
              </a:rPr>
              <a:t>Start</a:t>
            </a:r>
          </a:p>
        </p:txBody>
      </p:sp>
      <p:sp>
        <p:nvSpPr>
          <p:cNvPr id="12295" name="AutoForm 6"/>
          <p:cNvSpPr>
            <a:spLocks noChangeArrowheads="1"/>
          </p:cNvSpPr>
          <p:nvPr/>
        </p:nvSpPr>
        <p:spPr bwMode="auto">
          <a:xfrm>
            <a:off x="517525" y="5013325"/>
            <a:ext cx="457200" cy="381000"/>
          </a:xfrm>
          <a:prstGeom prst="flowChartConnector">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CH" sz="1800">
                <a:solidFill>
                  <a:schemeClr val="tx1"/>
                </a:solidFill>
              </a:rPr>
              <a:t>A</a:t>
            </a:r>
          </a:p>
        </p:txBody>
      </p:sp>
      <p:sp>
        <p:nvSpPr>
          <p:cNvPr id="12296" name="AutoForm 7"/>
          <p:cNvSpPr>
            <a:spLocks noChangeArrowheads="1"/>
          </p:cNvSpPr>
          <p:nvPr/>
        </p:nvSpPr>
        <p:spPr bwMode="auto">
          <a:xfrm>
            <a:off x="533400" y="2887663"/>
            <a:ext cx="1196975" cy="434975"/>
          </a:xfrm>
          <a:prstGeom prst="flowChartDecision">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297" name="Linie 8"/>
          <p:cNvSpPr>
            <a:spLocks noChangeShapeType="1"/>
          </p:cNvSpPr>
          <p:nvPr/>
        </p:nvSpPr>
        <p:spPr bwMode="auto">
          <a:xfrm>
            <a:off x="1730375" y="3105150"/>
            <a:ext cx="4794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298" name="Linie 9"/>
          <p:cNvSpPr>
            <a:spLocks noChangeShapeType="1"/>
          </p:cNvSpPr>
          <p:nvPr/>
        </p:nvSpPr>
        <p:spPr bwMode="auto">
          <a:xfrm>
            <a:off x="1116013" y="3306763"/>
            <a:ext cx="0" cy="3254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299" name="Textfeld 10"/>
          <p:cNvSpPr txBox="1">
            <a:spLocks noChangeArrowheads="1"/>
          </p:cNvSpPr>
          <p:nvPr/>
        </p:nvSpPr>
        <p:spPr bwMode="auto">
          <a:xfrm>
            <a:off x="531813" y="3375025"/>
            <a:ext cx="346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algn="ctr"/>
            <a:r>
              <a:rPr lang="de-CH" sz="1800">
                <a:solidFill>
                  <a:schemeClr val="tx1"/>
                </a:solidFill>
              </a:rPr>
              <a:t>ja</a:t>
            </a:r>
          </a:p>
        </p:txBody>
      </p:sp>
      <p:sp>
        <p:nvSpPr>
          <p:cNvPr id="12300" name="Textfeld 11"/>
          <p:cNvSpPr txBox="1">
            <a:spLocks noChangeArrowheads="1"/>
          </p:cNvSpPr>
          <p:nvPr/>
        </p:nvSpPr>
        <p:spPr bwMode="auto">
          <a:xfrm>
            <a:off x="1568450" y="2722563"/>
            <a:ext cx="60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algn="ctr"/>
            <a:r>
              <a:rPr lang="de-CH" sz="1800">
                <a:solidFill>
                  <a:schemeClr val="tx1"/>
                </a:solidFill>
              </a:rPr>
              <a:t>nein</a:t>
            </a:r>
          </a:p>
        </p:txBody>
      </p:sp>
      <p:sp>
        <p:nvSpPr>
          <p:cNvPr id="598028" name="Textfeld 12"/>
          <p:cNvSpPr txBox="1">
            <a:spLocks noChangeArrowheads="1"/>
          </p:cNvSpPr>
          <p:nvPr/>
        </p:nvSpPr>
        <p:spPr bwMode="auto">
          <a:xfrm>
            <a:off x="1247775" y="3429000"/>
            <a:ext cx="1682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defRPr/>
            </a:pPr>
            <a:r>
              <a:rPr lang="de-CH" sz="1800">
                <a:solidFill>
                  <a:schemeClr val="tx1"/>
                </a:solidFill>
                <a:effectLst>
                  <a:outerShdw blurRad="38100" dist="38100" dir="2700000" algn="tl">
                    <a:srgbClr val="C0C0C0"/>
                  </a:outerShdw>
                </a:effectLst>
              </a:rPr>
              <a:t>Entscheidung /</a:t>
            </a:r>
          </a:p>
          <a:p>
            <a:pPr algn="ctr" eaLnBrk="0" hangingPunct="0">
              <a:defRPr/>
            </a:pPr>
            <a:r>
              <a:rPr lang="de-CH" sz="1800">
                <a:solidFill>
                  <a:schemeClr val="tx1"/>
                </a:solidFill>
                <a:effectLst>
                  <a:outerShdw blurRad="38100" dist="38100" dir="2700000" algn="tl">
                    <a:srgbClr val="C0C0C0"/>
                  </a:outerShdw>
                </a:effectLst>
              </a:rPr>
              <a:t>Abzweigung</a:t>
            </a:r>
          </a:p>
        </p:txBody>
      </p:sp>
      <p:sp>
        <p:nvSpPr>
          <p:cNvPr id="12302" name="Textfeld 13"/>
          <p:cNvSpPr txBox="1">
            <a:spLocks noChangeArrowheads="1"/>
          </p:cNvSpPr>
          <p:nvPr/>
        </p:nvSpPr>
        <p:spPr bwMode="auto">
          <a:xfrm>
            <a:off x="1219200" y="5054600"/>
            <a:ext cx="145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algn="ctr"/>
            <a:r>
              <a:rPr lang="de-CH" sz="1800">
                <a:solidFill>
                  <a:schemeClr val="tx1"/>
                </a:solidFill>
              </a:rPr>
              <a:t>Verbindung</a:t>
            </a:r>
          </a:p>
        </p:txBody>
      </p:sp>
      <p:sp>
        <p:nvSpPr>
          <p:cNvPr id="12303" name="Textfeld 14"/>
          <p:cNvSpPr txBox="1">
            <a:spLocks noChangeArrowheads="1"/>
          </p:cNvSpPr>
          <p:nvPr/>
        </p:nvSpPr>
        <p:spPr bwMode="auto">
          <a:xfrm>
            <a:off x="228600" y="821655"/>
            <a:ext cx="6096000" cy="519113"/>
          </a:xfrm>
          <a:prstGeom prst="rect">
            <a:avLst/>
          </a:prstGeom>
          <a:noFill/>
          <a:ln>
            <a:noFill/>
          </a:ln>
          <a:effectLst/>
          <a:extLst>
            <a:ext uri="{909E8E84-426E-40DD-AFC4-6F175D3DCCD1}">
              <a14:hiddenFill xmlns:a14="http://schemas.microsoft.com/office/drawing/2010/main">
                <a:solidFill>
                  <a:srgbClr val="66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r>
              <a:rPr lang="de-DE" sz="2800" u="sng" dirty="0">
                <a:solidFill>
                  <a:schemeClr val="tx1"/>
                </a:solidFill>
              </a:rPr>
              <a:t>Darstellung von Prozessen</a:t>
            </a:r>
          </a:p>
        </p:txBody>
      </p:sp>
      <p:grpSp>
        <p:nvGrpSpPr>
          <p:cNvPr id="12304" name="Gruppierung 15"/>
          <p:cNvGrpSpPr>
            <a:grpSpLocks/>
          </p:cNvGrpSpPr>
          <p:nvPr/>
        </p:nvGrpSpPr>
        <p:grpSpPr bwMode="auto">
          <a:xfrm>
            <a:off x="5540375" y="836613"/>
            <a:ext cx="3429000" cy="4281487"/>
            <a:chOff x="3755" y="482"/>
            <a:chExt cx="2340" cy="2697"/>
          </a:xfrm>
        </p:grpSpPr>
        <p:grpSp>
          <p:nvGrpSpPr>
            <p:cNvPr id="12317" name="Gruppierung 16"/>
            <p:cNvGrpSpPr>
              <a:grpSpLocks/>
            </p:cNvGrpSpPr>
            <p:nvPr/>
          </p:nvGrpSpPr>
          <p:grpSpPr bwMode="auto">
            <a:xfrm>
              <a:off x="3755" y="482"/>
              <a:ext cx="2340" cy="2539"/>
              <a:chOff x="3456" y="240"/>
              <a:chExt cx="2160" cy="2539"/>
            </a:xfrm>
          </p:grpSpPr>
          <p:sp>
            <p:nvSpPr>
              <p:cNvPr id="12319" name="Linie 17"/>
              <p:cNvSpPr>
                <a:spLocks noChangeShapeType="1"/>
              </p:cNvSpPr>
              <p:nvPr/>
            </p:nvSpPr>
            <p:spPr bwMode="auto">
              <a:xfrm>
                <a:off x="4064" y="438"/>
                <a:ext cx="0" cy="2341"/>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320" name="AutoForm 18"/>
              <p:cNvSpPr>
                <a:spLocks noChangeArrowheads="1"/>
              </p:cNvSpPr>
              <p:nvPr/>
            </p:nvSpPr>
            <p:spPr bwMode="auto">
              <a:xfrm>
                <a:off x="4822" y="1650"/>
                <a:ext cx="794" cy="317"/>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Reklamation</a:t>
                </a:r>
              </a:p>
            </p:txBody>
          </p:sp>
          <p:sp>
            <p:nvSpPr>
              <p:cNvPr id="12321" name="AutoForm 19"/>
              <p:cNvSpPr>
                <a:spLocks noChangeArrowheads="1"/>
              </p:cNvSpPr>
              <p:nvPr/>
            </p:nvSpPr>
            <p:spPr bwMode="auto">
              <a:xfrm>
                <a:off x="3618" y="605"/>
                <a:ext cx="892" cy="376"/>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Bestellung</a:t>
                </a:r>
              </a:p>
              <a:p>
                <a:pPr algn="ctr" eaLnBrk="0" hangingPunct="0"/>
                <a:r>
                  <a:rPr lang="de-DE" sz="1600">
                    <a:solidFill>
                      <a:schemeClr val="tx1"/>
                    </a:solidFill>
                  </a:rPr>
                  <a:t>veranlassen</a:t>
                </a:r>
              </a:p>
            </p:txBody>
          </p:sp>
          <p:sp>
            <p:nvSpPr>
              <p:cNvPr id="12322" name="AutoForm 20"/>
              <p:cNvSpPr>
                <a:spLocks noChangeArrowheads="1"/>
              </p:cNvSpPr>
              <p:nvPr/>
            </p:nvSpPr>
            <p:spPr bwMode="auto">
              <a:xfrm>
                <a:off x="3618" y="1065"/>
                <a:ext cx="892" cy="443"/>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Eingangs-</a:t>
                </a:r>
              </a:p>
              <a:p>
                <a:pPr algn="ctr" eaLnBrk="0" hangingPunct="0"/>
                <a:r>
                  <a:rPr lang="de-DE" sz="1600">
                    <a:solidFill>
                      <a:schemeClr val="tx1"/>
                    </a:solidFill>
                  </a:rPr>
                  <a:t>kontrolle</a:t>
                </a:r>
              </a:p>
            </p:txBody>
          </p:sp>
          <p:sp>
            <p:nvSpPr>
              <p:cNvPr id="12323" name="AutoForm 21"/>
              <p:cNvSpPr>
                <a:spLocks noChangeArrowheads="1"/>
              </p:cNvSpPr>
              <p:nvPr/>
            </p:nvSpPr>
            <p:spPr bwMode="auto">
              <a:xfrm>
                <a:off x="3929" y="240"/>
                <a:ext cx="270" cy="188"/>
              </a:xfrm>
              <a:prstGeom prst="flowChartConnector">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solidFill>
                      <a:schemeClr val="tx1"/>
                    </a:solidFill>
                  </a:rPr>
                  <a:t>A</a:t>
                </a:r>
                <a:endParaRPr lang="de-DE">
                  <a:solidFill>
                    <a:srgbClr val="00FF00"/>
                  </a:solidFill>
                </a:endParaRPr>
              </a:p>
            </p:txBody>
          </p:sp>
          <p:sp>
            <p:nvSpPr>
              <p:cNvPr id="12324" name="AutoForm 22"/>
              <p:cNvSpPr>
                <a:spLocks noChangeArrowheads="1"/>
              </p:cNvSpPr>
              <p:nvPr/>
            </p:nvSpPr>
            <p:spPr bwMode="auto">
              <a:xfrm>
                <a:off x="3662" y="1609"/>
                <a:ext cx="821" cy="427"/>
              </a:xfrm>
              <a:prstGeom prst="flowChartDecision">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i.O.?</a:t>
                </a:r>
              </a:p>
            </p:txBody>
          </p:sp>
          <p:sp>
            <p:nvSpPr>
              <p:cNvPr id="12325" name="Linie 23"/>
              <p:cNvSpPr>
                <a:spLocks noChangeShapeType="1"/>
              </p:cNvSpPr>
              <p:nvPr/>
            </p:nvSpPr>
            <p:spPr bwMode="auto">
              <a:xfrm flipV="1">
                <a:off x="4512" y="1824"/>
                <a:ext cx="328" cy="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326" name="Textfeld 24"/>
              <p:cNvSpPr txBox="1">
                <a:spLocks noChangeArrowheads="1"/>
              </p:cNvSpPr>
              <p:nvPr/>
            </p:nvSpPr>
            <p:spPr bwMode="auto">
              <a:xfrm>
                <a:off x="4449" y="1582"/>
                <a:ext cx="43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algn="ctr"/>
                <a:r>
                  <a:rPr lang="de-DE" sz="1600">
                    <a:solidFill>
                      <a:schemeClr val="tx1"/>
                    </a:solidFill>
                  </a:rPr>
                  <a:t>nein</a:t>
                </a:r>
              </a:p>
            </p:txBody>
          </p:sp>
          <p:sp>
            <p:nvSpPr>
              <p:cNvPr id="12327" name="Textfeld 25"/>
              <p:cNvSpPr txBox="1">
                <a:spLocks noChangeArrowheads="1"/>
              </p:cNvSpPr>
              <p:nvPr/>
            </p:nvSpPr>
            <p:spPr bwMode="auto">
              <a:xfrm>
                <a:off x="3456" y="1953"/>
                <a:ext cx="31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algn="ctr"/>
                <a:r>
                  <a:rPr lang="de-DE" sz="1600">
                    <a:solidFill>
                      <a:schemeClr val="tx1"/>
                    </a:solidFill>
                  </a:rPr>
                  <a:t>ja</a:t>
                </a:r>
              </a:p>
            </p:txBody>
          </p:sp>
          <p:sp>
            <p:nvSpPr>
              <p:cNvPr id="12328" name="AutoForm 26"/>
              <p:cNvSpPr>
                <a:spLocks noChangeArrowheads="1"/>
              </p:cNvSpPr>
              <p:nvPr/>
            </p:nvSpPr>
            <p:spPr bwMode="auto">
              <a:xfrm>
                <a:off x="3662" y="2152"/>
                <a:ext cx="795" cy="316"/>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Rechnung</a:t>
                </a:r>
              </a:p>
              <a:p>
                <a:pPr algn="ctr" eaLnBrk="0" hangingPunct="0"/>
                <a:r>
                  <a:rPr lang="de-DE" sz="1600">
                    <a:solidFill>
                      <a:schemeClr val="tx1"/>
                    </a:solidFill>
                  </a:rPr>
                  <a:t>visieren</a:t>
                </a:r>
              </a:p>
            </p:txBody>
          </p:sp>
          <p:sp>
            <p:nvSpPr>
              <p:cNvPr id="12329" name="Linie 27"/>
              <p:cNvSpPr>
                <a:spLocks noChangeShapeType="1"/>
              </p:cNvSpPr>
              <p:nvPr/>
            </p:nvSpPr>
            <p:spPr bwMode="auto">
              <a:xfrm flipV="1">
                <a:off x="5223" y="480"/>
                <a:ext cx="0" cy="11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12330" name="Linie 28"/>
              <p:cNvSpPr>
                <a:spLocks noChangeShapeType="1"/>
              </p:cNvSpPr>
              <p:nvPr/>
            </p:nvSpPr>
            <p:spPr bwMode="auto">
              <a:xfrm flipH="1" flipV="1">
                <a:off x="4064" y="480"/>
                <a:ext cx="115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598045" name="AutoForm 29"/>
            <p:cNvSpPr>
              <a:spLocks noChangeArrowheads="1"/>
            </p:cNvSpPr>
            <p:nvPr/>
          </p:nvSpPr>
          <p:spPr bwMode="auto">
            <a:xfrm>
              <a:off x="3983" y="2886"/>
              <a:ext cx="820" cy="293"/>
            </a:xfrm>
            <a:prstGeom prst="flowChartTerminator">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de-DE" sz="1600">
                  <a:solidFill>
                    <a:schemeClr val="tx1"/>
                  </a:solidFill>
                </a:rPr>
                <a:t>Material</a:t>
              </a:r>
            </a:p>
            <a:p>
              <a:pPr algn="ctr" eaLnBrk="0" hangingPunct="0">
                <a:defRPr/>
              </a:pPr>
              <a:r>
                <a:rPr lang="de-DE" sz="1600">
                  <a:solidFill>
                    <a:schemeClr val="tx1"/>
                  </a:solidFill>
                </a:rPr>
                <a:t>versorgen</a:t>
              </a:r>
              <a:endParaRPr lang="de-DE" sz="1600">
                <a:solidFill>
                  <a:srgbClr val="00FF00"/>
                </a:solidFill>
                <a:effectLst>
                  <a:outerShdw blurRad="38100" dist="38100" dir="2700000" algn="tl">
                    <a:srgbClr val="000000"/>
                  </a:outerShdw>
                </a:effectLst>
              </a:endParaRPr>
            </a:p>
          </p:txBody>
        </p:sp>
      </p:grpSp>
      <p:grpSp>
        <p:nvGrpSpPr>
          <p:cNvPr id="12305" name="Gruppierung 30"/>
          <p:cNvGrpSpPr>
            <a:grpSpLocks/>
          </p:cNvGrpSpPr>
          <p:nvPr/>
        </p:nvGrpSpPr>
        <p:grpSpPr bwMode="auto">
          <a:xfrm>
            <a:off x="2976564" y="1700213"/>
            <a:ext cx="2315308" cy="4953000"/>
            <a:chOff x="2213" y="1071"/>
            <a:chExt cx="1580" cy="3120"/>
          </a:xfrm>
        </p:grpSpPr>
        <p:sp>
          <p:nvSpPr>
            <p:cNvPr id="12306" name="Linie 31"/>
            <p:cNvSpPr>
              <a:spLocks noChangeShapeType="1"/>
            </p:cNvSpPr>
            <p:nvPr/>
          </p:nvSpPr>
          <p:spPr bwMode="auto">
            <a:xfrm flipH="1">
              <a:off x="2912" y="1204"/>
              <a:ext cx="2" cy="277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598048" name="AutoForm 32"/>
            <p:cNvSpPr>
              <a:spLocks noChangeArrowheads="1"/>
            </p:cNvSpPr>
            <p:nvPr/>
          </p:nvSpPr>
          <p:spPr bwMode="auto">
            <a:xfrm>
              <a:off x="2478" y="1071"/>
              <a:ext cx="872" cy="328"/>
            </a:xfrm>
            <a:prstGeom prst="flowChartTerminator">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de-DE" sz="1600">
                  <a:solidFill>
                    <a:schemeClr val="tx1"/>
                  </a:solidFill>
                </a:rPr>
                <a:t>Bedarfs-</a:t>
              </a:r>
            </a:p>
            <a:p>
              <a:pPr algn="ctr" eaLnBrk="0" hangingPunct="0">
                <a:defRPr/>
              </a:pPr>
              <a:r>
                <a:rPr lang="de-DE" sz="1600">
                  <a:solidFill>
                    <a:schemeClr val="tx1"/>
                  </a:solidFill>
                </a:rPr>
                <a:t>ermittlung</a:t>
              </a:r>
              <a:endParaRPr lang="de-DE" sz="1600">
                <a:solidFill>
                  <a:srgbClr val="00FF00"/>
                </a:solidFill>
                <a:effectLst>
                  <a:outerShdw blurRad="38100" dist="38100" dir="2700000" algn="tl">
                    <a:srgbClr val="000000"/>
                  </a:outerShdw>
                </a:effectLst>
              </a:endParaRPr>
            </a:p>
          </p:txBody>
        </p:sp>
        <p:sp>
          <p:nvSpPr>
            <p:cNvPr id="12308" name="AutoForm 33"/>
            <p:cNvSpPr>
              <a:spLocks noChangeArrowheads="1"/>
            </p:cNvSpPr>
            <p:nvPr/>
          </p:nvSpPr>
          <p:spPr bwMode="auto">
            <a:xfrm>
              <a:off x="2450" y="3276"/>
              <a:ext cx="944" cy="480"/>
            </a:xfrm>
            <a:prstGeom prst="flowChartDecision">
              <a:avLst/>
            </a:prstGeom>
            <a:solidFill>
              <a:srgbClr val="99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Preis </a:t>
              </a:r>
            </a:p>
            <a:p>
              <a:pPr algn="ctr" eaLnBrk="0" hangingPunct="0"/>
              <a:r>
                <a:rPr lang="de-DE" sz="1600">
                  <a:solidFill>
                    <a:schemeClr val="tx1"/>
                  </a:solidFill>
                </a:rPr>
                <a:t>gut?</a:t>
              </a:r>
            </a:p>
          </p:txBody>
        </p:sp>
        <p:sp>
          <p:nvSpPr>
            <p:cNvPr id="12309" name="AutoForm 34"/>
            <p:cNvSpPr>
              <a:spLocks noChangeArrowheads="1"/>
            </p:cNvSpPr>
            <p:nvPr/>
          </p:nvSpPr>
          <p:spPr bwMode="auto">
            <a:xfrm>
              <a:off x="2450" y="2760"/>
              <a:ext cx="924" cy="375"/>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Offerten</a:t>
              </a:r>
            </a:p>
            <a:p>
              <a:pPr algn="ctr" eaLnBrk="0" hangingPunct="0"/>
              <a:r>
                <a:rPr lang="de-DE" sz="1600">
                  <a:solidFill>
                    <a:schemeClr val="tx1"/>
                  </a:solidFill>
                </a:rPr>
                <a:t>vergleichen</a:t>
              </a:r>
            </a:p>
          </p:txBody>
        </p:sp>
        <p:sp>
          <p:nvSpPr>
            <p:cNvPr id="12310" name="AutoForm 35"/>
            <p:cNvSpPr>
              <a:spLocks noChangeArrowheads="1"/>
            </p:cNvSpPr>
            <p:nvPr/>
          </p:nvSpPr>
          <p:spPr bwMode="auto">
            <a:xfrm>
              <a:off x="2758" y="3980"/>
              <a:ext cx="311" cy="211"/>
            </a:xfrm>
            <a:prstGeom prst="flowChartConnector">
              <a:avLst/>
            </a:prstGeom>
            <a:solidFill>
              <a:srgbClr val="FF99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a:solidFill>
                    <a:schemeClr val="tx1"/>
                  </a:solidFill>
                </a:rPr>
                <a:t>A</a:t>
              </a:r>
              <a:endParaRPr lang="de-DE">
                <a:solidFill>
                  <a:srgbClr val="00FF00"/>
                </a:solidFill>
              </a:endParaRPr>
            </a:p>
          </p:txBody>
        </p:sp>
        <p:sp>
          <p:nvSpPr>
            <p:cNvPr id="12311" name="Linie 36"/>
            <p:cNvSpPr>
              <a:spLocks noChangeShapeType="1"/>
            </p:cNvSpPr>
            <p:nvPr/>
          </p:nvSpPr>
          <p:spPr bwMode="auto">
            <a:xfrm flipV="1">
              <a:off x="3356" y="3511"/>
              <a:ext cx="377" cy="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sp>
          <p:nvSpPr>
            <p:cNvPr id="12312" name="AutoForm 37"/>
            <p:cNvSpPr>
              <a:spLocks noChangeArrowheads="1"/>
            </p:cNvSpPr>
            <p:nvPr/>
          </p:nvSpPr>
          <p:spPr bwMode="auto">
            <a:xfrm>
              <a:off x="2450" y="2150"/>
              <a:ext cx="928" cy="351"/>
            </a:xfrm>
            <a:prstGeom prst="flowChartProcess">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de-DE" sz="1600">
                  <a:solidFill>
                    <a:schemeClr val="tx1"/>
                  </a:solidFill>
                </a:rPr>
                <a:t>Offerten</a:t>
              </a:r>
            </a:p>
            <a:p>
              <a:pPr algn="ctr" eaLnBrk="0" hangingPunct="0"/>
              <a:r>
                <a:rPr lang="de-DE" sz="1600">
                  <a:solidFill>
                    <a:schemeClr val="tx1"/>
                  </a:solidFill>
                </a:rPr>
                <a:t>einholen</a:t>
              </a:r>
            </a:p>
          </p:txBody>
        </p:sp>
        <p:sp>
          <p:nvSpPr>
            <p:cNvPr id="12313" name="Textfeld 38"/>
            <p:cNvSpPr txBox="1">
              <a:spLocks noChangeArrowheads="1"/>
            </p:cNvSpPr>
            <p:nvPr/>
          </p:nvSpPr>
          <p:spPr bwMode="auto">
            <a:xfrm>
              <a:off x="3294" y="3248"/>
              <a:ext cx="499"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tx2"/>
                  </a:solidFill>
                  <a:latin typeface="Arial" charset="0"/>
                  <a:cs typeface="Arial" charset="0"/>
                </a:defRPr>
              </a:lvl1pPr>
              <a:lvl2pPr marL="742950" indent="-285750" eaLnBrk="0" hangingPunct="0">
                <a:defRPr sz="2400" b="1">
                  <a:solidFill>
                    <a:schemeClr val="tx2"/>
                  </a:solidFill>
                  <a:latin typeface="Arial" charset="0"/>
                  <a:cs typeface="Arial" charset="0"/>
                </a:defRPr>
              </a:lvl2pPr>
              <a:lvl3pPr marL="1143000" indent="-228600" eaLnBrk="0" hangingPunct="0">
                <a:defRPr sz="2400" b="1">
                  <a:solidFill>
                    <a:schemeClr val="tx2"/>
                  </a:solidFill>
                  <a:latin typeface="Arial" charset="0"/>
                  <a:cs typeface="Arial" charset="0"/>
                </a:defRPr>
              </a:lvl3pPr>
              <a:lvl4pPr marL="1600200" indent="-228600" eaLnBrk="0" hangingPunct="0">
                <a:defRPr sz="2400" b="1">
                  <a:solidFill>
                    <a:schemeClr val="tx2"/>
                  </a:solidFill>
                  <a:latin typeface="Arial" charset="0"/>
                  <a:cs typeface="Arial" charset="0"/>
                </a:defRPr>
              </a:lvl4pPr>
              <a:lvl5pPr marL="2057400" indent="-228600" eaLnBrk="0" hangingPunct="0">
                <a:defRPr sz="2400" b="1">
                  <a:solidFill>
                    <a:schemeClr val="tx2"/>
                  </a:solidFill>
                  <a:latin typeface="Arial" charset="0"/>
                  <a:cs typeface="Arial" charset="0"/>
                </a:defRPr>
              </a:lvl5pPr>
              <a:lvl6pPr marL="2514600" indent="-228600" eaLnBrk="0" fontAlgn="base" hangingPunct="0">
                <a:spcBef>
                  <a:spcPct val="0"/>
                </a:spcBef>
                <a:spcAft>
                  <a:spcPct val="0"/>
                </a:spcAft>
                <a:defRPr sz="2400" b="1">
                  <a:solidFill>
                    <a:schemeClr val="tx2"/>
                  </a:solidFill>
                  <a:latin typeface="Arial" charset="0"/>
                  <a:cs typeface="Arial" charset="0"/>
                </a:defRPr>
              </a:lvl6pPr>
              <a:lvl7pPr marL="2971800" indent="-228600" eaLnBrk="0" fontAlgn="base" hangingPunct="0">
                <a:spcBef>
                  <a:spcPct val="0"/>
                </a:spcBef>
                <a:spcAft>
                  <a:spcPct val="0"/>
                </a:spcAft>
                <a:defRPr sz="2400" b="1">
                  <a:solidFill>
                    <a:schemeClr val="tx2"/>
                  </a:solidFill>
                  <a:latin typeface="Arial" charset="0"/>
                  <a:cs typeface="Arial" charset="0"/>
                </a:defRPr>
              </a:lvl7pPr>
              <a:lvl8pPr marL="3429000" indent="-228600" eaLnBrk="0" fontAlgn="base" hangingPunct="0">
                <a:spcBef>
                  <a:spcPct val="0"/>
                </a:spcBef>
                <a:spcAft>
                  <a:spcPct val="0"/>
                </a:spcAft>
                <a:defRPr sz="2400" b="1">
                  <a:solidFill>
                    <a:schemeClr val="tx2"/>
                  </a:solidFill>
                  <a:latin typeface="Arial" charset="0"/>
                  <a:cs typeface="Arial" charset="0"/>
                </a:defRPr>
              </a:lvl8pPr>
              <a:lvl9pPr marL="3886200" indent="-228600" eaLnBrk="0" fontAlgn="base" hangingPunct="0">
                <a:spcBef>
                  <a:spcPct val="0"/>
                </a:spcBef>
                <a:spcAft>
                  <a:spcPct val="0"/>
                </a:spcAft>
                <a:defRPr sz="2400" b="1">
                  <a:solidFill>
                    <a:schemeClr val="tx2"/>
                  </a:solidFill>
                  <a:latin typeface="Arial" charset="0"/>
                  <a:cs typeface="Arial" charset="0"/>
                </a:defRPr>
              </a:lvl9pPr>
            </a:lstStyle>
            <a:p>
              <a:pPr algn="ctr"/>
              <a:r>
                <a:rPr lang="de-DE" sz="1600" dirty="0">
                  <a:solidFill>
                    <a:schemeClr val="tx1"/>
                  </a:solidFill>
                </a:rPr>
                <a:t>nein</a:t>
              </a:r>
            </a:p>
          </p:txBody>
        </p:sp>
        <p:sp>
          <p:nvSpPr>
            <p:cNvPr id="598055" name="Textfeld 39"/>
            <p:cNvSpPr txBox="1">
              <a:spLocks noChangeArrowheads="1"/>
            </p:cNvSpPr>
            <p:nvPr/>
          </p:nvSpPr>
          <p:spPr bwMode="auto">
            <a:xfrm>
              <a:off x="2213" y="3662"/>
              <a:ext cx="35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defRPr/>
              </a:pPr>
              <a:r>
                <a:rPr lang="de-DE" sz="1600">
                  <a:solidFill>
                    <a:schemeClr val="tx1"/>
                  </a:solidFill>
                  <a:effectLst>
                    <a:outerShdw blurRad="38100" dist="38100" dir="2700000" algn="tl">
                      <a:srgbClr val="C0C0C0"/>
                    </a:outerShdw>
                  </a:effectLst>
                </a:rPr>
                <a:t>ja</a:t>
              </a:r>
            </a:p>
          </p:txBody>
        </p:sp>
        <p:sp>
          <p:nvSpPr>
            <p:cNvPr id="12316" name="Rechteck 41"/>
            <p:cNvSpPr>
              <a:spLocks noChangeArrowheads="1"/>
            </p:cNvSpPr>
            <p:nvPr/>
          </p:nvSpPr>
          <p:spPr bwMode="auto">
            <a:xfrm>
              <a:off x="2394" y="1525"/>
              <a:ext cx="998" cy="408"/>
            </a:xfrm>
            <a:prstGeom prst="rect">
              <a:avLst/>
            </a:prstGeom>
            <a:solidFill>
              <a:srgbClr val="FF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de-CH" sz="1600">
                  <a:solidFill>
                    <a:schemeClr val="tx1"/>
                  </a:solidFill>
                </a:rPr>
                <a:t>Bestellliste </a:t>
              </a:r>
            </a:p>
            <a:p>
              <a:pPr algn="ctr"/>
              <a:r>
                <a:rPr lang="de-CH" sz="1600">
                  <a:solidFill>
                    <a:schemeClr val="tx1"/>
                  </a:solidFill>
                </a:rPr>
                <a:t>schreiben</a:t>
              </a:r>
            </a:p>
          </p:txBody>
        </p:sp>
      </p:grpSp>
      <p:cxnSp>
        <p:nvCxnSpPr>
          <p:cNvPr id="7" name="Gerade Verbindung 6"/>
          <p:cNvCxnSpPr/>
          <p:nvPr/>
        </p:nvCxnSpPr>
        <p:spPr>
          <a:xfrm flipH="1" flipV="1">
            <a:off x="5158522" y="3190733"/>
            <a:ext cx="45427" cy="23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4015521" y="3190733"/>
            <a:ext cx="1143001"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038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489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4000" b="1" u="sng" dirty="0" smtClean="0">
                <a:solidFill>
                  <a:srgbClr val="003C8C"/>
                </a:solidFill>
              </a:rPr>
              <a:t>Das Flussdiagramm</a:t>
            </a:r>
            <a:endParaRPr lang="de-DE" sz="4000" b="1" u="sng" dirty="0">
              <a:solidFill>
                <a:srgbClr val="003C8C"/>
              </a:solidFill>
            </a:endParaRPr>
          </a:p>
        </p:txBody>
      </p:sp>
      <p:sp>
        <p:nvSpPr>
          <p:cNvPr id="2" name="Rechteck 1"/>
          <p:cNvSpPr/>
          <p:nvPr/>
        </p:nvSpPr>
        <p:spPr>
          <a:xfrm>
            <a:off x="755576"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p:cNvSpPr/>
          <p:nvPr/>
        </p:nvSpPr>
        <p:spPr>
          <a:xfrm>
            <a:off x="3519312"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p:cNvSpPr/>
          <p:nvPr/>
        </p:nvSpPr>
        <p:spPr>
          <a:xfrm>
            <a:off x="6300192"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p:cNvSpPr txBox="1"/>
          <p:nvPr/>
        </p:nvSpPr>
        <p:spPr>
          <a:xfrm>
            <a:off x="1187624" y="3068960"/>
            <a:ext cx="1512168" cy="2646878"/>
          </a:xfrm>
          <a:prstGeom prst="rect">
            <a:avLst/>
          </a:prstGeom>
          <a:noFill/>
        </p:spPr>
        <p:txBody>
          <a:bodyPr wrap="square" rtlCol="0">
            <a:spAutoFit/>
          </a:bodyPr>
          <a:lstStyle/>
          <a:p>
            <a:r>
              <a:rPr lang="de-CH" sz="16600" dirty="0" smtClean="0">
                <a:solidFill>
                  <a:schemeClr val="bg1"/>
                </a:solidFill>
              </a:rPr>
              <a:t>1</a:t>
            </a:r>
            <a:endParaRPr lang="de-CH" sz="16600" dirty="0">
              <a:solidFill>
                <a:schemeClr val="bg1"/>
              </a:solidFill>
            </a:endParaRPr>
          </a:p>
        </p:txBody>
      </p:sp>
      <p:sp>
        <p:nvSpPr>
          <p:cNvPr id="9" name="Textfeld 8"/>
          <p:cNvSpPr txBox="1"/>
          <p:nvPr/>
        </p:nvSpPr>
        <p:spPr>
          <a:xfrm>
            <a:off x="3951360" y="3087313"/>
            <a:ext cx="1512168" cy="2646878"/>
          </a:xfrm>
          <a:prstGeom prst="rect">
            <a:avLst/>
          </a:prstGeom>
          <a:noFill/>
        </p:spPr>
        <p:txBody>
          <a:bodyPr wrap="square" rtlCol="0">
            <a:spAutoFit/>
          </a:bodyPr>
          <a:lstStyle/>
          <a:p>
            <a:r>
              <a:rPr lang="de-CH" sz="16600" dirty="0" smtClean="0">
                <a:solidFill>
                  <a:schemeClr val="bg1"/>
                </a:solidFill>
              </a:rPr>
              <a:t>2</a:t>
            </a:r>
            <a:endParaRPr lang="de-CH" sz="16600" dirty="0">
              <a:solidFill>
                <a:schemeClr val="bg1"/>
              </a:solidFill>
            </a:endParaRPr>
          </a:p>
        </p:txBody>
      </p:sp>
      <p:sp>
        <p:nvSpPr>
          <p:cNvPr id="10" name="Textfeld 9"/>
          <p:cNvSpPr txBox="1"/>
          <p:nvPr/>
        </p:nvSpPr>
        <p:spPr>
          <a:xfrm>
            <a:off x="6804248" y="3087313"/>
            <a:ext cx="1512168" cy="2646878"/>
          </a:xfrm>
          <a:prstGeom prst="rect">
            <a:avLst/>
          </a:prstGeom>
          <a:noFill/>
        </p:spPr>
        <p:txBody>
          <a:bodyPr wrap="square" rtlCol="0">
            <a:spAutoFit/>
          </a:bodyPr>
          <a:lstStyle/>
          <a:p>
            <a:r>
              <a:rPr lang="de-CH" sz="16600" dirty="0" smtClean="0">
                <a:solidFill>
                  <a:schemeClr val="bg1"/>
                </a:solidFill>
              </a:rPr>
              <a:t>3</a:t>
            </a:r>
            <a:endParaRPr lang="de-CH" sz="16600" dirty="0">
              <a:solidFill>
                <a:schemeClr val="bg1"/>
              </a:solidFill>
            </a:endParaRPr>
          </a:p>
        </p:txBody>
      </p:sp>
      <p:sp>
        <p:nvSpPr>
          <p:cNvPr id="4" name="Flussdiagramm: Verbindungsstelle 3"/>
          <p:cNvSpPr/>
          <p:nvPr/>
        </p:nvSpPr>
        <p:spPr>
          <a:xfrm>
            <a:off x="935596" y="5715838"/>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Flussdiagramm: Verbindungsstelle 11"/>
          <p:cNvSpPr/>
          <p:nvPr/>
        </p:nvSpPr>
        <p:spPr>
          <a:xfrm>
            <a:off x="1637674" y="5715838"/>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lussdiagramm: Verbindungsstelle 12"/>
          <p:cNvSpPr/>
          <p:nvPr/>
        </p:nvSpPr>
        <p:spPr>
          <a:xfrm>
            <a:off x="2339752" y="5715838"/>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Flussdiagramm: Verbindungsstelle 13"/>
          <p:cNvSpPr/>
          <p:nvPr/>
        </p:nvSpPr>
        <p:spPr>
          <a:xfrm>
            <a:off x="3699332" y="270892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Flussdiagramm: Verbindungsstelle 14"/>
          <p:cNvSpPr/>
          <p:nvPr/>
        </p:nvSpPr>
        <p:spPr>
          <a:xfrm>
            <a:off x="4455416" y="27255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Flussdiagramm: Verbindungsstelle 15"/>
          <p:cNvSpPr/>
          <p:nvPr/>
        </p:nvSpPr>
        <p:spPr>
          <a:xfrm>
            <a:off x="5148064" y="27255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Flussdiagramm: Verbindungsstelle 16"/>
          <p:cNvSpPr/>
          <p:nvPr/>
        </p:nvSpPr>
        <p:spPr>
          <a:xfrm>
            <a:off x="3779912" y="5715838"/>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17"/>
          <p:cNvSpPr/>
          <p:nvPr/>
        </p:nvSpPr>
        <p:spPr>
          <a:xfrm>
            <a:off x="3521600"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Flussdiagramm: Verbindungsstelle 18"/>
          <p:cNvSpPr/>
          <p:nvPr/>
        </p:nvSpPr>
        <p:spPr>
          <a:xfrm>
            <a:off x="3782200" y="5715838"/>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p:cNvSpPr/>
          <p:nvPr/>
        </p:nvSpPr>
        <p:spPr>
          <a:xfrm>
            <a:off x="3519312" y="2539447"/>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Flussdiagramm: Verbindungsstelle 20"/>
          <p:cNvSpPr/>
          <p:nvPr/>
        </p:nvSpPr>
        <p:spPr>
          <a:xfrm>
            <a:off x="3690776" y="5697550"/>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Flussdiagramm: Verbindungsstelle 21"/>
          <p:cNvSpPr/>
          <p:nvPr/>
        </p:nvSpPr>
        <p:spPr>
          <a:xfrm>
            <a:off x="3762776" y="273353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Flussdiagramm: Verbindungsstelle 22"/>
          <p:cNvSpPr/>
          <p:nvPr/>
        </p:nvSpPr>
        <p:spPr>
          <a:xfrm>
            <a:off x="4455420" y="273353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Flussdiagramm: Verbindungsstelle 23"/>
          <p:cNvSpPr/>
          <p:nvPr/>
        </p:nvSpPr>
        <p:spPr>
          <a:xfrm>
            <a:off x="5148064" y="273353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Flussdiagramm: Verbindungsstelle 24"/>
          <p:cNvSpPr/>
          <p:nvPr/>
        </p:nvSpPr>
        <p:spPr>
          <a:xfrm>
            <a:off x="4457704" y="5697550"/>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Flussdiagramm: Verbindungsstelle 25"/>
          <p:cNvSpPr/>
          <p:nvPr/>
        </p:nvSpPr>
        <p:spPr>
          <a:xfrm>
            <a:off x="6516688" y="271011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Flussdiagramm: Verbindungsstelle 28"/>
          <p:cNvSpPr/>
          <p:nvPr/>
        </p:nvSpPr>
        <p:spPr>
          <a:xfrm>
            <a:off x="7236594" y="271011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Textfeld 30"/>
          <p:cNvSpPr txBox="1"/>
          <p:nvPr/>
        </p:nvSpPr>
        <p:spPr>
          <a:xfrm>
            <a:off x="3995936" y="3088216"/>
            <a:ext cx="1512168" cy="2646878"/>
          </a:xfrm>
          <a:prstGeom prst="rect">
            <a:avLst/>
          </a:prstGeom>
          <a:noFill/>
        </p:spPr>
        <p:txBody>
          <a:bodyPr wrap="square" rtlCol="0">
            <a:spAutoFit/>
          </a:bodyPr>
          <a:lstStyle/>
          <a:p>
            <a:r>
              <a:rPr lang="de-CH" sz="16600" dirty="0" smtClean="0">
                <a:solidFill>
                  <a:schemeClr val="bg1"/>
                </a:solidFill>
              </a:rPr>
              <a:t>2</a:t>
            </a:r>
            <a:endParaRPr lang="de-CH" sz="16600" dirty="0">
              <a:solidFill>
                <a:schemeClr val="bg1"/>
              </a:solidFill>
            </a:endParaRPr>
          </a:p>
        </p:txBody>
      </p:sp>
      <p:sp>
        <p:nvSpPr>
          <p:cNvPr id="5" name="Textfeld 4"/>
          <p:cNvSpPr txBox="1"/>
          <p:nvPr/>
        </p:nvSpPr>
        <p:spPr>
          <a:xfrm>
            <a:off x="989602" y="5742301"/>
            <a:ext cx="396044" cy="461665"/>
          </a:xfrm>
          <a:prstGeom prst="rect">
            <a:avLst/>
          </a:prstGeom>
          <a:noFill/>
          <a:ln>
            <a:noFill/>
          </a:ln>
        </p:spPr>
        <p:txBody>
          <a:bodyPr wrap="square" rtlCol="0">
            <a:spAutoFit/>
          </a:bodyPr>
          <a:lstStyle/>
          <a:p>
            <a:r>
              <a:rPr lang="de-CH" sz="2400" b="1" dirty="0" smtClean="0">
                <a:solidFill>
                  <a:schemeClr val="bg1"/>
                </a:solidFill>
              </a:rPr>
              <a:t>A</a:t>
            </a:r>
            <a:endParaRPr lang="de-CH" sz="2400" b="1" dirty="0">
              <a:solidFill>
                <a:schemeClr val="bg1"/>
              </a:solidFill>
            </a:endParaRPr>
          </a:p>
        </p:txBody>
      </p:sp>
      <p:sp>
        <p:nvSpPr>
          <p:cNvPr id="33" name="Textfeld 32"/>
          <p:cNvSpPr txBox="1"/>
          <p:nvPr/>
        </p:nvSpPr>
        <p:spPr>
          <a:xfrm>
            <a:off x="3818816" y="2759399"/>
            <a:ext cx="396044" cy="461665"/>
          </a:xfrm>
          <a:prstGeom prst="rect">
            <a:avLst/>
          </a:prstGeom>
          <a:noFill/>
          <a:ln>
            <a:noFill/>
          </a:ln>
        </p:spPr>
        <p:txBody>
          <a:bodyPr wrap="square" rtlCol="0">
            <a:spAutoFit/>
          </a:bodyPr>
          <a:lstStyle/>
          <a:p>
            <a:r>
              <a:rPr lang="de-CH" sz="2400" b="1" dirty="0" smtClean="0">
                <a:solidFill>
                  <a:schemeClr val="bg1"/>
                </a:solidFill>
              </a:rPr>
              <a:t>A</a:t>
            </a:r>
            <a:endParaRPr lang="de-CH" sz="2400" b="1" dirty="0">
              <a:solidFill>
                <a:schemeClr val="bg1"/>
              </a:solidFill>
            </a:endParaRPr>
          </a:p>
        </p:txBody>
      </p:sp>
      <p:sp>
        <p:nvSpPr>
          <p:cNvPr id="34" name="Textfeld 33"/>
          <p:cNvSpPr txBox="1"/>
          <p:nvPr/>
        </p:nvSpPr>
        <p:spPr>
          <a:xfrm>
            <a:off x="1691680" y="5758229"/>
            <a:ext cx="396044" cy="461665"/>
          </a:xfrm>
          <a:prstGeom prst="rect">
            <a:avLst/>
          </a:prstGeom>
          <a:noFill/>
          <a:ln>
            <a:noFill/>
          </a:ln>
        </p:spPr>
        <p:txBody>
          <a:bodyPr wrap="square" rtlCol="0">
            <a:spAutoFit/>
          </a:bodyPr>
          <a:lstStyle/>
          <a:p>
            <a:r>
              <a:rPr lang="de-CH" sz="2400" b="1" dirty="0" smtClean="0">
                <a:solidFill>
                  <a:schemeClr val="bg1"/>
                </a:solidFill>
              </a:rPr>
              <a:t>B</a:t>
            </a:r>
            <a:endParaRPr lang="de-CH" sz="2400" b="1" dirty="0">
              <a:solidFill>
                <a:schemeClr val="bg1"/>
              </a:solidFill>
            </a:endParaRPr>
          </a:p>
        </p:txBody>
      </p:sp>
      <p:sp>
        <p:nvSpPr>
          <p:cNvPr id="35" name="Textfeld 34"/>
          <p:cNvSpPr txBox="1"/>
          <p:nvPr/>
        </p:nvSpPr>
        <p:spPr>
          <a:xfrm>
            <a:off x="4511710" y="2767891"/>
            <a:ext cx="396044" cy="461665"/>
          </a:xfrm>
          <a:prstGeom prst="rect">
            <a:avLst/>
          </a:prstGeom>
          <a:noFill/>
          <a:ln>
            <a:noFill/>
          </a:ln>
        </p:spPr>
        <p:txBody>
          <a:bodyPr wrap="square" rtlCol="0">
            <a:spAutoFit/>
          </a:bodyPr>
          <a:lstStyle/>
          <a:p>
            <a:r>
              <a:rPr lang="de-CH" sz="2400" b="1" dirty="0" smtClean="0">
                <a:solidFill>
                  <a:schemeClr val="bg1"/>
                </a:solidFill>
              </a:rPr>
              <a:t>B</a:t>
            </a:r>
            <a:endParaRPr lang="de-CH" sz="2400" b="1" dirty="0">
              <a:solidFill>
                <a:schemeClr val="bg1"/>
              </a:solidFill>
            </a:endParaRPr>
          </a:p>
        </p:txBody>
      </p:sp>
      <p:sp>
        <p:nvSpPr>
          <p:cNvPr id="36" name="Textfeld 35"/>
          <p:cNvSpPr txBox="1"/>
          <p:nvPr/>
        </p:nvSpPr>
        <p:spPr>
          <a:xfrm>
            <a:off x="2393758" y="5722718"/>
            <a:ext cx="396044" cy="461665"/>
          </a:xfrm>
          <a:prstGeom prst="rect">
            <a:avLst/>
          </a:prstGeom>
          <a:noFill/>
          <a:ln>
            <a:noFill/>
          </a:ln>
        </p:spPr>
        <p:txBody>
          <a:bodyPr wrap="square" rtlCol="0">
            <a:spAutoFit/>
          </a:bodyPr>
          <a:lstStyle/>
          <a:p>
            <a:r>
              <a:rPr lang="de-CH" sz="2400" b="1" dirty="0" smtClean="0">
                <a:solidFill>
                  <a:schemeClr val="bg1"/>
                </a:solidFill>
              </a:rPr>
              <a:t>C</a:t>
            </a:r>
            <a:endParaRPr lang="de-CH" sz="2400" b="1" dirty="0">
              <a:solidFill>
                <a:schemeClr val="bg1"/>
              </a:solidFill>
            </a:endParaRPr>
          </a:p>
        </p:txBody>
      </p:sp>
      <p:sp>
        <p:nvSpPr>
          <p:cNvPr id="37" name="Textfeld 36"/>
          <p:cNvSpPr txBox="1"/>
          <p:nvPr/>
        </p:nvSpPr>
        <p:spPr>
          <a:xfrm>
            <a:off x="5202070" y="2746695"/>
            <a:ext cx="396044" cy="461665"/>
          </a:xfrm>
          <a:prstGeom prst="rect">
            <a:avLst/>
          </a:prstGeom>
          <a:noFill/>
          <a:ln>
            <a:noFill/>
          </a:ln>
        </p:spPr>
        <p:txBody>
          <a:bodyPr wrap="square" rtlCol="0">
            <a:spAutoFit/>
          </a:bodyPr>
          <a:lstStyle/>
          <a:p>
            <a:r>
              <a:rPr lang="de-CH" sz="2400" b="1" dirty="0" smtClean="0">
                <a:solidFill>
                  <a:schemeClr val="bg1"/>
                </a:solidFill>
              </a:rPr>
              <a:t>C</a:t>
            </a:r>
            <a:endParaRPr lang="de-CH" sz="2400" b="1" dirty="0">
              <a:solidFill>
                <a:schemeClr val="bg1"/>
              </a:solidFill>
            </a:endParaRPr>
          </a:p>
        </p:txBody>
      </p:sp>
      <p:sp>
        <p:nvSpPr>
          <p:cNvPr id="38" name="Textfeld 37"/>
          <p:cNvSpPr txBox="1"/>
          <p:nvPr/>
        </p:nvSpPr>
        <p:spPr>
          <a:xfrm>
            <a:off x="3752480" y="5734191"/>
            <a:ext cx="396044" cy="461665"/>
          </a:xfrm>
          <a:prstGeom prst="rect">
            <a:avLst/>
          </a:prstGeom>
          <a:noFill/>
          <a:ln>
            <a:noFill/>
          </a:ln>
        </p:spPr>
        <p:txBody>
          <a:bodyPr wrap="square" rtlCol="0">
            <a:spAutoFit/>
          </a:bodyPr>
          <a:lstStyle/>
          <a:p>
            <a:r>
              <a:rPr lang="de-CH" sz="2400" b="1" dirty="0" smtClean="0">
                <a:solidFill>
                  <a:schemeClr val="bg1"/>
                </a:solidFill>
              </a:rPr>
              <a:t>A</a:t>
            </a:r>
            <a:endParaRPr lang="de-CH" sz="2400" b="1" dirty="0">
              <a:solidFill>
                <a:schemeClr val="bg1"/>
              </a:solidFill>
            </a:endParaRPr>
          </a:p>
        </p:txBody>
      </p:sp>
      <p:sp>
        <p:nvSpPr>
          <p:cNvPr id="39" name="Textfeld 38"/>
          <p:cNvSpPr txBox="1"/>
          <p:nvPr/>
        </p:nvSpPr>
        <p:spPr>
          <a:xfrm>
            <a:off x="6587258" y="2725500"/>
            <a:ext cx="396044" cy="461665"/>
          </a:xfrm>
          <a:prstGeom prst="rect">
            <a:avLst/>
          </a:prstGeom>
          <a:noFill/>
          <a:ln>
            <a:noFill/>
          </a:ln>
        </p:spPr>
        <p:txBody>
          <a:bodyPr wrap="square" rtlCol="0">
            <a:spAutoFit/>
          </a:bodyPr>
          <a:lstStyle/>
          <a:p>
            <a:r>
              <a:rPr lang="de-CH" sz="2400" b="1" dirty="0" smtClean="0">
                <a:solidFill>
                  <a:schemeClr val="bg1"/>
                </a:solidFill>
              </a:rPr>
              <a:t>A</a:t>
            </a:r>
            <a:endParaRPr lang="de-CH" sz="2400" b="1" dirty="0">
              <a:solidFill>
                <a:schemeClr val="bg1"/>
              </a:solidFill>
            </a:endParaRPr>
          </a:p>
        </p:txBody>
      </p:sp>
      <p:sp>
        <p:nvSpPr>
          <p:cNvPr id="40" name="Textfeld 39"/>
          <p:cNvSpPr txBox="1"/>
          <p:nvPr/>
        </p:nvSpPr>
        <p:spPr>
          <a:xfrm>
            <a:off x="4511710" y="5722717"/>
            <a:ext cx="396044" cy="461665"/>
          </a:xfrm>
          <a:prstGeom prst="rect">
            <a:avLst/>
          </a:prstGeom>
          <a:noFill/>
          <a:ln>
            <a:noFill/>
          </a:ln>
        </p:spPr>
        <p:txBody>
          <a:bodyPr wrap="square" rtlCol="0">
            <a:spAutoFit/>
          </a:bodyPr>
          <a:lstStyle/>
          <a:p>
            <a:r>
              <a:rPr lang="de-CH" sz="2400" b="1" dirty="0" smtClean="0">
                <a:solidFill>
                  <a:schemeClr val="bg1"/>
                </a:solidFill>
              </a:rPr>
              <a:t>B</a:t>
            </a:r>
            <a:endParaRPr lang="de-CH" sz="2400" b="1" dirty="0">
              <a:solidFill>
                <a:schemeClr val="bg1"/>
              </a:solidFill>
            </a:endParaRPr>
          </a:p>
        </p:txBody>
      </p:sp>
      <p:sp>
        <p:nvSpPr>
          <p:cNvPr id="41" name="Textfeld 40"/>
          <p:cNvSpPr txBox="1"/>
          <p:nvPr/>
        </p:nvSpPr>
        <p:spPr>
          <a:xfrm>
            <a:off x="7290302" y="2740396"/>
            <a:ext cx="396044" cy="461665"/>
          </a:xfrm>
          <a:prstGeom prst="rect">
            <a:avLst/>
          </a:prstGeom>
          <a:noFill/>
          <a:ln>
            <a:noFill/>
          </a:ln>
        </p:spPr>
        <p:txBody>
          <a:bodyPr wrap="square" rtlCol="0">
            <a:spAutoFit/>
          </a:bodyPr>
          <a:lstStyle/>
          <a:p>
            <a:r>
              <a:rPr lang="de-CH" sz="2400" b="1" dirty="0" smtClean="0">
                <a:solidFill>
                  <a:schemeClr val="bg1"/>
                </a:solidFill>
              </a:rPr>
              <a:t>B</a:t>
            </a:r>
            <a:endParaRPr lang="de-CH" sz="2400" b="1" dirty="0">
              <a:solidFill>
                <a:schemeClr val="bg1"/>
              </a:solidFill>
            </a:endParaRPr>
          </a:p>
        </p:txBody>
      </p:sp>
      <p:cxnSp>
        <p:nvCxnSpPr>
          <p:cNvPr id="11" name="Gerade Verbindung 10"/>
          <p:cNvCxnSpPr/>
          <p:nvPr/>
        </p:nvCxnSpPr>
        <p:spPr>
          <a:xfrm flipV="1">
            <a:off x="467544" y="2456320"/>
            <a:ext cx="8424936" cy="39604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489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4000" b="1" u="sng" dirty="0" smtClean="0">
                <a:solidFill>
                  <a:srgbClr val="003C8C"/>
                </a:solidFill>
              </a:rPr>
              <a:t>Das Flussdiagramm</a:t>
            </a:r>
            <a:endParaRPr lang="de-DE" sz="4000" b="1" u="sng" dirty="0">
              <a:solidFill>
                <a:srgbClr val="003C8C"/>
              </a:solidFill>
            </a:endParaRPr>
          </a:p>
        </p:txBody>
      </p:sp>
      <p:sp>
        <p:nvSpPr>
          <p:cNvPr id="2" name="Rechteck 1"/>
          <p:cNvSpPr/>
          <p:nvPr/>
        </p:nvSpPr>
        <p:spPr>
          <a:xfrm>
            <a:off x="755576"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Rechteck 5"/>
          <p:cNvSpPr/>
          <p:nvPr/>
        </p:nvSpPr>
        <p:spPr>
          <a:xfrm>
            <a:off x="3519312"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Rechteck 6"/>
          <p:cNvSpPr/>
          <p:nvPr/>
        </p:nvSpPr>
        <p:spPr>
          <a:xfrm>
            <a:off x="6300192"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Textfeld 2"/>
          <p:cNvSpPr txBox="1"/>
          <p:nvPr/>
        </p:nvSpPr>
        <p:spPr>
          <a:xfrm>
            <a:off x="1187624" y="3068960"/>
            <a:ext cx="1512168" cy="2646878"/>
          </a:xfrm>
          <a:prstGeom prst="rect">
            <a:avLst/>
          </a:prstGeom>
          <a:noFill/>
        </p:spPr>
        <p:txBody>
          <a:bodyPr wrap="square" rtlCol="0">
            <a:spAutoFit/>
          </a:bodyPr>
          <a:lstStyle/>
          <a:p>
            <a:r>
              <a:rPr lang="de-CH" sz="16600" dirty="0" smtClean="0">
                <a:solidFill>
                  <a:schemeClr val="bg1"/>
                </a:solidFill>
              </a:rPr>
              <a:t>1</a:t>
            </a:r>
            <a:endParaRPr lang="de-CH" sz="16600" dirty="0">
              <a:solidFill>
                <a:schemeClr val="bg1"/>
              </a:solidFill>
            </a:endParaRPr>
          </a:p>
        </p:txBody>
      </p:sp>
      <p:sp>
        <p:nvSpPr>
          <p:cNvPr id="9" name="Textfeld 8"/>
          <p:cNvSpPr txBox="1"/>
          <p:nvPr/>
        </p:nvSpPr>
        <p:spPr>
          <a:xfrm>
            <a:off x="3951360" y="3087313"/>
            <a:ext cx="1512168" cy="2646878"/>
          </a:xfrm>
          <a:prstGeom prst="rect">
            <a:avLst/>
          </a:prstGeom>
          <a:noFill/>
        </p:spPr>
        <p:txBody>
          <a:bodyPr wrap="square" rtlCol="0">
            <a:spAutoFit/>
          </a:bodyPr>
          <a:lstStyle/>
          <a:p>
            <a:r>
              <a:rPr lang="de-CH" sz="16600" dirty="0" smtClean="0">
                <a:solidFill>
                  <a:schemeClr val="bg1"/>
                </a:solidFill>
              </a:rPr>
              <a:t>2</a:t>
            </a:r>
            <a:endParaRPr lang="de-CH" sz="16600" dirty="0">
              <a:solidFill>
                <a:schemeClr val="bg1"/>
              </a:solidFill>
            </a:endParaRPr>
          </a:p>
        </p:txBody>
      </p:sp>
      <p:sp>
        <p:nvSpPr>
          <p:cNvPr id="10" name="Textfeld 9"/>
          <p:cNvSpPr txBox="1"/>
          <p:nvPr/>
        </p:nvSpPr>
        <p:spPr>
          <a:xfrm>
            <a:off x="6804248" y="3087313"/>
            <a:ext cx="1512168" cy="2646878"/>
          </a:xfrm>
          <a:prstGeom prst="rect">
            <a:avLst/>
          </a:prstGeom>
          <a:noFill/>
        </p:spPr>
        <p:txBody>
          <a:bodyPr wrap="square" rtlCol="0">
            <a:spAutoFit/>
          </a:bodyPr>
          <a:lstStyle/>
          <a:p>
            <a:r>
              <a:rPr lang="de-CH" sz="16600" dirty="0" smtClean="0">
                <a:solidFill>
                  <a:schemeClr val="bg1"/>
                </a:solidFill>
              </a:rPr>
              <a:t>3</a:t>
            </a:r>
            <a:endParaRPr lang="de-CH" sz="16600" dirty="0">
              <a:solidFill>
                <a:schemeClr val="bg1"/>
              </a:solidFill>
            </a:endParaRPr>
          </a:p>
        </p:txBody>
      </p:sp>
      <p:sp>
        <p:nvSpPr>
          <p:cNvPr id="4" name="Flussdiagramm: Verbindungsstelle 3"/>
          <p:cNvSpPr/>
          <p:nvPr/>
        </p:nvSpPr>
        <p:spPr>
          <a:xfrm>
            <a:off x="935596" y="5715838"/>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Flussdiagramm: Verbindungsstelle 11"/>
          <p:cNvSpPr/>
          <p:nvPr/>
        </p:nvSpPr>
        <p:spPr>
          <a:xfrm>
            <a:off x="1637674" y="5715838"/>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3" name="Flussdiagramm: Verbindungsstelle 12"/>
          <p:cNvSpPr/>
          <p:nvPr/>
        </p:nvSpPr>
        <p:spPr>
          <a:xfrm>
            <a:off x="2339752" y="5715838"/>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Flussdiagramm: Verbindungsstelle 13"/>
          <p:cNvSpPr/>
          <p:nvPr/>
        </p:nvSpPr>
        <p:spPr>
          <a:xfrm>
            <a:off x="3699332" y="270892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Flussdiagramm: Verbindungsstelle 14"/>
          <p:cNvSpPr/>
          <p:nvPr/>
        </p:nvSpPr>
        <p:spPr>
          <a:xfrm>
            <a:off x="4455416" y="27255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6" name="Flussdiagramm: Verbindungsstelle 15"/>
          <p:cNvSpPr/>
          <p:nvPr/>
        </p:nvSpPr>
        <p:spPr>
          <a:xfrm>
            <a:off x="5148064" y="2725500"/>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Flussdiagramm: Verbindungsstelle 16"/>
          <p:cNvSpPr/>
          <p:nvPr/>
        </p:nvSpPr>
        <p:spPr>
          <a:xfrm>
            <a:off x="3779912" y="5715838"/>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Rechteck 17"/>
          <p:cNvSpPr/>
          <p:nvPr/>
        </p:nvSpPr>
        <p:spPr>
          <a:xfrm>
            <a:off x="3521600" y="2538544"/>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9" name="Flussdiagramm: Verbindungsstelle 18"/>
          <p:cNvSpPr/>
          <p:nvPr/>
        </p:nvSpPr>
        <p:spPr>
          <a:xfrm>
            <a:off x="3782200" y="5715838"/>
            <a:ext cx="504056" cy="50405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echteck 19"/>
          <p:cNvSpPr/>
          <p:nvPr/>
        </p:nvSpPr>
        <p:spPr>
          <a:xfrm>
            <a:off x="3519312" y="2539447"/>
            <a:ext cx="2376264" cy="37444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Flussdiagramm: Verbindungsstelle 20"/>
          <p:cNvSpPr/>
          <p:nvPr/>
        </p:nvSpPr>
        <p:spPr>
          <a:xfrm>
            <a:off x="3690776" y="5697550"/>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Flussdiagramm: Verbindungsstelle 21"/>
          <p:cNvSpPr/>
          <p:nvPr/>
        </p:nvSpPr>
        <p:spPr>
          <a:xfrm>
            <a:off x="3762776" y="273353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3" name="Flussdiagramm: Verbindungsstelle 22"/>
          <p:cNvSpPr/>
          <p:nvPr/>
        </p:nvSpPr>
        <p:spPr>
          <a:xfrm>
            <a:off x="4455420" y="273353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4" name="Flussdiagramm: Verbindungsstelle 23"/>
          <p:cNvSpPr/>
          <p:nvPr/>
        </p:nvSpPr>
        <p:spPr>
          <a:xfrm>
            <a:off x="5148064" y="273353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5" name="Flussdiagramm: Verbindungsstelle 24"/>
          <p:cNvSpPr/>
          <p:nvPr/>
        </p:nvSpPr>
        <p:spPr>
          <a:xfrm>
            <a:off x="4457704" y="5697550"/>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Flussdiagramm: Verbindungsstelle 25"/>
          <p:cNvSpPr/>
          <p:nvPr/>
        </p:nvSpPr>
        <p:spPr>
          <a:xfrm>
            <a:off x="6516688" y="271011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9" name="Flussdiagramm: Verbindungsstelle 28"/>
          <p:cNvSpPr/>
          <p:nvPr/>
        </p:nvSpPr>
        <p:spPr>
          <a:xfrm>
            <a:off x="7236594" y="2710112"/>
            <a:ext cx="504056" cy="504056"/>
          </a:xfrm>
          <a:prstGeom prst="flowChartConnector">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Textfeld 30"/>
          <p:cNvSpPr txBox="1"/>
          <p:nvPr/>
        </p:nvSpPr>
        <p:spPr>
          <a:xfrm>
            <a:off x="3995936" y="3088216"/>
            <a:ext cx="1512168" cy="2646878"/>
          </a:xfrm>
          <a:prstGeom prst="rect">
            <a:avLst/>
          </a:prstGeom>
          <a:noFill/>
        </p:spPr>
        <p:txBody>
          <a:bodyPr wrap="square" rtlCol="0">
            <a:spAutoFit/>
          </a:bodyPr>
          <a:lstStyle/>
          <a:p>
            <a:r>
              <a:rPr lang="de-CH" sz="16600" dirty="0" smtClean="0">
                <a:solidFill>
                  <a:schemeClr val="bg1"/>
                </a:solidFill>
              </a:rPr>
              <a:t>2</a:t>
            </a:r>
            <a:endParaRPr lang="de-CH" sz="16600" dirty="0">
              <a:solidFill>
                <a:schemeClr val="bg1"/>
              </a:solidFill>
            </a:endParaRPr>
          </a:p>
        </p:txBody>
      </p:sp>
      <p:sp>
        <p:nvSpPr>
          <p:cNvPr id="5" name="Textfeld 4"/>
          <p:cNvSpPr txBox="1"/>
          <p:nvPr/>
        </p:nvSpPr>
        <p:spPr>
          <a:xfrm>
            <a:off x="989602" y="5742301"/>
            <a:ext cx="396044" cy="461665"/>
          </a:xfrm>
          <a:prstGeom prst="rect">
            <a:avLst/>
          </a:prstGeom>
          <a:noFill/>
          <a:ln>
            <a:noFill/>
          </a:ln>
        </p:spPr>
        <p:txBody>
          <a:bodyPr wrap="square" rtlCol="0">
            <a:spAutoFit/>
          </a:bodyPr>
          <a:lstStyle/>
          <a:p>
            <a:r>
              <a:rPr lang="de-CH" sz="2400" b="1" dirty="0" smtClean="0">
                <a:solidFill>
                  <a:schemeClr val="bg1"/>
                </a:solidFill>
              </a:rPr>
              <a:t>A</a:t>
            </a:r>
            <a:endParaRPr lang="de-CH" sz="2400" b="1" dirty="0">
              <a:solidFill>
                <a:schemeClr val="bg1"/>
              </a:solidFill>
            </a:endParaRPr>
          </a:p>
        </p:txBody>
      </p:sp>
      <p:sp>
        <p:nvSpPr>
          <p:cNvPr id="33" name="Textfeld 32"/>
          <p:cNvSpPr txBox="1"/>
          <p:nvPr/>
        </p:nvSpPr>
        <p:spPr>
          <a:xfrm>
            <a:off x="3818816" y="2759399"/>
            <a:ext cx="396044" cy="461665"/>
          </a:xfrm>
          <a:prstGeom prst="rect">
            <a:avLst/>
          </a:prstGeom>
          <a:noFill/>
          <a:ln>
            <a:noFill/>
          </a:ln>
        </p:spPr>
        <p:txBody>
          <a:bodyPr wrap="square" rtlCol="0">
            <a:spAutoFit/>
          </a:bodyPr>
          <a:lstStyle/>
          <a:p>
            <a:r>
              <a:rPr lang="de-CH" sz="2400" b="1" dirty="0" smtClean="0">
                <a:solidFill>
                  <a:schemeClr val="bg1"/>
                </a:solidFill>
              </a:rPr>
              <a:t>A</a:t>
            </a:r>
            <a:endParaRPr lang="de-CH" sz="2400" b="1" dirty="0">
              <a:solidFill>
                <a:schemeClr val="bg1"/>
              </a:solidFill>
            </a:endParaRPr>
          </a:p>
        </p:txBody>
      </p:sp>
      <p:sp>
        <p:nvSpPr>
          <p:cNvPr id="34" name="Textfeld 33"/>
          <p:cNvSpPr txBox="1"/>
          <p:nvPr/>
        </p:nvSpPr>
        <p:spPr>
          <a:xfrm>
            <a:off x="1691680" y="5758229"/>
            <a:ext cx="396044" cy="461665"/>
          </a:xfrm>
          <a:prstGeom prst="rect">
            <a:avLst/>
          </a:prstGeom>
          <a:noFill/>
          <a:ln>
            <a:noFill/>
          </a:ln>
        </p:spPr>
        <p:txBody>
          <a:bodyPr wrap="square" rtlCol="0">
            <a:spAutoFit/>
          </a:bodyPr>
          <a:lstStyle/>
          <a:p>
            <a:r>
              <a:rPr lang="de-CH" sz="2400" b="1" dirty="0" smtClean="0">
                <a:solidFill>
                  <a:schemeClr val="bg1"/>
                </a:solidFill>
              </a:rPr>
              <a:t>B</a:t>
            </a:r>
            <a:endParaRPr lang="de-CH" sz="2400" b="1" dirty="0">
              <a:solidFill>
                <a:schemeClr val="bg1"/>
              </a:solidFill>
            </a:endParaRPr>
          </a:p>
        </p:txBody>
      </p:sp>
      <p:sp>
        <p:nvSpPr>
          <p:cNvPr id="35" name="Textfeld 34"/>
          <p:cNvSpPr txBox="1"/>
          <p:nvPr/>
        </p:nvSpPr>
        <p:spPr>
          <a:xfrm>
            <a:off x="4511710" y="2767891"/>
            <a:ext cx="396044" cy="461665"/>
          </a:xfrm>
          <a:prstGeom prst="rect">
            <a:avLst/>
          </a:prstGeom>
          <a:noFill/>
          <a:ln>
            <a:noFill/>
          </a:ln>
        </p:spPr>
        <p:txBody>
          <a:bodyPr wrap="square" rtlCol="0">
            <a:spAutoFit/>
          </a:bodyPr>
          <a:lstStyle/>
          <a:p>
            <a:r>
              <a:rPr lang="de-CH" sz="2400" b="1" dirty="0" smtClean="0">
                <a:solidFill>
                  <a:schemeClr val="bg1"/>
                </a:solidFill>
              </a:rPr>
              <a:t>B</a:t>
            </a:r>
            <a:endParaRPr lang="de-CH" sz="2400" b="1" dirty="0">
              <a:solidFill>
                <a:schemeClr val="bg1"/>
              </a:solidFill>
            </a:endParaRPr>
          </a:p>
        </p:txBody>
      </p:sp>
      <p:sp>
        <p:nvSpPr>
          <p:cNvPr id="36" name="Textfeld 35"/>
          <p:cNvSpPr txBox="1"/>
          <p:nvPr/>
        </p:nvSpPr>
        <p:spPr>
          <a:xfrm>
            <a:off x="2393758" y="5722718"/>
            <a:ext cx="396044" cy="461665"/>
          </a:xfrm>
          <a:prstGeom prst="rect">
            <a:avLst/>
          </a:prstGeom>
          <a:noFill/>
          <a:ln>
            <a:noFill/>
          </a:ln>
        </p:spPr>
        <p:txBody>
          <a:bodyPr wrap="square" rtlCol="0">
            <a:spAutoFit/>
          </a:bodyPr>
          <a:lstStyle/>
          <a:p>
            <a:r>
              <a:rPr lang="de-CH" sz="2400" b="1" dirty="0" smtClean="0">
                <a:solidFill>
                  <a:schemeClr val="bg1"/>
                </a:solidFill>
              </a:rPr>
              <a:t>C</a:t>
            </a:r>
            <a:endParaRPr lang="de-CH" sz="2400" b="1" dirty="0">
              <a:solidFill>
                <a:schemeClr val="bg1"/>
              </a:solidFill>
            </a:endParaRPr>
          </a:p>
        </p:txBody>
      </p:sp>
      <p:sp>
        <p:nvSpPr>
          <p:cNvPr id="37" name="Textfeld 36"/>
          <p:cNvSpPr txBox="1"/>
          <p:nvPr/>
        </p:nvSpPr>
        <p:spPr>
          <a:xfrm>
            <a:off x="5202070" y="2746695"/>
            <a:ext cx="396044" cy="461665"/>
          </a:xfrm>
          <a:prstGeom prst="rect">
            <a:avLst/>
          </a:prstGeom>
          <a:noFill/>
          <a:ln>
            <a:noFill/>
          </a:ln>
        </p:spPr>
        <p:txBody>
          <a:bodyPr wrap="square" rtlCol="0">
            <a:spAutoFit/>
          </a:bodyPr>
          <a:lstStyle/>
          <a:p>
            <a:r>
              <a:rPr lang="de-CH" sz="2400" b="1" dirty="0" smtClean="0">
                <a:solidFill>
                  <a:schemeClr val="bg1"/>
                </a:solidFill>
              </a:rPr>
              <a:t>C</a:t>
            </a:r>
            <a:endParaRPr lang="de-CH" sz="2400" b="1" dirty="0">
              <a:solidFill>
                <a:schemeClr val="bg1"/>
              </a:solidFill>
            </a:endParaRPr>
          </a:p>
        </p:txBody>
      </p:sp>
      <p:sp>
        <p:nvSpPr>
          <p:cNvPr id="38" name="Textfeld 37"/>
          <p:cNvSpPr txBox="1"/>
          <p:nvPr/>
        </p:nvSpPr>
        <p:spPr>
          <a:xfrm>
            <a:off x="3752480" y="5734191"/>
            <a:ext cx="396044" cy="461665"/>
          </a:xfrm>
          <a:prstGeom prst="rect">
            <a:avLst/>
          </a:prstGeom>
          <a:noFill/>
          <a:ln>
            <a:noFill/>
          </a:ln>
        </p:spPr>
        <p:txBody>
          <a:bodyPr wrap="square" rtlCol="0">
            <a:spAutoFit/>
          </a:bodyPr>
          <a:lstStyle/>
          <a:p>
            <a:r>
              <a:rPr lang="de-CH" sz="2400" b="1" dirty="0" smtClean="0">
                <a:solidFill>
                  <a:schemeClr val="bg1"/>
                </a:solidFill>
              </a:rPr>
              <a:t>D</a:t>
            </a:r>
            <a:endParaRPr lang="de-CH" sz="2400" b="1" dirty="0">
              <a:solidFill>
                <a:schemeClr val="bg1"/>
              </a:solidFill>
            </a:endParaRPr>
          </a:p>
        </p:txBody>
      </p:sp>
      <p:sp>
        <p:nvSpPr>
          <p:cNvPr id="39" name="Textfeld 38"/>
          <p:cNvSpPr txBox="1"/>
          <p:nvPr/>
        </p:nvSpPr>
        <p:spPr>
          <a:xfrm>
            <a:off x="6587258" y="2725500"/>
            <a:ext cx="396044" cy="461665"/>
          </a:xfrm>
          <a:prstGeom prst="rect">
            <a:avLst/>
          </a:prstGeom>
          <a:noFill/>
          <a:ln>
            <a:noFill/>
          </a:ln>
        </p:spPr>
        <p:txBody>
          <a:bodyPr wrap="square" rtlCol="0">
            <a:spAutoFit/>
          </a:bodyPr>
          <a:lstStyle/>
          <a:p>
            <a:r>
              <a:rPr lang="de-CH" sz="2400" b="1" dirty="0" smtClean="0">
                <a:solidFill>
                  <a:schemeClr val="bg1"/>
                </a:solidFill>
              </a:rPr>
              <a:t>D</a:t>
            </a:r>
            <a:endParaRPr lang="de-CH" sz="2400" b="1" dirty="0">
              <a:solidFill>
                <a:schemeClr val="bg1"/>
              </a:solidFill>
            </a:endParaRPr>
          </a:p>
        </p:txBody>
      </p:sp>
      <p:sp>
        <p:nvSpPr>
          <p:cNvPr id="40" name="Textfeld 39"/>
          <p:cNvSpPr txBox="1"/>
          <p:nvPr/>
        </p:nvSpPr>
        <p:spPr>
          <a:xfrm>
            <a:off x="4511710" y="5722717"/>
            <a:ext cx="396044" cy="461665"/>
          </a:xfrm>
          <a:prstGeom prst="rect">
            <a:avLst/>
          </a:prstGeom>
          <a:noFill/>
          <a:ln>
            <a:noFill/>
          </a:ln>
        </p:spPr>
        <p:txBody>
          <a:bodyPr wrap="square" rtlCol="0">
            <a:spAutoFit/>
          </a:bodyPr>
          <a:lstStyle/>
          <a:p>
            <a:r>
              <a:rPr lang="de-CH" sz="2400" b="1" dirty="0" smtClean="0">
                <a:solidFill>
                  <a:schemeClr val="bg1"/>
                </a:solidFill>
              </a:rPr>
              <a:t>E</a:t>
            </a:r>
            <a:endParaRPr lang="de-CH" sz="2400" b="1" dirty="0">
              <a:solidFill>
                <a:schemeClr val="bg1"/>
              </a:solidFill>
            </a:endParaRPr>
          </a:p>
        </p:txBody>
      </p:sp>
      <p:sp>
        <p:nvSpPr>
          <p:cNvPr id="41" name="Textfeld 40"/>
          <p:cNvSpPr txBox="1"/>
          <p:nvPr/>
        </p:nvSpPr>
        <p:spPr>
          <a:xfrm>
            <a:off x="7290302" y="2740396"/>
            <a:ext cx="396044" cy="461665"/>
          </a:xfrm>
          <a:prstGeom prst="rect">
            <a:avLst/>
          </a:prstGeom>
          <a:noFill/>
          <a:ln>
            <a:noFill/>
          </a:ln>
        </p:spPr>
        <p:txBody>
          <a:bodyPr wrap="square" rtlCol="0">
            <a:spAutoFit/>
          </a:bodyPr>
          <a:lstStyle/>
          <a:p>
            <a:r>
              <a:rPr lang="de-CH" sz="2400" b="1" dirty="0" smtClean="0">
                <a:solidFill>
                  <a:schemeClr val="bg1"/>
                </a:solidFill>
              </a:rPr>
              <a:t>E</a:t>
            </a:r>
            <a:endParaRPr lang="de-CH" sz="2400" b="1" dirty="0">
              <a:solidFill>
                <a:schemeClr val="bg1"/>
              </a:solidFill>
            </a:endParaRPr>
          </a:p>
        </p:txBody>
      </p:sp>
      <p:sp>
        <p:nvSpPr>
          <p:cNvPr id="8" name="Textfeld 7"/>
          <p:cNvSpPr txBox="1"/>
          <p:nvPr/>
        </p:nvSpPr>
        <p:spPr>
          <a:xfrm>
            <a:off x="6876256" y="476672"/>
            <a:ext cx="1800200" cy="2215991"/>
          </a:xfrm>
          <a:prstGeom prst="rect">
            <a:avLst/>
          </a:prstGeom>
          <a:noFill/>
        </p:spPr>
        <p:txBody>
          <a:bodyPr wrap="square" rtlCol="0">
            <a:spAutoFit/>
          </a:bodyPr>
          <a:lstStyle/>
          <a:p>
            <a:r>
              <a:rPr lang="de-CH" sz="13800" dirty="0" smtClean="0">
                <a:solidFill>
                  <a:srgbClr val="FF0000"/>
                </a:solidFill>
                <a:sym typeface="Wingdings"/>
              </a:rPr>
              <a:t></a:t>
            </a:r>
            <a:endParaRPr lang="de-CH" sz="13800" dirty="0">
              <a:solidFill>
                <a:srgbClr val="FF0000"/>
              </a:solidFill>
            </a:endParaRPr>
          </a:p>
        </p:txBody>
      </p:sp>
    </p:spTree>
    <p:extLst>
      <p:ext uri="{BB962C8B-B14F-4D97-AF65-F5344CB8AC3E}">
        <p14:creationId xmlns:p14="http://schemas.microsoft.com/office/powerpoint/2010/main" val="1109136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6" y="2996952"/>
            <a:ext cx="82082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Zu viel Text</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sp>
        <p:nvSpPr>
          <p:cNvPr id="3" name="Textfeld 2"/>
          <p:cNvSpPr txBox="1"/>
          <p:nvPr/>
        </p:nvSpPr>
        <p:spPr>
          <a:xfrm>
            <a:off x="1691680" y="4005064"/>
            <a:ext cx="5976664" cy="1938992"/>
          </a:xfrm>
          <a:prstGeom prst="rect">
            <a:avLst/>
          </a:prstGeom>
          <a:noFill/>
          <a:ln w="28575">
            <a:solidFill>
              <a:srgbClr val="003C8C"/>
            </a:solidFill>
          </a:ln>
        </p:spPr>
        <p:txBody>
          <a:bodyPr wrap="square" rtlCol="0">
            <a:spAutoFit/>
          </a:bodyPr>
          <a:lstStyle/>
          <a:p>
            <a:r>
              <a:rPr lang="de-CH" sz="2400" dirty="0" smtClean="0">
                <a:solidFill>
                  <a:srgbClr val="003C8C"/>
                </a:solidFill>
              </a:rPr>
              <a:t>Baubewilligung mit Baugesuch wird eingeschrieben an Gesuchsteller gesendet.</a:t>
            </a:r>
          </a:p>
          <a:p>
            <a:r>
              <a:rPr lang="de-CH" sz="2400" dirty="0" smtClean="0">
                <a:solidFill>
                  <a:srgbClr val="003C8C"/>
                </a:solidFill>
              </a:rPr>
              <a:t>Kopie Baubewilligung an die nötigen Institutionen / Personen senden.</a:t>
            </a:r>
            <a:endParaRPr lang="de-CH" sz="2400" dirty="0">
              <a:solidFill>
                <a:srgbClr val="003C8C"/>
              </a:solidFill>
            </a:endParaRPr>
          </a:p>
        </p:txBody>
      </p:sp>
      <p:cxnSp>
        <p:nvCxnSpPr>
          <p:cNvPr id="5" name="Gerade Verbindung 4"/>
          <p:cNvCxnSpPr>
            <a:endCxn id="3" idx="0"/>
          </p:cNvCxnSpPr>
          <p:nvPr/>
        </p:nvCxnSpPr>
        <p:spPr>
          <a:xfrm>
            <a:off x="4680012" y="3429000"/>
            <a:ext cx="0" cy="576064"/>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4660008" y="5944056"/>
            <a:ext cx="0" cy="576064"/>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85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4" name="Flussdiagramm: Verzweigung 3"/>
          <p:cNvSpPr/>
          <p:nvPr/>
        </p:nvSpPr>
        <p:spPr>
          <a:xfrm>
            <a:off x="323528" y="3609159"/>
            <a:ext cx="3024336" cy="179148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cxnSp>
        <p:nvCxnSpPr>
          <p:cNvPr id="8" name="Gerade Verbindung 7"/>
          <p:cNvCxnSpPr>
            <a:stCxn id="4" idx="3"/>
          </p:cNvCxnSpPr>
          <p:nvPr/>
        </p:nvCxnSpPr>
        <p:spPr>
          <a:xfrm flipV="1">
            <a:off x="3347864" y="4504903"/>
            <a:ext cx="504056" cy="1"/>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2"/>
          </p:cNvCxnSpPr>
          <p:nvPr/>
        </p:nvCxnSpPr>
        <p:spPr>
          <a:xfrm>
            <a:off x="1835696" y="5400648"/>
            <a:ext cx="0" cy="396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4" name="Flussdiagramm: Prozess 13"/>
          <p:cNvSpPr/>
          <p:nvPr/>
        </p:nvSpPr>
        <p:spPr>
          <a:xfrm>
            <a:off x="3851920" y="4020453"/>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Flussdiagramm: Prozess 17"/>
          <p:cNvSpPr/>
          <p:nvPr/>
        </p:nvSpPr>
        <p:spPr>
          <a:xfrm>
            <a:off x="935310" y="2348880"/>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900990" y="2498453"/>
            <a:ext cx="2016796" cy="830997"/>
          </a:xfrm>
          <a:prstGeom prst="rect">
            <a:avLst/>
          </a:prstGeom>
          <a:noFill/>
        </p:spPr>
        <p:txBody>
          <a:bodyPr wrap="square" rtlCol="0">
            <a:spAutoFit/>
          </a:bodyPr>
          <a:lstStyle/>
          <a:p>
            <a:r>
              <a:rPr lang="de-CH" sz="2400" dirty="0" smtClean="0">
                <a:solidFill>
                  <a:schemeClr val="bg1"/>
                </a:solidFill>
              </a:rPr>
              <a:t>Rechnungen kontrollieren</a:t>
            </a:r>
            <a:endParaRPr lang="de-CH" sz="2400" dirty="0">
              <a:solidFill>
                <a:schemeClr val="bg1"/>
              </a:solidFill>
            </a:endParaRPr>
          </a:p>
        </p:txBody>
      </p:sp>
      <p:sp>
        <p:nvSpPr>
          <p:cNvPr id="16" name="Textfeld 15"/>
          <p:cNvSpPr txBox="1"/>
          <p:nvPr/>
        </p:nvSpPr>
        <p:spPr>
          <a:xfrm>
            <a:off x="697728" y="4310166"/>
            <a:ext cx="2220058" cy="400110"/>
          </a:xfrm>
          <a:prstGeom prst="rect">
            <a:avLst/>
          </a:prstGeom>
          <a:noFill/>
        </p:spPr>
        <p:txBody>
          <a:bodyPr wrap="square" rtlCol="0">
            <a:spAutoFit/>
          </a:bodyPr>
          <a:lstStyle/>
          <a:p>
            <a:r>
              <a:rPr lang="de-CH" sz="2000" dirty="0" smtClean="0">
                <a:solidFill>
                  <a:schemeClr val="bg1"/>
                </a:solidFill>
              </a:rPr>
              <a:t>Rechnungen </a:t>
            </a:r>
            <a:r>
              <a:rPr lang="de-CH" sz="2000" dirty="0" err="1" smtClean="0">
                <a:solidFill>
                  <a:schemeClr val="bg1"/>
                </a:solidFill>
              </a:rPr>
              <a:t>i.O</a:t>
            </a:r>
            <a:r>
              <a:rPr lang="de-CH" sz="2000" dirty="0" smtClean="0">
                <a:solidFill>
                  <a:schemeClr val="bg1"/>
                </a:solidFill>
              </a:rPr>
              <a:t>?</a:t>
            </a:r>
            <a:endParaRPr lang="de-CH" sz="2000" dirty="0">
              <a:solidFill>
                <a:schemeClr val="bg1"/>
              </a:solidFill>
            </a:endParaRPr>
          </a:p>
        </p:txBody>
      </p:sp>
      <p:sp>
        <p:nvSpPr>
          <p:cNvPr id="21" name="Flussdiagramm: Prozess 20"/>
          <p:cNvSpPr/>
          <p:nvPr/>
        </p:nvSpPr>
        <p:spPr>
          <a:xfrm>
            <a:off x="935286" y="5769980"/>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p:nvSpPr>
        <p:spPr>
          <a:xfrm>
            <a:off x="1276817" y="5365318"/>
            <a:ext cx="504628" cy="400110"/>
          </a:xfrm>
          <a:prstGeom prst="rect">
            <a:avLst/>
          </a:prstGeom>
          <a:noFill/>
        </p:spPr>
        <p:txBody>
          <a:bodyPr wrap="square" rtlCol="0">
            <a:spAutoFit/>
          </a:bodyPr>
          <a:lstStyle/>
          <a:p>
            <a:r>
              <a:rPr lang="de-CH" sz="2000" dirty="0" smtClean="0">
                <a:solidFill>
                  <a:srgbClr val="003C8C"/>
                </a:solidFill>
              </a:rPr>
              <a:t>Ja</a:t>
            </a:r>
            <a:endParaRPr lang="de-CH" sz="2000" dirty="0">
              <a:solidFill>
                <a:srgbClr val="003C8C"/>
              </a:solidFill>
            </a:endParaRPr>
          </a:p>
        </p:txBody>
      </p:sp>
      <p:cxnSp>
        <p:nvCxnSpPr>
          <p:cNvPr id="20" name="Gerade Verbindung 19"/>
          <p:cNvCxnSpPr>
            <a:stCxn id="18" idx="2"/>
            <a:endCxn id="4" idx="0"/>
          </p:cNvCxnSpPr>
          <p:nvPr/>
        </p:nvCxnSpPr>
        <p:spPr>
          <a:xfrm>
            <a:off x="1835696" y="3328416"/>
            <a:ext cx="0" cy="280743"/>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178132" y="4127298"/>
            <a:ext cx="791516" cy="400110"/>
          </a:xfrm>
          <a:prstGeom prst="rect">
            <a:avLst/>
          </a:prstGeom>
          <a:noFill/>
        </p:spPr>
        <p:txBody>
          <a:bodyPr wrap="square" rtlCol="0">
            <a:spAutoFit/>
          </a:bodyPr>
          <a:lstStyle/>
          <a:p>
            <a:r>
              <a:rPr lang="de-CH" sz="2000" dirty="0" smtClean="0">
                <a:solidFill>
                  <a:srgbClr val="003C8C"/>
                </a:solidFill>
              </a:rPr>
              <a:t>Nein</a:t>
            </a:r>
            <a:endParaRPr lang="de-CH" sz="2000" dirty="0">
              <a:solidFill>
                <a:srgbClr val="003C8C"/>
              </a:solidFill>
            </a:endParaRPr>
          </a:p>
        </p:txBody>
      </p:sp>
      <p:sp>
        <p:nvSpPr>
          <p:cNvPr id="23" name="Textfeld 22"/>
          <p:cNvSpPr txBox="1"/>
          <p:nvPr/>
        </p:nvSpPr>
        <p:spPr>
          <a:xfrm>
            <a:off x="3851920" y="4187055"/>
            <a:ext cx="1728490" cy="707886"/>
          </a:xfrm>
          <a:prstGeom prst="rect">
            <a:avLst/>
          </a:prstGeom>
          <a:noFill/>
        </p:spPr>
        <p:txBody>
          <a:bodyPr wrap="square" rtlCol="0">
            <a:spAutoFit/>
          </a:bodyPr>
          <a:lstStyle/>
          <a:p>
            <a:r>
              <a:rPr lang="de-CH" sz="2000" dirty="0" smtClean="0">
                <a:solidFill>
                  <a:schemeClr val="bg1"/>
                </a:solidFill>
              </a:rPr>
              <a:t>Rechnungen korrigieren</a:t>
            </a:r>
            <a:endParaRPr lang="de-CH" sz="2000" dirty="0">
              <a:solidFill>
                <a:schemeClr val="bg1"/>
              </a:solidFill>
            </a:endParaRPr>
          </a:p>
        </p:txBody>
      </p:sp>
      <p:cxnSp>
        <p:nvCxnSpPr>
          <p:cNvPr id="25" name="Gerade Verbindung 24"/>
          <p:cNvCxnSpPr>
            <a:stCxn id="14" idx="2"/>
          </p:cNvCxnSpPr>
          <p:nvPr/>
        </p:nvCxnSpPr>
        <p:spPr>
          <a:xfrm>
            <a:off x="4752306" y="4999989"/>
            <a:ext cx="0" cy="598659"/>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3" name="Gerade Verbindung mit Pfeil 2"/>
          <p:cNvCxnSpPr/>
          <p:nvPr/>
        </p:nvCxnSpPr>
        <p:spPr>
          <a:xfrm flipH="1" flipV="1">
            <a:off x="1835696" y="5565373"/>
            <a:ext cx="2916610" cy="33275"/>
          </a:xfrm>
          <a:prstGeom prst="straightConnector1">
            <a:avLst/>
          </a:prstGeom>
          <a:ln w="28575">
            <a:solidFill>
              <a:srgbClr val="003C8C"/>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0350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4" name="Flussdiagramm: Verzweigung 3"/>
          <p:cNvSpPr/>
          <p:nvPr/>
        </p:nvSpPr>
        <p:spPr>
          <a:xfrm>
            <a:off x="323528" y="3609159"/>
            <a:ext cx="3024336" cy="179148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cxnSp>
        <p:nvCxnSpPr>
          <p:cNvPr id="8" name="Gerade Verbindung 7"/>
          <p:cNvCxnSpPr>
            <a:stCxn id="4" idx="3"/>
          </p:cNvCxnSpPr>
          <p:nvPr/>
        </p:nvCxnSpPr>
        <p:spPr>
          <a:xfrm flipV="1">
            <a:off x="3347864" y="4504903"/>
            <a:ext cx="504056" cy="1"/>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2"/>
          </p:cNvCxnSpPr>
          <p:nvPr/>
        </p:nvCxnSpPr>
        <p:spPr>
          <a:xfrm>
            <a:off x="1835696" y="5400648"/>
            <a:ext cx="0" cy="396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4" name="Flussdiagramm: Prozess 13"/>
          <p:cNvSpPr/>
          <p:nvPr/>
        </p:nvSpPr>
        <p:spPr>
          <a:xfrm>
            <a:off x="3851920" y="4020453"/>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Flussdiagramm: Prozess 17"/>
          <p:cNvSpPr/>
          <p:nvPr/>
        </p:nvSpPr>
        <p:spPr>
          <a:xfrm>
            <a:off x="935310" y="2348880"/>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5" name="Textfeld 14"/>
          <p:cNvSpPr txBox="1"/>
          <p:nvPr/>
        </p:nvSpPr>
        <p:spPr>
          <a:xfrm>
            <a:off x="900990" y="2498453"/>
            <a:ext cx="2016796" cy="830997"/>
          </a:xfrm>
          <a:prstGeom prst="rect">
            <a:avLst/>
          </a:prstGeom>
          <a:noFill/>
        </p:spPr>
        <p:txBody>
          <a:bodyPr wrap="square" rtlCol="0">
            <a:spAutoFit/>
          </a:bodyPr>
          <a:lstStyle/>
          <a:p>
            <a:r>
              <a:rPr lang="de-CH" sz="2400" dirty="0" smtClean="0">
                <a:solidFill>
                  <a:schemeClr val="bg1"/>
                </a:solidFill>
              </a:rPr>
              <a:t>Rechnungen kontrollieren</a:t>
            </a:r>
            <a:endParaRPr lang="de-CH" sz="2400" dirty="0">
              <a:solidFill>
                <a:schemeClr val="bg1"/>
              </a:solidFill>
            </a:endParaRPr>
          </a:p>
        </p:txBody>
      </p:sp>
      <p:sp>
        <p:nvSpPr>
          <p:cNvPr id="16" name="Textfeld 15"/>
          <p:cNvSpPr txBox="1"/>
          <p:nvPr/>
        </p:nvSpPr>
        <p:spPr>
          <a:xfrm>
            <a:off x="697728" y="4310166"/>
            <a:ext cx="2220058" cy="400110"/>
          </a:xfrm>
          <a:prstGeom prst="rect">
            <a:avLst/>
          </a:prstGeom>
          <a:noFill/>
        </p:spPr>
        <p:txBody>
          <a:bodyPr wrap="square" rtlCol="0">
            <a:spAutoFit/>
          </a:bodyPr>
          <a:lstStyle/>
          <a:p>
            <a:r>
              <a:rPr lang="de-CH" sz="2000" dirty="0" smtClean="0">
                <a:solidFill>
                  <a:schemeClr val="bg1"/>
                </a:solidFill>
              </a:rPr>
              <a:t>Rechnungen </a:t>
            </a:r>
            <a:r>
              <a:rPr lang="de-CH" sz="2000" dirty="0" err="1" smtClean="0">
                <a:solidFill>
                  <a:schemeClr val="bg1"/>
                </a:solidFill>
              </a:rPr>
              <a:t>i.O</a:t>
            </a:r>
            <a:r>
              <a:rPr lang="de-CH" sz="2000" dirty="0" smtClean="0">
                <a:solidFill>
                  <a:schemeClr val="bg1"/>
                </a:solidFill>
              </a:rPr>
              <a:t>?</a:t>
            </a:r>
            <a:endParaRPr lang="de-CH" sz="2000" dirty="0">
              <a:solidFill>
                <a:schemeClr val="bg1"/>
              </a:solidFill>
            </a:endParaRPr>
          </a:p>
        </p:txBody>
      </p:sp>
      <p:sp>
        <p:nvSpPr>
          <p:cNvPr id="21" name="Flussdiagramm: Prozess 20"/>
          <p:cNvSpPr/>
          <p:nvPr/>
        </p:nvSpPr>
        <p:spPr>
          <a:xfrm>
            <a:off x="935286" y="5769980"/>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Textfeld 16"/>
          <p:cNvSpPr txBox="1"/>
          <p:nvPr/>
        </p:nvSpPr>
        <p:spPr>
          <a:xfrm>
            <a:off x="1276817" y="5365318"/>
            <a:ext cx="504628" cy="400110"/>
          </a:xfrm>
          <a:prstGeom prst="rect">
            <a:avLst/>
          </a:prstGeom>
          <a:noFill/>
        </p:spPr>
        <p:txBody>
          <a:bodyPr wrap="square" rtlCol="0">
            <a:spAutoFit/>
          </a:bodyPr>
          <a:lstStyle/>
          <a:p>
            <a:r>
              <a:rPr lang="de-CH" sz="2000" dirty="0" smtClean="0">
                <a:solidFill>
                  <a:srgbClr val="003C8C"/>
                </a:solidFill>
              </a:rPr>
              <a:t>Ja</a:t>
            </a:r>
            <a:endParaRPr lang="de-CH" sz="2000" dirty="0">
              <a:solidFill>
                <a:srgbClr val="003C8C"/>
              </a:solidFill>
            </a:endParaRPr>
          </a:p>
        </p:txBody>
      </p:sp>
      <p:cxnSp>
        <p:nvCxnSpPr>
          <p:cNvPr id="20" name="Gerade Verbindung 19"/>
          <p:cNvCxnSpPr>
            <a:stCxn id="18" idx="2"/>
            <a:endCxn id="4" idx="0"/>
          </p:cNvCxnSpPr>
          <p:nvPr/>
        </p:nvCxnSpPr>
        <p:spPr>
          <a:xfrm>
            <a:off x="1835696" y="3328416"/>
            <a:ext cx="0" cy="280743"/>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22" name="Textfeld 21"/>
          <p:cNvSpPr txBox="1"/>
          <p:nvPr/>
        </p:nvSpPr>
        <p:spPr>
          <a:xfrm>
            <a:off x="3178132" y="4127298"/>
            <a:ext cx="791516" cy="400110"/>
          </a:xfrm>
          <a:prstGeom prst="rect">
            <a:avLst/>
          </a:prstGeom>
          <a:noFill/>
        </p:spPr>
        <p:txBody>
          <a:bodyPr wrap="square" rtlCol="0">
            <a:spAutoFit/>
          </a:bodyPr>
          <a:lstStyle/>
          <a:p>
            <a:r>
              <a:rPr lang="de-CH" sz="2000" dirty="0" smtClean="0">
                <a:solidFill>
                  <a:srgbClr val="003C8C"/>
                </a:solidFill>
              </a:rPr>
              <a:t>Nein</a:t>
            </a:r>
            <a:endParaRPr lang="de-CH" sz="2000" dirty="0">
              <a:solidFill>
                <a:srgbClr val="003C8C"/>
              </a:solidFill>
            </a:endParaRPr>
          </a:p>
        </p:txBody>
      </p:sp>
      <p:sp>
        <p:nvSpPr>
          <p:cNvPr id="23" name="Textfeld 22"/>
          <p:cNvSpPr txBox="1"/>
          <p:nvPr/>
        </p:nvSpPr>
        <p:spPr>
          <a:xfrm>
            <a:off x="3851920" y="4187055"/>
            <a:ext cx="1728490" cy="707886"/>
          </a:xfrm>
          <a:prstGeom prst="rect">
            <a:avLst/>
          </a:prstGeom>
          <a:noFill/>
        </p:spPr>
        <p:txBody>
          <a:bodyPr wrap="square" rtlCol="0">
            <a:spAutoFit/>
          </a:bodyPr>
          <a:lstStyle/>
          <a:p>
            <a:r>
              <a:rPr lang="de-CH" sz="2000" dirty="0" smtClean="0">
                <a:solidFill>
                  <a:schemeClr val="bg1"/>
                </a:solidFill>
              </a:rPr>
              <a:t>Rechnungen korrigieren</a:t>
            </a:r>
            <a:endParaRPr lang="de-CH" sz="2000" dirty="0">
              <a:solidFill>
                <a:schemeClr val="bg1"/>
              </a:solidFill>
            </a:endParaRPr>
          </a:p>
        </p:txBody>
      </p:sp>
      <p:cxnSp>
        <p:nvCxnSpPr>
          <p:cNvPr id="25" name="Gerade Verbindung 24"/>
          <p:cNvCxnSpPr>
            <a:endCxn id="14" idx="0"/>
          </p:cNvCxnSpPr>
          <p:nvPr/>
        </p:nvCxnSpPr>
        <p:spPr>
          <a:xfrm>
            <a:off x="4749732" y="2166131"/>
            <a:ext cx="2574" cy="1854322"/>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5" name="Gerade Verbindung 4"/>
          <p:cNvCxnSpPr>
            <a:endCxn id="18" idx="0"/>
          </p:cNvCxnSpPr>
          <p:nvPr/>
        </p:nvCxnSpPr>
        <p:spPr>
          <a:xfrm>
            <a:off x="1835696" y="1945521"/>
            <a:ext cx="0" cy="403359"/>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7" name="Gerade Verbindung mit Pfeil 6"/>
          <p:cNvCxnSpPr/>
          <p:nvPr/>
        </p:nvCxnSpPr>
        <p:spPr>
          <a:xfrm flipH="1" flipV="1">
            <a:off x="1835696" y="2147200"/>
            <a:ext cx="2916610" cy="18931"/>
          </a:xfrm>
          <a:prstGeom prst="straightConnector1">
            <a:avLst/>
          </a:prstGeom>
          <a:ln w="28575">
            <a:solidFill>
              <a:srgbClr val="003C8C"/>
            </a:solidFill>
            <a:tailEnd type="arrow"/>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452320" y="616313"/>
            <a:ext cx="1574470" cy="2215991"/>
          </a:xfrm>
          <a:prstGeom prst="rect">
            <a:avLst/>
          </a:prstGeom>
        </p:spPr>
        <p:txBody>
          <a:bodyPr wrap="none">
            <a:spAutoFit/>
          </a:bodyPr>
          <a:lstStyle/>
          <a:p>
            <a:r>
              <a:rPr lang="de-CH" sz="13800" dirty="0">
                <a:solidFill>
                  <a:srgbClr val="FF0000"/>
                </a:solidFill>
                <a:sym typeface="Wingdings"/>
              </a:rPr>
              <a:t></a:t>
            </a:r>
            <a:endParaRPr lang="de-CH" sz="13800" dirty="0">
              <a:solidFill>
                <a:srgbClr val="FF0000"/>
              </a:solidFill>
            </a:endParaRPr>
          </a:p>
        </p:txBody>
      </p:sp>
    </p:spTree>
    <p:extLst>
      <p:ext uri="{BB962C8B-B14F-4D97-AF65-F5344CB8AC3E}">
        <p14:creationId xmlns:p14="http://schemas.microsoft.com/office/powerpoint/2010/main" val="34961121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6" y="2996952"/>
            <a:ext cx="820824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Falsche Fragestellung bei Entscheiden</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sp>
        <p:nvSpPr>
          <p:cNvPr id="4" name="Flussdiagramm: Verzweigung 3"/>
          <p:cNvSpPr/>
          <p:nvPr/>
        </p:nvSpPr>
        <p:spPr>
          <a:xfrm>
            <a:off x="2555776" y="3581727"/>
            <a:ext cx="3024336" cy="179148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sp>
        <p:nvSpPr>
          <p:cNvPr id="6" name="Textfeld 5"/>
          <p:cNvSpPr txBox="1"/>
          <p:nvPr/>
        </p:nvSpPr>
        <p:spPr>
          <a:xfrm>
            <a:off x="2843808" y="4277416"/>
            <a:ext cx="2592288" cy="400110"/>
          </a:xfrm>
          <a:prstGeom prst="rect">
            <a:avLst/>
          </a:prstGeom>
          <a:noFill/>
        </p:spPr>
        <p:txBody>
          <a:bodyPr wrap="square" rtlCol="0">
            <a:spAutoFit/>
          </a:bodyPr>
          <a:lstStyle/>
          <a:p>
            <a:r>
              <a:rPr lang="de-CH" sz="2000" dirty="0" smtClean="0">
                <a:solidFill>
                  <a:schemeClr val="bg1"/>
                </a:solidFill>
              </a:rPr>
              <a:t>ID-Karte oder Pass?</a:t>
            </a:r>
            <a:endParaRPr lang="de-CH" sz="2000" dirty="0">
              <a:solidFill>
                <a:schemeClr val="bg1"/>
              </a:solidFill>
            </a:endParaRPr>
          </a:p>
        </p:txBody>
      </p:sp>
      <p:cxnSp>
        <p:nvCxnSpPr>
          <p:cNvPr id="8" name="Gerade Verbindung 7"/>
          <p:cNvCxnSpPr>
            <a:stCxn id="4" idx="3"/>
          </p:cNvCxnSpPr>
          <p:nvPr/>
        </p:nvCxnSpPr>
        <p:spPr>
          <a:xfrm flipV="1">
            <a:off x="5580112" y="4477471"/>
            <a:ext cx="504056" cy="1"/>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2"/>
          </p:cNvCxnSpPr>
          <p:nvPr/>
        </p:nvCxnSpPr>
        <p:spPr>
          <a:xfrm>
            <a:off x="4067944" y="5373216"/>
            <a:ext cx="0" cy="396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435524" y="4105648"/>
            <a:ext cx="720080" cy="369332"/>
          </a:xfrm>
          <a:prstGeom prst="rect">
            <a:avLst/>
          </a:prstGeom>
          <a:noFill/>
        </p:spPr>
        <p:txBody>
          <a:bodyPr wrap="square" rtlCol="0">
            <a:spAutoFit/>
          </a:bodyPr>
          <a:lstStyle/>
          <a:p>
            <a:r>
              <a:rPr lang="de-CH" dirty="0" smtClean="0">
                <a:solidFill>
                  <a:srgbClr val="003C8C"/>
                </a:solidFill>
              </a:rPr>
              <a:t>Pass</a:t>
            </a:r>
            <a:endParaRPr lang="de-CH" dirty="0">
              <a:solidFill>
                <a:srgbClr val="003C8C"/>
              </a:solidFill>
            </a:endParaRPr>
          </a:p>
        </p:txBody>
      </p:sp>
      <p:sp>
        <p:nvSpPr>
          <p:cNvPr id="13" name="Textfeld 12"/>
          <p:cNvSpPr txBox="1"/>
          <p:nvPr/>
        </p:nvSpPr>
        <p:spPr>
          <a:xfrm>
            <a:off x="3059832" y="5400648"/>
            <a:ext cx="1224136" cy="369332"/>
          </a:xfrm>
          <a:prstGeom prst="rect">
            <a:avLst/>
          </a:prstGeom>
          <a:noFill/>
        </p:spPr>
        <p:txBody>
          <a:bodyPr wrap="square" rtlCol="0">
            <a:spAutoFit/>
          </a:bodyPr>
          <a:lstStyle/>
          <a:p>
            <a:r>
              <a:rPr lang="de-CH" dirty="0" smtClean="0">
                <a:solidFill>
                  <a:srgbClr val="003C8C"/>
                </a:solidFill>
              </a:rPr>
              <a:t>ID-Karte</a:t>
            </a:r>
            <a:endParaRPr lang="de-CH" dirty="0">
              <a:solidFill>
                <a:srgbClr val="003C8C"/>
              </a:solidFill>
            </a:endParaRPr>
          </a:p>
        </p:txBody>
      </p:sp>
      <p:sp>
        <p:nvSpPr>
          <p:cNvPr id="14" name="Flussdiagramm: Prozess 13"/>
          <p:cNvSpPr/>
          <p:nvPr/>
        </p:nvSpPr>
        <p:spPr>
          <a:xfrm>
            <a:off x="6100740" y="4005064"/>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Flussdiagramm: Prozess 17"/>
          <p:cNvSpPr/>
          <p:nvPr/>
        </p:nvSpPr>
        <p:spPr>
          <a:xfrm>
            <a:off x="3178513" y="5777832"/>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659468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7" y="2996952"/>
            <a:ext cx="4975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Richtige Fragestellung</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sp>
        <p:nvSpPr>
          <p:cNvPr id="4" name="Flussdiagramm: Verzweigung 3"/>
          <p:cNvSpPr/>
          <p:nvPr/>
        </p:nvSpPr>
        <p:spPr>
          <a:xfrm>
            <a:off x="2555776" y="3581728"/>
            <a:ext cx="2664296" cy="1484784"/>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sp>
        <p:nvSpPr>
          <p:cNvPr id="6" name="Textfeld 5"/>
          <p:cNvSpPr txBox="1"/>
          <p:nvPr/>
        </p:nvSpPr>
        <p:spPr>
          <a:xfrm>
            <a:off x="3257854" y="4105648"/>
            <a:ext cx="1440160" cy="400110"/>
          </a:xfrm>
          <a:prstGeom prst="rect">
            <a:avLst/>
          </a:prstGeom>
          <a:noFill/>
        </p:spPr>
        <p:txBody>
          <a:bodyPr wrap="square" rtlCol="0">
            <a:spAutoFit/>
          </a:bodyPr>
          <a:lstStyle/>
          <a:p>
            <a:r>
              <a:rPr lang="de-CH" sz="2000" dirty="0" smtClean="0">
                <a:solidFill>
                  <a:schemeClr val="bg1"/>
                </a:solidFill>
              </a:rPr>
              <a:t>ID-Karte?</a:t>
            </a:r>
            <a:endParaRPr lang="de-CH" sz="2000" dirty="0">
              <a:solidFill>
                <a:schemeClr val="bg1"/>
              </a:solidFill>
            </a:endParaRPr>
          </a:p>
        </p:txBody>
      </p:sp>
      <p:cxnSp>
        <p:nvCxnSpPr>
          <p:cNvPr id="8" name="Gerade Verbindung 7"/>
          <p:cNvCxnSpPr>
            <a:stCxn id="4" idx="3"/>
          </p:cNvCxnSpPr>
          <p:nvPr/>
        </p:nvCxnSpPr>
        <p:spPr>
          <a:xfrm>
            <a:off x="5220072" y="4324120"/>
            <a:ext cx="880668" cy="26696"/>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2"/>
          </p:cNvCxnSpPr>
          <p:nvPr/>
        </p:nvCxnSpPr>
        <p:spPr>
          <a:xfrm>
            <a:off x="3887924" y="5066512"/>
            <a:ext cx="286" cy="540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5292080" y="3933056"/>
            <a:ext cx="720080" cy="369332"/>
          </a:xfrm>
          <a:prstGeom prst="rect">
            <a:avLst/>
          </a:prstGeom>
          <a:noFill/>
        </p:spPr>
        <p:txBody>
          <a:bodyPr wrap="square" rtlCol="0">
            <a:spAutoFit/>
          </a:bodyPr>
          <a:lstStyle/>
          <a:p>
            <a:r>
              <a:rPr lang="de-CH" dirty="0" smtClean="0">
                <a:solidFill>
                  <a:srgbClr val="003C8C"/>
                </a:solidFill>
              </a:rPr>
              <a:t>Nein</a:t>
            </a:r>
            <a:endParaRPr lang="de-CH" dirty="0">
              <a:solidFill>
                <a:srgbClr val="003C8C"/>
              </a:solidFill>
            </a:endParaRPr>
          </a:p>
        </p:txBody>
      </p:sp>
      <p:sp>
        <p:nvSpPr>
          <p:cNvPr id="13" name="Textfeld 12"/>
          <p:cNvSpPr txBox="1"/>
          <p:nvPr/>
        </p:nvSpPr>
        <p:spPr>
          <a:xfrm>
            <a:off x="3455876" y="5151846"/>
            <a:ext cx="612068" cy="369332"/>
          </a:xfrm>
          <a:prstGeom prst="rect">
            <a:avLst/>
          </a:prstGeom>
          <a:noFill/>
        </p:spPr>
        <p:txBody>
          <a:bodyPr wrap="square" rtlCol="0">
            <a:spAutoFit/>
          </a:bodyPr>
          <a:lstStyle/>
          <a:p>
            <a:r>
              <a:rPr lang="de-CH" dirty="0" smtClean="0">
                <a:solidFill>
                  <a:srgbClr val="003C8C"/>
                </a:solidFill>
              </a:rPr>
              <a:t>Ja</a:t>
            </a:r>
            <a:endParaRPr lang="de-CH" dirty="0">
              <a:solidFill>
                <a:srgbClr val="003C8C"/>
              </a:solidFill>
            </a:endParaRPr>
          </a:p>
        </p:txBody>
      </p:sp>
      <p:sp>
        <p:nvSpPr>
          <p:cNvPr id="18" name="Flussdiagramm: Prozess 17"/>
          <p:cNvSpPr/>
          <p:nvPr/>
        </p:nvSpPr>
        <p:spPr>
          <a:xfrm>
            <a:off x="2987824" y="5602530"/>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Flussdiagramm: Verzweigung 19"/>
          <p:cNvSpPr/>
          <p:nvPr/>
        </p:nvSpPr>
        <p:spPr>
          <a:xfrm>
            <a:off x="6084168" y="3611653"/>
            <a:ext cx="2664296" cy="1484784"/>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sp>
        <p:nvSpPr>
          <p:cNvPr id="19" name="Rechteck 18"/>
          <p:cNvSpPr/>
          <p:nvPr/>
        </p:nvSpPr>
        <p:spPr>
          <a:xfrm>
            <a:off x="7186820" y="692696"/>
            <a:ext cx="1574470" cy="2215991"/>
          </a:xfrm>
          <a:prstGeom prst="rect">
            <a:avLst/>
          </a:prstGeom>
        </p:spPr>
        <p:txBody>
          <a:bodyPr wrap="none">
            <a:spAutoFit/>
          </a:bodyPr>
          <a:lstStyle/>
          <a:p>
            <a:r>
              <a:rPr lang="de-CH" sz="13800" dirty="0">
                <a:solidFill>
                  <a:srgbClr val="FF0000"/>
                </a:solidFill>
                <a:sym typeface="Wingdings"/>
              </a:rPr>
              <a:t></a:t>
            </a:r>
            <a:endParaRPr lang="de-CH" sz="13800" dirty="0">
              <a:solidFill>
                <a:srgbClr val="FF0000"/>
              </a:solidFill>
            </a:endParaRPr>
          </a:p>
        </p:txBody>
      </p:sp>
      <p:sp>
        <p:nvSpPr>
          <p:cNvPr id="21" name="Textfeld 20"/>
          <p:cNvSpPr txBox="1"/>
          <p:nvPr/>
        </p:nvSpPr>
        <p:spPr>
          <a:xfrm>
            <a:off x="6983970" y="4117722"/>
            <a:ext cx="1044414" cy="400110"/>
          </a:xfrm>
          <a:prstGeom prst="rect">
            <a:avLst/>
          </a:prstGeom>
          <a:noFill/>
        </p:spPr>
        <p:txBody>
          <a:bodyPr wrap="square" rtlCol="0">
            <a:spAutoFit/>
          </a:bodyPr>
          <a:lstStyle/>
          <a:p>
            <a:r>
              <a:rPr lang="de-CH" sz="2000" dirty="0" smtClean="0">
                <a:solidFill>
                  <a:schemeClr val="bg1"/>
                </a:solidFill>
              </a:rPr>
              <a:t>Pass?</a:t>
            </a:r>
            <a:endParaRPr lang="de-CH" sz="2000" dirty="0">
              <a:solidFill>
                <a:schemeClr val="bg1"/>
              </a:solidFill>
            </a:endParaRPr>
          </a:p>
        </p:txBody>
      </p:sp>
    </p:spTree>
    <p:extLst>
      <p:ext uri="{BB962C8B-B14F-4D97-AF65-F5344CB8AC3E}">
        <p14:creationId xmlns:p14="http://schemas.microsoft.com/office/powerpoint/2010/main" val="1978078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7" y="2996952"/>
            <a:ext cx="4975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Tätigkeit anstatt Ende</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sp>
        <p:nvSpPr>
          <p:cNvPr id="4" name="Flussdiagramm: Verzweigung 3"/>
          <p:cNvSpPr/>
          <p:nvPr/>
        </p:nvSpPr>
        <p:spPr>
          <a:xfrm>
            <a:off x="2555776" y="3581727"/>
            <a:ext cx="3024336" cy="179148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sp>
        <p:nvSpPr>
          <p:cNvPr id="6" name="Textfeld 5"/>
          <p:cNvSpPr txBox="1"/>
          <p:nvPr/>
        </p:nvSpPr>
        <p:spPr>
          <a:xfrm>
            <a:off x="2843808" y="4277416"/>
            <a:ext cx="2376264" cy="400110"/>
          </a:xfrm>
          <a:prstGeom prst="rect">
            <a:avLst/>
          </a:prstGeom>
          <a:noFill/>
        </p:spPr>
        <p:txBody>
          <a:bodyPr wrap="square" rtlCol="0">
            <a:spAutoFit/>
          </a:bodyPr>
          <a:lstStyle/>
          <a:p>
            <a:r>
              <a:rPr lang="de-CH" sz="2000" dirty="0" smtClean="0">
                <a:solidFill>
                  <a:schemeClr val="bg1"/>
                </a:solidFill>
              </a:rPr>
              <a:t>Rechnung bezahlt?</a:t>
            </a:r>
            <a:endParaRPr lang="de-CH" sz="2000" dirty="0">
              <a:solidFill>
                <a:schemeClr val="bg1"/>
              </a:solidFill>
            </a:endParaRPr>
          </a:p>
        </p:txBody>
      </p:sp>
      <p:cxnSp>
        <p:nvCxnSpPr>
          <p:cNvPr id="8" name="Gerade Verbindung 7"/>
          <p:cNvCxnSpPr>
            <a:stCxn id="4" idx="3"/>
          </p:cNvCxnSpPr>
          <p:nvPr/>
        </p:nvCxnSpPr>
        <p:spPr>
          <a:xfrm flipV="1">
            <a:off x="5580112" y="4477471"/>
            <a:ext cx="504056" cy="1"/>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2"/>
          </p:cNvCxnSpPr>
          <p:nvPr/>
        </p:nvCxnSpPr>
        <p:spPr>
          <a:xfrm>
            <a:off x="4067944" y="5373216"/>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386235" y="5264484"/>
            <a:ext cx="720080" cy="369332"/>
          </a:xfrm>
          <a:prstGeom prst="rect">
            <a:avLst/>
          </a:prstGeom>
          <a:noFill/>
        </p:spPr>
        <p:txBody>
          <a:bodyPr wrap="square" rtlCol="0">
            <a:spAutoFit/>
          </a:bodyPr>
          <a:lstStyle/>
          <a:p>
            <a:r>
              <a:rPr lang="de-CH" dirty="0" smtClean="0">
                <a:solidFill>
                  <a:srgbClr val="003C8C"/>
                </a:solidFill>
              </a:rPr>
              <a:t>Nein</a:t>
            </a:r>
            <a:endParaRPr lang="de-CH" dirty="0">
              <a:solidFill>
                <a:srgbClr val="003C8C"/>
              </a:solidFill>
            </a:endParaRPr>
          </a:p>
        </p:txBody>
      </p:sp>
      <p:sp>
        <p:nvSpPr>
          <p:cNvPr id="13" name="Textfeld 12"/>
          <p:cNvSpPr txBox="1"/>
          <p:nvPr/>
        </p:nvSpPr>
        <p:spPr>
          <a:xfrm>
            <a:off x="5570396" y="4143788"/>
            <a:ext cx="612068" cy="369332"/>
          </a:xfrm>
          <a:prstGeom prst="rect">
            <a:avLst/>
          </a:prstGeom>
          <a:noFill/>
        </p:spPr>
        <p:txBody>
          <a:bodyPr wrap="square" rtlCol="0">
            <a:spAutoFit/>
          </a:bodyPr>
          <a:lstStyle/>
          <a:p>
            <a:r>
              <a:rPr lang="de-CH" dirty="0" smtClean="0">
                <a:solidFill>
                  <a:srgbClr val="003C8C"/>
                </a:solidFill>
              </a:rPr>
              <a:t>Ja</a:t>
            </a:r>
            <a:endParaRPr lang="de-CH" dirty="0">
              <a:solidFill>
                <a:srgbClr val="003C8C"/>
              </a:solidFill>
            </a:endParaRPr>
          </a:p>
        </p:txBody>
      </p:sp>
      <p:sp>
        <p:nvSpPr>
          <p:cNvPr id="14" name="Flussdiagramm: Prozess 13"/>
          <p:cNvSpPr/>
          <p:nvPr/>
        </p:nvSpPr>
        <p:spPr>
          <a:xfrm>
            <a:off x="6100740" y="4005064"/>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Flussdiagramm: Prozess 17"/>
          <p:cNvSpPr/>
          <p:nvPr/>
        </p:nvSpPr>
        <p:spPr>
          <a:xfrm>
            <a:off x="3178513" y="5633816"/>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9" name="Gerade Verbindung 18"/>
          <p:cNvCxnSpPr/>
          <p:nvPr/>
        </p:nvCxnSpPr>
        <p:spPr>
          <a:xfrm>
            <a:off x="4078899" y="6606000"/>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5" name="Pfeil nach unten 14"/>
          <p:cNvSpPr/>
          <p:nvPr/>
        </p:nvSpPr>
        <p:spPr>
          <a:xfrm>
            <a:off x="6785102" y="3289339"/>
            <a:ext cx="432048" cy="6606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307605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Zielsetzung</a:t>
            </a:r>
            <a:endParaRPr lang="de-CH" dirty="0"/>
          </a:p>
        </p:txBody>
      </p:sp>
      <p:sp>
        <p:nvSpPr>
          <p:cNvPr id="3" name="Inhaltsplatzhalter 2"/>
          <p:cNvSpPr>
            <a:spLocks noGrp="1"/>
          </p:cNvSpPr>
          <p:nvPr>
            <p:ph idx="1"/>
          </p:nvPr>
        </p:nvSpPr>
        <p:spPr/>
        <p:txBody>
          <a:bodyPr/>
          <a:lstStyle/>
          <a:p>
            <a:r>
              <a:rPr lang="de-CH" sz="2200" b="1" dirty="0" smtClean="0"/>
              <a:t>Prozesseinheiten (PE): </a:t>
            </a:r>
            <a:r>
              <a:rPr lang="de-CH" sz="2200" dirty="0" smtClean="0"/>
              <a:t>gleiche Informationen für alle </a:t>
            </a:r>
            <a:r>
              <a:rPr lang="de-CH" sz="2200" dirty="0" err="1" smtClean="0"/>
              <a:t>üK</a:t>
            </a:r>
            <a:r>
              <a:rPr lang="de-CH" sz="2200" dirty="0" smtClean="0"/>
              <a:t>-Leiter und alle Lernenden</a:t>
            </a:r>
          </a:p>
          <a:p>
            <a:r>
              <a:rPr lang="de-CH" sz="2200" b="1" dirty="0" smtClean="0"/>
              <a:t>Lern- und Leistungsdokumentation (LLD): </a:t>
            </a:r>
            <a:r>
              <a:rPr lang="de-CH" sz="2200" dirty="0" smtClean="0"/>
              <a:t>Ich kenne die Bedeutung und die richtige Handhabung in Bezug auf das Dokumentieren und Würdigen</a:t>
            </a:r>
          </a:p>
          <a:p>
            <a:r>
              <a:rPr lang="de-CH" sz="2200" b="1" dirty="0" smtClean="0"/>
              <a:t>Praxisbericht:</a:t>
            </a:r>
            <a:r>
              <a:rPr lang="de-CH" sz="2200" dirty="0" smtClean="0"/>
              <a:t> Ich bin mit dem Praxisbericht vertraut und bereite die Lernenden gut darauf vor</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7" y="2996952"/>
            <a:ext cx="497526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Tätigkeit anstatt Ende</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sp>
        <p:nvSpPr>
          <p:cNvPr id="4" name="Flussdiagramm: Verzweigung 3"/>
          <p:cNvSpPr/>
          <p:nvPr/>
        </p:nvSpPr>
        <p:spPr>
          <a:xfrm>
            <a:off x="2555776" y="3581727"/>
            <a:ext cx="3024336" cy="179148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sp>
        <p:nvSpPr>
          <p:cNvPr id="6" name="Textfeld 5"/>
          <p:cNvSpPr txBox="1"/>
          <p:nvPr/>
        </p:nvSpPr>
        <p:spPr>
          <a:xfrm>
            <a:off x="2843808" y="4277416"/>
            <a:ext cx="2376264" cy="400110"/>
          </a:xfrm>
          <a:prstGeom prst="rect">
            <a:avLst/>
          </a:prstGeom>
          <a:noFill/>
        </p:spPr>
        <p:txBody>
          <a:bodyPr wrap="square" rtlCol="0">
            <a:spAutoFit/>
          </a:bodyPr>
          <a:lstStyle/>
          <a:p>
            <a:r>
              <a:rPr lang="de-CH" sz="2000" dirty="0" smtClean="0">
                <a:solidFill>
                  <a:schemeClr val="bg1"/>
                </a:solidFill>
              </a:rPr>
              <a:t>Rechnung bezahlt?</a:t>
            </a:r>
            <a:endParaRPr lang="de-CH" sz="2000" dirty="0">
              <a:solidFill>
                <a:schemeClr val="bg1"/>
              </a:solidFill>
            </a:endParaRPr>
          </a:p>
        </p:txBody>
      </p:sp>
      <p:cxnSp>
        <p:nvCxnSpPr>
          <p:cNvPr id="8" name="Gerade Verbindung 7"/>
          <p:cNvCxnSpPr>
            <a:stCxn id="4" idx="3"/>
          </p:cNvCxnSpPr>
          <p:nvPr/>
        </p:nvCxnSpPr>
        <p:spPr>
          <a:xfrm flipV="1">
            <a:off x="5580112" y="4477471"/>
            <a:ext cx="504056" cy="1"/>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a:stCxn id="4" idx="2"/>
          </p:cNvCxnSpPr>
          <p:nvPr/>
        </p:nvCxnSpPr>
        <p:spPr>
          <a:xfrm>
            <a:off x="4067944" y="5373216"/>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386235" y="5264484"/>
            <a:ext cx="720080" cy="369332"/>
          </a:xfrm>
          <a:prstGeom prst="rect">
            <a:avLst/>
          </a:prstGeom>
          <a:noFill/>
        </p:spPr>
        <p:txBody>
          <a:bodyPr wrap="square" rtlCol="0">
            <a:spAutoFit/>
          </a:bodyPr>
          <a:lstStyle/>
          <a:p>
            <a:r>
              <a:rPr lang="de-CH" dirty="0" smtClean="0">
                <a:solidFill>
                  <a:srgbClr val="003C8C"/>
                </a:solidFill>
              </a:rPr>
              <a:t>Nein</a:t>
            </a:r>
            <a:endParaRPr lang="de-CH" dirty="0">
              <a:solidFill>
                <a:srgbClr val="003C8C"/>
              </a:solidFill>
            </a:endParaRPr>
          </a:p>
        </p:txBody>
      </p:sp>
      <p:sp>
        <p:nvSpPr>
          <p:cNvPr id="13" name="Textfeld 12"/>
          <p:cNvSpPr txBox="1"/>
          <p:nvPr/>
        </p:nvSpPr>
        <p:spPr>
          <a:xfrm>
            <a:off x="5570396" y="4143788"/>
            <a:ext cx="612068" cy="369332"/>
          </a:xfrm>
          <a:prstGeom prst="rect">
            <a:avLst/>
          </a:prstGeom>
          <a:noFill/>
        </p:spPr>
        <p:txBody>
          <a:bodyPr wrap="square" rtlCol="0">
            <a:spAutoFit/>
          </a:bodyPr>
          <a:lstStyle/>
          <a:p>
            <a:r>
              <a:rPr lang="de-CH" dirty="0" smtClean="0">
                <a:solidFill>
                  <a:srgbClr val="003C8C"/>
                </a:solidFill>
              </a:rPr>
              <a:t>Ja</a:t>
            </a:r>
            <a:endParaRPr lang="de-CH" dirty="0">
              <a:solidFill>
                <a:srgbClr val="003C8C"/>
              </a:solidFill>
            </a:endParaRPr>
          </a:p>
        </p:txBody>
      </p:sp>
      <p:sp>
        <p:nvSpPr>
          <p:cNvPr id="18" name="Flussdiagramm: Prozess 17"/>
          <p:cNvSpPr/>
          <p:nvPr/>
        </p:nvSpPr>
        <p:spPr>
          <a:xfrm>
            <a:off x="3178513" y="5633816"/>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9" name="Gerade Verbindung 18"/>
          <p:cNvCxnSpPr/>
          <p:nvPr/>
        </p:nvCxnSpPr>
        <p:spPr>
          <a:xfrm>
            <a:off x="4078899" y="6606000"/>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5" name="Ellipse 4"/>
          <p:cNvSpPr/>
          <p:nvPr/>
        </p:nvSpPr>
        <p:spPr>
          <a:xfrm>
            <a:off x="6084168" y="4050784"/>
            <a:ext cx="1656482" cy="864096"/>
          </a:xfrm>
          <a:prstGeom prst="ellipse">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Rechteck 2"/>
          <p:cNvSpPr/>
          <p:nvPr/>
        </p:nvSpPr>
        <p:spPr>
          <a:xfrm>
            <a:off x="6953415" y="980728"/>
            <a:ext cx="1574470" cy="2215991"/>
          </a:xfrm>
          <a:prstGeom prst="rect">
            <a:avLst/>
          </a:prstGeom>
        </p:spPr>
        <p:txBody>
          <a:bodyPr wrap="none">
            <a:spAutoFit/>
          </a:bodyPr>
          <a:lstStyle/>
          <a:p>
            <a:r>
              <a:rPr lang="de-CH" sz="13800" dirty="0">
                <a:solidFill>
                  <a:srgbClr val="FF0000"/>
                </a:solidFill>
                <a:sym typeface="Wingdings"/>
              </a:rPr>
              <a:t></a:t>
            </a:r>
            <a:endParaRPr lang="de-CH" sz="13800" dirty="0">
              <a:solidFill>
                <a:srgbClr val="FF0000"/>
              </a:solidFill>
            </a:endParaRPr>
          </a:p>
        </p:txBody>
      </p:sp>
    </p:spTree>
    <p:extLst>
      <p:ext uri="{BB962C8B-B14F-4D97-AF65-F5344CB8AC3E}">
        <p14:creationId xmlns:p14="http://schemas.microsoft.com/office/powerpoint/2010/main" val="1823510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6" y="2996952"/>
            <a:ext cx="79635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Linien weder waag- noch senkrecht</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cxnSp>
        <p:nvCxnSpPr>
          <p:cNvPr id="11" name="Gerade Verbindung 10"/>
          <p:cNvCxnSpPr/>
          <p:nvPr/>
        </p:nvCxnSpPr>
        <p:spPr>
          <a:xfrm>
            <a:off x="3842776" y="4779464"/>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8" name="Flussdiagramm: Prozess 17"/>
          <p:cNvSpPr/>
          <p:nvPr/>
        </p:nvSpPr>
        <p:spPr>
          <a:xfrm>
            <a:off x="2915816" y="5041752"/>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9" name="Gerade Verbindung 18"/>
          <p:cNvCxnSpPr/>
          <p:nvPr/>
        </p:nvCxnSpPr>
        <p:spPr>
          <a:xfrm>
            <a:off x="3851920" y="6005256"/>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6" name="Flussdiagramm: Verzweigung 15"/>
          <p:cNvSpPr/>
          <p:nvPr/>
        </p:nvSpPr>
        <p:spPr>
          <a:xfrm>
            <a:off x="2555777" y="3581727"/>
            <a:ext cx="2520279" cy="117782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cxnSp>
        <p:nvCxnSpPr>
          <p:cNvPr id="7" name="Gerade Verbindung 6"/>
          <p:cNvCxnSpPr/>
          <p:nvPr/>
        </p:nvCxnSpPr>
        <p:spPr>
          <a:xfrm>
            <a:off x="5076056" y="4179786"/>
            <a:ext cx="2088232" cy="1548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20" name="Flussdiagramm: Prozess 19"/>
          <p:cNvSpPr/>
          <p:nvPr/>
        </p:nvSpPr>
        <p:spPr>
          <a:xfrm>
            <a:off x="6254758" y="5727786"/>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 name="Pfeil nach unten 2"/>
          <p:cNvSpPr/>
          <p:nvPr/>
        </p:nvSpPr>
        <p:spPr>
          <a:xfrm>
            <a:off x="5940152" y="4293096"/>
            <a:ext cx="432048" cy="6606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153992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516688" y="115888"/>
            <a:ext cx="24479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p>
        </p:txBody>
      </p:sp>
      <p:sp>
        <p:nvSpPr>
          <p:cNvPr id="3076" name="Text Box 7"/>
          <p:cNvSpPr txBox="1">
            <a:spLocks noChangeArrowheads="1"/>
          </p:cNvSpPr>
          <p:nvPr/>
        </p:nvSpPr>
        <p:spPr bwMode="auto">
          <a:xfrm>
            <a:off x="827088" y="1268413"/>
            <a:ext cx="7993384"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CH" sz="3800" b="1" u="sng" dirty="0" smtClean="0">
                <a:solidFill>
                  <a:srgbClr val="003C8C"/>
                </a:solidFill>
              </a:rPr>
              <a:t>Das Flussdiagramm</a:t>
            </a:r>
          </a:p>
        </p:txBody>
      </p:sp>
      <p:sp>
        <p:nvSpPr>
          <p:cNvPr id="3077" name="Text Box 7"/>
          <p:cNvSpPr txBox="1">
            <a:spLocks noChangeArrowheads="1"/>
          </p:cNvSpPr>
          <p:nvPr/>
        </p:nvSpPr>
        <p:spPr bwMode="auto">
          <a:xfrm>
            <a:off x="856876" y="2996952"/>
            <a:ext cx="796359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57188" indent="-357188" eaLnBrk="1" hangingPunct="1">
              <a:spcBef>
                <a:spcPct val="50000"/>
              </a:spcBef>
              <a:buFont typeface="Arial" pitchFamily="34" charset="0"/>
              <a:buChar char="•"/>
              <a:tabLst>
                <a:tab pos="6007100" algn="l"/>
              </a:tabLst>
            </a:pPr>
            <a:r>
              <a:rPr lang="de-CH" sz="3200" b="1" dirty="0" smtClean="0">
                <a:solidFill>
                  <a:srgbClr val="003C8C"/>
                </a:solidFill>
              </a:rPr>
              <a:t>Linien weder waag- noch senkrecht</a:t>
            </a:r>
          </a:p>
        </p:txBody>
      </p:sp>
      <p:sp>
        <p:nvSpPr>
          <p:cNvPr id="2" name="Rechteck 1"/>
          <p:cNvSpPr/>
          <p:nvPr/>
        </p:nvSpPr>
        <p:spPr>
          <a:xfrm>
            <a:off x="838548" y="2204864"/>
            <a:ext cx="4485523" cy="584775"/>
          </a:xfrm>
          <a:prstGeom prst="rect">
            <a:avLst/>
          </a:prstGeom>
        </p:spPr>
        <p:txBody>
          <a:bodyPr wrap="none">
            <a:spAutoFit/>
          </a:bodyPr>
          <a:lstStyle/>
          <a:p>
            <a:r>
              <a:rPr lang="de-CH" sz="3200" b="1" dirty="0">
                <a:solidFill>
                  <a:srgbClr val="003C8C"/>
                </a:solidFill>
              </a:rPr>
              <a:t>Die häufigsten </a:t>
            </a:r>
            <a:r>
              <a:rPr lang="de-CH" sz="3200" b="1" dirty="0" smtClean="0">
                <a:solidFill>
                  <a:srgbClr val="003C8C"/>
                </a:solidFill>
              </a:rPr>
              <a:t>Fehler:</a:t>
            </a:r>
            <a:endParaRPr lang="de-CH" sz="3200" b="1" dirty="0">
              <a:solidFill>
                <a:srgbClr val="003C8C"/>
              </a:solidFill>
            </a:endParaRPr>
          </a:p>
        </p:txBody>
      </p:sp>
      <p:cxnSp>
        <p:nvCxnSpPr>
          <p:cNvPr id="11" name="Gerade Verbindung 10"/>
          <p:cNvCxnSpPr/>
          <p:nvPr/>
        </p:nvCxnSpPr>
        <p:spPr>
          <a:xfrm>
            <a:off x="3842776" y="4779464"/>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8" name="Flussdiagramm: Prozess 17"/>
          <p:cNvSpPr/>
          <p:nvPr/>
        </p:nvSpPr>
        <p:spPr>
          <a:xfrm>
            <a:off x="2915816" y="5041752"/>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19" name="Gerade Verbindung 18"/>
          <p:cNvCxnSpPr/>
          <p:nvPr/>
        </p:nvCxnSpPr>
        <p:spPr>
          <a:xfrm>
            <a:off x="3851920" y="6005256"/>
            <a:ext cx="0" cy="252000"/>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16" name="Flussdiagramm: Verzweigung 15"/>
          <p:cNvSpPr/>
          <p:nvPr/>
        </p:nvSpPr>
        <p:spPr>
          <a:xfrm>
            <a:off x="2555777" y="3581727"/>
            <a:ext cx="2520279" cy="1177829"/>
          </a:xfrm>
          <a:prstGeom prst="flowChartDecision">
            <a:avLst/>
          </a:prstGeom>
          <a:ln w="28575">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003C8C"/>
              </a:solidFill>
            </a:endParaRPr>
          </a:p>
        </p:txBody>
      </p:sp>
      <p:sp>
        <p:nvSpPr>
          <p:cNvPr id="20" name="Flussdiagramm: Prozess 19"/>
          <p:cNvSpPr/>
          <p:nvPr/>
        </p:nvSpPr>
        <p:spPr>
          <a:xfrm>
            <a:off x="6254758" y="5727786"/>
            <a:ext cx="1800772" cy="979536"/>
          </a:xfrm>
          <a:prstGeom prst="flowChartProcess">
            <a:avLst/>
          </a:prstGeom>
          <a:ln>
            <a:solidFill>
              <a:srgbClr val="003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cxnSp>
        <p:nvCxnSpPr>
          <p:cNvPr id="5" name="Gerade Verbindung 4"/>
          <p:cNvCxnSpPr>
            <a:stCxn id="20" idx="0"/>
          </p:cNvCxnSpPr>
          <p:nvPr/>
        </p:nvCxnSpPr>
        <p:spPr>
          <a:xfrm flipV="1">
            <a:off x="7155144" y="4170641"/>
            <a:ext cx="0" cy="1557145"/>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cxnSp>
        <p:nvCxnSpPr>
          <p:cNvPr id="8" name="Gerade Verbindung 7"/>
          <p:cNvCxnSpPr>
            <a:endCxn id="16" idx="3"/>
          </p:cNvCxnSpPr>
          <p:nvPr/>
        </p:nvCxnSpPr>
        <p:spPr>
          <a:xfrm flipH="1">
            <a:off x="5076056" y="4170641"/>
            <a:ext cx="2079088" cy="1"/>
          </a:xfrm>
          <a:prstGeom prst="line">
            <a:avLst/>
          </a:prstGeom>
          <a:ln w="28575">
            <a:solidFill>
              <a:srgbClr val="003C8C"/>
            </a:solidFill>
          </a:ln>
        </p:spPr>
        <p:style>
          <a:lnRef idx="1">
            <a:schemeClr val="accent1"/>
          </a:lnRef>
          <a:fillRef idx="0">
            <a:schemeClr val="accent1"/>
          </a:fillRef>
          <a:effectRef idx="0">
            <a:schemeClr val="accent1"/>
          </a:effectRef>
          <a:fontRef idx="minor">
            <a:schemeClr val="tx1"/>
          </a:fontRef>
        </p:style>
      </p:cxnSp>
      <p:sp>
        <p:nvSpPr>
          <p:cNvPr id="9" name="Rechteck 8"/>
          <p:cNvSpPr/>
          <p:nvPr/>
        </p:nvSpPr>
        <p:spPr>
          <a:xfrm>
            <a:off x="7092280" y="837525"/>
            <a:ext cx="1574470" cy="2215991"/>
          </a:xfrm>
          <a:prstGeom prst="rect">
            <a:avLst/>
          </a:prstGeom>
        </p:spPr>
        <p:txBody>
          <a:bodyPr wrap="none">
            <a:spAutoFit/>
          </a:bodyPr>
          <a:lstStyle/>
          <a:p>
            <a:r>
              <a:rPr lang="de-CH" sz="13800" dirty="0">
                <a:solidFill>
                  <a:srgbClr val="FF0000"/>
                </a:solidFill>
                <a:sym typeface="Wingdings"/>
              </a:rPr>
              <a:t></a:t>
            </a:r>
            <a:endParaRPr lang="de-CH" sz="13800" dirty="0">
              <a:solidFill>
                <a:srgbClr val="FF0000"/>
              </a:solidFill>
            </a:endParaRPr>
          </a:p>
        </p:txBody>
      </p:sp>
    </p:spTree>
    <p:extLst>
      <p:ext uri="{BB962C8B-B14F-4D97-AF65-F5344CB8AC3E}">
        <p14:creationId xmlns:p14="http://schemas.microsoft.com/office/powerpoint/2010/main" val="1909490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Kurzbericht</a:t>
            </a:r>
          </a:p>
          <a:p>
            <a:pPr>
              <a:buNone/>
            </a:pPr>
            <a:endParaRPr lang="de-CH" b="1" dirty="0" smtClean="0"/>
          </a:p>
          <a:p>
            <a:r>
              <a:rPr lang="de-CH" dirty="0" smtClean="0"/>
              <a:t>Einleitung</a:t>
            </a:r>
          </a:p>
          <a:p>
            <a:r>
              <a:rPr lang="de-CH" dirty="0" smtClean="0"/>
              <a:t>Hauptteil</a:t>
            </a:r>
          </a:p>
          <a:p>
            <a:r>
              <a:rPr lang="de-CH" dirty="0" smtClean="0"/>
              <a:t>Schlusswort</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a:xfrm>
            <a:off x="457200" y="1600200"/>
            <a:ext cx="8435280" cy="4525963"/>
          </a:xfrm>
        </p:spPr>
        <p:txBody>
          <a:bodyPr/>
          <a:lstStyle/>
          <a:p>
            <a:pPr>
              <a:buNone/>
            </a:pPr>
            <a:r>
              <a:rPr lang="de-CH" b="1" dirty="0" smtClean="0"/>
              <a:t>Kurzbericht</a:t>
            </a:r>
          </a:p>
          <a:p>
            <a:pPr>
              <a:buNone/>
            </a:pPr>
            <a:endParaRPr lang="de-CH" sz="1050" b="1" dirty="0" smtClean="0"/>
          </a:p>
          <a:p>
            <a:r>
              <a:rPr lang="de-CH" b="1" dirty="0" smtClean="0"/>
              <a:t>Einleitung</a:t>
            </a:r>
            <a:r>
              <a:rPr lang="de-CH" dirty="0" smtClean="0"/>
              <a:t/>
            </a:r>
            <a:br>
              <a:rPr lang="de-CH" dirty="0" smtClean="0"/>
            </a:br>
            <a:r>
              <a:rPr lang="de-CH" dirty="0" smtClean="0"/>
              <a:t>(</a:t>
            </a:r>
            <a:r>
              <a:rPr lang="de-CH" dirty="0"/>
              <a:t>Wahl des Themas (Motiv, Begründung</a:t>
            </a:r>
            <a:r>
              <a:rPr lang="de-CH" dirty="0" smtClean="0"/>
              <a:t>), persönliche </a:t>
            </a:r>
            <a:r>
              <a:rPr lang="de-CH" dirty="0"/>
              <a:t>Erfahrungen, Ziel der Arbeit, wesentliche Inhalte erläutern, Vorgehen </a:t>
            </a:r>
            <a:r>
              <a:rPr lang="de-CH" dirty="0" smtClean="0"/>
              <a:t>aufzeigen)</a:t>
            </a:r>
            <a:endParaRPr lang="de-CH" dirty="0"/>
          </a:p>
          <a:p>
            <a:r>
              <a:rPr lang="de-CH" b="1" dirty="0" smtClean="0"/>
              <a:t>Hauptteil</a:t>
            </a:r>
            <a:r>
              <a:rPr lang="de-CH" dirty="0" smtClean="0"/>
              <a:t> (Prozessbeschreibung)</a:t>
            </a:r>
          </a:p>
          <a:p>
            <a:r>
              <a:rPr lang="de-CH" b="1" dirty="0" smtClean="0"/>
              <a:t>Schlusswort</a:t>
            </a:r>
            <a:r>
              <a:rPr lang="de-CH" dirty="0" smtClean="0"/>
              <a:t/>
            </a:r>
            <a:br>
              <a:rPr lang="de-CH" dirty="0" smtClean="0"/>
            </a:br>
            <a:r>
              <a:rPr lang="de-CH" dirty="0" smtClean="0"/>
              <a:t>(</a:t>
            </a:r>
            <a:r>
              <a:rPr lang="de-CH" dirty="0"/>
              <a:t>Wichtige Ergebnisse, Erkenntnisse </a:t>
            </a:r>
            <a:r>
              <a:rPr lang="de-CH" dirty="0" smtClean="0"/>
              <a:t>zusammenfassen, Schlussfolgerungen </a:t>
            </a:r>
            <a:r>
              <a:rPr lang="de-CH" dirty="0"/>
              <a:t>ziehen, Problemstellungen aufzeigen, persönlicher Rückblick oder Stellungnahme zum </a:t>
            </a:r>
            <a:r>
              <a:rPr lang="de-CH" dirty="0" smtClean="0"/>
              <a:t>Arbeitsprozess)</a:t>
            </a:r>
            <a:endParaRPr lang="de-CH" dirty="0"/>
          </a:p>
          <a:p>
            <a:endParaRPr lang="de-CH"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373111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Anhang</a:t>
            </a:r>
          </a:p>
          <a:p>
            <a:pPr>
              <a:buNone/>
            </a:pPr>
            <a:endParaRPr lang="de-CH" b="1" dirty="0" smtClean="0"/>
          </a:p>
          <a:p>
            <a:r>
              <a:rPr lang="de-CH" dirty="0" smtClean="0"/>
              <a:t>Musterdokumente</a:t>
            </a:r>
          </a:p>
          <a:p>
            <a:r>
              <a:rPr lang="de-CH" dirty="0" smtClean="0"/>
              <a:t>Quellenverzeichnis</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Quellenangaben</a:t>
            </a:r>
          </a:p>
          <a:p>
            <a:pPr>
              <a:buNone/>
            </a:pPr>
            <a:endParaRPr lang="de-CH" b="1" dirty="0" smtClean="0"/>
          </a:p>
          <a:p>
            <a:pPr>
              <a:buNone/>
            </a:pPr>
            <a:r>
              <a:rPr lang="de-CH" b="1" dirty="0" smtClean="0"/>
              <a:t>Quellen</a:t>
            </a:r>
            <a:r>
              <a:rPr lang="de-CH" dirty="0" smtClean="0"/>
              <a:t> (Darstellung siehe: USB-Stick Register 06)</a:t>
            </a:r>
            <a:endParaRPr lang="de-CH" b="1" dirty="0" smtClean="0"/>
          </a:p>
          <a:p>
            <a:r>
              <a:rPr lang="de-CH" dirty="0" smtClean="0"/>
              <a:t>Website</a:t>
            </a:r>
          </a:p>
          <a:p>
            <a:r>
              <a:rPr lang="de-CH" dirty="0" smtClean="0"/>
              <a:t>Literatur</a:t>
            </a:r>
          </a:p>
          <a:p>
            <a:r>
              <a:rPr lang="de-CH" dirty="0" smtClean="0"/>
              <a:t>Zeitschriften</a:t>
            </a:r>
          </a:p>
          <a:p>
            <a:r>
              <a:rPr lang="de-CH" dirty="0" smtClean="0"/>
              <a:t>Zitate</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796253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003232" cy="4525963"/>
          </a:xfrm>
        </p:spPr>
        <p:txBody>
          <a:bodyPr/>
          <a:lstStyle/>
          <a:p>
            <a:r>
              <a:rPr lang="de-CH" dirty="0" smtClean="0"/>
              <a:t>Sie beachten die </a:t>
            </a:r>
            <a:r>
              <a:rPr lang="de-CH" b="1" dirty="0" smtClean="0"/>
              <a:t>Anforderungen</a:t>
            </a:r>
            <a:r>
              <a:rPr lang="de-CH" dirty="0" smtClean="0"/>
              <a:t> aus der Aufgabenstellung, LLD Register 14.</a:t>
            </a:r>
          </a:p>
          <a:p>
            <a:r>
              <a:rPr lang="de-CH" dirty="0" smtClean="0"/>
              <a:t>Sie beachten die </a:t>
            </a:r>
            <a:r>
              <a:rPr lang="de-CH" b="1" dirty="0" smtClean="0"/>
              <a:t>Beurteilungskriterien</a:t>
            </a:r>
            <a:r>
              <a:rPr lang="de-CH" dirty="0" smtClean="0"/>
              <a:t> der Bewertung der Dokumentation im Ausbildungsbetrieb, LLD Register 14.</a:t>
            </a:r>
          </a:p>
          <a:p>
            <a:r>
              <a:rPr lang="de-CH" dirty="0" smtClean="0"/>
              <a:t>Sie erarbeiten die Dokumentation unter Einbezug der </a:t>
            </a:r>
            <a:r>
              <a:rPr lang="de-CH" b="1" dirty="0" smtClean="0"/>
              <a:t>Informationen und Hinweise </a:t>
            </a:r>
            <a:r>
              <a:rPr lang="de-CH" dirty="0" smtClean="0"/>
              <a:t>auf dem USB-Stick  Register 06.</a:t>
            </a:r>
          </a:p>
          <a:p>
            <a:endParaRPr lang="de-CH" dirty="0" smtClean="0"/>
          </a:p>
          <a:p>
            <a:endParaRPr lang="de-CH"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Titel 1"/>
          <p:cNvSpPr>
            <a:spLocks noGrp="1"/>
          </p:cNvSpPr>
          <p:nvPr>
            <p:ph type="title"/>
          </p:nvPr>
        </p:nvSpPr>
        <p:spPr>
          <a:xfrm>
            <a:off x="251520" y="764704"/>
            <a:ext cx="8712968" cy="652934"/>
          </a:xfrm>
        </p:spPr>
        <p:txBody>
          <a:bodyPr/>
          <a:lstStyle/>
          <a:p>
            <a:r>
              <a:rPr lang="de-CH" dirty="0" smtClean="0"/>
              <a:t>Wichtige Punkte für erfolgreiche Dokumentationen</a:t>
            </a:r>
            <a:endParaRPr lang="de-CH" dirty="0"/>
          </a:p>
        </p:txBody>
      </p:sp>
      <p:pic>
        <p:nvPicPr>
          <p:cNvPr id="7" name="Picture 2" descr="C:\Users\moe\AppData\Local\Microsoft\Windows\Temporary Internet Files\Content.IE5\KZEIXX1I\MC900434750[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a:off x="6948264" y="4869160"/>
            <a:ext cx="1656184" cy="1656184"/>
          </a:xfrm>
          <a:prstGeom prst="rect">
            <a:avLst/>
          </a:prstGeom>
          <a:noFill/>
        </p:spPr>
      </p:pic>
    </p:spTree>
    <p:extLst>
      <p:ext uri="{BB962C8B-B14F-4D97-AF65-F5344CB8AC3E}">
        <p14:creationId xmlns:p14="http://schemas.microsoft.com/office/powerpoint/2010/main" val="1386173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003232" cy="4525963"/>
          </a:xfrm>
        </p:spPr>
        <p:txBody>
          <a:bodyPr/>
          <a:lstStyle/>
          <a:p>
            <a:r>
              <a:rPr lang="de-CH" b="1" dirty="0" smtClean="0"/>
              <a:t>Planungsblatt:</a:t>
            </a:r>
            <a:r>
              <a:rPr lang="de-CH" dirty="0" smtClean="0"/>
              <a:t> Datumangaben fehlen, Abweichungen sind nicht oder zu wenig plausibel begründet</a:t>
            </a:r>
          </a:p>
          <a:p>
            <a:r>
              <a:rPr lang="de-CH" b="1" dirty="0" smtClean="0"/>
              <a:t>Kurzbericht: </a:t>
            </a:r>
            <a:r>
              <a:rPr lang="de-CH" dirty="0" smtClean="0"/>
              <a:t>Titel fehlen (E/H/S), falscher Schluss (kein persönliches Schlusswort), </a:t>
            </a:r>
            <a:r>
              <a:rPr lang="de-CH" dirty="0"/>
              <a:t>Hinweis auf Musterdokumente fehlt</a:t>
            </a:r>
            <a:endParaRPr lang="de-CH" dirty="0" smtClean="0"/>
          </a:p>
          <a:p>
            <a:r>
              <a:rPr lang="de-CH" b="1" dirty="0" smtClean="0"/>
              <a:t>Rechtschreibung:</a:t>
            </a:r>
            <a:r>
              <a:rPr lang="de-CH" dirty="0" smtClean="0"/>
              <a:t> massenhaft Kommafehler</a:t>
            </a:r>
          </a:p>
          <a:p>
            <a:r>
              <a:rPr lang="de-CH" b="1" dirty="0" smtClean="0"/>
              <a:t>Quellenangaben: </a:t>
            </a:r>
            <a:r>
              <a:rPr lang="de-CH" dirty="0" smtClean="0"/>
              <a:t>unvollständig (häufig fehlen sie bei Bildern/Logos)</a:t>
            </a:r>
          </a:p>
          <a:p>
            <a:r>
              <a:rPr lang="de-CH" b="1" dirty="0" smtClean="0"/>
              <a:t>Gestaltung Gesamtdokumentation: </a:t>
            </a:r>
            <a:r>
              <a:rPr lang="de-CH" dirty="0" smtClean="0"/>
              <a:t>Kopf-/Fusszeilen fehlen </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Titel 1"/>
          <p:cNvSpPr>
            <a:spLocks noGrp="1"/>
          </p:cNvSpPr>
          <p:nvPr>
            <p:ph type="title"/>
          </p:nvPr>
        </p:nvSpPr>
        <p:spPr>
          <a:xfrm>
            <a:off x="251520" y="764704"/>
            <a:ext cx="8712968" cy="652934"/>
          </a:xfrm>
        </p:spPr>
        <p:txBody>
          <a:bodyPr/>
          <a:lstStyle/>
          <a:p>
            <a:r>
              <a:rPr lang="de-CH" dirty="0" smtClean="0"/>
              <a:t>Häufigste Fehler bei der Dokumentation</a:t>
            </a:r>
            <a:endParaRPr lang="de-CH" dirty="0"/>
          </a:p>
        </p:txBody>
      </p:sp>
    </p:spTree>
    <p:extLst>
      <p:ext uri="{BB962C8B-B14F-4D97-AF65-F5344CB8AC3E}">
        <p14:creationId xmlns:p14="http://schemas.microsoft.com/office/powerpoint/2010/main" val="40278323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Prozesseinheiten </a:t>
            </a:r>
            <a:r>
              <a:rPr lang="de-CH" dirty="0" smtClean="0"/>
              <a:t>präsentieren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descr="C:\Users\moe\AppData\Local\Microsoft\Windows\Temporary Internet Files\Content.IE5\KZEIXX1I\MC900285418[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611560" y="1916832"/>
            <a:ext cx="2882845" cy="3353921"/>
          </a:xfrm>
          <a:prstGeom prst="rect">
            <a:avLst/>
          </a:prstGeom>
          <a:noFill/>
        </p:spPr>
      </p:pic>
      <p:pic>
        <p:nvPicPr>
          <p:cNvPr id="1028" name="Picture 4" descr="C:\Users\moe\AppData\Local\Microsoft\Windows\Temporary Internet Files\Content.IE5\Q1BG5MH5\MC90029713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5004048" y="2204864"/>
            <a:ext cx="2664296" cy="2967648"/>
          </a:xfrm>
          <a:prstGeom prst="rect">
            <a:avLst/>
          </a:prstGeom>
          <a:noFill/>
        </p:spPr>
      </p:pic>
    </p:spTree>
    <p:extLst>
      <p:ext uri="{BB962C8B-B14F-4D97-AF65-F5344CB8AC3E}">
        <p14:creationId xmlns:p14="http://schemas.microsoft.com/office/powerpoint/2010/main" val="4179570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0002"/>
            <a:ext cx="8229600" cy="2741166"/>
          </a:xfrm>
        </p:spPr>
        <p:txBody>
          <a:bodyPr/>
          <a:lstStyle/>
          <a:p>
            <a:r>
              <a:rPr lang="de-CH" dirty="0" smtClean="0"/>
              <a:t>Homepage für die Lernenden der </a:t>
            </a:r>
            <a:br>
              <a:rPr lang="de-CH" dirty="0" smtClean="0"/>
            </a:br>
            <a:r>
              <a:rPr lang="de-CH" dirty="0" err="1" smtClean="0"/>
              <a:t>branche</a:t>
            </a:r>
            <a:r>
              <a:rPr lang="de-CH" dirty="0" smtClean="0"/>
              <a:t> öffentliche </a:t>
            </a:r>
            <a:r>
              <a:rPr lang="de-CH" dirty="0" err="1" smtClean="0"/>
              <a:t>verwaltung</a:t>
            </a:r>
            <a:r>
              <a:rPr lang="de-CH" dirty="0" smtClean="0"/>
              <a:t> </a:t>
            </a:r>
            <a:r>
              <a:rPr lang="de-CH" dirty="0" err="1" smtClean="0"/>
              <a:t>aargau</a:t>
            </a:r>
            <a:r>
              <a:rPr lang="de-CH" dirty="0" smtClean="0"/>
              <a:t/>
            </a:r>
            <a:br>
              <a:rPr lang="de-CH" dirty="0" smtClean="0"/>
            </a:br>
            <a:r>
              <a:rPr lang="de-CH" dirty="0"/>
              <a:t/>
            </a:r>
            <a:br>
              <a:rPr lang="de-CH" dirty="0"/>
            </a:br>
            <a:r>
              <a:rPr lang="de-CH" sz="4400" b="1" dirty="0" smtClean="0"/>
              <a:t>www.ov-ag.ch</a:t>
            </a:r>
            <a:endParaRPr lang="de-CH" sz="4400"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a:t>
            </a:fld>
            <a:endParaRPr lang="de-CH"/>
          </a:p>
        </p:txBody>
      </p:sp>
    </p:spTree>
    <p:extLst>
      <p:ext uri="{BB962C8B-B14F-4D97-AF65-F5344CB8AC3E}">
        <p14:creationId xmlns:p14="http://schemas.microsoft.com/office/powerpoint/2010/main" val="23198676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p:txBody>
          <a:bodyPr/>
          <a:lstStyle/>
          <a:p>
            <a:pPr>
              <a:buNone/>
            </a:pPr>
            <a:r>
              <a:rPr lang="de-CH" b="1" dirty="0" smtClean="0"/>
              <a:t>Grundlage</a:t>
            </a:r>
          </a:p>
          <a:p>
            <a:pPr>
              <a:buNone/>
            </a:pPr>
            <a:endParaRPr lang="de-CH" b="1" dirty="0" smtClean="0"/>
          </a:p>
          <a:p>
            <a:r>
              <a:rPr lang="de-CH" dirty="0"/>
              <a:t>USB-Stick, Register 6 (</a:t>
            </a:r>
            <a:r>
              <a:rPr lang="de-CH" dirty="0" smtClean="0"/>
              <a:t>D-06-01-02.pdf)</a:t>
            </a:r>
          </a:p>
          <a:p>
            <a:r>
              <a:rPr lang="de-CH" dirty="0" smtClean="0"/>
              <a:t>Hilfestellung für die Bewertung im überbetrieblichen Kurs (LLD, Register 14)</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8753142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p:txBody>
          <a:bodyPr/>
          <a:lstStyle/>
          <a:p>
            <a:pPr>
              <a:buNone/>
            </a:pPr>
            <a:r>
              <a:rPr lang="de-CH" b="1" dirty="0" smtClean="0"/>
              <a:t>Vergleich Flussdiagramm/Kurzbericht</a:t>
            </a:r>
          </a:p>
          <a:p>
            <a:pPr>
              <a:buNone/>
            </a:pPr>
            <a:endParaRPr lang="de-CH" b="1" dirty="0" smtClean="0"/>
          </a:p>
          <a:p>
            <a:r>
              <a:rPr lang="de-CH" dirty="0" smtClean="0"/>
              <a:t>Auf genaue Übereinstimmung achten</a:t>
            </a:r>
          </a:p>
          <a:p>
            <a:r>
              <a:rPr lang="de-CH" dirty="0" smtClean="0"/>
              <a:t>Jeder Teilschritt im Flussdiagramm muss auch im Kurzbericht vorkommen</a:t>
            </a:r>
          </a:p>
          <a:p>
            <a:r>
              <a:rPr lang="de-CH" dirty="0" smtClean="0"/>
              <a:t>Alle Arbeitsschritte im Kurzbericht müssen als Teilschritt im Flussdiagramm vorkommen</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97823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p:txBody>
          <a:bodyPr/>
          <a:lstStyle/>
          <a:p>
            <a:pPr>
              <a:buNone/>
            </a:pPr>
            <a:r>
              <a:rPr lang="de-CH" b="1" dirty="0" smtClean="0"/>
              <a:t>Struktur</a:t>
            </a:r>
          </a:p>
          <a:p>
            <a:pPr>
              <a:buNone/>
            </a:pPr>
            <a:endParaRPr lang="de-CH" b="1" dirty="0" smtClean="0"/>
          </a:p>
          <a:p>
            <a:r>
              <a:rPr lang="de-CH" dirty="0" smtClean="0"/>
              <a:t>Einleitung</a:t>
            </a:r>
          </a:p>
          <a:p>
            <a:r>
              <a:rPr lang="de-CH" dirty="0" smtClean="0"/>
              <a:t>Hauptteil</a:t>
            </a:r>
          </a:p>
          <a:p>
            <a:r>
              <a:rPr lang="de-CH" dirty="0" smtClean="0"/>
              <a:t>Schluss</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4383039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a:ln>
            <a:noFill/>
          </a:ln>
        </p:spPr>
        <p:txBody>
          <a:bodyPr/>
          <a:lstStyle/>
          <a:p>
            <a:pPr>
              <a:buNone/>
            </a:pPr>
            <a:r>
              <a:rPr lang="de-CH" b="1" dirty="0" smtClean="0"/>
              <a:t>Struktur</a:t>
            </a:r>
          </a:p>
          <a:p>
            <a:pPr>
              <a:buNone/>
            </a:pPr>
            <a:endParaRPr lang="de-CH" b="1" dirty="0" smtClean="0"/>
          </a:p>
          <a:p>
            <a:pPr marL="0" indent="0">
              <a:buNone/>
            </a:pPr>
            <a:r>
              <a:rPr lang="de-CH" b="1" dirty="0" smtClean="0"/>
              <a:t>Einleitung</a:t>
            </a:r>
          </a:p>
          <a:p>
            <a:pPr marL="457200" indent="-457200">
              <a:buAutoNum type="alphaLcParenR"/>
            </a:pPr>
            <a:r>
              <a:rPr lang="de-CH" dirty="0"/>
              <a:t>Begrüssung und Einstieg</a:t>
            </a:r>
            <a:br>
              <a:rPr lang="de-CH" dirty="0"/>
            </a:br>
            <a:r>
              <a:rPr lang="de-CH" dirty="0"/>
              <a:t>- Interesse der Zuhörer wecken</a:t>
            </a:r>
            <a:br>
              <a:rPr lang="de-CH" dirty="0"/>
            </a:br>
            <a:r>
              <a:rPr lang="de-CH" dirty="0"/>
              <a:t>- Zuhörer für die Arbeit gewinnen</a:t>
            </a:r>
            <a:br>
              <a:rPr lang="de-CH" dirty="0"/>
            </a:br>
            <a:r>
              <a:rPr lang="de-CH" dirty="0"/>
              <a:t>- Einführung ins Thema</a:t>
            </a:r>
            <a:r>
              <a:rPr lang="de-CH" dirty="0">
                <a:solidFill>
                  <a:srgbClr val="003C8C"/>
                </a:solidFill>
              </a:rPr>
              <a:t/>
            </a:r>
            <a:br>
              <a:rPr lang="de-CH" dirty="0">
                <a:solidFill>
                  <a:srgbClr val="003C8C"/>
                </a:solidFill>
              </a:rPr>
            </a:br>
            <a:r>
              <a:rPr lang="de-CH" dirty="0">
                <a:solidFill>
                  <a:srgbClr val="003C8C"/>
                </a:solidFill>
              </a:rPr>
              <a:t> </a:t>
            </a:r>
          </a:p>
          <a:p>
            <a:pPr marL="457200" indent="-457200">
              <a:buAutoNum type="alphaLcParenR"/>
            </a:pPr>
            <a:r>
              <a:rPr lang="de-CH" dirty="0"/>
              <a:t>Zielsetzung</a:t>
            </a:r>
            <a:br>
              <a:rPr lang="de-CH" dirty="0"/>
            </a:br>
            <a:r>
              <a:rPr lang="de-CH" dirty="0"/>
              <a:t>- Ziel der Präsentation bekannt geben</a:t>
            </a:r>
            <a:br>
              <a:rPr lang="de-CH" dirty="0"/>
            </a:br>
            <a:r>
              <a:rPr lang="de-CH" dirty="0"/>
              <a:t>- Inhaltliche Gliederung der Präsentation aufzeigen</a:t>
            </a:r>
          </a:p>
          <a:p>
            <a:pPr marL="0" indent="0">
              <a:buNone/>
            </a:pPr>
            <a:endParaRPr lang="de-CH"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41175515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a:ln>
            <a:noFill/>
          </a:ln>
        </p:spPr>
        <p:txBody>
          <a:bodyPr/>
          <a:lstStyle/>
          <a:p>
            <a:pPr>
              <a:buNone/>
            </a:pPr>
            <a:r>
              <a:rPr lang="de-CH" b="1" dirty="0" smtClean="0"/>
              <a:t>Struktur</a:t>
            </a:r>
          </a:p>
          <a:p>
            <a:pPr>
              <a:buNone/>
            </a:pPr>
            <a:endParaRPr lang="de-CH" b="1" dirty="0" smtClean="0"/>
          </a:p>
          <a:p>
            <a:pPr marL="0" indent="0">
              <a:buNone/>
            </a:pPr>
            <a:r>
              <a:rPr lang="de-CH" b="1" dirty="0" smtClean="0"/>
              <a:t>Hauptteil</a:t>
            </a:r>
          </a:p>
          <a:p>
            <a:r>
              <a:rPr lang="de-CH" dirty="0"/>
              <a:t>Inhalte vermitteln (Kernpunkte, Ergebnisse)</a:t>
            </a:r>
          </a:p>
          <a:p>
            <a:pPr marL="0" indent="0">
              <a:buNone/>
            </a:pPr>
            <a:endParaRPr lang="de-CH" sz="700" dirty="0"/>
          </a:p>
          <a:p>
            <a:pPr marL="0" indent="0">
              <a:buNone/>
            </a:pPr>
            <a:r>
              <a:rPr lang="de-CH" dirty="0"/>
              <a:t>Dabei beachten:</a:t>
            </a:r>
          </a:p>
          <a:p>
            <a:pPr>
              <a:buFontTx/>
              <a:buChar char="-"/>
            </a:pPr>
            <a:r>
              <a:rPr lang="de-CH" dirty="0"/>
              <a:t>logische Abfolge </a:t>
            </a:r>
          </a:p>
          <a:p>
            <a:pPr>
              <a:buFontTx/>
              <a:buChar char="-"/>
            </a:pPr>
            <a:r>
              <a:rPr lang="de-CH" dirty="0"/>
              <a:t>einfache und klare Aussagen</a:t>
            </a:r>
          </a:p>
          <a:p>
            <a:pPr>
              <a:buFontTx/>
              <a:buChar char="-"/>
            </a:pPr>
            <a:r>
              <a:rPr lang="de-CH" dirty="0"/>
              <a:t>wichtiges wiederholen</a:t>
            </a:r>
          </a:p>
          <a:p>
            <a:pPr>
              <a:buFontTx/>
              <a:buChar char="-"/>
            </a:pPr>
            <a:r>
              <a:rPr lang="de-CH" dirty="0"/>
              <a:t>visualisieren von wesentlichen </a:t>
            </a:r>
            <a:r>
              <a:rPr lang="de-CH" dirty="0" smtClean="0"/>
              <a:t>Inhalten</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114752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a:ln>
            <a:noFill/>
          </a:ln>
        </p:spPr>
        <p:txBody>
          <a:bodyPr/>
          <a:lstStyle/>
          <a:p>
            <a:pPr>
              <a:buNone/>
            </a:pPr>
            <a:r>
              <a:rPr lang="de-CH" b="1" dirty="0" smtClean="0"/>
              <a:t>Struktur</a:t>
            </a:r>
          </a:p>
          <a:p>
            <a:pPr>
              <a:buNone/>
            </a:pPr>
            <a:endParaRPr lang="de-CH" sz="1050" b="1" dirty="0" smtClean="0"/>
          </a:p>
          <a:p>
            <a:pPr marL="0" indent="0">
              <a:buNone/>
            </a:pPr>
            <a:r>
              <a:rPr lang="de-CH" b="1" dirty="0" smtClean="0"/>
              <a:t>Schluss</a:t>
            </a:r>
            <a:endParaRPr lang="de-CH" dirty="0" smtClean="0"/>
          </a:p>
          <a:p>
            <a:pPr marL="457200" indent="-457200">
              <a:buAutoNum type="alphaLcParenR"/>
            </a:pPr>
            <a:r>
              <a:rPr lang="de-CH" dirty="0"/>
              <a:t>Zusammenfassung/Erkenntnisse/Erfahrungen</a:t>
            </a:r>
            <a:br>
              <a:rPr lang="de-CH" dirty="0"/>
            </a:br>
            <a:r>
              <a:rPr lang="de-CH" dirty="0"/>
              <a:t>- wichtige Inhalte prägnant zusammenfassen</a:t>
            </a:r>
            <a:br>
              <a:rPr lang="de-CH" dirty="0"/>
            </a:br>
            <a:r>
              <a:rPr lang="de-CH" dirty="0"/>
              <a:t>- auf den Einstieg zurück kommen</a:t>
            </a:r>
            <a:br>
              <a:rPr lang="de-CH" dirty="0"/>
            </a:br>
            <a:r>
              <a:rPr lang="de-CH" dirty="0"/>
              <a:t>- einen Ausblick zum Thema geben</a:t>
            </a:r>
            <a:br>
              <a:rPr lang="de-CH" dirty="0"/>
            </a:br>
            <a:r>
              <a:rPr lang="de-CH" dirty="0"/>
              <a:t>- eine persönliche Stellungnahme zum Thema geben</a:t>
            </a:r>
            <a:br>
              <a:rPr lang="de-CH" dirty="0"/>
            </a:br>
            <a:r>
              <a:rPr lang="de-CH" dirty="0"/>
              <a:t>- Persönliche Erfahrungen/Erkenntnisse</a:t>
            </a:r>
            <a:br>
              <a:rPr lang="de-CH" dirty="0"/>
            </a:br>
            <a:r>
              <a:rPr lang="de-CH" sz="100" dirty="0"/>
              <a:t> </a:t>
            </a:r>
            <a:endParaRPr lang="de-CH" dirty="0"/>
          </a:p>
          <a:p>
            <a:pPr marL="457200" indent="-457200">
              <a:buAutoNum type="alphaLcParenR"/>
            </a:pPr>
            <a:r>
              <a:rPr lang="de-CH" dirty="0"/>
              <a:t>Fragen und Verabschiedung</a:t>
            </a:r>
            <a:br>
              <a:rPr lang="de-CH" dirty="0"/>
            </a:br>
            <a:r>
              <a:rPr lang="de-CH" dirty="0"/>
              <a:t>- «Haben Sie noch Fragen?»</a:t>
            </a:r>
            <a:br>
              <a:rPr lang="de-CH" dirty="0"/>
            </a:br>
            <a:r>
              <a:rPr lang="de-CH" dirty="0"/>
              <a:t>- Sich für die Aufmerksamkeit bedanken</a:t>
            </a:r>
          </a:p>
          <a:p>
            <a:pPr marL="0" indent="0">
              <a:buNone/>
            </a:pPr>
            <a:endParaRPr lang="de-CH" b="1" dirty="0" smtClean="0"/>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72982991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präsentieren</a:t>
            </a:r>
            <a:endParaRPr lang="de-CH" dirty="0"/>
          </a:p>
        </p:txBody>
      </p:sp>
      <p:sp>
        <p:nvSpPr>
          <p:cNvPr id="3" name="Inhaltsplatzhalter 2"/>
          <p:cNvSpPr>
            <a:spLocks noGrp="1"/>
          </p:cNvSpPr>
          <p:nvPr>
            <p:ph idx="1"/>
          </p:nvPr>
        </p:nvSpPr>
        <p:spPr/>
        <p:txBody>
          <a:bodyPr/>
          <a:lstStyle/>
          <a:p>
            <a:pPr>
              <a:buNone/>
            </a:pPr>
            <a:r>
              <a:rPr lang="de-CH" b="1" dirty="0" smtClean="0"/>
              <a:t>Zu beachten</a:t>
            </a:r>
          </a:p>
          <a:p>
            <a:pPr>
              <a:buNone/>
            </a:pPr>
            <a:endParaRPr lang="de-CH" b="1" dirty="0" smtClean="0"/>
          </a:p>
          <a:p>
            <a:r>
              <a:rPr lang="de-CH" dirty="0" smtClean="0"/>
              <a:t>Immer mehrere Medien einsetzen (Min. 3 Medien)</a:t>
            </a:r>
          </a:p>
          <a:p>
            <a:r>
              <a:rPr lang="de-CH" dirty="0" smtClean="0"/>
              <a:t>Z.B.: </a:t>
            </a:r>
            <a:r>
              <a:rPr lang="de-CH" dirty="0" err="1" smtClean="0"/>
              <a:t>Beamer</a:t>
            </a:r>
            <a:r>
              <a:rPr lang="de-CH" dirty="0" smtClean="0"/>
              <a:t>, Hellraumprojektor, Flipchart, Handout, Whiteboard, Gegenstände (Stempel, Broschüren, usw.)</a:t>
            </a:r>
          </a:p>
          <a:p>
            <a:r>
              <a:rPr lang="de-CH" dirty="0" smtClean="0"/>
              <a:t>Eigene Gestaltung</a:t>
            </a:r>
          </a:p>
          <a:p>
            <a:r>
              <a:rPr lang="de-CH" dirty="0" smtClean="0"/>
              <a:t>Schriftgrösse</a:t>
            </a:r>
          </a:p>
          <a:p>
            <a:r>
              <a:rPr lang="de-CH" dirty="0" smtClean="0"/>
              <a:t>Prozesseinheiten präsentieren</a:t>
            </a:r>
            <a:br>
              <a:rPr lang="de-CH" dirty="0" smtClean="0"/>
            </a:br>
            <a:r>
              <a:rPr lang="de-CH" dirty="0" smtClean="0"/>
              <a:t>(USB-Stick, Register 6, </a:t>
            </a:r>
            <a:r>
              <a:rPr lang="de-CH" dirty="0">
                <a:solidFill>
                  <a:schemeClr val="bg1"/>
                </a:solidFill>
              </a:rPr>
              <a:t> </a:t>
            </a:r>
            <a:r>
              <a:rPr lang="de-CH" dirty="0" smtClean="0"/>
              <a:t>D-06-01-02/1, D-06-01-02/2)</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7578478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2248272"/>
            <a:ext cx="8003232" cy="3484984"/>
          </a:xfrm>
        </p:spPr>
        <p:txBody>
          <a:bodyPr/>
          <a:lstStyle/>
          <a:p>
            <a:r>
              <a:rPr lang="de-CH" b="1" dirty="0" smtClean="0"/>
              <a:t>Struktur:</a:t>
            </a:r>
            <a:r>
              <a:rPr lang="de-CH" dirty="0" smtClean="0"/>
              <a:t> Einleitung und/oder Schluss fehlen</a:t>
            </a:r>
          </a:p>
          <a:p>
            <a:r>
              <a:rPr lang="de-CH" b="1" dirty="0" smtClean="0"/>
              <a:t>Abgabetermin: </a:t>
            </a:r>
            <a:r>
              <a:rPr lang="de-CH" dirty="0" smtClean="0"/>
              <a:t>wird nicht von allen eingehalten (Massgebend ist das Blatt mit den Abgabeterminen)</a:t>
            </a:r>
          </a:p>
          <a:p>
            <a:r>
              <a:rPr lang="de-CH" b="1" dirty="0" smtClean="0"/>
              <a:t>Fehlerhafter Umfang der Dokumentation:</a:t>
            </a:r>
            <a:r>
              <a:rPr lang="de-CH" dirty="0" smtClean="0"/>
              <a:t> unbedingt auf vorgeschriebene Anzahl Seiten achten, Lernjournal oder Auswertungsbogen gehören nicht in Dokumentation</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Titel 1"/>
          <p:cNvSpPr>
            <a:spLocks noGrp="1"/>
          </p:cNvSpPr>
          <p:nvPr>
            <p:ph type="title"/>
          </p:nvPr>
        </p:nvSpPr>
        <p:spPr>
          <a:xfrm>
            <a:off x="251520" y="1119882"/>
            <a:ext cx="8712968" cy="652934"/>
          </a:xfrm>
        </p:spPr>
        <p:txBody>
          <a:bodyPr/>
          <a:lstStyle/>
          <a:p>
            <a:r>
              <a:rPr lang="de-CH" dirty="0" smtClean="0"/>
              <a:t>Häufigste Fehler bei der Bewertung im </a:t>
            </a:r>
            <a:r>
              <a:rPr lang="de-CH" dirty="0" err="1" smtClean="0"/>
              <a:t>üK</a:t>
            </a:r>
            <a:r>
              <a:rPr lang="de-CH" dirty="0" smtClean="0"/>
              <a:t> </a:t>
            </a:r>
            <a:br>
              <a:rPr lang="de-CH" dirty="0" smtClean="0"/>
            </a:br>
            <a:r>
              <a:rPr lang="de-CH" dirty="0" smtClean="0"/>
              <a:t>(Positionen 1 und 2)</a:t>
            </a:r>
            <a:endParaRPr lang="de-CH" dirty="0"/>
          </a:p>
        </p:txBody>
      </p:sp>
    </p:spTree>
    <p:extLst>
      <p:ext uri="{BB962C8B-B14F-4D97-AF65-F5344CB8AC3E}">
        <p14:creationId xmlns:p14="http://schemas.microsoft.com/office/powerpoint/2010/main" val="37690614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0002"/>
            <a:ext cx="8229600" cy="652934"/>
          </a:xfrm>
        </p:spPr>
        <p:txBody>
          <a:bodyPr/>
          <a:lstStyle/>
          <a:p>
            <a:r>
              <a:rPr lang="de-CH" dirty="0" smtClean="0"/>
              <a:t>Lern- und Leistungsdokumentation (LLD)</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38</a:t>
            </a:fld>
            <a:endParaRPr lang="de-CH"/>
          </a:p>
        </p:txBody>
      </p:sp>
    </p:spTree>
    <p:extLst>
      <p:ext uri="{BB962C8B-B14F-4D97-AF65-F5344CB8AC3E}">
        <p14:creationId xmlns:p14="http://schemas.microsoft.com/office/powerpoint/2010/main" val="39632291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Gesetzliche Grundlagen für die LLD im Betrieb</a:t>
            </a:r>
            <a:endParaRPr lang="de-CH" dirty="0"/>
          </a:p>
        </p:txBody>
      </p:sp>
      <p:sp>
        <p:nvSpPr>
          <p:cNvPr id="3" name="Inhaltsplatzhalter 2"/>
          <p:cNvSpPr>
            <a:spLocks noGrp="1"/>
          </p:cNvSpPr>
          <p:nvPr>
            <p:ph idx="1"/>
          </p:nvPr>
        </p:nvSpPr>
        <p:spPr>
          <a:xfrm>
            <a:off x="457200" y="1600200"/>
            <a:ext cx="8229600" cy="4277071"/>
          </a:xfrm>
        </p:spPr>
        <p:txBody>
          <a:bodyPr/>
          <a:lstStyle/>
          <a:p>
            <a:pPr>
              <a:buNone/>
            </a:pPr>
            <a:r>
              <a:rPr lang="de-CH" dirty="0" err="1" smtClean="0"/>
              <a:t>BiVo</a:t>
            </a:r>
            <a:r>
              <a:rPr lang="de-CH" dirty="0" smtClean="0"/>
              <a:t> Art. 16 Lern- und Leistungsdokumentation im Betrieb</a:t>
            </a:r>
          </a:p>
          <a:p>
            <a:pPr marL="176213" indent="-176213">
              <a:buNone/>
            </a:pPr>
            <a:r>
              <a:rPr lang="de-CH" baseline="30000" dirty="0" smtClean="0"/>
              <a:t>1 </a:t>
            </a:r>
            <a:r>
              <a:rPr lang="de-CH" dirty="0" smtClean="0"/>
              <a:t>Die lernende Person führt eine Lerndokumentation, in der sie laufend alle </a:t>
            </a:r>
            <a:r>
              <a:rPr lang="de-CH" b="1" dirty="0" smtClean="0"/>
              <a:t>wesentlichen Arbeiten</a:t>
            </a:r>
            <a:r>
              <a:rPr lang="de-CH" dirty="0" smtClean="0"/>
              <a:t>, die </a:t>
            </a:r>
            <a:r>
              <a:rPr lang="de-CH" b="1" dirty="0" smtClean="0"/>
              <a:t>erworbenen</a:t>
            </a:r>
            <a:r>
              <a:rPr lang="de-CH" dirty="0" smtClean="0"/>
              <a:t> </a:t>
            </a:r>
            <a:r>
              <a:rPr lang="de-CH" b="1" dirty="0" smtClean="0"/>
              <a:t>Fähigkeiten</a:t>
            </a:r>
            <a:r>
              <a:rPr lang="de-CH" dirty="0" smtClean="0"/>
              <a:t> und ihre </a:t>
            </a:r>
            <a:r>
              <a:rPr lang="de-CH" b="1" dirty="0" smtClean="0"/>
              <a:t>Erfahrungen</a:t>
            </a:r>
            <a:r>
              <a:rPr lang="de-CH" dirty="0" smtClean="0"/>
              <a:t> im Betrieb festhält.</a:t>
            </a:r>
          </a:p>
          <a:p>
            <a:pPr marL="176213" indent="-176213">
              <a:buNone/>
            </a:pPr>
            <a:r>
              <a:rPr lang="de-CH" dirty="0" smtClean="0"/>
              <a:t>………..</a:t>
            </a:r>
          </a:p>
          <a:p>
            <a:pPr marL="176213" indent="-176213">
              <a:buNone/>
            </a:pPr>
            <a:endParaRPr lang="de-CH" dirty="0"/>
          </a:p>
          <a:p>
            <a:pPr marL="176213" indent="-176213">
              <a:buNone/>
            </a:pPr>
            <a:r>
              <a:rPr lang="de-CH" dirty="0" smtClean="0"/>
              <a:t>Die Beschreibung erfolgt </a:t>
            </a:r>
            <a:r>
              <a:rPr lang="de-CH" b="1" dirty="0" smtClean="0"/>
              <a:t>Leistungsziel bezogen</a:t>
            </a:r>
            <a:r>
              <a:rPr lang="de-CH" dirty="0" smtClean="0"/>
              <a:t>! </a:t>
            </a:r>
          </a:p>
          <a:p>
            <a:pPr marL="0" indent="0">
              <a:buNone/>
            </a:pPr>
            <a:r>
              <a:rPr lang="de-CH" dirty="0" smtClean="0"/>
              <a:t>Als Grundlage für die Auswahl der wesentlichen Arbeiten und der </a:t>
            </a:r>
            <a:r>
              <a:rPr lang="de-CH" smtClean="0"/>
              <a:t>Leistungsziele dient </a:t>
            </a:r>
            <a:r>
              <a:rPr lang="de-CH" dirty="0" smtClean="0"/>
              <a:t>das </a:t>
            </a:r>
            <a:r>
              <a:rPr lang="de-CH" b="1" dirty="0" smtClean="0"/>
              <a:t>Ausbildungsprogramm</a:t>
            </a:r>
            <a:r>
              <a:rPr lang="de-CH" dirty="0" smtClean="0"/>
              <a:t>.</a:t>
            </a:r>
          </a:p>
          <a:p>
            <a:pPr>
              <a:buNone/>
            </a:pPr>
            <a:endParaRPr lang="de-CH" sz="2000" dirty="0" smtClean="0"/>
          </a:p>
        </p:txBody>
      </p:sp>
      <p:sp>
        <p:nvSpPr>
          <p:cNvPr id="4" name="Foliennummernplatzhalter 3"/>
          <p:cNvSpPr>
            <a:spLocks noGrp="1"/>
          </p:cNvSpPr>
          <p:nvPr>
            <p:ph type="sldNum" sz="quarter" idx="11"/>
          </p:nvPr>
        </p:nvSpPr>
        <p:spPr/>
        <p:txBody>
          <a:bodyPr/>
          <a:lstStyle/>
          <a:p>
            <a:fld id="{87674F0A-37BA-4CE3-B1FD-DE57A7E2F2C6}" type="slidenum">
              <a:rPr lang="de-CH" smtClean="0"/>
              <a:pPr/>
              <a:t>39</a:t>
            </a:fld>
            <a:endParaRPr lang="de-CH"/>
          </a:p>
        </p:txBody>
      </p:sp>
    </p:spTree>
    <p:extLst>
      <p:ext uri="{BB962C8B-B14F-4D97-AF65-F5344CB8AC3E}">
        <p14:creationId xmlns:p14="http://schemas.microsoft.com/office/powerpoint/2010/main" val="1939395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0002"/>
            <a:ext cx="8229600" cy="652934"/>
          </a:xfrm>
        </p:spPr>
        <p:txBody>
          <a:bodyPr/>
          <a:lstStyle/>
          <a:p>
            <a:r>
              <a:rPr lang="de-CH" dirty="0" smtClean="0"/>
              <a:t>Prozesseinheiten (PE)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a:t>
            </a:fld>
            <a:endParaRPr lang="de-CH"/>
          </a:p>
        </p:txBody>
      </p:sp>
    </p:spTree>
    <p:extLst>
      <p:ext uri="{BB962C8B-B14F-4D97-AF65-F5344CB8AC3E}">
        <p14:creationId xmlns:p14="http://schemas.microsoft.com/office/powerpoint/2010/main" val="764326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6283" y="1628800"/>
            <a:ext cx="8887717" cy="3672408"/>
          </a:xfrm>
          <a:prstGeom prst="rect">
            <a:avLst/>
          </a:prstGeom>
          <a:noFill/>
          <a:ln w="9525">
            <a:noFill/>
            <a:miter lim="800000"/>
            <a:headEnd/>
            <a:tailEnd/>
          </a:ln>
        </p:spPr>
      </p:pic>
      <p:sp>
        <p:nvSpPr>
          <p:cNvPr id="3" name="Foliennummernplatzhalter 2"/>
          <p:cNvSpPr>
            <a:spLocks noGrp="1"/>
          </p:cNvSpPr>
          <p:nvPr>
            <p:ph type="sldNum" sz="quarter" idx="11"/>
          </p:nvPr>
        </p:nvSpPr>
        <p:spPr/>
        <p:txBody>
          <a:bodyPr/>
          <a:lstStyle/>
          <a:p>
            <a:fld id="{87674F0A-37BA-4CE3-B1FD-DE57A7E2F2C6}" type="slidenum">
              <a:rPr lang="de-CH" smtClean="0"/>
              <a:pPr/>
              <a:t>40</a:t>
            </a:fld>
            <a:endParaRPr lang="de-CH"/>
          </a:p>
        </p:txBody>
      </p:sp>
      <p:sp>
        <p:nvSpPr>
          <p:cNvPr id="2" name="Textfeld 1"/>
          <p:cNvSpPr txBox="1"/>
          <p:nvPr/>
        </p:nvSpPr>
        <p:spPr>
          <a:xfrm>
            <a:off x="179512" y="1052736"/>
            <a:ext cx="7128792" cy="400110"/>
          </a:xfrm>
          <a:prstGeom prst="rect">
            <a:avLst/>
          </a:prstGeom>
          <a:noFill/>
        </p:spPr>
        <p:txBody>
          <a:bodyPr wrap="square" rtlCol="0">
            <a:spAutoFit/>
          </a:bodyPr>
          <a:lstStyle/>
          <a:p>
            <a:r>
              <a:rPr lang="de-CH" sz="2000" b="1" dirty="0" smtClean="0"/>
              <a:t>Grundlage ist das Ausbildungsprogramm!</a:t>
            </a:r>
            <a:endParaRPr lang="de-CH" sz="2000" b="1" dirty="0"/>
          </a:p>
        </p:txBody>
      </p:sp>
    </p:spTree>
    <p:extLst>
      <p:ext uri="{BB962C8B-B14F-4D97-AF65-F5344CB8AC3E}">
        <p14:creationId xmlns:p14="http://schemas.microsoft.com/office/powerpoint/2010/main" val="3484845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Auswahl der Arbeiten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41</a:t>
            </a:fld>
            <a:endParaRPr lang="de-CH"/>
          </a:p>
        </p:txBody>
      </p:sp>
      <p:pic>
        <p:nvPicPr>
          <p:cNvPr id="7" name="Grafi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910" y="1466125"/>
            <a:ext cx="7470490" cy="5275243"/>
          </a:xfrm>
          <a:prstGeom prst="rect">
            <a:avLst/>
          </a:prstGeom>
        </p:spPr>
      </p:pic>
    </p:spTree>
    <p:extLst>
      <p:ext uri="{BB962C8B-B14F-4D97-AF65-F5344CB8AC3E}">
        <p14:creationId xmlns:p14="http://schemas.microsoft.com/office/powerpoint/2010/main" val="9786126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Auswahl der Arbeiten/Leistungsziele</a:t>
            </a:r>
            <a:endParaRPr lang="de-CH" dirty="0"/>
          </a:p>
        </p:txBody>
      </p:sp>
      <p:sp>
        <p:nvSpPr>
          <p:cNvPr id="3" name="Inhaltsplatzhalter 2"/>
          <p:cNvSpPr>
            <a:spLocks noGrp="1"/>
          </p:cNvSpPr>
          <p:nvPr>
            <p:ph idx="1"/>
          </p:nvPr>
        </p:nvSpPr>
        <p:spPr/>
        <p:txBody>
          <a:bodyPr/>
          <a:lstStyle/>
          <a:p>
            <a:pPr marL="0" indent="0">
              <a:buNone/>
            </a:pPr>
            <a:r>
              <a:rPr lang="de-CH" b="1" dirty="0" smtClean="0"/>
              <a:t>Die Gemeindeversammlung</a:t>
            </a:r>
          </a:p>
          <a:p>
            <a:pPr marL="0" indent="0">
              <a:buNone/>
            </a:pPr>
            <a:endParaRPr lang="de-CH" dirty="0"/>
          </a:p>
          <a:p>
            <a:pPr>
              <a:tabLst>
                <a:tab pos="2692400" algn="l"/>
              </a:tabLst>
            </a:pPr>
            <a:r>
              <a:rPr lang="de-CH" dirty="0" smtClean="0"/>
              <a:t>1.1.3.4 (K3)	Vollzugsarbeiten ausführen</a:t>
            </a:r>
          </a:p>
          <a:p>
            <a:pPr>
              <a:tabLst>
                <a:tab pos="2692400" algn="l"/>
              </a:tabLst>
            </a:pPr>
            <a:r>
              <a:rPr lang="de-CH" dirty="0" smtClean="0"/>
              <a:t>1.1.3.3 (K3)	Rechtliche Grundlagen aufzeigen</a:t>
            </a:r>
          </a:p>
          <a:p>
            <a:pPr>
              <a:tabLst>
                <a:tab pos="2692400" algn="l"/>
              </a:tabLst>
            </a:pPr>
            <a:endParaRPr lang="de-CH" dirty="0"/>
          </a:p>
          <a:p>
            <a:pPr marL="0" indent="0">
              <a:buNone/>
              <a:tabLst>
                <a:tab pos="2692400" algn="l"/>
              </a:tabLst>
            </a:pPr>
            <a:r>
              <a:rPr lang="de-CH" dirty="0" smtClean="0"/>
              <a:t>Je nach Leistungsziel ist die Aufgabe für die/den Lernenden völlig anders.</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42</a:t>
            </a:fld>
            <a:endParaRPr lang="de-CH"/>
          </a:p>
        </p:txBody>
      </p:sp>
    </p:spTree>
    <p:extLst>
      <p:ext uri="{BB962C8B-B14F-4D97-AF65-F5344CB8AC3E}">
        <p14:creationId xmlns:p14="http://schemas.microsoft.com/office/powerpoint/2010/main" val="37572178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Kontrolle und Würdigung</a:t>
            </a:r>
            <a:endParaRPr lang="de-CH" dirty="0"/>
          </a:p>
        </p:txBody>
      </p:sp>
      <p:sp>
        <p:nvSpPr>
          <p:cNvPr id="3" name="Inhaltsplatzhalter 2"/>
          <p:cNvSpPr>
            <a:spLocks noGrp="1"/>
          </p:cNvSpPr>
          <p:nvPr>
            <p:ph idx="1"/>
          </p:nvPr>
        </p:nvSpPr>
        <p:spPr/>
        <p:txBody>
          <a:bodyPr/>
          <a:lstStyle/>
          <a:p>
            <a:pPr marL="176213" indent="-176213">
              <a:buNone/>
            </a:pPr>
            <a:r>
              <a:rPr lang="de-CH" baseline="30000" dirty="0" smtClean="0"/>
              <a:t>2</a:t>
            </a:r>
            <a:r>
              <a:rPr lang="de-CH" dirty="0" smtClean="0"/>
              <a:t> Die Berufsbildnerin oder der Berufsbildner </a:t>
            </a:r>
            <a:r>
              <a:rPr lang="de-CH" b="1" dirty="0" smtClean="0"/>
              <a:t>kontrolliert</a:t>
            </a:r>
            <a:r>
              <a:rPr lang="de-CH" dirty="0" smtClean="0"/>
              <a:t> die Lerndokumentation mindestens einmal pro Semester mit der lernenden Person.</a:t>
            </a:r>
          </a:p>
          <a:p>
            <a:pPr>
              <a:buNone/>
            </a:pPr>
            <a:endParaRPr lang="de-CH" dirty="0" smtClean="0"/>
          </a:p>
          <a:p>
            <a:pPr marL="0" indent="0">
              <a:buNone/>
            </a:pPr>
            <a:r>
              <a:rPr lang="de-CH" dirty="0" smtClean="0"/>
              <a:t>In jedem Register der Leistungsziele (06–12) hat der, die Berufsbildner/in eine Vorlage.</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43</a:t>
            </a:fld>
            <a:endParaRPr lang="de-CH"/>
          </a:p>
        </p:txBody>
      </p:sp>
    </p:spTree>
    <p:extLst>
      <p:ext uri="{BB962C8B-B14F-4D97-AF65-F5344CB8AC3E}">
        <p14:creationId xmlns:p14="http://schemas.microsoft.com/office/powerpoint/2010/main" val="37497545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Kontrolle und Würdigung</a:t>
            </a:r>
            <a:endParaRPr lang="de-CH" dirty="0"/>
          </a:p>
        </p:txBody>
      </p:sp>
      <p:sp>
        <p:nvSpPr>
          <p:cNvPr id="3" name="Inhaltsplatzhalter 2"/>
          <p:cNvSpPr>
            <a:spLocks noGrp="1"/>
          </p:cNvSpPr>
          <p:nvPr>
            <p:ph idx="1"/>
          </p:nvPr>
        </p:nvSpPr>
        <p:spPr>
          <a:xfrm>
            <a:off x="457200" y="2104256"/>
            <a:ext cx="8229600" cy="1828800"/>
          </a:xfrm>
        </p:spPr>
        <p:txBody>
          <a:bodyPr/>
          <a:lstStyle/>
          <a:p>
            <a:r>
              <a:rPr lang="de-CH" dirty="0" smtClean="0"/>
              <a:t>Beispiel eines Lernenden (Gemeindeversammlung, </a:t>
            </a:r>
            <a:br>
              <a:rPr lang="de-CH" dirty="0" smtClean="0"/>
            </a:br>
            <a:r>
              <a:rPr lang="de-CH" dirty="0" smtClean="0"/>
              <a:t>LZ 1.1.3.1: Auftrag des Lehrbetriebs aufzeigen)</a:t>
            </a:r>
          </a:p>
          <a:p>
            <a:r>
              <a:rPr lang="de-CH" dirty="0" smtClean="0"/>
              <a:t>Würdigung des Berufsbildners</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44</a:t>
            </a:fld>
            <a:endParaRPr lang="de-CH"/>
          </a:p>
        </p:txBody>
      </p:sp>
    </p:spTree>
    <p:extLst>
      <p:ext uri="{BB962C8B-B14F-4D97-AF65-F5344CB8AC3E}">
        <p14:creationId xmlns:p14="http://schemas.microsoft.com/office/powerpoint/2010/main" val="312265238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Gestaltung der Kontrolle und Würdigung</a:t>
            </a:r>
            <a:endParaRPr lang="de-CH" dirty="0"/>
          </a:p>
        </p:txBody>
      </p:sp>
      <p:sp>
        <p:nvSpPr>
          <p:cNvPr id="3" name="Inhaltsplatzhalter 2"/>
          <p:cNvSpPr>
            <a:spLocks noGrp="1"/>
          </p:cNvSpPr>
          <p:nvPr>
            <p:ph idx="1"/>
          </p:nvPr>
        </p:nvSpPr>
        <p:spPr/>
        <p:txBody>
          <a:bodyPr/>
          <a:lstStyle/>
          <a:p>
            <a:pPr marL="0" indent="0">
              <a:buNone/>
            </a:pPr>
            <a:r>
              <a:rPr lang="de-CH" dirty="0" smtClean="0"/>
              <a:t>Überlegen Sie, wie Sie diese Kontrolle und Würdigung in Ihrem Betrieb gerne gestalten möchten:</a:t>
            </a:r>
          </a:p>
          <a:p>
            <a:endParaRPr lang="de-CH" dirty="0" smtClean="0"/>
          </a:p>
          <a:p>
            <a:r>
              <a:rPr lang="de-CH" dirty="0" smtClean="0"/>
              <a:t>Häufigkeit der Kontrolle</a:t>
            </a:r>
          </a:p>
          <a:p>
            <a:r>
              <a:rPr lang="de-CH" dirty="0" smtClean="0"/>
              <a:t>Intervalle</a:t>
            </a:r>
          </a:p>
          <a:p>
            <a:r>
              <a:rPr lang="de-CH" dirty="0" smtClean="0"/>
              <a:t>Auswahl der wesentlichen Arbeiten</a:t>
            </a:r>
          </a:p>
          <a:p>
            <a:r>
              <a:rPr lang="de-CH" dirty="0" smtClean="0"/>
              <a:t>Auswahl der Leistungsziele</a:t>
            </a:r>
          </a:p>
          <a:p>
            <a:r>
              <a:rPr lang="de-CH" dirty="0" smtClean="0"/>
              <a:t>………</a:t>
            </a:r>
          </a:p>
          <a:p>
            <a:r>
              <a:rPr lang="de-CH" dirty="0" smtClean="0"/>
              <a:t>Was ist der Unterschied zum Arbeitsbuch?</a:t>
            </a:r>
          </a:p>
          <a:p>
            <a:pPr>
              <a:buNone/>
            </a:pPr>
            <a:endParaRPr lang="de-CH" dirty="0" smtClean="0"/>
          </a:p>
          <a:p>
            <a:pPr>
              <a:buNone/>
            </a:pPr>
            <a:r>
              <a:rPr lang="de-CH" dirty="0" smtClean="0"/>
              <a:t>=&gt; Plenumsdiskussion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45</a:t>
            </a:fld>
            <a:endParaRPr lang="de-CH"/>
          </a:p>
        </p:txBody>
      </p:sp>
    </p:spTree>
    <p:extLst>
      <p:ext uri="{BB962C8B-B14F-4D97-AF65-F5344CB8AC3E}">
        <p14:creationId xmlns:p14="http://schemas.microsoft.com/office/powerpoint/2010/main" val="1828600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Rückblick</a:t>
            </a:r>
            <a:endParaRPr lang="de-CH" dirty="0"/>
          </a:p>
        </p:txBody>
      </p:sp>
      <p:sp>
        <p:nvSpPr>
          <p:cNvPr id="3" name="Inhaltsplatzhalter 2"/>
          <p:cNvSpPr>
            <a:spLocks noGrp="1"/>
          </p:cNvSpPr>
          <p:nvPr>
            <p:ph idx="1"/>
          </p:nvPr>
        </p:nvSpPr>
        <p:spPr>
          <a:xfrm>
            <a:off x="457200" y="2104256"/>
            <a:ext cx="8229600" cy="1828800"/>
          </a:xfrm>
        </p:spPr>
        <p:txBody>
          <a:bodyPr/>
          <a:lstStyle/>
          <a:p>
            <a:r>
              <a:rPr lang="de-CH" dirty="0" smtClean="0"/>
              <a:t>Ergänzungen?</a:t>
            </a:r>
          </a:p>
          <a:p>
            <a:r>
              <a:rPr lang="de-CH" dirty="0" smtClean="0"/>
              <a:t>Fragen?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46</a:t>
            </a:fld>
            <a:endParaRPr lang="de-CH"/>
          </a:p>
        </p:txBody>
      </p:sp>
    </p:spTree>
    <p:extLst>
      <p:ext uri="{BB962C8B-B14F-4D97-AF65-F5344CB8AC3E}">
        <p14:creationId xmlns:p14="http://schemas.microsoft.com/office/powerpoint/2010/main" val="24888996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200002"/>
            <a:ext cx="8229600" cy="652934"/>
          </a:xfrm>
        </p:spPr>
        <p:txBody>
          <a:bodyPr/>
          <a:lstStyle/>
          <a:p>
            <a:r>
              <a:rPr lang="de-CH" b="1" dirty="0" smtClean="0"/>
              <a:t>5. </a:t>
            </a:r>
            <a:r>
              <a:rPr lang="de-CH" b="1" dirty="0" err="1" smtClean="0"/>
              <a:t>üK</a:t>
            </a:r>
            <a:r>
              <a:rPr lang="de-CH" b="1" dirty="0" smtClean="0"/>
              <a:t> Generation 2012-15 (Praxisbericht)</a:t>
            </a:r>
            <a:endParaRPr lang="de-CH" b="1"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47</a:t>
            </a:fld>
            <a:endParaRPr lang="de-CH"/>
          </a:p>
        </p:txBody>
      </p:sp>
    </p:spTree>
    <p:extLst>
      <p:ext uri="{BB962C8B-B14F-4D97-AF65-F5344CB8AC3E}">
        <p14:creationId xmlns:p14="http://schemas.microsoft.com/office/powerpoint/2010/main" val="608379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CH" dirty="0" smtClean="0"/>
              <a:t>Gewichtung des betrieblichen Qualifikationsverfahrens</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feld 8"/>
          <p:cNvSpPr txBox="1"/>
          <p:nvPr/>
        </p:nvSpPr>
        <p:spPr>
          <a:xfrm>
            <a:off x="5508104" y="3068960"/>
            <a:ext cx="710451" cy="369332"/>
          </a:xfrm>
          <a:prstGeom prst="rect">
            <a:avLst/>
          </a:prstGeom>
          <a:noFill/>
        </p:spPr>
        <p:txBody>
          <a:bodyPr wrap="none" rtlCol="0">
            <a:spAutoFit/>
          </a:bodyPr>
          <a:lstStyle/>
          <a:p>
            <a:r>
              <a:rPr lang="de-CH" dirty="0" smtClean="0"/>
              <a:t>25 %</a:t>
            </a:r>
            <a:endParaRPr lang="de-CH" dirty="0"/>
          </a:p>
        </p:txBody>
      </p:sp>
      <p:sp>
        <p:nvSpPr>
          <p:cNvPr id="10" name="Textfeld 9"/>
          <p:cNvSpPr txBox="1"/>
          <p:nvPr/>
        </p:nvSpPr>
        <p:spPr>
          <a:xfrm>
            <a:off x="5508104" y="4293096"/>
            <a:ext cx="710451" cy="369332"/>
          </a:xfrm>
          <a:prstGeom prst="rect">
            <a:avLst/>
          </a:prstGeom>
          <a:noFill/>
        </p:spPr>
        <p:txBody>
          <a:bodyPr wrap="none" rtlCol="0">
            <a:spAutoFit/>
          </a:bodyPr>
          <a:lstStyle/>
          <a:p>
            <a:r>
              <a:rPr lang="de-CH" dirty="0" smtClean="0"/>
              <a:t>25 %</a:t>
            </a:r>
            <a:endParaRPr lang="de-CH" dirty="0"/>
          </a:p>
        </p:txBody>
      </p:sp>
      <p:sp>
        <p:nvSpPr>
          <p:cNvPr id="11" name="Textfeld 10"/>
          <p:cNvSpPr txBox="1"/>
          <p:nvPr/>
        </p:nvSpPr>
        <p:spPr>
          <a:xfrm>
            <a:off x="5508104" y="5373216"/>
            <a:ext cx="710451" cy="369332"/>
          </a:xfrm>
          <a:prstGeom prst="rect">
            <a:avLst/>
          </a:prstGeom>
          <a:noFill/>
        </p:spPr>
        <p:txBody>
          <a:bodyPr wrap="none" rtlCol="0">
            <a:spAutoFit/>
          </a:bodyPr>
          <a:lstStyle/>
          <a:p>
            <a:r>
              <a:rPr lang="de-CH" dirty="0" smtClean="0"/>
              <a:t>50 %</a:t>
            </a:r>
            <a:endParaRPr lang="de-CH" dirty="0"/>
          </a:p>
        </p:txBody>
      </p:sp>
      <p:sp>
        <p:nvSpPr>
          <p:cNvPr id="8" name="Fußzeilenplatzhalter 7"/>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12" name="Ellipse 11"/>
          <p:cNvSpPr/>
          <p:nvPr/>
        </p:nvSpPr>
        <p:spPr>
          <a:xfrm>
            <a:off x="1907704" y="3789040"/>
            <a:ext cx="5616624" cy="12961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5488520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dirty="0" err="1" smtClean="0"/>
              <a:t>Bestehensnorm</a:t>
            </a:r>
            <a:r>
              <a:rPr lang="de-CH" dirty="0" smtClean="0"/>
              <a:t> (betrieblicher Teil)</a:t>
            </a:r>
            <a:endParaRPr lang="de-CH" dirty="0"/>
          </a:p>
        </p:txBody>
      </p:sp>
      <p:sp>
        <p:nvSpPr>
          <p:cNvPr id="18" name="Textfeld 17"/>
          <p:cNvSpPr txBox="1"/>
          <p:nvPr/>
        </p:nvSpPr>
        <p:spPr>
          <a:xfrm>
            <a:off x="971600" y="1916832"/>
            <a:ext cx="4262705" cy="369332"/>
          </a:xfrm>
          <a:prstGeom prst="rect">
            <a:avLst/>
          </a:prstGeom>
          <a:noFill/>
        </p:spPr>
        <p:txBody>
          <a:bodyPr wrap="none" rtlCol="0">
            <a:spAutoFit/>
          </a:bodyPr>
          <a:lstStyle/>
          <a:p>
            <a:r>
              <a:rPr lang="de-CH" dirty="0" err="1" smtClean="0"/>
              <a:t>Fachnote</a:t>
            </a:r>
            <a:r>
              <a:rPr lang="de-CH" dirty="0" smtClean="0"/>
              <a:t>: Berufspraxis schriftlich (25%)</a:t>
            </a:r>
            <a:endParaRPr lang="de-CH" dirty="0"/>
          </a:p>
        </p:txBody>
      </p:sp>
      <p:sp>
        <p:nvSpPr>
          <p:cNvPr id="19" name="Textfeld 18"/>
          <p:cNvSpPr txBox="1"/>
          <p:nvPr/>
        </p:nvSpPr>
        <p:spPr>
          <a:xfrm>
            <a:off x="971600" y="2420888"/>
            <a:ext cx="4288353" cy="369332"/>
          </a:xfrm>
          <a:prstGeom prst="rect">
            <a:avLst/>
          </a:prstGeom>
          <a:noFill/>
        </p:spPr>
        <p:txBody>
          <a:bodyPr wrap="none" rtlCol="0">
            <a:spAutoFit/>
          </a:bodyPr>
          <a:lstStyle/>
          <a:p>
            <a:r>
              <a:rPr lang="de-CH" dirty="0" err="1" smtClean="0"/>
              <a:t>Fachnote</a:t>
            </a:r>
            <a:r>
              <a:rPr lang="de-CH" dirty="0" smtClean="0"/>
              <a:t>:  Berufspraxis mündlich (25%)</a:t>
            </a:r>
            <a:endParaRPr lang="de-CH" dirty="0"/>
          </a:p>
        </p:txBody>
      </p:sp>
      <p:sp>
        <p:nvSpPr>
          <p:cNvPr id="20" name="Textfeld 19"/>
          <p:cNvSpPr txBox="1"/>
          <p:nvPr/>
        </p:nvSpPr>
        <p:spPr>
          <a:xfrm>
            <a:off x="971600" y="2924944"/>
            <a:ext cx="7808612" cy="369332"/>
          </a:xfrm>
          <a:prstGeom prst="rect">
            <a:avLst/>
          </a:prstGeom>
          <a:noFill/>
        </p:spPr>
        <p:txBody>
          <a:bodyPr wrap="none" rtlCol="0">
            <a:spAutoFit/>
          </a:bodyPr>
          <a:lstStyle/>
          <a:p>
            <a:r>
              <a:rPr lang="de-CH" dirty="0" smtClean="0"/>
              <a:t>Erfahrungsnote: auf halbe Note gerundetes Mittel von 6 ALS + 2PE (50%)</a:t>
            </a:r>
            <a:endParaRPr lang="de-CH" dirty="0"/>
          </a:p>
        </p:txBody>
      </p:sp>
      <p:cxnSp>
        <p:nvCxnSpPr>
          <p:cNvPr id="13" name="Gerade Verbindung 12"/>
          <p:cNvCxnSpPr/>
          <p:nvPr/>
        </p:nvCxnSpPr>
        <p:spPr>
          <a:xfrm>
            <a:off x="971600" y="3501008"/>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971599" y="3789040"/>
            <a:ext cx="7920881" cy="646331"/>
          </a:xfrm>
          <a:prstGeom prst="rect">
            <a:avLst/>
          </a:prstGeom>
          <a:noFill/>
        </p:spPr>
        <p:txBody>
          <a:bodyPr wrap="square" rtlCol="0">
            <a:spAutoFit/>
          </a:bodyPr>
          <a:lstStyle/>
          <a:p>
            <a:r>
              <a:rPr lang="de-CH" dirty="0" smtClean="0"/>
              <a:t>Note: Auf eine Dezimalstelle gerundetes Mittel der 3 Noten</a:t>
            </a:r>
          </a:p>
          <a:p>
            <a:endParaRPr lang="de-CH" dirty="0" smtClean="0"/>
          </a:p>
        </p:txBody>
      </p:sp>
      <p:sp>
        <p:nvSpPr>
          <p:cNvPr id="29" name="Textfeld 28"/>
          <p:cNvSpPr txBox="1"/>
          <p:nvPr/>
        </p:nvSpPr>
        <p:spPr>
          <a:xfrm>
            <a:off x="899592" y="5085184"/>
            <a:ext cx="5378395" cy="923330"/>
          </a:xfrm>
          <a:prstGeom prst="rect">
            <a:avLst/>
          </a:prstGeom>
          <a:noFill/>
        </p:spPr>
        <p:txBody>
          <a:bodyPr wrap="none" rtlCol="0">
            <a:spAutoFit/>
          </a:bodyPr>
          <a:lstStyle/>
          <a:p>
            <a:r>
              <a:rPr lang="de-CH" dirty="0" smtClean="0"/>
              <a:t>Bestanden, wenn die Note 4.0 oder höher ist,</a:t>
            </a:r>
          </a:p>
          <a:p>
            <a:r>
              <a:rPr lang="de-CH" dirty="0" smtClean="0"/>
              <a:t>nicht mehr als eine </a:t>
            </a:r>
            <a:r>
              <a:rPr lang="de-CH" dirty="0" err="1" smtClean="0"/>
              <a:t>Fachnote</a:t>
            </a:r>
            <a:r>
              <a:rPr lang="de-CH" dirty="0" smtClean="0"/>
              <a:t> ungenügend ist,</a:t>
            </a:r>
          </a:p>
          <a:p>
            <a:r>
              <a:rPr lang="de-CH" dirty="0" smtClean="0"/>
              <a:t>und keine </a:t>
            </a:r>
            <a:r>
              <a:rPr lang="de-CH" dirty="0" err="1" smtClean="0"/>
              <a:t>Fachnote</a:t>
            </a:r>
            <a:r>
              <a:rPr lang="de-CH" dirty="0" smtClean="0"/>
              <a:t>/Erfahrungsnote unter 3.0 liegt.</a:t>
            </a:r>
            <a:endParaRPr lang="de-CH" dirty="0"/>
          </a:p>
        </p:txBody>
      </p:sp>
      <p:cxnSp>
        <p:nvCxnSpPr>
          <p:cNvPr id="17" name="Gerade Verbindung 16"/>
          <p:cNvCxnSpPr/>
          <p:nvPr/>
        </p:nvCxnSpPr>
        <p:spPr>
          <a:xfrm>
            <a:off x="971600" y="4365104"/>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p:nvCxnSpPr>
        <p:spPr>
          <a:xfrm>
            <a:off x="971600" y="4509120"/>
            <a:ext cx="792088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ußzeilenplatzhalter 11"/>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4075305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Grundlage</a:t>
            </a:r>
          </a:p>
          <a:p>
            <a:pPr>
              <a:buNone/>
            </a:pPr>
            <a:endParaRPr lang="de-CH" dirty="0" smtClean="0"/>
          </a:p>
          <a:p>
            <a:pPr>
              <a:buNone/>
            </a:pPr>
            <a:r>
              <a:rPr lang="de-CH" dirty="0" smtClean="0"/>
              <a:t>USB-Stick, Register 6 (D-06-01-01.pdf)</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pic>
        <p:nvPicPr>
          <p:cNvPr id="2050" name="Picture 2"/>
          <p:cNvPicPr>
            <a:picLocks noChangeAspect="1" noChangeArrowheads="1"/>
          </p:cNvPicPr>
          <p:nvPr/>
        </p:nvPicPr>
        <p:blipFill>
          <a:blip r:embed="rId3" cstate="print"/>
          <a:srcRect/>
          <a:stretch>
            <a:fillRect/>
          </a:stretch>
        </p:blipFill>
        <p:spPr bwMode="auto">
          <a:xfrm>
            <a:off x="251520" y="1700808"/>
            <a:ext cx="8892480" cy="2491349"/>
          </a:xfrm>
          <a:prstGeom prst="rect">
            <a:avLst/>
          </a:prstGeom>
          <a:noFill/>
          <a:ln w="9525">
            <a:noFill/>
            <a:miter lim="800000"/>
            <a:headEnd/>
            <a:tailEnd/>
          </a:ln>
        </p:spPr>
      </p:pic>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Ellipse 5"/>
          <p:cNvSpPr/>
          <p:nvPr/>
        </p:nvSpPr>
        <p:spPr>
          <a:xfrm>
            <a:off x="7812360" y="3068960"/>
            <a:ext cx="158417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594958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extfeld 4"/>
          <p:cNvSpPr txBox="1"/>
          <p:nvPr/>
        </p:nvSpPr>
        <p:spPr>
          <a:xfrm>
            <a:off x="179512" y="836712"/>
            <a:ext cx="2808312" cy="923330"/>
          </a:xfrm>
          <a:prstGeom prst="rect">
            <a:avLst/>
          </a:prstGeom>
          <a:solidFill>
            <a:schemeClr val="tx2">
              <a:lumMod val="40000"/>
              <a:lumOff val="60000"/>
            </a:schemeClr>
          </a:solidFill>
        </p:spPr>
        <p:txBody>
          <a:bodyPr wrap="square" rtlCol="0">
            <a:spAutoFit/>
          </a:bodyPr>
          <a:lstStyle/>
          <a:p>
            <a:r>
              <a:rPr lang="de-CH" dirty="0" smtClean="0"/>
              <a:t>Wegleitung zum </a:t>
            </a:r>
          </a:p>
          <a:p>
            <a:r>
              <a:rPr lang="de-CH" dirty="0" smtClean="0"/>
              <a:t>betrieblichen </a:t>
            </a:r>
          </a:p>
          <a:p>
            <a:r>
              <a:rPr lang="de-CH" dirty="0" smtClean="0"/>
              <a:t>Qualifikationsverfahren:</a:t>
            </a:r>
            <a:endParaRPr lang="de-CH" dirty="0"/>
          </a:p>
        </p:txBody>
      </p:sp>
      <p:sp>
        <p:nvSpPr>
          <p:cNvPr id="6" name="Textfeld 5"/>
          <p:cNvSpPr txBox="1"/>
          <p:nvPr/>
        </p:nvSpPr>
        <p:spPr>
          <a:xfrm>
            <a:off x="179512" y="1844824"/>
            <a:ext cx="2794226" cy="830997"/>
          </a:xfrm>
          <a:prstGeom prst="rect">
            <a:avLst/>
          </a:prstGeom>
          <a:solidFill>
            <a:schemeClr val="tx2">
              <a:lumMod val="40000"/>
              <a:lumOff val="60000"/>
            </a:schemeClr>
          </a:solidFill>
        </p:spPr>
        <p:txBody>
          <a:bodyPr wrap="none" rtlCol="0">
            <a:spAutoFit/>
          </a:bodyPr>
          <a:lstStyle/>
          <a:p>
            <a:r>
              <a:rPr lang="de-CH" sz="1600" dirty="0" smtClean="0"/>
              <a:t>Praxisbericht gibt Einsicht</a:t>
            </a:r>
          </a:p>
          <a:p>
            <a:r>
              <a:rPr lang="de-CH" sz="1600" dirty="0" smtClean="0"/>
              <a:t>in die praktische Ausbildung </a:t>
            </a:r>
          </a:p>
          <a:p>
            <a:r>
              <a:rPr lang="de-CH" sz="1600" dirty="0" smtClean="0"/>
              <a:t>der Lernenden</a:t>
            </a:r>
            <a:endParaRPr lang="de-CH" sz="1600" dirty="0"/>
          </a:p>
        </p:txBody>
      </p:sp>
      <p:sp>
        <p:nvSpPr>
          <p:cNvPr id="7" name="Textfeld 6"/>
          <p:cNvSpPr txBox="1"/>
          <p:nvPr/>
        </p:nvSpPr>
        <p:spPr>
          <a:xfrm>
            <a:off x="179512" y="2780928"/>
            <a:ext cx="2808312" cy="584775"/>
          </a:xfrm>
          <a:prstGeom prst="rect">
            <a:avLst/>
          </a:prstGeom>
          <a:solidFill>
            <a:schemeClr val="tx2">
              <a:lumMod val="40000"/>
              <a:lumOff val="60000"/>
            </a:schemeClr>
          </a:solidFill>
        </p:spPr>
        <p:txBody>
          <a:bodyPr wrap="square" rtlCol="0">
            <a:spAutoFit/>
          </a:bodyPr>
          <a:lstStyle/>
          <a:p>
            <a:r>
              <a:rPr lang="de-CH" sz="1600" b="1" dirty="0" smtClean="0"/>
              <a:t>Ausbildungsprogramm</a:t>
            </a:r>
            <a:r>
              <a:rPr lang="de-CH" sz="1600" dirty="0" smtClean="0"/>
              <a:t> mit</a:t>
            </a:r>
          </a:p>
          <a:p>
            <a:r>
              <a:rPr lang="de-CH" sz="1600" dirty="0" smtClean="0"/>
              <a:t>Praxisbericht einreichen</a:t>
            </a:r>
            <a:endParaRPr lang="de-CH" sz="1600" dirty="0"/>
          </a:p>
        </p:txBody>
      </p:sp>
      <p:sp>
        <p:nvSpPr>
          <p:cNvPr id="8" name="Textfeld 7"/>
          <p:cNvSpPr txBox="1"/>
          <p:nvPr/>
        </p:nvSpPr>
        <p:spPr>
          <a:xfrm>
            <a:off x="5940152" y="836712"/>
            <a:ext cx="3056286" cy="1477328"/>
          </a:xfrm>
          <a:prstGeom prst="rect">
            <a:avLst/>
          </a:prstGeom>
          <a:solidFill>
            <a:schemeClr val="accent1">
              <a:lumMod val="40000"/>
              <a:lumOff val="60000"/>
            </a:schemeClr>
          </a:solidFill>
        </p:spPr>
        <p:txBody>
          <a:bodyPr wrap="none" rtlCol="0">
            <a:spAutoFit/>
          </a:bodyPr>
          <a:lstStyle/>
          <a:p>
            <a:r>
              <a:rPr lang="de-CH" dirty="0" smtClean="0"/>
              <a:t>LLD führen:</a:t>
            </a:r>
          </a:p>
          <a:p>
            <a:pPr>
              <a:buFont typeface="Arial" pitchFamily="34" charset="0"/>
              <a:buChar char="•"/>
            </a:pPr>
            <a:r>
              <a:rPr lang="de-CH" dirty="0" smtClean="0"/>
              <a:t> Verbindung Praxis – </a:t>
            </a:r>
            <a:r>
              <a:rPr lang="de-CH" dirty="0" err="1" smtClean="0"/>
              <a:t>üK</a:t>
            </a:r>
            <a:endParaRPr lang="de-CH" dirty="0" smtClean="0"/>
          </a:p>
          <a:p>
            <a:pPr>
              <a:buFont typeface="Arial" pitchFamily="34" charset="0"/>
              <a:buChar char="•"/>
            </a:pPr>
            <a:r>
              <a:rPr lang="de-CH" dirty="0" smtClean="0"/>
              <a:t> Verbindung Praxis – BFS</a:t>
            </a:r>
          </a:p>
          <a:p>
            <a:pPr>
              <a:buFont typeface="Arial" pitchFamily="34" charset="0"/>
              <a:buChar char="•"/>
            </a:pPr>
            <a:r>
              <a:rPr lang="de-CH" dirty="0" smtClean="0"/>
              <a:t> Konkret bearbeitete</a:t>
            </a:r>
          </a:p>
          <a:p>
            <a:pPr>
              <a:tabLst>
                <a:tab pos="92075" algn="l"/>
              </a:tabLst>
            </a:pPr>
            <a:r>
              <a:rPr lang="de-CH" dirty="0" smtClean="0"/>
              <a:t>	 Tätigkeiten dokumentieren</a:t>
            </a:r>
            <a:endParaRPr lang="de-CH" dirty="0"/>
          </a:p>
        </p:txBody>
      </p:sp>
      <p:sp>
        <p:nvSpPr>
          <p:cNvPr id="9" name="Textfeld 8"/>
          <p:cNvSpPr txBox="1"/>
          <p:nvPr/>
        </p:nvSpPr>
        <p:spPr>
          <a:xfrm>
            <a:off x="5868144" y="3212976"/>
            <a:ext cx="3024336" cy="923330"/>
          </a:xfrm>
          <a:prstGeom prst="rect">
            <a:avLst/>
          </a:prstGeom>
          <a:solidFill>
            <a:srgbClr val="FF6699"/>
          </a:solidFill>
        </p:spPr>
        <p:txBody>
          <a:bodyPr wrap="square" rtlCol="0">
            <a:spAutoFit/>
          </a:bodyPr>
          <a:lstStyle/>
          <a:p>
            <a:r>
              <a:rPr lang="de-CH" dirty="0" smtClean="0"/>
              <a:t>Praxisbericht:</a:t>
            </a:r>
          </a:p>
          <a:p>
            <a:r>
              <a:rPr lang="de-CH" dirty="0" smtClean="0"/>
              <a:t>LLD, Register 16</a:t>
            </a:r>
          </a:p>
          <a:p>
            <a:r>
              <a:rPr lang="de-CH" dirty="0" smtClean="0"/>
              <a:t>USB-Stick, Register 07</a:t>
            </a:r>
            <a:endParaRPr lang="de-CH" dirty="0"/>
          </a:p>
        </p:txBody>
      </p:sp>
      <p:sp>
        <p:nvSpPr>
          <p:cNvPr id="10" name="Textfeld 9"/>
          <p:cNvSpPr txBox="1"/>
          <p:nvPr/>
        </p:nvSpPr>
        <p:spPr>
          <a:xfrm>
            <a:off x="5868144" y="4797152"/>
            <a:ext cx="3024336" cy="923330"/>
          </a:xfrm>
          <a:prstGeom prst="rect">
            <a:avLst/>
          </a:prstGeom>
          <a:solidFill>
            <a:srgbClr val="00B050"/>
          </a:solidFill>
        </p:spPr>
        <p:txBody>
          <a:bodyPr wrap="square" rtlCol="0">
            <a:spAutoFit/>
          </a:bodyPr>
          <a:lstStyle/>
          <a:p>
            <a:r>
              <a:rPr lang="de-CH" dirty="0" smtClean="0"/>
              <a:t>Überbetrieblicher Kurs:</a:t>
            </a:r>
          </a:p>
          <a:p>
            <a:pPr>
              <a:buFont typeface="Arial" pitchFamily="34" charset="0"/>
              <a:buChar char="•"/>
            </a:pPr>
            <a:r>
              <a:rPr lang="de-CH" dirty="0" smtClean="0"/>
              <a:t>Vermittelter Stoff</a:t>
            </a:r>
          </a:p>
          <a:p>
            <a:pPr>
              <a:buFont typeface="Arial" pitchFamily="34" charset="0"/>
              <a:buChar char="•"/>
            </a:pPr>
            <a:r>
              <a:rPr lang="de-CH" dirty="0" smtClean="0"/>
              <a:t>Grundlage LZ </a:t>
            </a:r>
            <a:r>
              <a:rPr lang="de-CH" dirty="0" err="1" smtClean="0"/>
              <a:t>üK</a:t>
            </a:r>
            <a:endParaRPr lang="de-CH" dirty="0"/>
          </a:p>
        </p:txBody>
      </p:sp>
      <p:sp>
        <p:nvSpPr>
          <p:cNvPr id="19" name="Textfeld 18"/>
          <p:cNvSpPr txBox="1"/>
          <p:nvPr/>
        </p:nvSpPr>
        <p:spPr>
          <a:xfrm>
            <a:off x="251520" y="4005064"/>
            <a:ext cx="3057247" cy="923330"/>
          </a:xfrm>
          <a:prstGeom prst="rect">
            <a:avLst/>
          </a:prstGeom>
          <a:solidFill>
            <a:srgbClr val="FF0066"/>
          </a:solidFill>
        </p:spPr>
        <p:txBody>
          <a:bodyPr wrap="none" rtlCol="0">
            <a:spAutoFit/>
          </a:bodyPr>
          <a:lstStyle/>
          <a:p>
            <a:r>
              <a:rPr lang="de-CH" dirty="0" smtClean="0"/>
              <a:t>Berufspraxis mündlich:</a:t>
            </a:r>
          </a:p>
          <a:p>
            <a:r>
              <a:rPr lang="de-CH" dirty="0" smtClean="0"/>
              <a:t>2 Gesprächssituationen</a:t>
            </a:r>
          </a:p>
          <a:p>
            <a:r>
              <a:rPr lang="de-CH" dirty="0" smtClean="0"/>
              <a:t>(Rollenspiel, Fachgespräch)</a:t>
            </a:r>
            <a:endParaRPr lang="de-CH" dirty="0"/>
          </a:p>
        </p:txBody>
      </p:sp>
      <p:sp>
        <p:nvSpPr>
          <p:cNvPr id="27" name="Pfeil nach unten 26"/>
          <p:cNvSpPr/>
          <p:nvPr/>
        </p:nvSpPr>
        <p:spPr>
          <a:xfrm>
            <a:off x="6876256" y="2420888"/>
            <a:ext cx="504056"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Textfeld 27"/>
          <p:cNvSpPr txBox="1"/>
          <p:nvPr/>
        </p:nvSpPr>
        <p:spPr>
          <a:xfrm>
            <a:off x="7452320" y="2420888"/>
            <a:ext cx="1120820" cy="523220"/>
          </a:xfrm>
          <a:prstGeom prst="rect">
            <a:avLst/>
          </a:prstGeom>
          <a:noFill/>
        </p:spPr>
        <p:txBody>
          <a:bodyPr wrap="none" rtlCol="0">
            <a:spAutoFit/>
          </a:bodyPr>
          <a:lstStyle/>
          <a:p>
            <a:r>
              <a:rPr lang="de-CH" sz="1400" i="1" dirty="0" smtClean="0"/>
              <a:t>Grundlage,</a:t>
            </a:r>
          </a:p>
          <a:p>
            <a:r>
              <a:rPr lang="de-CH" sz="1400" i="1" dirty="0" smtClean="0"/>
              <a:t>Auswahl für</a:t>
            </a:r>
            <a:endParaRPr lang="de-CH" sz="1400" i="1" dirty="0"/>
          </a:p>
        </p:txBody>
      </p:sp>
      <p:sp>
        <p:nvSpPr>
          <p:cNvPr id="29" name="Pfeil nach unten 28"/>
          <p:cNvSpPr/>
          <p:nvPr/>
        </p:nvSpPr>
        <p:spPr>
          <a:xfrm rot="4293300">
            <a:off x="4117956" y="2915993"/>
            <a:ext cx="815594" cy="2211329"/>
          </a:xfrm>
          <a:prstGeom prst="downArrow">
            <a:avLst/>
          </a:prstGeom>
          <a:solidFill>
            <a:srgbClr val="FF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1" name="Pfeil nach unten 30"/>
          <p:cNvSpPr/>
          <p:nvPr/>
        </p:nvSpPr>
        <p:spPr>
          <a:xfrm rot="6426827">
            <a:off x="4116778" y="4118559"/>
            <a:ext cx="815594" cy="2211329"/>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2" name="Textfeld 31"/>
          <p:cNvSpPr txBox="1"/>
          <p:nvPr/>
        </p:nvSpPr>
        <p:spPr>
          <a:xfrm rot="20483615">
            <a:off x="4007427" y="3794567"/>
            <a:ext cx="1439156" cy="307777"/>
          </a:xfrm>
          <a:prstGeom prst="rect">
            <a:avLst/>
          </a:prstGeom>
          <a:noFill/>
        </p:spPr>
        <p:txBody>
          <a:bodyPr wrap="square" rtlCol="0">
            <a:spAutoFit/>
          </a:bodyPr>
          <a:lstStyle/>
          <a:p>
            <a:r>
              <a:rPr lang="de-CH" sz="1400" i="1" dirty="0" smtClean="0"/>
              <a:t>Grundlage für</a:t>
            </a:r>
            <a:endParaRPr lang="de-CH" sz="1400" i="1" dirty="0"/>
          </a:p>
        </p:txBody>
      </p:sp>
      <p:sp>
        <p:nvSpPr>
          <p:cNvPr id="33" name="Textfeld 32"/>
          <p:cNvSpPr txBox="1"/>
          <p:nvPr/>
        </p:nvSpPr>
        <p:spPr>
          <a:xfrm rot="1011534">
            <a:off x="3940046" y="5101887"/>
            <a:ext cx="1439156" cy="307777"/>
          </a:xfrm>
          <a:prstGeom prst="rect">
            <a:avLst/>
          </a:prstGeom>
          <a:noFill/>
        </p:spPr>
        <p:txBody>
          <a:bodyPr wrap="square" rtlCol="0">
            <a:spAutoFit/>
          </a:bodyPr>
          <a:lstStyle/>
          <a:p>
            <a:r>
              <a:rPr lang="de-CH" sz="1400" i="1" dirty="0" smtClean="0"/>
              <a:t>Grundlage für</a:t>
            </a:r>
            <a:endParaRPr lang="de-CH" sz="1400" i="1" dirty="0"/>
          </a:p>
        </p:txBody>
      </p:sp>
      <p:sp>
        <p:nvSpPr>
          <p:cNvPr id="34" name="Textfeld 33"/>
          <p:cNvSpPr txBox="1"/>
          <p:nvPr/>
        </p:nvSpPr>
        <p:spPr>
          <a:xfrm>
            <a:off x="251520" y="5445224"/>
            <a:ext cx="3667158" cy="830997"/>
          </a:xfrm>
          <a:prstGeom prst="rect">
            <a:avLst/>
          </a:prstGeom>
          <a:solidFill>
            <a:srgbClr val="FFC000"/>
          </a:solidFill>
        </p:spPr>
        <p:txBody>
          <a:bodyPr wrap="none" rtlCol="0">
            <a:spAutoFit/>
          </a:bodyPr>
          <a:lstStyle/>
          <a:p>
            <a:r>
              <a:rPr lang="de-CH" sz="1600" b="1" dirty="0" smtClean="0"/>
              <a:t>Beurteilungskriterien</a:t>
            </a:r>
            <a:r>
              <a:rPr lang="de-CH" sz="1600" dirty="0" smtClean="0"/>
              <a:t>:</a:t>
            </a:r>
          </a:p>
          <a:p>
            <a:r>
              <a:rPr lang="de-CH" sz="1600" dirty="0" smtClean="0"/>
              <a:t>Leistungsziele Betrieb mit Teilkriterien </a:t>
            </a:r>
          </a:p>
          <a:p>
            <a:r>
              <a:rPr lang="de-CH" sz="1600" dirty="0" smtClean="0"/>
              <a:t>und MSS mit Teilkriterien </a:t>
            </a:r>
            <a:endParaRPr lang="de-CH" sz="1600" dirty="0"/>
          </a:p>
        </p:txBody>
      </p:sp>
      <p:sp>
        <p:nvSpPr>
          <p:cNvPr id="36" name="Pfeil nach unten 35"/>
          <p:cNvSpPr/>
          <p:nvPr/>
        </p:nvSpPr>
        <p:spPr>
          <a:xfrm rot="13333983">
            <a:off x="1130220" y="4890486"/>
            <a:ext cx="226324" cy="55938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7" name="Pfeil nach unten 36"/>
          <p:cNvSpPr/>
          <p:nvPr/>
        </p:nvSpPr>
        <p:spPr>
          <a:xfrm rot="2486576">
            <a:off x="2344605" y="2830321"/>
            <a:ext cx="540917" cy="12660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9" name="Textfeld 38"/>
          <p:cNvSpPr txBox="1"/>
          <p:nvPr/>
        </p:nvSpPr>
        <p:spPr>
          <a:xfrm rot="18862031">
            <a:off x="2088492" y="3323781"/>
            <a:ext cx="1179954" cy="276999"/>
          </a:xfrm>
          <a:prstGeom prst="rect">
            <a:avLst/>
          </a:prstGeom>
          <a:noFill/>
        </p:spPr>
        <p:txBody>
          <a:bodyPr wrap="square" rtlCol="0">
            <a:spAutoFit/>
          </a:bodyPr>
          <a:lstStyle/>
          <a:p>
            <a:r>
              <a:rPr lang="de-CH" sz="1200" i="1" dirty="0" smtClean="0"/>
              <a:t>Grundlage für</a:t>
            </a:r>
            <a:endParaRPr lang="de-CH" sz="1200" i="1" dirty="0"/>
          </a:p>
        </p:txBody>
      </p:sp>
    </p:spTree>
    <p:extLst>
      <p:ext uri="{BB962C8B-B14F-4D97-AF65-F5344CB8AC3E}">
        <p14:creationId xmlns:p14="http://schemas.microsoft.com/office/powerpoint/2010/main" val="16519444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Praxisbericht</a:t>
            </a:r>
            <a:endParaRPr lang="de-CH" dirty="0"/>
          </a:p>
        </p:txBody>
      </p:sp>
      <p:sp>
        <p:nvSpPr>
          <p:cNvPr id="3" name="Inhaltsplatzhalter 2"/>
          <p:cNvSpPr>
            <a:spLocks noGrp="1"/>
          </p:cNvSpPr>
          <p:nvPr>
            <p:ph idx="1"/>
          </p:nvPr>
        </p:nvSpPr>
        <p:spPr/>
        <p:txBody>
          <a:bodyPr/>
          <a:lstStyle/>
          <a:p>
            <a:pPr>
              <a:buNone/>
            </a:pPr>
            <a:r>
              <a:rPr lang="de-CH" dirty="0" smtClean="0"/>
              <a:t>Deckblatt bitte vollständig ausfüllen.</a:t>
            </a:r>
          </a:p>
          <a:p>
            <a:pPr>
              <a:buNone/>
            </a:pPr>
            <a:r>
              <a:rPr lang="de-CH" sz="1200" dirty="0" smtClean="0"/>
              <a:t>  </a:t>
            </a:r>
          </a:p>
          <a:p>
            <a:pPr marL="0" indent="0">
              <a:buNone/>
            </a:pPr>
            <a:r>
              <a:rPr lang="de-CH" dirty="0" smtClean="0"/>
              <a:t>Der Praxisbericht wird von der Berufsbildnerin, vom Berufsbildner eingesehen und unterschrieben.</a:t>
            </a:r>
          </a:p>
          <a:p>
            <a:pPr marL="0" indent="0">
              <a:buNone/>
            </a:pPr>
            <a:r>
              <a:rPr lang="de-CH" sz="1200" dirty="0" smtClean="0"/>
              <a:t>   </a:t>
            </a:r>
          </a:p>
          <a:p>
            <a:pPr marL="0" indent="0">
              <a:buNone/>
            </a:pPr>
            <a:r>
              <a:rPr lang="de-CH" dirty="0" smtClean="0"/>
              <a:t>Das Ausbildungsprogramm reichen Sie mit dem Praxisbericht ein.</a:t>
            </a:r>
          </a:p>
          <a:p>
            <a:pPr marL="0" indent="0">
              <a:buNone/>
            </a:pPr>
            <a:r>
              <a:rPr lang="de-CH" sz="1200" dirty="0" smtClean="0"/>
              <a:t>    </a:t>
            </a:r>
            <a:endParaRPr lang="de-CH" sz="1200" dirty="0"/>
          </a:p>
          <a:p>
            <a:pPr marL="0" indent="0">
              <a:buNone/>
            </a:pPr>
            <a:r>
              <a:rPr lang="de-CH" dirty="0" smtClean="0"/>
              <a:t>Abgabetermin: 31.01.2015</a:t>
            </a:r>
          </a:p>
          <a:p>
            <a:pPr marL="0" indent="0">
              <a:buNone/>
            </a:pPr>
            <a:r>
              <a:rPr lang="de-CH" sz="1200" dirty="0" smtClean="0"/>
              <a:t> </a:t>
            </a:r>
            <a:endParaRPr lang="de-CH" sz="1200" dirty="0"/>
          </a:p>
          <a:p>
            <a:pPr marL="0" indent="0">
              <a:buNone/>
            </a:pPr>
            <a:r>
              <a:rPr lang="de-CH" dirty="0" smtClean="0"/>
              <a:t>Geschäftsstelle Aargau, 5734 Reinach AG</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26" name="Picture 2" descr="C:\Users\moe\AppData\Local\Microsoft\Windows\Temporary Internet Files\Content.IE5\FEQP1OCO\MC900434750[1].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228184" y="4005064"/>
            <a:ext cx="2285714" cy="2285714"/>
          </a:xfrm>
          <a:prstGeom prst="rect">
            <a:avLst/>
          </a:prstGeom>
          <a:noFill/>
        </p:spPr>
      </p:pic>
    </p:spTree>
    <p:extLst>
      <p:ext uri="{BB962C8B-B14F-4D97-AF65-F5344CB8AC3E}">
        <p14:creationId xmlns:p14="http://schemas.microsoft.com/office/powerpoint/2010/main" val="28460205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 Ausbildungsbetrieb vorstellen</a:t>
            </a:r>
            <a:endParaRPr lang="de-CH" dirty="0"/>
          </a:p>
        </p:txBody>
      </p:sp>
      <p:sp>
        <p:nvSpPr>
          <p:cNvPr id="3" name="Inhaltsplatzhalter 2"/>
          <p:cNvSpPr>
            <a:spLocks noGrp="1"/>
          </p:cNvSpPr>
          <p:nvPr>
            <p:ph idx="1"/>
          </p:nvPr>
        </p:nvSpPr>
        <p:spPr>
          <a:xfrm>
            <a:off x="457200" y="1600200"/>
            <a:ext cx="8507288" cy="4525963"/>
          </a:xfrm>
        </p:spPr>
        <p:txBody>
          <a:bodyPr/>
          <a:lstStyle/>
          <a:p>
            <a:pPr marL="0" indent="0">
              <a:buNone/>
            </a:pPr>
            <a:r>
              <a:rPr lang="de-CH" sz="2200" dirty="0" smtClean="0"/>
              <a:t>Stellen Sie Ihren Ausbildungsbetrieb kurz vor. Berücksichtigen Sie dabei:</a:t>
            </a:r>
          </a:p>
          <a:p>
            <a:pPr>
              <a:buNone/>
            </a:pPr>
            <a:r>
              <a:rPr lang="de-CH" sz="2200" dirty="0" smtClean="0"/>
              <a:t>•  	die Organisation und Struktur Ihres Ausbildungsbetriebs, Ihrer</a:t>
            </a:r>
          </a:p>
          <a:p>
            <a:pPr>
              <a:buNone/>
            </a:pPr>
            <a:r>
              <a:rPr lang="de-CH" sz="2200" dirty="0" smtClean="0"/>
              <a:t>	Ausbildungsabteilung/-en</a:t>
            </a:r>
          </a:p>
          <a:p>
            <a:pPr>
              <a:buNone/>
            </a:pPr>
            <a:r>
              <a:rPr lang="de-CH" sz="2200" dirty="0" smtClean="0"/>
              <a:t>•  	den Auftrag und die Aufgaben, die Ihr Ausbildungsbetrieb, Ihre Ausbildungsabteilung/-en wahrnimmt/wahrnehmen</a:t>
            </a:r>
          </a:p>
          <a:p>
            <a:pPr>
              <a:buNone/>
            </a:pPr>
            <a:r>
              <a:rPr lang="de-CH" sz="2200" dirty="0" smtClean="0"/>
              <a:t>•  	die Schnittstellen zu anderen Abteilungen oder Ämtern und zeigen Sie diese auf</a:t>
            </a:r>
          </a:p>
          <a:p>
            <a:pPr>
              <a:buNone/>
            </a:pPr>
            <a:endParaRPr lang="de-CH" sz="1800" dirty="0" smtClean="0"/>
          </a:p>
          <a:p>
            <a:pPr>
              <a:buFont typeface="Symbol"/>
              <a:buChar char="Þ"/>
            </a:pPr>
            <a:r>
              <a:rPr lang="de-CH" sz="2200" b="1" dirty="0" smtClean="0"/>
              <a:t>Berücksichtigen und erfüllen Sie die Anforderungen der zugrunde liegenden Leistungsziele sowie der </a:t>
            </a:r>
          </a:p>
          <a:p>
            <a:pPr>
              <a:buNone/>
            </a:pPr>
            <a:r>
              <a:rPr lang="de-CH" sz="2200" b="1" dirty="0" smtClean="0"/>
              <a:t>	Methoden-, Sozial- und Selbstkompetenzen</a:t>
            </a:r>
            <a:endParaRPr lang="de-CH" sz="2200" b="1"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9856280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p:txBody>
          <a:bodyPr/>
          <a:lstStyle/>
          <a:p>
            <a:pPr>
              <a:buNone/>
            </a:pPr>
            <a:r>
              <a:rPr lang="de-CH" dirty="0" smtClean="0"/>
              <a:t>Lesen Sie die Aufgabe B durch.</a:t>
            </a:r>
          </a:p>
          <a:p>
            <a:pPr>
              <a:buNone/>
            </a:pPr>
            <a:r>
              <a:rPr lang="de-CH" dirty="0" smtClean="0"/>
              <a:t> </a:t>
            </a:r>
          </a:p>
          <a:p>
            <a:pPr marL="0" indent="0">
              <a:buNone/>
            </a:pPr>
            <a:r>
              <a:rPr lang="de-CH" dirty="0" smtClean="0"/>
              <a:t>Erarbeiten Sie zu zweit ein Dienstleistungsbeispiel gemäss Aufgabe B.</a:t>
            </a:r>
          </a:p>
          <a:p>
            <a:pPr>
              <a:buNone/>
            </a:pPr>
            <a:r>
              <a:rPr lang="de-CH" dirty="0" smtClean="0"/>
              <a:t>=&gt; Zeitvorgabe: 20 Minuten</a:t>
            </a:r>
          </a:p>
          <a:p>
            <a:pPr>
              <a:buNone/>
            </a:pPr>
            <a:endParaRPr lang="de-CH" dirty="0" smtClean="0"/>
          </a:p>
          <a:p>
            <a:pPr marL="0" indent="0">
              <a:buNone/>
            </a:pPr>
            <a:r>
              <a:rPr lang="de-CH" dirty="0" smtClean="0"/>
              <a:t>Sie tauschen Ihr Resultat mit einer anderen Zweiergruppe aus. Bei Unklarheiten oder Unsicherheiten stellen Sie konkrete Fragen zusammen, die im Anschluss im Plenum beantwortet werden.</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9224265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B: konkrete Dienstleistungen</a:t>
            </a:r>
            <a:endParaRPr lang="de-CH" dirty="0"/>
          </a:p>
        </p:txBody>
      </p:sp>
      <p:sp>
        <p:nvSpPr>
          <p:cNvPr id="3" name="Inhaltsplatzhalter 2"/>
          <p:cNvSpPr>
            <a:spLocks noGrp="1"/>
          </p:cNvSpPr>
          <p:nvPr>
            <p:ph idx="1"/>
          </p:nvPr>
        </p:nvSpPr>
        <p:spPr>
          <a:xfrm>
            <a:off x="457200" y="1600201"/>
            <a:ext cx="8229600" cy="2404864"/>
          </a:xfrm>
        </p:spPr>
        <p:txBody>
          <a:bodyPr/>
          <a:lstStyle/>
          <a:p>
            <a:pPr>
              <a:buNone/>
            </a:pPr>
            <a:r>
              <a:rPr lang="de-CH" b="1" dirty="0" smtClean="0"/>
              <a:t>Vorgabe</a:t>
            </a:r>
          </a:p>
          <a:p>
            <a:pPr>
              <a:buNone/>
            </a:pPr>
            <a:endParaRPr lang="de-CH" dirty="0"/>
          </a:p>
          <a:p>
            <a:r>
              <a:rPr lang="de-CH" dirty="0" smtClean="0"/>
              <a:t>4 konkrete Beispiele</a:t>
            </a:r>
          </a:p>
          <a:p>
            <a:r>
              <a:rPr lang="de-CH" dirty="0" smtClean="0"/>
              <a:t>aus 3 verschiedenen Abteilungen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8875823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dirty="0" smtClean="0"/>
              <a:t>Welche Kundenanfragen haben Sie bearbeitet?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1034" name="Picture 10" descr="C:\Users\fha\AppData\Local\Microsoft\Windows\Temporary Internet Files\Content.IE5\PN3WZH8P\MP900402031[1].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3568" y="2492896"/>
            <a:ext cx="3914488" cy="2608639"/>
          </a:xfrm>
          <a:prstGeom prst="rect">
            <a:avLst/>
          </a:prstGeom>
          <a:solidFill>
            <a:schemeClr val="accent1"/>
          </a:solidFill>
        </p:spPr>
      </p:pic>
      <p:pic>
        <p:nvPicPr>
          <p:cNvPr id="1035" name="Picture 11" descr="C:\Users\fha\AppData\Local\Microsoft\Windows\Temporary Internet Files\Content.IE5\1Q1GQC1O\MP900442494[1].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2204864"/>
            <a:ext cx="2870200" cy="4318000"/>
          </a:xfrm>
          <a:prstGeom prst="rect">
            <a:avLst/>
          </a:prstGeom>
          <a:solidFill>
            <a:schemeClr val="accent1"/>
          </a:solidFill>
        </p:spPr>
      </p:pic>
    </p:spTree>
    <p:extLst>
      <p:ext uri="{BB962C8B-B14F-4D97-AF65-F5344CB8AC3E}">
        <p14:creationId xmlns:p14="http://schemas.microsoft.com/office/powerpoint/2010/main" val="22914755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Vorgabe</a:t>
            </a:r>
          </a:p>
          <a:p>
            <a:pPr marL="0" indent="0">
              <a:buNone/>
            </a:pPr>
            <a:endParaRPr lang="de-CH" dirty="0"/>
          </a:p>
          <a:p>
            <a:r>
              <a:rPr lang="de-CH" dirty="0" smtClean="0"/>
              <a:t>3 bearbeitete Kundenanfragen</a:t>
            </a:r>
          </a:p>
          <a:p>
            <a:r>
              <a:rPr lang="de-CH" dirty="0"/>
              <a:t>a</a:t>
            </a:r>
            <a:r>
              <a:rPr lang="de-CH" dirty="0" smtClean="0"/>
              <a:t>us mindestens 2 verschiedenen Abteilungen</a:t>
            </a:r>
          </a:p>
          <a:p>
            <a:r>
              <a:rPr lang="de-CH" dirty="0" smtClean="0"/>
              <a:t>Berücksichtigung der Verwaltungsgrundsätze</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8822619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C: Kundenanfragen</a:t>
            </a:r>
            <a:endParaRPr lang="de-CH" dirty="0"/>
          </a:p>
        </p:txBody>
      </p:sp>
      <p:sp>
        <p:nvSpPr>
          <p:cNvPr id="3" name="Inhaltsplatzhalter 2"/>
          <p:cNvSpPr>
            <a:spLocks noGrp="1"/>
          </p:cNvSpPr>
          <p:nvPr>
            <p:ph idx="1"/>
          </p:nvPr>
        </p:nvSpPr>
        <p:spPr/>
        <p:txBody>
          <a:bodyPr/>
          <a:lstStyle/>
          <a:p>
            <a:pPr marL="0" indent="0">
              <a:buNone/>
            </a:pPr>
            <a:r>
              <a:rPr lang="de-CH" b="1" dirty="0" smtClean="0"/>
              <a:t>Verwaltungsgrundsätze</a:t>
            </a:r>
          </a:p>
          <a:p>
            <a:pPr marL="0" indent="0">
              <a:buNone/>
            </a:pPr>
            <a:endParaRPr lang="de-CH" dirty="0"/>
          </a:p>
          <a:p>
            <a:r>
              <a:rPr lang="de-CH" dirty="0" smtClean="0"/>
              <a:t>Gesetzmässigkeit der Verwaltung (Legalitätsprinzip)</a:t>
            </a:r>
            <a:endParaRPr lang="de-CH" dirty="0"/>
          </a:p>
          <a:p>
            <a:r>
              <a:rPr lang="de-CH" dirty="0"/>
              <a:t>Verhältnismässigkeit</a:t>
            </a:r>
          </a:p>
          <a:p>
            <a:r>
              <a:rPr lang="de-CH" dirty="0"/>
              <a:t>Treu und Glauben</a:t>
            </a:r>
          </a:p>
          <a:p>
            <a:r>
              <a:rPr lang="de-CH" dirty="0"/>
              <a:t>Rechtsgleichheit und Willkürverbot</a:t>
            </a:r>
          </a:p>
          <a:p>
            <a:r>
              <a:rPr lang="de-CH" dirty="0" smtClean="0"/>
              <a:t>Öffentliches Interesse</a:t>
            </a:r>
          </a:p>
          <a:p>
            <a:endParaRPr lang="de-CH" dirty="0"/>
          </a:p>
          <a:p>
            <a:pPr marL="0" indent="0">
              <a:buNone/>
            </a:pPr>
            <a:r>
              <a:rPr lang="de-CH" dirty="0" smtClean="0"/>
              <a:t>USB-Stick, D-10-01-01/1</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08827044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C: Kundenanfragen</a:t>
            </a:r>
          </a:p>
        </p:txBody>
      </p:sp>
      <p:sp>
        <p:nvSpPr>
          <p:cNvPr id="3" name="Inhaltsplatzhalter 2"/>
          <p:cNvSpPr>
            <a:spLocks noGrp="1"/>
          </p:cNvSpPr>
          <p:nvPr>
            <p:ph idx="1"/>
          </p:nvPr>
        </p:nvSpPr>
        <p:spPr/>
        <p:txBody>
          <a:bodyPr/>
          <a:lstStyle/>
          <a:p>
            <a:pPr>
              <a:buNone/>
            </a:pPr>
            <a:r>
              <a:rPr lang="de-CH" dirty="0" smtClean="0"/>
              <a:t>Lesen Sie die Aufgabe C durch.</a:t>
            </a:r>
          </a:p>
          <a:p>
            <a:pPr>
              <a:buNone/>
            </a:pPr>
            <a:r>
              <a:rPr lang="de-CH" dirty="0" smtClean="0"/>
              <a:t> </a:t>
            </a:r>
          </a:p>
          <a:p>
            <a:pPr marL="0" indent="0">
              <a:buNone/>
            </a:pPr>
            <a:r>
              <a:rPr lang="de-CH" dirty="0" smtClean="0"/>
              <a:t>Erarbeiten Sie zu zweit ein Beispiel einer Kundenanfrage gemäss Aufgabe C (unter Berücksichtigung der Verwaltungsgrundsätze).</a:t>
            </a:r>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671393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Titelblatt</a:t>
            </a:r>
          </a:p>
          <a:p>
            <a:pPr>
              <a:buNone/>
            </a:pPr>
            <a:endParaRPr lang="de-CH" dirty="0" smtClean="0"/>
          </a:p>
          <a:p>
            <a:r>
              <a:rPr lang="de-CH" dirty="0" smtClean="0"/>
              <a:t>Titel/Thema</a:t>
            </a:r>
          </a:p>
          <a:p>
            <a:r>
              <a:rPr lang="de-CH" dirty="0" smtClean="0"/>
              <a:t>Art der Arbeit (Prozesseinheit)</a:t>
            </a:r>
          </a:p>
          <a:p>
            <a:r>
              <a:rPr lang="de-CH" dirty="0" smtClean="0"/>
              <a:t>Name der Autorin, des Autors</a:t>
            </a:r>
          </a:p>
          <a:p>
            <a:r>
              <a:rPr lang="de-CH" dirty="0" smtClean="0"/>
              <a:t>Datum, Ausbildungsbetrieb</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9180311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D: Reklamationen</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pic>
        <p:nvPicPr>
          <p:cNvPr id="2050" name="Picture 2" descr="C:\Users\moe\AppData\Local\Microsoft\Windows\Temporary Internet Files\Content.IE5\CXL58WID\MC900078762[1].wm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3203848" y="2996952"/>
            <a:ext cx="2524125" cy="2914650"/>
          </a:xfrm>
          <a:prstGeom prst="rect">
            <a:avLst/>
          </a:prstGeom>
          <a:noFill/>
        </p:spPr>
      </p:pic>
      <p:sp>
        <p:nvSpPr>
          <p:cNvPr id="6" name="Textfeld 5"/>
          <p:cNvSpPr txBox="1"/>
          <p:nvPr/>
        </p:nvSpPr>
        <p:spPr>
          <a:xfrm>
            <a:off x="1907704" y="1844823"/>
            <a:ext cx="5099473" cy="830997"/>
          </a:xfrm>
          <a:prstGeom prst="rect">
            <a:avLst/>
          </a:prstGeom>
          <a:noFill/>
        </p:spPr>
        <p:txBody>
          <a:bodyPr wrap="none" rtlCol="0">
            <a:spAutoFit/>
          </a:bodyPr>
          <a:lstStyle/>
          <a:p>
            <a:r>
              <a:rPr lang="de-CH" sz="2400" dirty="0" smtClean="0"/>
              <a:t>Durften Sie schon eine Reklamation</a:t>
            </a:r>
          </a:p>
          <a:p>
            <a:r>
              <a:rPr lang="de-CH" sz="2400" dirty="0" smtClean="0"/>
              <a:t>entgegennehmen?</a:t>
            </a:r>
            <a:endParaRPr lang="de-CH" sz="2400" dirty="0"/>
          </a:p>
        </p:txBody>
      </p:sp>
      <p:sp>
        <p:nvSpPr>
          <p:cNvPr id="7" name="Textfeld 6"/>
          <p:cNvSpPr txBox="1"/>
          <p:nvPr/>
        </p:nvSpPr>
        <p:spPr>
          <a:xfrm>
            <a:off x="395536" y="3356992"/>
            <a:ext cx="2472985" cy="1200329"/>
          </a:xfrm>
          <a:prstGeom prst="rect">
            <a:avLst/>
          </a:prstGeom>
          <a:noFill/>
        </p:spPr>
        <p:txBody>
          <a:bodyPr wrap="none" rtlCol="0">
            <a:spAutoFit/>
          </a:bodyPr>
          <a:lstStyle/>
          <a:p>
            <a:r>
              <a:rPr lang="de-CH" sz="2400" dirty="0" smtClean="0"/>
              <a:t>Welches war der</a:t>
            </a:r>
          </a:p>
          <a:p>
            <a:r>
              <a:rPr lang="de-CH" sz="2400" dirty="0" smtClean="0"/>
              <a:t>Gegenstand der</a:t>
            </a:r>
          </a:p>
          <a:p>
            <a:r>
              <a:rPr lang="de-CH" sz="2400" dirty="0" smtClean="0"/>
              <a:t>Reklamation?</a:t>
            </a:r>
            <a:endParaRPr lang="de-CH" sz="2400" dirty="0"/>
          </a:p>
        </p:txBody>
      </p:sp>
      <p:sp>
        <p:nvSpPr>
          <p:cNvPr id="8" name="Textfeld 7"/>
          <p:cNvSpPr txBox="1"/>
          <p:nvPr/>
        </p:nvSpPr>
        <p:spPr>
          <a:xfrm>
            <a:off x="6012160" y="3501005"/>
            <a:ext cx="2872902" cy="830997"/>
          </a:xfrm>
          <a:prstGeom prst="rect">
            <a:avLst/>
          </a:prstGeom>
          <a:noFill/>
        </p:spPr>
        <p:txBody>
          <a:bodyPr wrap="none" rtlCol="0">
            <a:spAutoFit/>
          </a:bodyPr>
          <a:lstStyle/>
          <a:p>
            <a:r>
              <a:rPr lang="de-CH" sz="2400" dirty="0" smtClean="0"/>
              <a:t>Wie war </a:t>
            </a:r>
          </a:p>
          <a:p>
            <a:r>
              <a:rPr lang="de-CH" sz="2400" dirty="0" smtClean="0"/>
              <a:t>Ihr Lösungsansatz?</a:t>
            </a:r>
            <a:endParaRPr lang="de-CH" sz="2400" dirty="0"/>
          </a:p>
        </p:txBody>
      </p:sp>
    </p:spTree>
    <p:extLst>
      <p:ext uri="{BB962C8B-B14F-4D97-AF65-F5344CB8AC3E}">
        <p14:creationId xmlns:p14="http://schemas.microsoft.com/office/powerpoint/2010/main" val="4183817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Aufgabe </a:t>
            </a:r>
            <a:r>
              <a:rPr lang="de-CH" dirty="0"/>
              <a:t>D</a:t>
            </a:r>
            <a:r>
              <a:rPr lang="de-CH" dirty="0" smtClean="0"/>
              <a:t>: Reklamationen</a:t>
            </a:r>
            <a:endParaRPr lang="de-CH" dirty="0"/>
          </a:p>
        </p:txBody>
      </p:sp>
      <p:sp>
        <p:nvSpPr>
          <p:cNvPr id="3" name="Inhaltsplatzhalter 2"/>
          <p:cNvSpPr>
            <a:spLocks noGrp="1"/>
          </p:cNvSpPr>
          <p:nvPr>
            <p:ph idx="1"/>
          </p:nvPr>
        </p:nvSpPr>
        <p:spPr>
          <a:xfrm>
            <a:off x="457200" y="1600201"/>
            <a:ext cx="8229600" cy="2404864"/>
          </a:xfrm>
        </p:spPr>
        <p:txBody>
          <a:bodyPr/>
          <a:lstStyle/>
          <a:p>
            <a:pPr>
              <a:buNone/>
            </a:pPr>
            <a:r>
              <a:rPr lang="de-CH" b="1" dirty="0" smtClean="0"/>
              <a:t>Vorgabe</a:t>
            </a:r>
          </a:p>
          <a:p>
            <a:pPr>
              <a:buNone/>
            </a:pPr>
            <a:endParaRPr lang="de-CH" dirty="0"/>
          </a:p>
          <a:p>
            <a:r>
              <a:rPr lang="de-CH" dirty="0" smtClean="0"/>
              <a:t>2 konkrete Beispiele</a:t>
            </a:r>
          </a:p>
          <a:p>
            <a:r>
              <a:rPr lang="de-CH" dirty="0" smtClean="0"/>
              <a:t>Berücksichtigung des Handlungsspielraums</a:t>
            </a:r>
            <a:br>
              <a:rPr lang="de-CH" dirty="0" smtClean="0"/>
            </a:br>
            <a:r>
              <a:rPr lang="de-CH" dirty="0" smtClean="0"/>
              <a:t>(betriebliche und gesetzliche Vorgaben)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1345733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Aufgabe </a:t>
            </a:r>
            <a:r>
              <a:rPr lang="de-CH" dirty="0" smtClean="0"/>
              <a:t>D: Reklamationen</a:t>
            </a:r>
            <a:endParaRPr lang="de-CH" dirty="0"/>
          </a:p>
        </p:txBody>
      </p:sp>
      <p:sp>
        <p:nvSpPr>
          <p:cNvPr id="3" name="Inhaltsplatzhalter 2"/>
          <p:cNvSpPr>
            <a:spLocks noGrp="1"/>
          </p:cNvSpPr>
          <p:nvPr>
            <p:ph idx="1"/>
          </p:nvPr>
        </p:nvSpPr>
        <p:spPr/>
        <p:txBody>
          <a:bodyPr/>
          <a:lstStyle/>
          <a:p>
            <a:pPr>
              <a:buNone/>
            </a:pPr>
            <a:r>
              <a:rPr lang="de-CH" dirty="0" smtClean="0"/>
              <a:t>Lesen Sie die Aufgabe D durch. </a:t>
            </a:r>
          </a:p>
          <a:p>
            <a:pPr>
              <a:buNone/>
            </a:pPr>
            <a:endParaRPr lang="de-CH" dirty="0" smtClean="0"/>
          </a:p>
          <a:p>
            <a:pPr marL="0" indent="0">
              <a:buNone/>
            </a:pPr>
            <a:r>
              <a:rPr lang="de-CH" dirty="0" smtClean="0"/>
              <a:t>Erarbeiten Sie zu zweit ein Beispiel einer Kundenreklamation gemäss Aufgabe D </a:t>
            </a:r>
            <a:br>
              <a:rPr lang="de-CH" dirty="0" smtClean="0"/>
            </a:br>
            <a:r>
              <a:rPr lang="de-CH" dirty="0" smtClean="0"/>
              <a:t>(unter Berücksichtigung </a:t>
            </a:r>
            <a:r>
              <a:rPr lang="de-CH" dirty="0"/>
              <a:t>der </a:t>
            </a:r>
            <a:r>
              <a:rPr lang="de-CH" dirty="0" smtClean="0"/>
              <a:t>betrieblichen </a:t>
            </a:r>
            <a:r>
              <a:rPr lang="de-CH" dirty="0"/>
              <a:t>und </a:t>
            </a:r>
            <a:r>
              <a:rPr lang="de-CH" dirty="0" smtClean="0"/>
              <a:t>gesetzlichen </a:t>
            </a:r>
            <a:r>
              <a:rPr lang="de-CH" dirty="0"/>
              <a:t>Vorgaben).</a:t>
            </a:r>
            <a:endParaRPr lang="de-CH" dirty="0" smtClean="0"/>
          </a:p>
          <a:p>
            <a:pPr>
              <a:buNone/>
            </a:pPr>
            <a:r>
              <a:rPr lang="de-CH" dirty="0" smtClean="0"/>
              <a:t>=&gt; Zeitvorgabe: 20 Minuten</a:t>
            </a:r>
          </a:p>
          <a:p>
            <a:pPr>
              <a:buNone/>
            </a:pPr>
            <a:endParaRPr lang="de-CH" dirty="0" smtClean="0"/>
          </a:p>
          <a:p>
            <a:pPr marL="0" indent="0">
              <a:buNone/>
            </a:pPr>
            <a:r>
              <a:rPr lang="de-CH" dirty="0" smtClean="0"/>
              <a:t>Das Resultat wird im Plenum diskutiert.</a:t>
            </a:r>
          </a:p>
          <a:p>
            <a:pPr marL="0" indent="0">
              <a:buNone/>
            </a:pPr>
            <a:r>
              <a:rPr lang="de-CH" dirty="0" smtClean="0"/>
              <a:t>=&gt; Zeitvorgabe: 20 Minuten</a:t>
            </a:r>
          </a:p>
          <a:p>
            <a:pPr marL="0" indent="0">
              <a:buNone/>
            </a:pPr>
            <a:endParaRPr lang="de-CH" dirty="0" smtClean="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233044328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Abschlussprüfung «Berufspraxis mündlich»</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6" name="Inhaltsplatzhalter 5"/>
          <p:cNvSpPr>
            <a:spLocks noGrp="1"/>
          </p:cNvSpPr>
          <p:nvPr>
            <p:ph idx="1"/>
          </p:nvPr>
        </p:nvSpPr>
        <p:spPr/>
        <p:txBody>
          <a:bodyPr/>
          <a:lstStyle/>
          <a:p>
            <a:pPr>
              <a:buNone/>
            </a:pPr>
            <a:r>
              <a:rPr lang="de-CH" dirty="0" smtClean="0"/>
              <a:t>				Gesprächssituationen</a:t>
            </a:r>
            <a:endParaRPr lang="de-CH" dirty="0"/>
          </a:p>
        </p:txBody>
      </p:sp>
      <p:pic>
        <p:nvPicPr>
          <p:cNvPr id="3081" name="Picture 9" descr="C:\Users\moe\AppData\Local\Microsoft\Windows\Temporary Internet Files\Content.IE5\KZEIXX1I\MP900430490[1].jp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5724128" y="3501008"/>
            <a:ext cx="2492896" cy="2492896"/>
          </a:xfrm>
          <a:prstGeom prst="rect">
            <a:avLst/>
          </a:prstGeom>
          <a:noFill/>
        </p:spPr>
      </p:pic>
      <p:pic>
        <p:nvPicPr>
          <p:cNvPr id="3083" name="Picture 11" descr="C:\Users\moe\AppData\Local\Microsoft\Windows\Temporary Internet Files\Content.IE5\KZEIXX1I\MP900438367[1].jp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755576" y="4221088"/>
            <a:ext cx="1760240" cy="1178522"/>
          </a:xfrm>
          <a:prstGeom prst="rect">
            <a:avLst/>
          </a:prstGeom>
          <a:noFill/>
        </p:spPr>
      </p:pic>
      <p:pic>
        <p:nvPicPr>
          <p:cNvPr id="3088" name="Picture 16" descr="C:\Users\moe\AppData\Local\Microsoft\Windows\Temporary Internet Files\Content.IE5\CXL58WID\MP900285031[1].jp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971600" y="2204864"/>
            <a:ext cx="2692896" cy="1772823"/>
          </a:xfrm>
          <a:prstGeom prst="rect">
            <a:avLst/>
          </a:prstGeom>
          <a:noFill/>
        </p:spPr>
      </p:pic>
      <p:pic>
        <p:nvPicPr>
          <p:cNvPr id="3089" name="Picture 17" descr="C:\Users\moe\AppData\Local\Microsoft\Windows\Temporary Internet Files\Content.IE5\FEQP1OCO\MP900289901[1].jp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4427984" y="2204864"/>
            <a:ext cx="2256967" cy="1512168"/>
          </a:xfrm>
          <a:prstGeom prst="rect">
            <a:avLst/>
          </a:prstGeom>
          <a:noFill/>
        </p:spPr>
      </p:pic>
      <p:pic>
        <p:nvPicPr>
          <p:cNvPr id="3093" name="Picture 21" descr="C:\Users\moe\AppData\Local\Microsoft\Windows\Temporary Internet Files\Content.IE5\CXL58WID\MP900443128[1].jpg"/>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491880" y="4005064"/>
            <a:ext cx="1280584" cy="1918614"/>
          </a:xfrm>
          <a:prstGeom prst="rect">
            <a:avLst/>
          </a:prstGeom>
          <a:noFill/>
        </p:spPr>
      </p:pic>
    </p:spTree>
    <p:extLst>
      <p:ext uri="{BB962C8B-B14F-4D97-AF65-F5344CB8AC3E}">
        <p14:creationId xmlns:p14="http://schemas.microsoft.com/office/powerpoint/2010/main" val="35564706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None/>
            </a:pPr>
            <a:r>
              <a:rPr lang="de-CH" b="1" dirty="0" smtClean="0"/>
              <a:t>Rollenspiel: </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Anspruchsperson (Prüfungsexpertin/</a:t>
            </a:r>
            <a:br>
              <a:rPr lang="de-CH" dirty="0" smtClean="0"/>
            </a:br>
            <a:r>
              <a:rPr lang="de-CH" dirty="0" smtClean="0"/>
              <a:t>Prüfungsexperte)</a:t>
            </a:r>
          </a:p>
          <a:p>
            <a:pPr marL="0" indent="0">
              <a:buNone/>
            </a:pPr>
            <a:r>
              <a:rPr lang="de-CH" dirty="0"/>
              <a:t>D</a:t>
            </a:r>
            <a:r>
              <a:rPr lang="de-CH" dirty="0" smtClean="0"/>
              <a:t>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18764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598389" y="4149080"/>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380312" y="5578388"/>
            <a:ext cx="936745" cy="986408"/>
          </a:xfrm>
          <a:prstGeom prst="rect">
            <a:avLst/>
          </a:prstGeom>
          <a:noFill/>
        </p:spPr>
      </p:pic>
    </p:spTree>
    <p:extLst>
      <p:ext uri="{BB962C8B-B14F-4D97-AF65-F5344CB8AC3E}">
        <p14:creationId xmlns:p14="http://schemas.microsoft.com/office/powerpoint/2010/main" val="14530586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buNone/>
            </a:pPr>
            <a:r>
              <a:rPr lang="de-CH" b="1" dirty="0" smtClean="0"/>
              <a:t>Fachgespräch:</a:t>
            </a:r>
          </a:p>
          <a:p>
            <a:pPr marL="0" indent="0">
              <a:buNone/>
            </a:pPr>
            <a:endParaRPr lang="de-CH" dirty="0" smtClean="0"/>
          </a:p>
          <a:p>
            <a:pPr marL="0" indent="0">
              <a:buNone/>
            </a:pPr>
            <a:r>
              <a:rPr lang="de-CH" dirty="0" smtClean="0"/>
              <a:t>Gespräch zwischen einer Verwaltungsperson </a:t>
            </a:r>
          </a:p>
          <a:p>
            <a:pPr marL="0" indent="0">
              <a:buNone/>
            </a:pPr>
            <a:r>
              <a:rPr lang="de-CH" dirty="0" smtClean="0"/>
              <a:t>(Kandidatin, Kandidat)</a:t>
            </a:r>
          </a:p>
          <a:p>
            <a:pPr marL="0" indent="0">
              <a:buNone/>
            </a:pPr>
            <a:endParaRPr lang="de-CH" dirty="0" smtClean="0"/>
          </a:p>
          <a:p>
            <a:pPr marL="0" indent="0">
              <a:buNone/>
            </a:pPr>
            <a:r>
              <a:rPr lang="de-CH" dirty="0" smtClean="0"/>
              <a:t>und</a:t>
            </a:r>
          </a:p>
          <a:p>
            <a:pPr marL="0" indent="0">
              <a:buNone/>
            </a:pPr>
            <a:endParaRPr lang="de-CH" dirty="0" smtClean="0"/>
          </a:p>
          <a:p>
            <a:pPr marL="0" indent="0">
              <a:buNone/>
            </a:pPr>
            <a:r>
              <a:rPr lang="de-CH" dirty="0" smtClean="0"/>
              <a:t>einer Verwaltungsperson (Prüfungsexpertin/ Prüfungsexperte)</a:t>
            </a:r>
          </a:p>
          <a:p>
            <a:pPr marL="0" indent="0">
              <a:buNone/>
            </a:pPr>
            <a:r>
              <a:rPr lang="de-CH" dirty="0" smtClean="0"/>
              <a:t>Die zweite Expertin/der zweite Experte schreibt das </a:t>
            </a:r>
          </a:p>
          <a:p>
            <a:pPr marL="0" indent="0">
              <a:buNone/>
            </a:pPr>
            <a:r>
              <a:rPr lang="de-CH" dirty="0" smtClean="0"/>
              <a:t>Prüfungsprotokoll.</a:t>
            </a:r>
          </a:p>
          <a:p>
            <a:pPr marL="0" indent="0">
              <a:buNone/>
            </a:pPr>
            <a:endParaRPr lang="de-CH" sz="2200"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pic>
        <p:nvPicPr>
          <p:cNvPr id="4102" name="Picture 6" descr="C:\Users\moe\AppData\Local\Microsoft\Windows\Temporary Internet Files\Content.IE5\FF5IZIR4\MC900434389[1].wmf"/>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7740352" y="1916832"/>
            <a:ext cx="936104" cy="1475596"/>
          </a:xfrm>
          <a:prstGeom prst="rect">
            <a:avLst/>
          </a:prstGeom>
          <a:noFill/>
        </p:spPr>
      </p:pic>
      <p:pic>
        <p:nvPicPr>
          <p:cNvPr id="4104" name="Picture 8" descr="C:\Users\moe\AppData\Local\Microsoft\Windows\Temporary Internet Files\Content.IE5\FEQP1OCO\MC900437791[1].wmf"/>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6837482" y="4005064"/>
            <a:ext cx="1041409" cy="853703"/>
          </a:xfrm>
          <a:prstGeom prst="rect">
            <a:avLst/>
          </a:prstGeom>
          <a:noFill/>
        </p:spPr>
      </p:pic>
      <p:pic>
        <p:nvPicPr>
          <p:cNvPr id="5122" name="Picture 2" descr="C:\Users\moe\AppData\Local\Microsoft\Windows\Temporary Internet Files\Content.IE5\BFW3IPQF\MC900440428[1].wmf"/>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7762058" y="5303293"/>
            <a:ext cx="936745" cy="986408"/>
          </a:xfrm>
          <a:prstGeom prst="rect">
            <a:avLst/>
          </a:prstGeom>
          <a:noFill/>
        </p:spPr>
      </p:pic>
    </p:spTree>
    <p:extLst>
      <p:ext uri="{BB962C8B-B14F-4D97-AF65-F5344CB8AC3E}">
        <p14:creationId xmlns:p14="http://schemas.microsoft.com/office/powerpoint/2010/main" val="36658217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1600200"/>
            <a:ext cx="8363272" cy="4525963"/>
          </a:xfrm>
        </p:spPr>
        <p:txBody>
          <a:bodyPr/>
          <a:lstStyle/>
          <a:p>
            <a:pPr>
              <a:buNone/>
            </a:pPr>
            <a:r>
              <a:rPr lang="de-CH" dirty="0" smtClean="0"/>
              <a:t>Zwei Gesprächssituationen à 15 Minuten.</a:t>
            </a:r>
          </a:p>
          <a:p>
            <a:pPr>
              <a:buNone/>
            </a:pPr>
            <a:endParaRPr lang="de-CH" dirty="0" smtClean="0"/>
          </a:p>
          <a:p>
            <a:pPr marL="0" indent="0">
              <a:buNone/>
            </a:pPr>
            <a:r>
              <a:rPr lang="de-CH" dirty="0" smtClean="0"/>
              <a:t>Zur Vorbereitung erhalten Sie jeweils eine Beschreibung der Situation, Hilfsmittel und eine Aufgabenstellung, was das Ziel des Gespräches sein soll. Für diese Vorbereitungen haben Sie je 5 Minuten Zeit.</a:t>
            </a:r>
            <a:endParaRPr lang="de-CH" dirty="0"/>
          </a:p>
        </p:txBody>
      </p:sp>
      <p:sp>
        <p:nvSpPr>
          <p:cNvPr id="4" name="Fußzeilenplatzhalter 3"/>
          <p:cNvSpPr>
            <a:spLocks noGrp="1"/>
          </p:cNvSpPr>
          <p:nvPr>
            <p:ph type="ftr" sz="quarter" idx="12"/>
          </p:nvPr>
        </p:nvSpPr>
        <p:spPr/>
        <p:txBody>
          <a:bodyPr/>
          <a:lstStyle/>
          <a:p>
            <a:r>
              <a:rPr lang="de-CH" smtClean="0"/>
              <a:t>© Branche Öffentliche Verwaltung/ Administration publique/ Amministrazione pubblica</a:t>
            </a:r>
            <a:endParaRPr lang="de-CH"/>
          </a:p>
        </p:txBody>
      </p:sp>
      <p:sp>
        <p:nvSpPr>
          <p:cNvPr id="5" name="Titel 1"/>
          <p:cNvSpPr>
            <a:spLocks noGrp="1"/>
          </p:cNvSpPr>
          <p:nvPr>
            <p:ph type="title"/>
          </p:nvPr>
        </p:nvSpPr>
        <p:spPr/>
        <p:txBody>
          <a:bodyPr/>
          <a:lstStyle/>
          <a:p>
            <a:r>
              <a:rPr lang="de-CH" dirty="0" smtClean="0"/>
              <a:t>Abschlussprüfung «Berufspraxis mündlich»</a:t>
            </a:r>
            <a:endParaRPr lang="de-CH" dirty="0"/>
          </a:p>
        </p:txBody>
      </p:sp>
    </p:spTree>
    <p:extLst>
      <p:ext uri="{BB962C8B-B14F-4D97-AF65-F5344CB8AC3E}">
        <p14:creationId xmlns:p14="http://schemas.microsoft.com/office/powerpoint/2010/main" val="36342373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normAutofit/>
          </a:bodyPr>
          <a:lstStyle/>
          <a:p>
            <a:pPr defTabSz="889000" eaLnBrk="1" hangingPunct="1"/>
            <a:r>
              <a:rPr lang="de-CH" sz="2400" dirty="0" smtClean="0"/>
              <a:t>Prüfungsumgebung</a:t>
            </a:r>
          </a:p>
        </p:txBody>
      </p:sp>
      <p:sp>
        <p:nvSpPr>
          <p:cNvPr id="20483" name="Oval 3"/>
          <p:cNvSpPr>
            <a:spLocks noChangeArrowheads="1"/>
          </p:cNvSpPr>
          <p:nvPr/>
        </p:nvSpPr>
        <p:spPr bwMode="auto">
          <a:xfrm>
            <a:off x="3798888" y="1936750"/>
            <a:ext cx="1565200" cy="134823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a:p>
        </p:txBody>
      </p:sp>
      <p:sp>
        <p:nvSpPr>
          <p:cNvPr id="20484" name="Oval 4"/>
          <p:cNvSpPr>
            <a:spLocks noChangeArrowheads="1"/>
          </p:cNvSpPr>
          <p:nvPr/>
        </p:nvSpPr>
        <p:spPr bwMode="auto">
          <a:xfrm>
            <a:off x="1758950" y="3460750"/>
            <a:ext cx="1265238" cy="1295400"/>
          </a:xfrm>
          <a:prstGeom prst="ellipse">
            <a:avLst/>
          </a:prstGeom>
          <a:solidFill>
            <a:schemeClr val="accent2"/>
          </a:solidFill>
          <a:ln w="12700">
            <a:solidFill>
              <a:schemeClr val="tx2">
                <a:lumMod val="20000"/>
                <a:lumOff val="80000"/>
              </a:schemeClr>
            </a:solidFill>
            <a:round/>
            <a:headEnd type="none" w="sm" len="sm"/>
            <a:tailEnd type="none" w="sm" len="sm"/>
          </a:ln>
        </p:spPr>
        <p:txBody>
          <a:bodyPr wrap="none" anchor="ctr"/>
          <a:lstStyle/>
          <a:p>
            <a:endParaRPr lang="de-DE"/>
          </a:p>
        </p:txBody>
      </p:sp>
      <p:sp>
        <p:nvSpPr>
          <p:cNvPr id="20485" name="Rectangle 5" descr="Eiche"/>
          <p:cNvSpPr>
            <a:spLocks noChangeArrowheads="1"/>
          </p:cNvSpPr>
          <p:nvPr/>
        </p:nvSpPr>
        <p:spPr bwMode="auto">
          <a:xfrm>
            <a:off x="5004048" y="3861048"/>
            <a:ext cx="2584450" cy="1220787"/>
          </a:xfrm>
          <a:prstGeom prst="rect">
            <a:avLst/>
          </a:prstGeom>
          <a:solidFill>
            <a:schemeClr val="bg1">
              <a:lumMod val="95000"/>
            </a:schemeClr>
          </a:solidFill>
          <a:ln w="12700">
            <a:solidFill>
              <a:schemeClr val="tx1"/>
            </a:solidFill>
            <a:miter lim="800000"/>
            <a:headEnd type="none" w="sm" len="sm"/>
            <a:tailEnd type="none" w="sm" len="sm"/>
          </a:ln>
        </p:spPr>
        <p:txBody>
          <a:bodyPr wrap="none" anchor="ctr"/>
          <a:lstStyle/>
          <a:p>
            <a:endParaRPr lang="de-DE"/>
          </a:p>
        </p:txBody>
      </p:sp>
      <p:sp>
        <p:nvSpPr>
          <p:cNvPr id="20486" name="Oval 6"/>
          <p:cNvSpPr>
            <a:spLocks noChangeArrowheads="1"/>
          </p:cNvSpPr>
          <p:nvPr/>
        </p:nvSpPr>
        <p:spPr bwMode="auto">
          <a:xfrm>
            <a:off x="6156176" y="5085184"/>
            <a:ext cx="1553269" cy="1511424"/>
          </a:xfrm>
          <a:prstGeom prst="ellipse">
            <a:avLst/>
          </a:prstGeom>
          <a:solidFill>
            <a:schemeClr val="tx2">
              <a:lumMod val="20000"/>
              <a:lumOff val="80000"/>
            </a:schemeClr>
          </a:solidFill>
          <a:ln w="12700">
            <a:solidFill>
              <a:schemeClr val="tx1"/>
            </a:solidFill>
            <a:round/>
            <a:headEnd type="none" w="sm" len="sm"/>
            <a:tailEnd type="none" w="sm" len="sm"/>
          </a:ln>
        </p:spPr>
        <p:txBody>
          <a:bodyPr wrap="none" anchor="ctr"/>
          <a:lstStyle/>
          <a:p>
            <a:endParaRPr lang="de-DE" dirty="0"/>
          </a:p>
        </p:txBody>
      </p:sp>
      <p:sp>
        <p:nvSpPr>
          <p:cNvPr id="20487" name="Line 7"/>
          <p:cNvSpPr>
            <a:spLocks noChangeShapeType="1"/>
          </p:cNvSpPr>
          <p:nvPr/>
        </p:nvSpPr>
        <p:spPr bwMode="auto">
          <a:xfrm flipV="1">
            <a:off x="2884488" y="2927350"/>
            <a:ext cx="984250" cy="762000"/>
          </a:xfrm>
          <a:prstGeom prst="line">
            <a:avLst/>
          </a:prstGeom>
          <a:noFill/>
          <a:ln w="28575">
            <a:solidFill>
              <a:schemeClr val="tx1"/>
            </a:solidFill>
            <a:round/>
            <a:headEnd type="triangle" w="med" len="med"/>
            <a:tailEnd type="triangle" w="med" len="med"/>
          </a:ln>
        </p:spPr>
        <p:txBody>
          <a:bodyPr wrap="none" anchor="ctr"/>
          <a:lstStyle/>
          <a:p>
            <a:endParaRPr lang="de-DE"/>
          </a:p>
        </p:txBody>
      </p:sp>
      <p:sp>
        <p:nvSpPr>
          <p:cNvPr id="20488" name="Text Box 8"/>
          <p:cNvSpPr txBox="1">
            <a:spLocks noChangeArrowheads="1"/>
          </p:cNvSpPr>
          <p:nvPr/>
        </p:nvSpPr>
        <p:spPr bwMode="auto">
          <a:xfrm>
            <a:off x="2884488" y="4375150"/>
            <a:ext cx="1975544" cy="461665"/>
          </a:xfrm>
          <a:prstGeom prst="rect">
            <a:avLst/>
          </a:prstGeom>
          <a:noFill/>
          <a:ln w="12700">
            <a:noFill/>
            <a:miter lim="800000"/>
            <a:headEnd type="none" w="sm" len="sm"/>
            <a:tailEnd type="none" w="sm" len="sm"/>
          </a:ln>
        </p:spPr>
        <p:txBody>
          <a:bodyPr wrap="square">
            <a:spAutoFit/>
          </a:bodyPr>
          <a:lstStyle/>
          <a:p>
            <a:pPr algn="l" eaLnBrk="0" hangingPunct="0">
              <a:spcBef>
                <a:spcPct val="0"/>
              </a:spcBef>
            </a:pPr>
            <a:r>
              <a:rPr lang="de-CH" sz="2400" b="1" dirty="0" smtClean="0"/>
              <a:t>Kandidat/in</a:t>
            </a:r>
            <a:endParaRPr lang="de-CH" sz="2400" b="1" dirty="0"/>
          </a:p>
        </p:txBody>
      </p:sp>
      <p:sp>
        <p:nvSpPr>
          <p:cNvPr id="20489" name="Text Box 9"/>
          <p:cNvSpPr txBox="1">
            <a:spLocks noChangeArrowheads="1"/>
          </p:cNvSpPr>
          <p:nvPr/>
        </p:nvSpPr>
        <p:spPr bwMode="auto">
          <a:xfrm>
            <a:off x="1547664" y="1412776"/>
            <a:ext cx="2877775"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sz="1800" b="1" dirty="0" smtClean="0"/>
              <a:t>Anspruchsperson</a:t>
            </a:r>
          </a:p>
          <a:p>
            <a:pPr algn="l" eaLnBrk="0" hangingPunct="0">
              <a:spcBef>
                <a:spcPct val="0"/>
              </a:spcBef>
            </a:pPr>
            <a:r>
              <a:rPr lang="de-CH" b="1" dirty="0" smtClean="0"/>
              <a:t>oder Verwaltungsperson</a:t>
            </a:r>
            <a:endParaRPr lang="de-CH" sz="1800" b="1" dirty="0"/>
          </a:p>
        </p:txBody>
      </p:sp>
      <p:sp>
        <p:nvSpPr>
          <p:cNvPr id="20490" name="Line 10"/>
          <p:cNvSpPr>
            <a:spLocks noChangeShapeType="1"/>
          </p:cNvSpPr>
          <p:nvPr/>
        </p:nvSpPr>
        <p:spPr bwMode="auto">
          <a:xfrm>
            <a:off x="1828800" y="4679950"/>
            <a:ext cx="3463280" cy="62125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1" name="Line 11"/>
          <p:cNvSpPr>
            <a:spLocks noChangeShapeType="1"/>
          </p:cNvSpPr>
          <p:nvPr/>
        </p:nvSpPr>
        <p:spPr bwMode="auto">
          <a:xfrm flipH="1" flipV="1">
            <a:off x="4641850" y="1860550"/>
            <a:ext cx="2954486" cy="2000498"/>
          </a:xfrm>
          <a:prstGeom prst="line">
            <a:avLst/>
          </a:prstGeom>
          <a:noFill/>
          <a:ln w="12700">
            <a:solidFill>
              <a:schemeClr val="tx1"/>
            </a:solidFill>
            <a:prstDash val="sysDot"/>
            <a:round/>
            <a:headEnd type="none" w="sm" len="sm"/>
            <a:tailEnd type="none" w="sm" len="sm"/>
          </a:ln>
        </p:spPr>
        <p:txBody>
          <a:bodyPr wrap="none" anchor="ctr"/>
          <a:lstStyle/>
          <a:p>
            <a:endParaRPr lang="de-DE"/>
          </a:p>
        </p:txBody>
      </p:sp>
      <p:sp>
        <p:nvSpPr>
          <p:cNvPr id="20492" name="Text Box 12"/>
          <p:cNvSpPr txBox="1">
            <a:spLocks noChangeArrowheads="1"/>
          </p:cNvSpPr>
          <p:nvPr/>
        </p:nvSpPr>
        <p:spPr bwMode="auto">
          <a:xfrm>
            <a:off x="3851920" y="5517232"/>
            <a:ext cx="2185214" cy="646331"/>
          </a:xfrm>
          <a:prstGeom prst="rect">
            <a:avLst/>
          </a:prstGeom>
          <a:noFill/>
          <a:ln w="12700">
            <a:noFill/>
            <a:miter lim="800000"/>
            <a:headEnd type="none" w="sm" len="sm"/>
            <a:tailEnd type="none" w="sm" len="sm"/>
          </a:ln>
        </p:spPr>
        <p:txBody>
          <a:bodyPr wrap="none">
            <a:spAutoFit/>
          </a:bodyPr>
          <a:lstStyle/>
          <a:p>
            <a:pPr algn="l" eaLnBrk="0" hangingPunct="0">
              <a:spcBef>
                <a:spcPct val="0"/>
              </a:spcBef>
            </a:pPr>
            <a:r>
              <a:rPr lang="de-CH" b="1" dirty="0" smtClean="0"/>
              <a:t>Prüfungsexperte,</a:t>
            </a:r>
          </a:p>
          <a:p>
            <a:pPr algn="l" eaLnBrk="0" hangingPunct="0">
              <a:spcBef>
                <a:spcPct val="0"/>
              </a:spcBef>
            </a:pPr>
            <a:r>
              <a:rPr lang="de-CH" b="1" dirty="0" smtClean="0"/>
              <a:t>Prüfungsprotokoll</a:t>
            </a:r>
            <a:endParaRPr lang="de-CH" b="1" dirty="0"/>
          </a:p>
        </p:txBody>
      </p:sp>
      <p:sp>
        <p:nvSpPr>
          <p:cNvPr id="20493" name="Rectangle 13" descr="Nussbaum"/>
          <p:cNvSpPr>
            <a:spLocks noChangeArrowheads="1"/>
          </p:cNvSpPr>
          <p:nvPr/>
        </p:nvSpPr>
        <p:spPr bwMode="auto">
          <a:xfrm rot="3533046">
            <a:off x="2700338" y="2997200"/>
            <a:ext cx="1295400" cy="571500"/>
          </a:xfrm>
          <a:prstGeom prst="rect">
            <a:avLst/>
          </a:prstGeom>
          <a:solidFill>
            <a:schemeClr val="bg1">
              <a:lumMod val="85000"/>
            </a:schemeClr>
          </a:solidFill>
          <a:ln w="12700">
            <a:solidFill>
              <a:schemeClr val="tx1"/>
            </a:solidFill>
            <a:miter lim="800000"/>
            <a:headEnd type="none" w="sm" len="sm"/>
            <a:tailEnd type="none" w="sm" len="sm"/>
          </a:ln>
        </p:spPr>
        <p:txBody>
          <a:bodyPr wrap="none" anchor="ctr"/>
          <a:lstStyle/>
          <a:p>
            <a:endParaRPr lang="de-DE"/>
          </a:p>
        </p:txBody>
      </p:sp>
      <p:sp>
        <p:nvSpPr>
          <p:cNvPr id="15" name="Textfeld 14"/>
          <p:cNvSpPr txBox="1"/>
          <p:nvPr/>
        </p:nvSpPr>
        <p:spPr>
          <a:xfrm>
            <a:off x="6228184" y="5589240"/>
            <a:ext cx="1584176" cy="369332"/>
          </a:xfrm>
          <a:prstGeom prst="rect">
            <a:avLst/>
          </a:prstGeom>
          <a:noFill/>
        </p:spPr>
        <p:txBody>
          <a:bodyPr wrap="square" rtlCol="0">
            <a:spAutoFit/>
          </a:bodyPr>
          <a:lstStyle/>
          <a:p>
            <a:r>
              <a:rPr lang="de-CH" dirty="0" smtClean="0"/>
              <a:t>Experte A</a:t>
            </a:r>
            <a:endParaRPr lang="de-DE" dirty="0"/>
          </a:p>
        </p:txBody>
      </p:sp>
      <p:sp>
        <p:nvSpPr>
          <p:cNvPr id="16" name="Textfeld 15"/>
          <p:cNvSpPr txBox="1"/>
          <p:nvPr/>
        </p:nvSpPr>
        <p:spPr>
          <a:xfrm>
            <a:off x="3779912" y="2420888"/>
            <a:ext cx="1656184" cy="369332"/>
          </a:xfrm>
          <a:prstGeom prst="rect">
            <a:avLst/>
          </a:prstGeom>
          <a:noFill/>
        </p:spPr>
        <p:txBody>
          <a:bodyPr wrap="square" rtlCol="0">
            <a:spAutoFit/>
          </a:bodyPr>
          <a:lstStyle/>
          <a:p>
            <a:r>
              <a:rPr lang="de-CH" dirty="0" smtClean="0"/>
              <a:t>Experte B</a:t>
            </a:r>
            <a:endParaRPr lang="de-DE" dirty="0"/>
          </a:p>
        </p:txBody>
      </p:sp>
    </p:spTree>
    <p:extLst>
      <p:ext uri="{BB962C8B-B14F-4D97-AF65-F5344CB8AC3E}">
        <p14:creationId xmlns:p14="http://schemas.microsoft.com/office/powerpoint/2010/main" val="275973052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sp>
        <p:nvSpPr>
          <p:cNvPr id="3" name="Inhaltsplatzhalter 2"/>
          <p:cNvSpPr>
            <a:spLocks noGrp="1"/>
          </p:cNvSpPr>
          <p:nvPr>
            <p:ph idx="1"/>
          </p:nvPr>
        </p:nvSpPr>
        <p:spPr/>
        <p:txBody>
          <a:bodyPr/>
          <a:lstStyle/>
          <a:p>
            <a:r>
              <a:rPr lang="de-CH" sz="2000" b="1" dirty="0" smtClean="0"/>
              <a:t>2 Gesprächssituationen</a:t>
            </a:r>
          </a:p>
          <a:p>
            <a:pPr lvl="1"/>
            <a:r>
              <a:rPr lang="de-CH" sz="2000" b="1" dirty="0" smtClean="0"/>
              <a:t>Rollenspiel</a:t>
            </a:r>
            <a:r>
              <a:rPr lang="de-CH" sz="2000" dirty="0" smtClean="0"/>
              <a:t>: Gespräch zwischen einer Verwaltungsperson und einer Anspruchsperson</a:t>
            </a:r>
          </a:p>
          <a:p>
            <a:pPr lvl="1"/>
            <a:r>
              <a:rPr lang="de-CH" sz="2000" b="1" dirty="0" smtClean="0"/>
              <a:t>Fachgespräch</a:t>
            </a:r>
            <a:r>
              <a:rPr lang="de-CH" sz="2000" dirty="0" smtClean="0"/>
              <a:t>: Gespräch zwischen zwei Verwaltungspersonen</a:t>
            </a:r>
          </a:p>
          <a:p>
            <a:pPr lvl="1"/>
            <a:r>
              <a:rPr lang="de-CH" sz="2000" dirty="0" smtClean="0"/>
              <a:t>Einführungsunterlagen für die Kandidatinnen und Kandidaten</a:t>
            </a:r>
          </a:p>
          <a:p>
            <a:r>
              <a:rPr lang="de-CH" sz="2000" dirty="0" smtClean="0"/>
              <a:t>30 Minuten</a:t>
            </a:r>
          </a:p>
          <a:p>
            <a:r>
              <a:rPr lang="de-CH" sz="2000" dirty="0" smtClean="0"/>
              <a:t>Grundlage für die Expertinnen und Experten:</a:t>
            </a:r>
          </a:p>
          <a:p>
            <a:pPr lvl="1"/>
            <a:r>
              <a:rPr lang="de-CH" sz="2000" b="1" dirty="0" smtClean="0"/>
              <a:t>Ausbildungsprogramm</a:t>
            </a:r>
          </a:p>
          <a:p>
            <a:pPr lvl="1"/>
            <a:r>
              <a:rPr lang="de-CH" sz="2000" b="1" dirty="0" smtClean="0"/>
              <a:t>Praxisbericht</a:t>
            </a:r>
          </a:p>
          <a:p>
            <a:pPr lvl="1"/>
            <a:r>
              <a:rPr lang="de-CH" sz="2000" b="1" dirty="0" smtClean="0"/>
              <a:t>alle </a:t>
            </a:r>
            <a:r>
              <a:rPr lang="de-CH" sz="2000" dirty="0" smtClean="0"/>
              <a:t>Leistungsziele Betrieb mit den entsprechenden Teilkriterien und </a:t>
            </a:r>
            <a:r>
              <a:rPr lang="de-CH" sz="2000" b="1" dirty="0" smtClean="0"/>
              <a:t>alle</a:t>
            </a:r>
            <a:r>
              <a:rPr lang="de-CH" sz="2000" dirty="0" smtClean="0"/>
              <a:t> Leistungsziele </a:t>
            </a:r>
            <a:r>
              <a:rPr lang="de-CH" sz="2000" dirty="0" err="1" smtClean="0"/>
              <a:t>üK</a:t>
            </a:r>
            <a:endParaRPr lang="de-CH" sz="2000" dirty="0" smtClean="0"/>
          </a:p>
          <a:p>
            <a:pPr lvl="1"/>
            <a:r>
              <a:rPr lang="de-CH" sz="2000" dirty="0" smtClean="0"/>
              <a:t>Methoden-, Sozial- und Selbstkompetenzen mit den entsprechenden Teilkriterien</a:t>
            </a:r>
          </a:p>
          <a:p>
            <a:pPr>
              <a:buNone/>
            </a:pPr>
            <a:endParaRPr lang="de-CH" sz="2000" dirty="0" smtClean="0"/>
          </a:p>
          <a:p>
            <a:pPr>
              <a:buNone/>
            </a:pPr>
            <a:endParaRPr lang="de-CH" sz="2000"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68</a:t>
            </a:fld>
            <a:endParaRPr lang="de-CH"/>
          </a:p>
        </p:txBody>
      </p:sp>
    </p:spTree>
    <p:extLst>
      <p:ext uri="{BB962C8B-B14F-4D97-AF65-F5344CB8AC3E}">
        <p14:creationId xmlns:p14="http://schemas.microsoft.com/office/powerpoint/2010/main" val="27780956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Berufspraxis mündlich</a:t>
            </a:r>
            <a:endParaRPr lang="de-CH" dirty="0"/>
          </a:p>
        </p:txBody>
      </p:sp>
      <p:graphicFrame>
        <p:nvGraphicFramePr>
          <p:cNvPr id="4" name="Diagramm 3"/>
          <p:cNvGraphicFramePr/>
          <p:nvPr/>
        </p:nvGraphicFramePr>
        <p:xfrm>
          <a:off x="1403648" y="2348880"/>
          <a:ext cx="633670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5"/>
          <p:cNvSpPr txBox="1"/>
          <p:nvPr/>
        </p:nvSpPr>
        <p:spPr>
          <a:xfrm>
            <a:off x="0" y="1844824"/>
            <a:ext cx="9058827" cy="369332"/>
          </a:xfrm>
          <a:prstGeom prst="rect">
            <a:avLst/>
          </a:prstGeom>
          <a:noFill/>
        </p:spPr>
        <p:txBody>
          <a:bodyPr wrap="none" rtlCol="0">
            <a:spAutoFit/>
          </a:bodyPr>
          <a:lstStyle/>
          <a:p>
            <a:r>
              <a:rPr lang="de-CH" b="1" dirty="0" smtClean="0"/>
              <a:t>Register 16: Praxisbericht und Vorbereitung auf die mündliche Abschlussprüfung</a:t>
            </a:r>
            <a:endParaRPr lang="de-CH" b="1" dirty="0"/>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Inhaltsverzeichnis</a:t>
            </a:r>
          </a:p>
          <a:p>
            <a:pPr>
              <a:buNone/>
            </a:pPr>
            <a:endParaRPr lang="de-CH" dirty="0" smtClean="0"/>
          </a:p>
          <a:p>
            <a:pPr marL="0" indent="0">
              <a:tabLst>
                <a:tab pos="352425" algn="l"/>
              </a:tabLst>
            </a:pPr>
            <a:r>
              <a:rPr lang="de-CH" dirty="0" smtClean="0"/>
              <a:t>	Kapitelnummern (Ordnungszahlen) links, Seitenzahlen 	rechts</a:t>
            </a:r>
          </a:p>
          <a:p>
            <a:pPr marL="0" indent="0">
              <a:tabLst>
                <a:tab pos="352425" algn="l"/>
              </a:tabLst>
            </a:pPr>
            <a:r>
              <a:rPr lang="de-CH" dirty="0" smtClean="0"/>
              <a:t>	Titel, Inhaltsverzeichnis, Anhang/Quellenverzeichnis 	ohne Ordnungszahlen, aber mit Seitenzahlen versehen</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 Nachbearbeitung der </a:t>
            </a:r>
            <a:r>
              <a:rPr lang="de-CH" dirty="0" err="1" smtClean="0"/>
              <a:t>üK</a:t>
            </a:r>
            <a:r>
              <a:rPr lang="de-CH" dirty="0" smtClean="0"/>
              <a:t>-Leistungsziele</a:t>
            </a:r>
            <a:endParaRPr lang="de-CH" dirty="0"/>
          </a:p>
        </p:txBody>
      </p:sp>
      <p:graphicFrame>
        <p:nvGraphicFramePr>
          <p:cNvPr id="4" name="Inhaltsplatzhalt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ußzeilenplatzhalter 5"/>
          <p:cNvSpPr>
            <a:spLocks noGrp="1"/>
          </p:cNvSpPr>
          <p:nvPr>
            <p:ph type="ftr" sz="quarter" idx="12"/>
          </p:nvPr>
        </p:nvSpPr>
        <p:spPr/>
        <p:txBody>
          <a:bodyPr/>
          <a:lstStyle/>
          <a:p>
            <a:r>
              <a:rPr lang="de-CH" smtClean="0"/>
              <a:t>© Branche Öffentliche Verwaltung/ Administration publique/ Amministrazione pubblica</a:t>
            </a:r>
            <a:endParaRPr lang="de-CH"/>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b="1" dirty="0"/>
              <a:t>5. </a:t>
            </a:r>
            <a:r>
              <a:rPr lang="de-CH" b="1" dirty="0" err="1"/>
              <a:t>üK</a:t>
            </a:r>
            <a:r>
              <a:rPr lang="de-CH" b="1" dirty="0"/>
              <a:t> Generation 2012-15 (Praxisbericht)</a:t>
            </a:r>
            <a:endParaRPr lang="de-CH" dirty="0"/>
          </a:p>
        </p:txBody>
      </p:sp>
      <p:sp>
        <p:nvSpPr>
          <p:cNvPr id="3" name="Inhaltsplatzhalter 2"/>
          <p:cNvSpPr>
            <a:spLocks noGrp="1"/>
          </p:cNvSpPr>
          <p:nvPr>
            <p:ph idx="1"/>
          </p:nvPr>
        </p:nvSpPr>
        <p:spPr>
          <a:xfrm>
            <a:off x="457200" y="2104256"/>
            <a:ext cx="8229600" cy="1828800"/>
          </a:xfrm>
        </p:spPr>
        <p:txBody>
          <a:bodyPr/>
          <a:lstStyle/>
          <a:p>
            <a:r>
              <a:rPr lang="de-CH" dirty="0" smtClean="0"/>
              <a:t>Ergänzungen?</a:t>
            </a:r>
          </a:p>
          <a:p>
            <a:r>
              <a:rPr lang="de-CH" dirty="0" smtClean="0"/>
              <a:t>Fragen?</a:t>
            </a:r>
            <a:endParaRPr lang="de-CH" dirty="0"/>
          </a:p>
        </p:txBody>
      </p:sp>
      <p:sp>
        <p:nvSpPr>
          <p:cNvPr id="4" name="Foliennummernplatzhalter 3"/>
          <p:cNvSpPr>
            <a:spLocks noGrp="1"/>
          </p:cNvSpPr>
          <p:nvPr>
            <p:ph type="sldNum" sz="quarter" idx="11"/>
          </p:nvPr>
        </p:nvSpPr>
        <p:spPr/>
        <p:txBody>
          <a:bodyPr/>
          <a:lstStyle/>
          <a:p>
            <a:fld id="{87674F0A-37BA-4CE3-B1FD-DE57A7E2F2C6}" type="slidenum">
              <a:rPr lang="de-CH" smtClean="0"/>
              <a:pPr/>
              <a:t>71</a:t>
            </a:fld>
            <a:endParaRPr lang="de-CH"/>
          </a:p>
        </p:txBody>
      </p:sp>
    </p:spTree>
    <p:extLst>
      <p:ext uri="{BB962C8B-B14F-4D97-AF65-F5344CB8AC3E}">
        <p14:creationId xmlns:p14="http://schemas.microsoft.com/office/powerpoint/2010/main" val="338416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Inhaltsverzeichnis</a:t>
            </a:r>
          </a:p>
          <a:p>
            <a:pPr>
              <a:buNone/>
            </a:pPr>
            <a:endParaRPr lang="de-CH" dirty="0" smtClean="0"/>
          </a:p>
          <a:p>
            <a:pPr>
              <a:buNone/>
            </a:pPr>
            <a:r>
              <a:rPr lang="de-CH" dirty="0" smtClean="0"/>
              <a:t>……</a:t>
            </a:r>
          </a:p>
          <a:p>
            <a:pPr>
              <a:buNone/>
            </a:pPr>
            <a:r>
              <a:rPr lang="de-CH" dirty="0" smtClean="0"/>
              <a:t>……</a:t>
            </a:r>
          </a:p>
          <a:p>
            <a:pPr marL="457200" indent="-457200">
              <a:buAutoNum type="arabicPeriod"/>
            </a:pPr>
            <a:r>
              <a:rPr lang="de-CH" dirty="0" smtClean="0"/>
              <a:t>Planungsblatt………………………………Seite X</a:t>
            </a:r>
          </a:p>
          <a:p>
            <a:pPr marL="457200" indent="-457200">
              <a:buAutoNum type="arabicPeriod"/>
            </a:pPr>
            <a:r>
              <a:rPr lang="de-CH" dirty="0" smtClean="0"/>
              <a:t>Flussdiagramm…………………………….Seite Y</a:t>
            </a:r>
          </a:p>
          <a:p>
            <a:pPr marL="457200" indent="-457200">
              <a:buAutoNum type="arabicPeriod"/>
            </a:pPr>
            <a:r>
              <a:rPr lang="de-CH" dirty="0" smtClean="0"/>
              <a:t>Kurzbericht…………………………...…….Seite Z</a:t>
            </a:r>
          </a:p>
          <a:p>
            <a:pPr marL="0" indent="0">
              <a:buNone/>
            </a:pPr>
            <a:r>
              <a:rPr lang="de-CH" dirty="0" smtClean="0"/>
              <a:t>……</a:t>
            </a:r>
          </a:p>
          <a:p>
            <a:pPr marL="0" indent="0">
              <a:buNone/>
            </a:pPr>
            <a:r>
              <a:rPr lang="de-CH" dirty="0" smtClean="0"/>
              <a:t>……</a:t>
            </a:r>
          </a:p>
        </p:txBody>
      </p:sp>
      <p:sp>
        <p:nvSpPr>
          <p:cNvPr id="5" name="Fußzeilenplatzhalter 4"/>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1556847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smtClean="0"/>
              <a:t>Prozesseinheiten dokumentieren</a:t>
            </a:r>
            <a:endParaRPr lang="de-CH" dirty="0"/>
          </a:p>
        </p:txBody>
      </p:sp>
      <p:sp>
        <p:nvSpPr>
          <p:cNvPr id="3" name="Inhaltsplatzhalter 2"/>
          <p:cNvSpPr>
            <a:spLocks noGrp="1"/>
          </p:cNvSpPr>
          <p:nvPr>
            <p:ph idx="1"/>
          </p:nvPr>
        </p:nvSpPr>
        <p:spPr/>
        <p:txBody>
          <a:bodyPr/>
          <a:lstStyle/>
          <a:p>
            <a:pPr>
              <a:buNone/>
            </a:pPr>
            <a:r>
              <a:rPr lang="de-CH" b="1" dirty="0" smtClean="0"/>
              <a:t>Planungsblatt</a:t>
            </a:r>
          </a:p>
          <a:p>
            <a:pPr>
              <a:buNone/>
            </a:pPr>
            <a:endParaRPr lang="de-CH" dirty="0" smtClean="0"/>
          </a:p>
          <a:p>
            <a:r>
              <a:rPr lang="de-CH" dirty="0" smtClean="0"/>
              <a:t>Elemente: </a:t>
            </a:r>
            <a:br>
              <a:rPr lang="de-CH" dirty="0" smtClean="0"/>
            </a:br>
            <a:r>
              <a:rPr lang="de-CH" dirty="0" smtClean="0"/>
              <a:t>Tätigkeiten/Arbeitsschritte, </a:t>
            </a:r>
            <a:r>
              <a:rPr lang="de-CH" b="1" dirty="0" smtClean="0"/>
              <a:t>Datum der Ausführung, </a:t>
            </a:r>
            <a:r>
              <a:rPr lang="de-CH" dirty="0" smtClean="0"/>
              <a:t>zeitlicher Umfang in Std., Soll-/Ist-Vergleich, Begründung der Abweichungen</a:t>
            </a:r>
          </a:p>
          <a:p>
            <a:r>
              <a:rPr lang="de-CH" dirty="0" smtClean="0"/>
              <a:t>Es ist nicht möglich, dass es keine Abweichungen gibt!</a:t>
            </a:r>
          </a:p>
          <a:p>
            <a:r>
              <a:rPr lang="de-CH" dirty="0" smtClean="0"/>
              <a:t>Jede Abweichung ist plausibel, nachvollziehbar, glaubwürdig und überzeugend zu begründen (hinter den jeweiligen Tätigkeiten)</a:t>
            </a:r>
          </a:p>
        </p:txBody>
      </p:sp>
      <p:sp>
        <p:nvSpPr>
          <p:cNvPr id="7" name="Fußzeilenplatzhalter 6"/>
          <p:cNvSpPr>
            <a:spLocks noGrp="1"/>
          </p:cNvSpPr>
          <p:nvPr>
            <p:ph type="ftr" sz="quarter" idx="12"/>
          </p:nvPr>
        </p:nvSpPr>
        <p:spPr/>
        <p:txBody>
          <a:bodyPr/>
          <a:lstStyle/>
          <a:p>
            <a:r>
              <a:rPr lang="de-CH" smtClean="0"/>
              <a:t>© Branche Öffentliche Verwaltung/ Administration publique/ Amministrazione pubblica</a:t>
            </a:r>
            <a:endParaRPr lang="de-CH"/>
          </a:p>
        </p:txBody>
      </p:sp>
    </p:spTree>
    <p:extLst>
      <p:ext uri="{BB962C8B-B14F-4D97-AF65-F5344CB8AC3E}">
        <p14:creationId xmlns:p14="http://schemas.microsoft.com/office/powerpoint/2010/main" val="3516373749"/>
      </p:ext>
    </p:extLst>
  </p:cSld>
  <p:clrMapOvr>
    <a:masterClrMapping/>
  </p:clrMapOvr>
  <p:timing>
    <p:tnLst>
      <p:par>
        <p:cTn id="1" dur="indefinite" restart="never" nodeType="tmRoot"/>
      </p:par>
    </p:tnLst>
  </p:timing>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322C8BF25774C4C8215BBDE9405AEA8" ma:contentTypeVersion="0" ma:contentTypeDescription="Ein neues Dokument erstellen." ma:contentTypeScope="" ma:versionID="5b1e26d62905f02fd855129fdbe62e4d">
  <xsd:schema xmlns:xsd="http://www.w3.org/2001/XMLSchema" xmlns:p="http://schemas.microsoft.com/office/2006/metadata/properties" targetNamespace="http://schemas.microsoft.com/office/2006/metadata/properties" ma:root="true" ma:fieldsID="246f02dd96380beb4f7cdcce14d77fd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ma:readOnly="tru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C14517-A5F8-4C32-BBA0-5E39DD7FD3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172627D4-C14D-40ED-B9F2-73368BB24C9F}">
  <ds:schemaRefs>
    <ds:schemaRef ds:uri="http://schemas.microsoft.com/sharepoint/v3/contenttype/forms"/>
  </ds:schemaRefs>
</ds:datastoreItem>
</file>

<file path=customXml/itemProps3.xml><?xml version="1.0" encoding="utf-8"?>
<ds:datastoreItem xmlns:ds="http://schemas.openxmlformats.org/officeDocument/2006/customXml" ds:itemID="{860DC544-946F-414F-9154-B77595C119A6}">
  <ds:schemaRefs>
    <ds:schemaRef ds:uri="http://purl.org/dc/dcmitype/"/>
    <ds:schemaRef ds:uri="http://www.w3.org/XML/1998/namespac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Vorlage Präsentation</Template>
  <TotalTime>0</TotalTime>
  <Words>3061</Words>
  <Application>Microsoft Office PowerPoint</Application>
  <PresentationFormat>Bildschirmpräsentation (4:3)</PresentationFormat>
  <Paragraphs>682</Paragraphs>
  <Slides>71</Slides>
  <Notes>49</Notes>
  <HiddenSlides>0</HiddenSlides>
  <MMClips>0</MMClips>
  <ScaleCrop>false</ScaleCrop>
  <HeadingPairs>
    <vt:vector size="4" baseType="variant">
      <vt:variant>
        <vt:lpstr>Design</vt:lpstr>
      </vt:variant>
      <vt:variant>
        <vt:i4>3</vt:i4>
      </vt:variant>
      <vt:variant>
        <vt:lpstr>Folientitel</vt:lpstr>
      </vt:variant>
      <vt:variant>
        <vt:i4>71</vt:i4>
      </vt:variant>
    </vt:vector>
  </HeadingPairs>
  <TitlesOfParts>
    <vt:vector size="74" baseType="lpstr">
      <vt:lpstr>Vorlage Präsentation</vt:lpstr>
      <vt:lpstr>1_Benutzerdefiniertes Design</vt:lpstr>
      <vt:lpstr>Benutzerdefiniertes Design</vt:lpstr>
      <vt:lpstr>üK-Leitersitzung vom 25.11.2014</vt:lpstr>
      <vt:lpstr>Zielsetzung</vt:lpstr>
      <vt:lpstr>Homepage für die Lernenden der  branche öffentliche verwaltung aargau  www.ov-ag.ch</vt:lpstr>
      <vt:lpstr>Prozesseinheiten (PE)</vt:lpstr>
      <vt:lpstr>Prozesseinheiten dokumentieren</vt:lpstr>
      <vt:lpstr>Prozesseinheiten dokumentieren</vt:lpstr>
      <vt:lpstr>Prozesseinheiten dokumentieren</vt:lpstr>
      <vt:lpstr>Prozesseinheiten dokumentieren</vt:lpstr>
      <vt:lpstr>Prozesseinheiten dokumentieren</vt:lpstr>
      <vt:lpstr>Prozesseinheiten dokumentieren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Prozesseinheiten dokumentieren</vt:lpstr>
      <vt:lpstr>Prozesseinheiten dokumentieren</vt:lpstr>
      <vt:lpstr>Prozesseinheiten dokumentieren</vt:lpstr>
      <vt:lpstr>Prozesseinheiten dokumentieren</vt:lpstr>
      <vt:lpstr>Wichtige Punkte für erfolgreiche Dokumentationen</vt:lpstr>
      <vt:lpstr>Häufigste Fehler bei der Dokumentation</vt:lpstr>
      <vt:lpstr>Prozesseinheiten präsentieren</vt:lpstr>
      <vt:lpstr>Prozesseinheiten präsentieren</vt:lpstr>
      <vt:lpstr>Prozesseinheiten präsentieren</vt:lpstr>
      <vt:lpstr>Prozesseinheiten präsentieren</vt:lpstr>
      <vt:lpstr>Prozesseinheiten präsentieren</vt:lpstr>
      <vt:lpstr>Prozesseinheiten präsentieren</vt:lpstr>
      <vt:lpstr>Prozesseinheiten präsentieren</vt:lpstr>
      <vt:lpstr>Prozesseinheiten präsentieren</vt:lpstr>
      <vt:lpstr>Häufigste Fehler bei der Bewertung im üK  (Positionen 1 und 2)</vt:lpstr>
      <vt:lpstr>Lern- und Leistungsdokumentation (LLD)</vt:lpstr>
      <vt:lpstr>Gesetzliche Grundlagen für die LLD im Betrieb</vt:lpstr>
      <vt:lpstr>PowerPoint-Präsentation</vt:lpstr>
      <vt:lpstr>Auswahl der Arbeiten</vt:lpstr>
      <vt:lpstr>Auswahl der Arbeiten/Leistungsziele</vt:lpstr>
      <vt:lpstr>Kontrolle und Würdigung</vt:lpstr>
      <vt:lpstr>Kontrolle und Würdigung</vt:lpstr>
      <vt:lpstr>Gestaltung der Kontrolle und Würdigung</vt:lpstr>
      <vt:lpstr>Rückblick</vt:lpstr>
      <vt:lpstr>5. üK Generation 2012-15 (Praxisbericht)</vt:lpstr>
      <vt:lpstr>Gewichtung des betrieblichen Qualifikationsverfahrens</vt:lpstr>
      <vt:lpstr>Bestehensnorm (betrieblicher Teil)</vt:lpstr>
      <vt:lpstr>Berufspraxis mündlich</vt:lpstr>
      <vt:lpstr>PowerPoint-Präsentation</vt:lpstr>
      <vt:lpstr>Praxisbericht</vt:lpstr>
      <vt:lpstr>Aufgabe A: Ausbildungsbetrieb vorstellen</vt:lpstr>
      <vt:lpstr>Aufgabe B: konkrete Dienstleistungen</vt:lpstr>
      <vt:lpstr>Aufgabe B: konkrete Dienstleistungen</vt:lpstr>
      <vt:lpstr>Aufgabe C: Kundenanfragen</vt:lpstr>
      <vt:lpstr>Aufgabe C: Kundenanfragen</vt:lpstr>
      <vt:lpstr>Aufgabe C: Kundenanfragen</vt:lpstr>
      <vt:lpstr>Aufgabe C: Kundenanfragen</vt:lpstr>
      <vt:lpstr>Aufgabe D: Reklamationen</vt:lpstr>
      <vt:lpstr>Aufgabe D: Reklamationen</vt:lpstr>
      <vt:lpstr>Aufgabe D: Reklamationen</vt:lpstr>
      <vt:lpstr>Abschlussprüfung «Berufspraxis mündlich»</vt:lpstr>
      <vt:lpstr>Abschlussprüfung «Berufspraxis mündlich»</vt:lpstr>
      <vt:lpstr>Abschlussprüfung «Berufspraxis mündlich»</vt:lpstr>
      <vt:lpstr>Abschlussprüfung «Berufspraxis mündlich»</vt:lpstr>
      <vt:lpstr>Prüfungsumgebung</vt:lpstr>
      <vt:lpstr>Berufspraxis mündlich</vt:lpstr>
      <vt:lpstr>Berufspraxis mündlich</vt:lpstr>
      <vt:lpstr> Nachbearbeitung der üK-Leistungsziele</vt:lpstr>
      <vt:lpstr>5. üK Generation 2012-15 (Praxisbericht)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üK 1-2</dc:title>
  <dc:creator>moe</dc:creator>
  <cp:lastModifiedBy>Peter Walz</cp:lastModifiedBy>
  <cp:revision>345</cp:revision>
  <dcterms:created xsi:type="dcterms:W3CDTF">2011-08-04T07:30:15Z</dcterms:created>
  <dcterms:modified xsi:type="dcterms:W3CDTF">2014-11-24T06:26:33Z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0x0101006322C8BF25774C4C8215BBDE9405AEA8</vt:lpwstr>
  </property>
</Properties>
</file>