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 id="2147483672" r:id="rId5"/>
    <p:sldMasterId id="2147483660" r:id="rId6"/>
  </p:sldMasterIdLst>
  <p:notesMasterIdLst>
    <p:notesMasterId r:id="rId57"/>
  </p:notesMasterIdLst>
  <p:handoutMasterIdLst>
    <p:handoutMasterId r:id="rId58"/>
  </p:handoutMasterIdLst>
  <p:sldIdLst>
    <p:sldId id="256" r:id="rId7"/>
    <p:sldId id="258" r:id="rId8"/>
    <p:sldId id="263" r:id="rId9"/>
    <p:sldId id="264" r:id="rId10"/>
    <p:sldId id="331" r:id="rId11"/>
    <p:sldId id="332" r:id="rId12"/>
    <p:sldId id="262" r:id="rId13"/>
    <p:sldId id="296" r:id="rId14"/>
    <p:sldId id="376" r:id="rId15"/>
    <p:sldId id="300" r:id="rId16"/>
    <p:sldId id="334" r:id="rId17"/>
    <p:sldId id="335" r:id="rId18"/>
    <p:sldId id="336" r:id="rId19"/>
    <p:sldId id="337" r:id="rId20"/>
    <p:sldId id="338" r:id="rId21"/>
    <p:sldId id="339" r:id="rId22"/>
    <p:sldId id="340" r:id="rId23"/>
    <p:sldId id="341" r:id="rId24"/>
    <p:sldId id="342" r:id="rId25"/>
    <p:sldId id="345" r:id="rId26"/>
    <p:sldId id="343" r:id="rId27"/>
    <p:sldId id="344" r:id="rId28"/>
    <p:sldId id="346" r:id="rId29"/>
    <p:sldId id="348" r:id="rId30"/>
    <p:sldId id="347" r:id="rId31"/>
    <p:sldId id="350" r:id="rId32"/>
    <p:sldId id="351" r:id="rId33"/>
    <p:sldId id="352" r:id="rId34"/>
    <p:sldId id="353" r:id="rId35"/>
    <p:sldId id="354" r:id="rId36"/>
    <p:sldId id="355" r:id="rId37"/>
    <p:sldId id="356" r:id="rId38"/>
    <p:sldId id="357" r:id="rId39"/>
    <p:sldId id="358" r:id="rId40"/>
    <p:sldId id="362" r:id="rId41"/>
    <p:sldId id="359" r:id="rId42"/>
    <p:sldId id="366" r:id="rId43"/>
    <p:sldId id="363" r:id="rId44"/>
    <p:sldId id="364" r:id="rId45"/>
    <p:sldId id="365" r:id="rId46"/>
    <p:sldId id="360" r:id="rId47"/>
    <p:sldId id="367" r:id="rId48"/>
    <p:sldId id="368" r:id="rId49"/>
    <p:sldId id="370" r:id="rId50"/>
    <p:sldId id="371" r:id="rId51"/>
    <p:sldId id="372" r:id="rId52"/>
    <p:sldId id="373" r:id="rId53"/>
    <p:sldId id="374" r:id="rId54"/>
    <p:sldId id="375" r:id="rId55"/>
    <p:sldId id="297" r:id="rId56"/>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65" autoAdjust="0"/>
    <p:restoredTop sz="48679" autoAdjust="0"/>
  </p:normalViewPr>
  <p:slideViewPr>
    <p:cSldViewPr>
      <p:cViewPr>
        <p:scale>
          <a:sx n="66" d="100"/>
          <a:sy n="66" d="100"/>
        </p:scale>
        <p:origin x="-3054" y="-15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8FF177C-A279-4176-9405-5838BFA8184C}" type="datetimeFigureOut">
              <a:rPr lang="de-CH" smtClean="0"/>
              <a:pPr/>
              <a:t>17.12.2014</a:t>
            </a:fld>
            <a:endParaRPr lang="de-CH"/>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3AB09CB-EF5F-4AFD-8FB7-7562A9D1B9A6}" type="slidenum">
              <a:rPr lang="de-CH" smtClean="0"/>
              <a:pPr/>
              <a:t>‹Nr.›</a:t>
            </a:fld>
            <a:endParaRPr lang="de-CH"/>
          </a:p>
        </p:txBody>
      </p:sp>
    </p:spTree>
    <p:extLst>
      <p:ext uri="{BB962C8B-B14F-4D97-AF65-F5344CB8AC3E}">
        <p14:creationId xmlns:p14="http://schemas.microsoft.com/office/powerpoint/2010/main" val="1863612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B16823F-8271-4E40-8173-30F60AD3F097}" type="datetimeFigureOut">
              <a:rPr lang="de-DE" smtClean="0"/>
              <a:pPr/>
              <a:t>17.12.2014</a:t>
            </a:fld>
            <a:endParaRPr lang="de-CH"/>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4A389DC-B868-4A76-93F1-E20505CB5D10}" type="slidenum">
              <a:rPr lang="de-CH" smtClean="0"/>
              <a:pPr/>
              <a:t>‹Nr.›</a:t>
            </a:fld>
            <a:endParaRPr lang="de-CH"/>
          </a:p>
        </p:txBody>
      </p:sp>
    </p:spTree>
    <p:extLst>
      <p:ext uri="{BB962C8B-B14F-4D97-AF65-F5344CB8AC3E}">
        <p14:creationId xmlns:p14="http://schemas.microsoft.com/office/powerpoint/2010/main" val="585136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 </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a:t>
            </a:fld>
            <a:endParaRPr lang="de-C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Die Verfassung ist also das Grundgesetz</a:t>
            </a:r>
            <a:r>
              <a:rPr lang="de-CH" baseline="0" dirty="0" smtClean="0"/>
              <a:t> eines Staates.</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10</a:t>
            </a:fld>
            <a:endParaRPr lang="de-C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11</a:t>
            </a:fld>
            <a:endParaRPr lang="de-C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Ein</a:t>
            </a:r>
            <a:r>
              <a:rPr lang="de-CH" baseline="0" dirty="0" smtClean="0"/>
              <a:t> Staat wird klassischerweise durch das Vorhandensein eines Staatsvolkes, eines Staatsgebietes und der Staatshoheit definiert. Für das 21igste Jahrhundert greift diese Definition jedoch nicht weit genug.</a:t>
            </a:r>
          </a:p>
          <a:p>
            <a:r>
              <a:rPr lang="de-CH" baseline="0" dirty="0" smtClean="0"/>
              <a:t>Die Abgrenzung zwischen Staat und Gesellschaft ist wichtig. Sie geschieht über das politische System, welches Entscheide der Gesellschaft bindend über den Gesetzgebungsprozess umsetzt. Und Sie, die Mitarbeitenden der Verwaltung, diese Entscheide – sprich Gesetze  – vollziehen.</a:t>
            </a:r>
          </a:p>
          <a:p>
            <a:r>
              <a:rPr lang="de-CH" baseline="0" dirty="0" smtClean="0"/>
              <a:t>So können wir sagen, dass der Staat und die Gesellschaft in einer Wechselbeziehung stehen, welche durch das politische System ausgetragen wird.</a:t>
            </a:r>
          </a:p>
          <a:p>
            <a:endParaRPr lang="de-CH" baseline="0" dirty="0" smtClean="0"/>
          </a:p>
          <a:p>
            <a:r>
              <a:rPr lang="de-CH" baseline="0" dirty="0" smtClean="0"/>
              <a:t>Der Staat schützt die Individuen im Innern und gegen aussen. Für diese Aufgabenerfüllung erhebt er Steuern und Zölle und zieht Abgaben ein.</a:t>
            </a:r>
          </a:p>
          <a:p>
            <a:r>
              <a:rPr lang="de-CH" baseline="0" dirty="0" smtClean="0"/>
              <a:t>Der Staat garantiert in der Verfassung Freiheit und anerkennt Menschenrechte. </a:t>
            </a:r>
          </a:p>
          <a:p>
            <a:r>
              <a:rPr lang="de-CH" baseline="0" dirty="0" smtClean="0"/>
              <a:t>Der Zweck des Staats besteht darin, ein verlässliches und geordnetes Zusammenleben seines Volkes zu garantieren und ganz besonders den Rechtsfrieden und die Rechtssicherheit zu gewährleisten, welche die Wohlfahrt der Bürgerinnen und Bürger garantieren.</a:t>
            </a:r>
          </a:p>
          <a:p>
            <a:endParaRPr lang="de-CH" baseline="0" dirty="0" smtClean="0"/>
          </a:p>
          <a:p>
            <a:r>
              <a:rPr lang="de-CH" baseline="0" dirty="0" smtClean="0"/>
              <a:t>So sprechen wir im Falle unserer Schweiz auch von einem </a:t>
            </a:r>
            <a:r>
              <a:rPr lang="de-CH" b="1" baseline="0" dirty="0" smtClean="0"/>
              <a:t>Rechtsstaat</a:t>
            </a:r>
            <a:r>
              <a:rPr lang="de-CH" baseline="0" dirty="0" smtClean="0"/>
              <a:t>.</a:t>
            </a:r>
          </a:p>
          <a:p>
            <a:endParaRPr lang="de-CH" baseline="0" dirty="0" smtClean="0"/>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12</a:t>
            </a:fld>
            <a:endParaRPr lang="de-CH"/>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13</a:t>
            </a:fld>
            <a:endParaRPr lang="de-CH"/>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Siehe Folie</a:t>
            </a:r>
            <a:r>
              <a:rPr lang="de-CH" baseline="0" dirty="0" smtClean="0"/>
              <a:t> </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14</a:t>
            </a:fld>
            <a:endParaRPr lang="de-CH"/>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15</a:t>
            </a:fld>
            <a:endParaRPr lang="de-CH"/>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Fachreferentinnen</a:t>
            </a:r>
            <a:r>
              <a:rPr lang="de-CH" baseline="0" dirty="0" smtClean="0"/>
              <a:t> und Fachreferenten:</a:t>
            </a:r>
          </a:p>
          <a:p>
            <a:r>
              <a:rPr lang="de-CH" baseline="0" dirty="0" smtClean="0"/>
              <a:t>Bitte Beispiele kontrollieren, gleiche Beispiele zusammen pinnen.</a:t>
            </a:r>
          </a:p>
          <a:p>
            <a:r>
              <a:rPr lang="de-CH" b="1" baseline="0" dirty="0" smtClean="0"/>
              <a:t>Zusätzliche kantonsspezifische Beispiele anbringen.</a:t>
            </a:r>
          </a:p>
          <a:p>
            <a:endParaRPr lang="de-CH" b="1" baseline="0" dirty="0" smtClean="0"/>
          </a:p>
          <a:p>
            <a:r>
              <a:rPr lang="de-CH" b="1" baseline="0" dirty="0" smtClean="0"/>
              <a:t>Kurze mündliche Zusammenfassung der Beispiele der Lernenden.</a:t>
            </a:r>
          </a:p>
          <a:p>
            <a:endParaRPr lang="de-CH" b="1"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16</a:t>
            </a:fld>
            <a:endParaRPr lang="de-CH"/>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Subsidium (lat.)</a:t>
            </a:r>
            <a:r>
              <a:rPr lang="de-CH" baseline="0" dirty="0" smtClean="0"/>
              <a:t> bedeutet soviel wie Hilfe, Reserve.</a:t>
            </a:r>
          </a:p>
          <a:p>
            <a:r>
              <a:rPr lang="de-CH" baseline="0" dirty="0" smtClean="0"/>
              <a:t>Mit dem Subsidiaritätsprinzip wird in der Schweiz die Selbstbestimmung und die Eigenverantwortung der staatlichen Ebenen gefördert.</a:t>
            </a:r>
          </a:p>
          <a:p>
            <a:r>
              <a:rPr lang="de-CH" baseline="0" dirty="0" smtClean="0"/>
              <a:t>Die Aufgaben und Kompetenzen werden soweit als möglich vor Ort, also auf der Gemeindeebene gelöst. Die übergeordnete Ebene – Kanton oder Bund – schreitet helfend ein, wenn die untergeordnete Ebene mit der Aufgabe überfordert ist.</a:t>
            </a:r>
          </a:p>
          <a:p>
            <a:r>
              <a:rPr lang="de-CH" baseline="0" dirty="0" smtClean="0"/>
              <a:t>Somit ist die Subsidiarität ein tragender Pfeiler des Föderalismus.</a:t>
            </a:r>
          </a:p>
          <a:p>
            <a:endParaRPr lang="de-CH" baseline="0" dirty="0" smtClean="0"/>
          </a:p>
          <a:p>
            <a:r>
              <a:rPr lang="de-CH" baseline="0" dirty="0" smtClean="0"/>
              <a:t>Denn der Föderalismus ist eine politische Ordnung, welche die Hoheitsrechte und Aufgaben zwischen dem Bundesstaat (Bund) und seinen Gliedstaaten (Kantone) aufteilt. Im föderalistischen Staat greift die übergeordnete Ebene (Bund) nur ergänzend, fördernd ein, wenn die untergeordnete Ebene die Aufgaben und Kompetenzen nicht entsprechend wahrnehmen kann.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17</a:t>
            </a:fld>
            <a:endParaRPr lang="de-CH"/>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Demokratie: Die Herrschaft des Landes</a:t>
            </a:r>
            <a:r>
              <a:rPr lang="de-CH" baseline="0" dirty="0" smtClean="0"/>
              <a:t> erfolgt im Auftrag und unter Aufsicht des Volkes. Die Demokratie erfordert von ihren Staatsbürgerinnen und Staatsbürgern Verantwortung, Gemeinsinn und Toleranz. Die Macht geht vom Volk aus. Deshalb werden die Behörden und die Volksvertreter vom Volk gewählt und sind diesem Rechenschaft schuldig.</a:t>
            </a:r>
          </a:p>
          <a:p>
            <a:endParaRPr lang="de-CH" baseline="0" dirty="0" smtClean="0"/>
          </a:p>
          <a:p>
            <a:r>
              <a:rPr lang="de-CH" baseline="0" dirty="0" smtClean="0"/>
              <a:t>Die Schweiz kennt die direkte wie auch die halbdirekte Demokratie.</a:t>
            </a:r>
          </a:p>
          <a:p>
            <a:r>
              <a:rPr lang="de-CH" baseline="0" dirty="0" smtClean="0"/>
              <a:t>Direkte Demokratie: Das Stimmvolk übt sein Hoheitsrecht unmittelbar durch Wahlen und Abstimmungen aus. Es wählt Behörden und entscheidet über Sachgeschäfte. (Landesgemeinde, Gemeindeversammlungen, Abstimmungen und Wahlen an der Urne)</a:t>
            </a:r>
          </a:p>
          <a:p>
            <a:r>
              <a:rPr lang="de-CH" baseline="0" dirty="0" smtClean="0"/>
              <a:t>Halbdirekte Demokratie:</a:t>
            </a:r>
          </a:p>
          <a:p>
            <a:r>
              <a:rPr lang="de-CH" baseline="0" dirty="0" smtClean="0"/>
              <a:t>Die Stimmbürgerinnen und Stimmbürger wählen Volksvertreterinnen und Volksvertreter, welche Gesetze erlassen und den Bundesrat wählen.</a:t>
            </a: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18</a:t>
            </a:fld>
            <a:endParaRPr lang="de-CH"/>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Fachreferentin, Fachreferent:</a:t>
            </a:r>
          </a:p>
          <a:p>
            <a:r>
              <a:rPr lang="de-CH" dirty="0" smtClean="0"/>
              <a:t>Sammeln Sie die Stichworte der Lernenden.</a:t>
            </a:r>
          </a:p>
          <a:p>
            <a:r>
              <a:rPr lang="de-CH" dirty="0" smtClean="0"/>
              <a:t>Hier geht es darum,</a:t>
            </a:r>
            <a:r>
              <a:rPr lang="de-CH" baseline="0" dirty="0" smtClean="0"/>
              <a:t> dass die Lernenden über ihre persönliche Betroffenheit, über ihre persönlichen, noch wenigen Erfahrungen in der Arbeitswelt begreifen, dass das staatliche Handeln und damit die Verwaltungstätigkeit auf einer gesetzlichen Grundlage beruht. Das heisst, die Verwaltung handelt, wenn eine entsprechende gesetzliche Grundlage vorhanden ist. Im Gegensatz zur Privatwirtschaft, die handelt, so lange kein Gesetz dieses Handeln einschränkt oder gar verbietet (was nicht verboten ist, ist erlaubt).</a:t>
            </a:r>
          </a:p>
          <a:p>
            <a:endParaRPr lang="de-CH" baseline="0"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19</a:t>
            </a:fld>
            <a:endParaRPr lang="de-C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Begründung:</a:t>
            </a:r>
            <a:r>
              <a:rPr lang="de-CH" baseline="0" dirty="0" smtClean="0"/>
              <a:t> </a:t>
            </a:r>
          </a:p>
          <a:p>
            <a:r>
              <a:rPr lang="de-CH" baseline="0" dirty="0" smtClean="0"/>
              <a:t>Staatliches Handeln begründet auf einem Gesetzesauftrag. Die Tätigkeit der Verwaltung und ihrer Mitarbeiterinnen und Mitarbeiter beruht auf einer solchen gesetzlichen Grundlage. Die Verfassung gibt den grossen Rahmen dieser staatlichen Tätigkeit. Sie ist das Grundgesetz eines Staates.</a:t>
            </a:r>
          </a:p>
          <a:p>
            <a:r>
              <a:rPr lang="de-CH" baseline="0" dirty="0" smtClean="0"/>
              <a:t>Sie bestimmt die Staats- und Regierungsform, den Aufbau und die Organisation des Staatswesen. </a:t>
            </a:r>
          </a:p>
        </p:txBody>
      </p:sp>
      <p:sp>
        <p:nvSpPr>
          <p:cNvPr id="4" name="Foliennummernplatzhalter 3"/>
          <p:cNvSpPr>
            <a:spLocks noGrp="1"/>
          </p:cNvSpPr>
          <p:nvPr>
            <p:ph type="sldNum" sz="quarter" idx="10"/>
          </p:nvPr>
        </p:nvSpPr>
        <p:spPr/>
        <p:txBody>
          <a:bodyPr/>
          <a:lstStyle/>
          <a:p>
            <a:fld id="{B4A389DC-B868-4A76-93F1-E20505CB5D10}" type="slidenum">
              <a:rPr lang="de-CH" smtClean="0"/>
              <a:pPr/>
              <a:t>2</a:t>
            </a:fld>
            <a:endParaRPr lang="de-CH"/>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Der</a:t>
            </a:r>
            <a:r>
              <a:rPr lang="de-CH" baseline="0" dirty="0" smtClean="0"/>
              <a:t> Staat und damit die Mitarbeiterinnen und Mitarbeiter der Öffentlichen Verwaltungen erbringen aufgrund des gesetzlichen Auftrages Dienstleistungen für die Bürgerinnen und Bürger.</a:t>
            </a:r>
          </a:p>
        </p:txBody>
      </p:sp>
      <p:sp>
        <p:nvSpPr>
          <p:cNvPr id="4" name="Foliennummernplatzhalter 3"/>
          <p:cNvSpPr>
            <a:spLocks noGrp="1"/>
          </p:cNvSpPr>
          <p:nvPr>
            <p:ph type="sldNum" sz="quarter" idx="10"/>
          </p:nvPr>
        </p:nvSpPr>
        <p:spPr/>
        <p:txBody>
          <a:bodyPr/>
          <a:lstStyle/>
          <a:p>
            <a:fld id="{B4A389DC-B868-4A76-93F1-E20505CB5D10}" type="slidenum">
              <a:rPr lang="de-CH" smtClean="0"/>
              <a:pPr/>
              <a:t>20</a:t>
            </a:fld>
            <a:endParaRPr lang="de-CH"/>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Hinweis für Fachreferenten und Fachreferentinnen:</a:t>
            </a:r>
          </a:p>
          <a:p>
            <a:r>
              <a:rPr lang="de-CH" dirty="0" smtClean="0"/>
              <a:t>Es</a:t>
            </a:r>
            <a:r>
              <a:rPr lang="de-CH" baseline="0" dirty="0" smtClean="0"/>
              <a:t> kann durchaus sein, dass die Lernenden aufgrund der wenigen Erfahrungen in der Verwaltung noch keine Unterschiede aufzeigen können.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21</a:t>
            </a:fld>
            <a:endParaRPr lang="de-CH"/>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Die Ansprüche der Bürgerinnen</a:t>
            </a:r>
            <a:r>
              <a:rPr lang="de-CH" baseline="0" dirty="0" smtClean="0"/>
              <a:t> und Bürger sind vielfältig. Durch unser politisches System haben Bürgerinnen und Bürger ihren Willen zum Ausdruck gebracht und so sind Verfassung und Gesetze entstanden.</a:t>
            </a:r>
          </a:p>
          <a:p>
            <a:r>
              <a:rPr lang="de-CH" baseline="0" dirty="0" smtClean="0"/>
              <a:t>Was des einen Freud‘ kann des andern Leid sein (muss aber nicht immer).</a:t>
            </a:r>
          </a:p>
          <a:p>
            <a:r>
              <a:rPr lang="de-CH" baseline="0" dirty="0" smtClean="0"/>
              <a:t>Anhand Ihrer Gruppenarbeiten werden wir nun die Anspruchsgruppen bei den jeweiligen Staatsaufgaben zuweisen. So zum Beispiel:</a:t>
            </a:r>
          </a:p>
          <a:p>
            <a:pPr>
              <a:buFontTx/>
              <a:buChar char="-"/>
            </a:pPr>
            <a:r>
              <a:rPr lang="de-CH" baseline="0" dirty="0" smtClean="0"/>
              <a:t> den Musiker, der dank der Kulturförderung zu Einnahmen kommt </a:t>
            </a:r>
          </a:p>
          <a:p>
            <a:pPr>
              <a:buFontTx/>
              <a:buChar char="-"/>
            </a:pPr>
            <a:r>
              <a:rPr lang="de-CH" baseline="0" dirty="0" smtClean="0"/>
              <a:t> die Familie, die eine gute Schulbildung für ihre Kinder wünscht, damit diese im Erwachsenenalter einen Beruf erlernen und auf eigenen Beinen stehen können</a:t>
            </a:r>
          </a:p>
          <a:p>
            <a:pPr>
              <a:buFontTx/>
              <a:buChar char="-"/>
            </a:pPr>
            <a:r>
              <a:rPr lang="de-CH" baseline="0" dirty="0" smtClean="0"/>
              <a:t> </a:t>
            </a:r>
            <a:r>
              <a:rPr lang="de-CH" baseline="0" dirty="0" err="1" smtClean="0"/>
              <a:t>etc</a:t>
            </a:r>
            <a:r>
              <a:rPr lang="de-CH" baseline="0" dirty="0" smtClean="0"/>
              <a:t>….</a:t>
            </a:r>
          </a:p>
          <a:p>
            <a:endParaRPr lang="de-CH" baseline="0" dirty="0" smtClean="0"/>
          </a:p>
          <a:p>
            <a:r>
              <a:rPr lang="de-CH" b="1" baseline="0" dirty="0" smtClean="0"/>
              <a:t>Fachreferentin, Fachreferent:</a:t>
            </a:r>
          </a:p>
          <a:p>
            <a:r>
              <a:rPr lang="de-CH" b="1" baseline="0" dirty="0" smtClean="0"/>
              <a:t>Nehmen Sie die Ideen von Anspruchsgruppen der Klasse auf und schreiben Sie diese (auf Karten oder direkt) auf die Flip-Charts.</a:t>
            </a:r>
          </a:p>
        </p:txBody>
      </p:sp>
      <p:sp>
        <p:nvSpPr>
          <p:cNvPr id="4" name="Foliennummernplatzhalter 3"/>
          <p:cNvSpPr>
            <a:spLocks noGrp="1"/>
          </p:cNvSpPr>
          <p:nvPr>
            <p:ph type="sldNum" sz="quarter" idx="10"/>
          </p:nvPr>
        </p:nvSpPr>
        <p:spPr/>
        <p:txBody>
          <a:bodyPr/>
          <a:lstStyle/>
          <a:p>
            <a:fld id="{B4A389DC-B868-4A76-93F1-E20505CB5D10}" type="slidenum">
              <a:rPr lang="de-CH" smtClean="0"/>
              <a:pPr/>
              <a:t>22</a:t>
            </a:fld>
            <a:endParaRPr lang="de-CH"/>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Hinweis für Fachreferentinnen und Fachreferenten:</a:t>
            </a:r>
          </a:p>
          <a:p>
            <a:r>
              <a:rPr lang="de-CH" dirty="0" smtClean="0"/>
              <a:t>Sie können gut je zwei Gruppen pro Bereich</a:t>
            </a:r>
            <a:r>
              <a:rPr lang="de-CH" baseline="0" dirty="0" smtClean="0"/>
              <a:t> </a:t>
            </a:r>
            <a:r>
              <a:rPr lang="de-CH" dirty="0" smtClean="0"/>
              <a:t>bestimmen z.B. eine 3er und eine 4er oder zwei 3er</a:t>
            </a:r>
            <a:r>
              <a:rPr lang="de-CH" baseline="0" dirty="0" smtClean="0"/>
              <a:t> und zwei 4er Gruppen, je nach Anzahl der Lernenden. Wichtig ist, dass der Austausch im zweiten Teil funktioniert, das heisst gleich viele von Experten pro Bereich vorhanden sind.</a:t>
            </a:r>
          </a:p>
          <a:p>
            <a:endParaRPr lang="de-CH" baseline="0" dirty="0" smtClean="0"/>
          </a:p>
          <a:p>
            <a:r>
              <a:rPr lang="de-CH" b="1" baseline="0" dirty="0" smtClean="0"/>
              <a:t>WICHTIG</a:t>
            </a:r>
          </a:p>
          <a:p>
            <a:r>
              <a:rPr lang="de-CH" baseline="0" dirty="0" smtClean="0"/>
              <a:t>Mischen Sie die Gruppen. Es ist in diesem Stadion nicht notwendig, dass sich alle Lernenden der Kantonsverwaltung in der Gruppe A und alle Gemeindelernenden in der Gruppe B resp. sich „nur“ Lernende der GBA oder Gerichte in Expertengruppe C befinden. Die Durchmischung erlaubt eine gute Grundlagenarbeit.</a:t>
            </a: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23</a:t>
            </a:fld>
            <a:endParaRPr lang="de-CH"/>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24</a:t>
            </a:fld>
            <a:endParaRPr lang="de-CH"/>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25</a:t>
            </a:fld>
            <a:endParaRPr lang="de-CH"/>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Hinweis</a:t>
            </a:r>
            <a:r>
              <a:rPr lang="de-CH" baseline="0" dirty="0" smtClean="0"/>
              <a:t> Fachreferentin, Fachreferent: Sie stehen bei Fragen und Unsicherheiten klärend und unterstützend zur Seite</a:t>
            </a:r>
            <a:endParaRPr lang="de-CH"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26</a:t>
            </a:fld>
            <a:endParaRPr lang="de-CH"/>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Hinweis</a:t>
            </a:r>
            <a:r>
              <a:rPr lang="de-CH" baseline="0" dirty="0" smtClean="0"/>
              <a:t> Fachreferentin, Fachreferent: Sie stehen bei Fragen und Unsicherheiten klärend und unterstützend zur Seite</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27</a:t>
            </a:fld>
            <a:endParaRPr lang="de-CH"/>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Hinweis</a:t>
            </a:r>
            <a:r>
              <a:rPr lang="de-CH" baseline="0" dirty="0" smtClean="0"/>
              <a:t> Fachreferentin, Fachreferent: Sie stehen bei Fragen und Unsicherheiten klärend und unterstützend zur Seite</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28</a:t>
            </a:fld>
            <a:endParaRPr lang="de-CH"/>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Hinweis Fachreferent, Fachreferentin: gehen Sie</a:t>
            </a:r>
            <a:r>
              <a:rPr lang="de-CH" baseline="0" dirty="0" smtClean="0"/>
              <a:t> bei den einzelnen Lernenden vorbei, um allfällige Fragen beantworten zu können.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30</a:t>
            </a:fld>
            <a:endParaRPr lang="de-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Begründung: </a:t>
            </a:r>
          </a:p>
          <a:p>
            <a:r>
              <a:rPr lang="de-CH" dirty="0" smtClean="0"/>
              <a:t>Die Verfassung</a:t>
            </a:r>
            <a:r>
              <a:rPr lang="de-CH" baseline="0" dirty="0" smtClean="0"/>
              <a:t> regelt auch die Zuständigkeiten und die Befugnisse von Behörden und die Aufgabenteilung zwischen dem Gesamtstaat und den Gliedstaaten, also die Aufgabenteilung zwischen Bund und Kantonen resp. den Gemeinden.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a:t>
            </a:fld>
            <a:endParaRPr lang="de-CH"/>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Wir haben also einen Staat, der sich selbst bestimmt, d.h. das Stimmvolk,</a:t>
            </a:r>
            <a:r>
              <a:rPr lang="de-CH" baseline="0" dirty="0" smtClean="0"/>
              <a:t> welches die Herrschaft über diesen Staat hat, bestimmt über dessen Geschick.</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Der Zweck des Staats besteht darin, ein verlässliches und geordnetes Zusammenleben seines Volkes zu garantieren und ganz besonders den Rechtsfrieden und die Rechtssicherheit zu gewährleisten, welche die Wohlfahrt der Bürgerinnen und Bürger garantieren.</a:t>
            </a:r>
          </a:p>
          <a:p>
            <a:endParaRPr lang="de-CH" baseline="0" dirty="0" smtClean="0"/>
          </a:p>
          <a:p>
            <a:r>
              <a:rPr lang="de-CH" baseline="0" dirty="0" smtClean="0"/>
              <a:t>Dazu werden im Grundgesetz – der Verfassung – die Eckwerte dieses Staates definiert.</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In der Verfassung sind die Staats- und Regierungsform, der Aufbau und die Organisation des </a:t>
            </a:r>
            <a:r>
              <a:rPr lang="de-CH" baseline="0" dirty="0" err="1" smtClean="0"/>
              <a:t>StaatswesenS</a:t>
            </a:r>
            <a:r>
              <a:rPr lang="de-CH" baseline="0" dirty="0" smtClean="0"/>
              <a:t>, die Wahl und die Befugnisse der Behörden, die Rechte und Pflichten der Bürger, das Verhältnis von Staat und Kirche, das Verhältnis von Staat und Wirtschaft. </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In einem Bundesstaat, wie der Schweiz, ist auch die Aufgabenteilung zwischen dem Bundesstaat und den Gliedstaaten geregelt. In der Schweiz sind insbesondere die Gemeinden genannt (Art. 50). </a:t>
            </a:r>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31</a:t>
            </a:fld>
            <a:endParaRPr lang="de-CH"/>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Jeder Kanton wiederum –</a:t>
            </a:r>
            <a:r>
              <a:rPr lang="de-CH" baseline="0" dirty="0" smtClean="0"/>
              <a:t> als teilselbstständiger Gliedstaat – gibt sich eine Verfassung. Diese Verfassung legt Folgendes fest:</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die Staats- und Regierungsform, den Aufbau und die Organisation des Staatswesens, die Wahl und die Befugnisse der Behörden, die Rechte und Pflichten der Bürger, das Verhältnis von Staat und Kirche, das Verhältnis von Staat und Wirtschaft, die Struktur des Kantonsgebietes, z.B. Bezirke und Kreise sowie die Stellung der Gemeinden.</a:t>
            </a:r>
          </a:p>
          <a:p>
            <a:pPr marL="0" marR="0" indent="0" algn="l" defTabSz="914400" rtl="0" eaLnBrk="1" fontAlgn="auto" latinLnBrk="0" hangingPunct="1">
              <a:lnSpc>
                <a:spcPct val="100000"/>
              </a:lnSpc>
              <a:spcBef>
                <a:spcPts val="0"/>
              </a:spcBef>
              <a:spcAft>
                <a:spcPts val="0"/>
              </a:spcAft>
              <a:buClrTx/>
              <a:buSzTx/>
              <a:buFontTx/>
              <a:buNone/>
              <a:tabLst/>
              <a:defRPr/>
            </a:pPr>
            <a:endParaRPr lang="de-CH" baseline="0"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32</a:t>
            </a:fld>
            <a:endParaRPr lang="de-CH"/>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34</a:t>
            </a:fld>
            <a:endParaRPr lang="de-CH"/>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Jeder Kanton belastet Einkommen,</a:t>
            </a:r>
            <a:r>
              <a:rPr lang="de-CH" baseline="0" dirty="0" smtClean="0"/>
              <a:t> Vermögen, Erbschaft, Kapital- und Grundstückgewinne unterschiedlich.</a:t>
            </a:r>
          </a:p>
          <a:p>
            <a:r>
              <a:rPr lang="de-CH" baseline="0" dirty="0" smtClean="0"/>
              <a:t>Die föderalen Strukturen machen sich im schweizerischen Steuersystem besonders bemerkbar.</a:t>
            </a:r>
          </a:p>
          <a:p>
            <a:r>
              <a:rPr lang="de-CH" baseline="0" dirty="0" smtClean="0"/>
              <a:t>Auch die Gemeinden sind befugt, nach eigenem Gutdünken kommunale Steuern zu erheben.</a:t>
            </a:r>
          </a:p>
          <a:p>
            <a:r>
              <a:rPr lang="de-CH" baseline="0" dirty="0" smtClean="0"/>
              <a:t>Der Bund belastet das Einkommen ebenfalls (direkte Bundessteuer), den Konsum mit der Mehrwertsteuer, erhebt Stempelabgaben und Zölle sowie andere Verbrauchssteuern.</a:t>
            </a:r>
          </a:p>
          <a:p>
            <a:endParaRPr lang="de-CH" baseline="0" dirty="0" smtClean="0"/>
          </a:p>
          <a:p>
            <a:r>
              <a:rPr lang="de-CH" baseline="0" dirty="0" smtClean="0"/>
              <a:t>Das Recht, Steuern zu erheben, ist verfassungsmässig beschränkt. Ziel ist es, die Steuerhoheit so zu verteilen, dass sich Bund, Kantone und Gemeinden nicht gegenseitig behindern und der Steuerpflichtige keine übermässigen Steuern bezahlen muss.</a:t>
            </a:r>
          </a:p>
          <a:p>
            <a:endParaRPr lang="de-CH" baseline="0"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35</a:t>
            </a:fld>
            <a:endParaRPr lang="de-CH"/>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36</a:t>
            </a:fld>
            <a:endParaRPr lang="de-CH"/>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sz="1600" kern="1200" baseline="300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B4A389DC-B868-4A76-93F1-E20505CB5D10}" type="slidenum">
              <a:rPr lang="de-CH" smtClean="0"/>
              <a:pPr/>
              <a:t>37</a:t>
            </a:fld>
            <a:endParaRPr lang="de-CH"/>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De</a:t>
            </a:r>
            <a:r>
              <a:rPr lang="de-CH" baseline="0" dirty="0" smtClean="0"/>
              <a:t>r Steuerpflichtige füllt die Steuererklärung wahrheitsgetreu aus innerhalb der gegebenen Frist. Wird die Eingabefrist versäumt, wird eine Nachfrist gesetzt, wird diese wieder verpasst, wird der Steuerpflichtige veranlagt.</a:t>
            </a:r>
          </a:p>
          <a:p>
            <a:endParaRPr lang="de-CH" baseline="0" dirty="0" smtClean="0"/>
          </a:p>
          <a:p>
            <a:r>
              <a:rPr lang="de-CH" baseline="0" dirty="0" smtClean="0"/>
              <a:t>Die Veranlagung wird dem Steuerpflichtigen schriftlich eröffnet. Diese Eröffnung enthält die massgebenden Steuerfaktoren sowie den Steuerbetrag für das betreffende Jahr. Das Rechtsmittel «</a:t>
            </a:r>
            <a:r>
              <a:rPr lang="de-CH" baseline="0" dirty="0" err="1" smtClean="0"/>
              <a:t>Einsprache</a:t>
            </a:r>
            <a:r>
              <a:rPr lang="de-CH" baseline="0" dirty="0" smtClean="0"/>
              <a:t>» ist aufgeführt. Wird innerhalb der vorgegebenen Frist keine </a:t>
            </a:r>
            <a:r>
              <a:rPr lang="de-CH" baseline="0" dirty="0" err="1" smtClean="0"/>
              <a:t>Einsprache</a:t>
            </a:r>
            <a:r>
              <a:rPr lang="de-CH" baseline="0" dirty="0" smtClean="0"/>
              <a:t> erhoben, ist die Veranlagung rechtskräftig.</a:t>
            </a:r>
          </a:p>
        </p:txBody>
      </p:sp>
      <p:sp>
        <p:nvSpPr>
          <p:cNvPr id="4" name="Foliennummernplatzhalter 3"/>
          <p:cNvSpPr>
            <a:spLocks noGrp="1"/>
          </p:cNvSpPr>
          <p:nvPr>
            <p:ph type="sldNum" sz="quarter" idx="10"/>
          </p:nvPr>
        </p:nvSpPr>
        <p:spPr/>
        <p:txBody>
          <a:bodyPr/>
          <a:lstStyle/>
          <a:p>
            <a:fld id="{B4A389DC-B868-4A76-93F1-E20505CB5D10}" type="slidenum">
              <a:rPr lang="de-CH" smtClean="0"/>
              <a:pPr/>
              <a:t>44</a:t>
            </a:fld>
            <a:endParaRPr lang="de-CH"/>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baseline="0" dirty="0" smtClean="0"/>
              <a:t>Sie haben erfahren, dass die Verfassung den grossen Rahmen der staatlichen Tätigkeit bildet. Sie ist das Grundgesetz eines Staates.</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Sie regelt die Staats- und Regierungsform, den Aufbau und die Organisation des Staatswesens, die Wahl und die Befugnisse der Behörden, die Rechte und Pflichten der Bürger, das Verhältnis von Staat und Kirche, das Verhältnis von Staat und Wirtschaft. </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In einem Bundesstaat, wie der Schweiz, ist auch die Aufgabenteilung zwischen dem Bundesstaat und den Gliedstaaten geregelt. In der Schweiz sind insbesondere die Gemeinden genannt (Art. 50). </a:t>
            </a:r>
          </a:p>
          <a:p>
            <a:endParaRPr lang="de-CH" baseline="0"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45</a:t>
            </a:fld>
            <a:endParaRPr lang="de-CH"/>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Die Bundesverfassung,</a:t>
            </a:r>
            <a:r>
              <a:rPr lang="de-CH" baseline="0" dirty="0" smtClean="0"/>
              <a:t> wie auch die einzelnen Kantonsverfassungen nennen die Staatsaufgaben und regeln, welche Ebene sich dieser Aufgaben annimmt.</a:t>
            </a:r>
            <a:endParaRPr lang="de-CH"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46</a:t>
            </a:fld>
            <a:endParaRPr lang="de-CH"/>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baseline="0" dirty="0" smtClean="0"/>
              <a:t>Anhand unseres Kantons haben wir die Hauptaufgaben dieses Gliedstaates bearbeitet.</a:t>
            </a:r>
          </a:p>
          <a:p>
            <a:endParaRPr lang="de-CH"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47</a:t>
            </a:fld>
            <a:endParaRPr lang="de-C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Begründung:</a:t>
            </a:r>
          </a:p>
          <a:p>
            <a:r>
              <a:rPr lang="de-CH" dirty="0" smtClean="0"/>
              <a:t>Der</a:t>
            </a:r>
            <a:r>
              <a:rPr lang="de-CH" baseline="0" dirty="0" smtClean="0"/>
              <a:t> Bund teilt den Kantonen in der Bundesverfassung die Aufgaben zu. Je nach Grösse und Struktur organisieren sich die Kantone mit ihren Gemeinden unterschiedlich. Jeder Kanton – Gliedstaat – hält in seiner Kantonsverfassung die Aufgaben, welche vom Bund zugeteilt sind und diejenigen Aufgaben, welche er sich selber gibt,  fest. Die Kantonsverfassung bestimmt wiederum die Staat- und Regierungsform, den Aufbau und die Organisation des Gliedstaates, des einzelnen Kantons.</a:t>
            </a:r>
            <a:endParaRPr lang="de-CH"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4</a:t>
            </a:fld>
            <a:endParaRPr lang="de-CH"/>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Anhand von konkreten Beispielen haben wir das Zusammenspiel von Bund</a:t>
            </a:r>
            <a:r>
              <a:rPr lang="de-CH" baseline="0" dirty="0" smtClean="0"/>
              <a:t>, Kantonen und Gemeinden in der föderalen Struktur </a:t>
            </a:r>
            <a:r>
              <a:rPr lang="de-CH" dirty="0" smtClean="0"/>
              <a:t>betrachtet.</a:t>
            </a:r>
          </a:p>
          <a:p>
            <a:r>
              <a:rPr lang="de-CH" dirty="0" smtClean="0"/>
              <a:t>Das</a:t>
            </a:r>
            <a:r>
              <a:rPr lang="de-CH" baseline="0" dirty="0" smtClean="0"/>
              <a:t> Subsidiaritätsprinzip spielt dabei eine wichtige Rolle.</a:t>
            </a:r>
            <a:endParaRPr lang="de-CH"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48</a:t>
            </a:fld>
            <a:endParaRPr lang="de-CH"/>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baseline="0" dirty="0" smtClean="0"/>
              <a:t>Die föderale Struktur mach sich bei Ihrer täglichen Arbeit bemerkbar. Die Aufgabenverteilung auf die entsprechende Verwaltungsebene: Bund, Kanton, Gemeinden oder auch Bezirks- und Kreisverwaltungen prägen Ihre tägliche Arbeit. Wir haben ausschnittsweise den Aufgaben Anspruchsgruppen zugewiesen.</a:t>
            </a:r>
          </a:p>
          <a:p>
            <a:endParaRPr lang="de-CH"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49</a:t>
            </a:fld>
            <a:endParaRPr lang="de-CH"/>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Auf der Basis dieser Leistungsziele und des vermittelten </a:t>
            </a:r>
            <a:r>
              <a:rPr lang="de-CH" dirty="0" err="1" smtClean="0"/>
              <a:t>üK</a:t>
            </a:r>
            <a:r>
              <a:rPr lang="de-CH" dirty="0" smtClean="0"/>
              <a:t>-Stoffes wird die schriftliche Abschlussprüfung</a:t>
            </a:r>
            <a:r>
              <a:rPr lang="de-CH" baseline="0" dirty="0" smtClean="0"/>
              <a:t> der Branche stattfinden!</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Die Leistungsziele wie auch </a:t>
            </a:r>
            <a:r>
              <a:rPr lang="de-CH" baseline="0" smtClean="0"/>
              <a:t>die Inhalte </a:t>
            </a:r>
            <a:r>
              <a:rPr lang="de-CH" baseline="0" dirty="0" smtClean="0"/>
              <a:t>des </a:t>
            </a:r>
            <a:r>
              <a:rPr lang="de-CH" baseline="0" dirty="0" err="1" smtClean="0"/>
              <a:t>üK</a:t>
            </a:r>
            <a:r>
              <a:rPr lang="de-CH" baseline="0" dirty="0" smtClean="0"/>
              <a:t> können auch Gegenstand der mündlichen Abschlussprüfung sein.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50</a:t>
            </a:fld>
            <a:endParaRPr lang="de-C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Begründung:</a:t>
            </a:r>
          </a:p>
          <a:p>
            <a:r>
              <a:rPr lang="de-CH" dirty="0" smtClean="0"/>
              <a:t>Das Zusammenspiel von Bund</a:t>
            </a:r>
            <a:r>
              <a:rPr lang="de-CH" baseline="0" dirty="0" smtClean="0"/>
              <a:t>, Kantonen und Gemeinden – diese föderale Struktur – gehört zu den Eigenarten unseres Staates.</a:t>
            </a:r>
          </a:p>
          <a:p>
            <a:r>
              <a:rPr lang="de-CH" baseline="0" dirty="0" smtClean="0"/>
              <a:t>Die übergeordnete Ebene greift nur ergänzend oder fördernd ein, wenn die untergeordnete Ebene die Aufgaben und Kompetenzen nicht entsprechend wahrnehmen kann.</a:t>
            </a:r>
          </a:p>
          <a:p>
            <a:endParaRPr lang="de-CH"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5</a:t>
            </a:fld>
            <a:endParaRPr lang="de-C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Begründung:</a:t>
            </a:r>
          </a:p>
          <a:p>
            <a:r>
              <a:rPr lang="de-CH" baseline="0" dirty="0" smtClean="0"/>
              <a:t>Diese föderale Struktur mach sich bei Ihrer täglichen Arbeit bemerkbar. Die Aufgabenverteilung auf die entsprechende Verwaltungsebene: Bund, Kanton, Gemeinden oder auch Bezirks- und Kreisverwaltungen prägen Ihre tägliche Arbeit. Es ist wichtig, zu wissen, mit wem Sie es im Arbeitsalltag zu tun haben, es ist wichtig, die vom staatlichen Handeln  betroffenen Personenkreise, die sogenannten Anspruchsgruppen zu kennen.</a:t>
            </a:r>
          </a:p>
          <a:p>
            <a:endParaRPr lang="de-CH"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6</a:t>
            </a:fld>
            <a:endParaRPr lang="de-C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7</a:t>
            </a:fld>
            <a:endParaRPr lang="de-C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8</a:t>
            </a:fld>
            <a:endParaRPr lang="de-C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9</a:t>
            </a:fld>
            <a:endParaRPr lang="de-CH"/>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pic>
        <p:nvPicPr>
          <p:cNvPr id="7" name="Grafik 6" descr="pp-titelseite-www-kreise.jpg"/>
          <p:cNvPicPr>
            <a:picLocks noChangeAspect="1"/>
          </p:cNvPicPr>
          <p:nvPr userDrawn="1"/>
        </p:nvPicPr>
        <p:blipFill>
          <a:blip r:embed="rId2" cstate="print"/>
          <a:stretch>
            <a:fillRect/>
          </a:stretch>
        </p:blipFill>
        <p:spPr>
          <a:xfrm>
            <a:off x="0" y="4407408"/>
            <a:ext cx="1962912" cy="2450592"/>
          </a:xfrm>
          <a:prstGeom prst="rect">
            <a:avLst/>
          </a:prstGeom>
        </p:spPr>
      </p:pic>
      <p:pic>
        <p:nvPicPr>
          <p:cNvPr id="8" name="Grafik 7" descr="pp-titelseite-balken.jpg"/>
          <p:cNvPicPr>
            <a:picLocks noChangeAspect="1"/>
          </p:cNvPicPr>
          <p:nvPr userDrawn="1"/>
        </p:nvPicPr>
        <p:blipFill>
          <a:blip r:embed="rId3" cstate="print"/>
          <a:stretch>
            <a:fillRect/>
          </a:stretch>
        </p:blipFill>
        <p:spPr>
          <a:xfrm>
            <a:off x="737616" y="476672"/>
            <a:ext cx="8406384" cy="1377696"/>
          </a:xfrm>
          <a:prstGeom prst="rect">
            <a:avLst/>
          </a:prstGeom>
        </p:spPr>
      </p:pic>
      <p:sp>
        <p:nvSpPr>
          <p:cNvPr id="6" name="Datumsplatzhalter 5"/>
          <p:cNvSpPr>
            <a:spLocks noGrp="1"/>
          </p:cNvSpPr>
          <p:nvPr>
            <p:ph type="dt" sz="half" idx="10"/>
          </p:nvPr>
        </p:nvSpPr>
        <p:spPr/>
        <p:txBody>
          <a:bodyPr/>
          <a:lstStyle/>
          <a:p>
            <a:fld id="{8DD54A1C-B387-479E-9ED8-24E1BBC035A5}" type="datetime1">
              <a:rPr lang="de-CH" smtClean="0"/>
              <a:pPr/>
              <a:t>17.12.2014</a:t>
            </a:fld>
            <a:endParaRPr lang="de-CH"/>
          </a:p>
        </p:txBody>
      </p:sp>
      <p:sp>
        <p:nvSpPr>
          <p:cNvPr id="9" name="Foliennummernplatzhalter 8"/>
          <p:cNvSpPr>
            <a:spLocks noGrp="1"/>
          </p:cNvSpPr>
          <p:nvPr>
            <p:ph type="sldNum" sz="quarter" idx="11"/>
          </p:nvPr>
        </p:nvSpPr>
        <p:spPr/>
        <p:txBody>
          <a:bodyPr/>
          <a:lstStyle/>
          <a:p>
            <a:fld id="{87674F0A-37BA-4CE3-B1FD-DE57A7E2F2C6}" type="slidenum">
              <a:rPr lang="de-CH" smtClean="0"/>
              <a:pPr/>
              <a:t>‹Nr.›</a:t>
            </a:fld>
            <a:endParaRPr lang="de-CH"/>
          </a:p>
        </p:txBody>
      </p:sp>
      <p:sp>
        <p:nvSpPr>
          <p:cNvPr id="10" name="Fußzeilenplatzhalter 9"/>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114DDAD9-2EB7-497D-82F6-4415D0CC23D5}" type="datetime1">
              <a:rPr lang="de-CH" smtClean="0"/>
              <a:pPr/>
              <a:t>17.12.2014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2CE02DD-E908-4AE7-A98C-FE145A29A242}" type="datetime1">
              <a:rPr lang="de-CH" smtClean="0"/>
              <a:pPr/>
              <a:t>17.12.2014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BFEA3929-7798-432A-A9B3-893E1C0FB6A6}" type="datetime1">
              <a:rPr lang="de-CH" smtClean="0"/>
              <a:pPr/>
              <a:t>17.12.2014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183AAE3D-CC1C-4E28-AE52-8E6AF2589B95}" type="datetime1">
              <a:rPr lang="de-CH" smtClean="0"/>
              <a:pPr/>
              <a:t>17.12.2014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2B41A34D-3D2B-4348-AD6A-74C1C5BBF941}" type="datetime1">
              <a:rPr lang="de-CH" smtClean="0"/>
              <a:pPr/>
              <a:t>17.12.2014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de-DE" dirty="0" smtClean="0"/>
              <a:t>Titelmasterformat durch Klicken bearbeiten</a:t>
            </a:r>
            <a:endParaRPr lang="de-CH"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2B699E50-F471-4CB5-9918-D107661CA3CE}" type="datetime1">
              <a:rPr lang="de-CH" smtClean="0"/>
              <a:pPr/>
              <a:t>17.12.2014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DC646017-FF5A-471D-BC73-2DAC7A8E8DA8}" type="datetime1">
              <a:rPr lang="de-CH" smtClean="0"/>
              <a:pPr/>
              <a:t>17.12.2014</a:t>
            </a:fld>
            <a:endParaRPr lang="de-CH"/>
          </a:p>
        </p:txBody>
      </p:sp>
      <p:sp>
        <p:nvSpPr>
          <p:cNvPr id="8" name="Fußzeilenplatzhalter 7"/>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221D27A8-C257-49CB-9DE8-B37E9634434E}" type="datetime1">
              <a:rPr lang="de-CH" smtClean="0"/>
              <a:pPr/>
              <a:t>17.12.2014</a:t>
            </a:fld>
            <a:endParaRPr lang="de-CH"/>
          </a:p>
        </p:txBody>
      </p:sp>
      <p:sp>
        <p:nvSpPr>
          <p:cNvPr id="4" name="Fußzeilenplatzhalter 3"/>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5" name="Foliennummernplatzhalter 4"/>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7050EBD-D086-457E-8DE9-7356E3F774CC}" type="datetime1">
              <a:rPr lang="de-CH" smtClean="0"/>
              <a:pPr/>
              <a:t>17.12.2014</a:t>
            </a:fld>
            <a:endParaRPr lang="de-CH"/>
          </a:p>
        </p:txBody>
      </p:sp>
      <p:sp>
        <p:nvSpPr>
          <p:cNvPr id="3" name="Fußzeilenplatzhalter 2"/>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4" name="Foliennummernplatzhalter 3"/>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DC49FFB8-F5D8-45F9-BB1E-45E31519EBD7}" type="datetime1">
              <a:rPr lang="de-CH" smtClean="0"/>
              <a:pPr/>
              <a:t>17.12.2014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652934"/>
          </a:xfrm>
        </p:spPr>
        <p:txBody>
          <a:bodyPr>
            <a:noAutofit/>
          </a:bodyPr>
          <a:lstStyle>
            <a:lvl1pPr>
              <a:defRPr sz="2800"/>
            </a:lvl1pPr>
          </a:lstStyle>
          <a:p>
            <a:r>
              <a:rPr lang="de-DE" smtClean="0"/>
              <a:t>Titelmasterformat durch Klicken bearbeiten</a:t>
            </a:r>
            <a:endParaRPr lang="de-CH" dirty="0"/>
          </a:p>
        </p:txBody>
      </p:sp>
      <p:sp>
        <p:nvSpPr>
          <p:cNvPr id="3" name="Inhaltsplatzhalter 2"/>
          <p:cNvSpPr>
            <a:spLocks noGrp="1"/>
          </p:cNvSpPr>
          <p:nvPr>
            <p:ph idx="1"/>
          </p:nvPr>
        </p:nvSpPr>
        <p:spPr/>
        <p:txBody>
          <a:bodyPr>
            <a:noAutofit/>
          </a:bodyPr>
          <a:lstStyle>
            <a:lvl1pPr>
              <a:defRPr sz="2400"/>
            </a:lvl1pPr>
            <a:lvl2pPr>
              <a:defRPr sz="2400"/>
            </a:lvl2pPr>
            <a:lvl3pPr>
              <a:defRPr sz="2400"/>
            </a:lvl3pPr>
            <a:lvl4pPr>
              <a:defRPr sz="2400"/>
            </a:lvl4pPr>
            <a:lvl5pPr>
              <a:defRPr sz="24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pic>
        <p:nvPicPr>
          <p:cNvPr id="7" name="Grafik 6" descr="pp-folgeseite-balken.jpg"/>
          <p:cNvPicPr>
            <a:picLocks noChangeAspect="1"/>
          </p:cNvPicPr>
          <p:nvPr userDrawn="1"/>
        </p:nvPicPr>
        <p:blipFill>
          <a:blip r:embed="rId2" cstate="print"/>
          <a:stretch>
            <a:fillRect/>
          </a:stretch>
        </p:blipFill>
        <p:spPr>
          <a:xfrm>
            <a:off x="0" y="0"/>
            <a:ext cx="9144000" cy="740278"/>
          </a:xfrm>
          <a:prstGeom prst="rect">
            <a:avLst/>
          </a:prstGeom>
        </p:spPr>
      </p:pic>
      <p:sp>
        <p:nvSpPr>
          <p:cNvPr id="5" name="Datumsplatzhalter 4"/>
          <p:cNvSpPr>
            <a:spLocks noGrp="1"/>
          </p:cNvSpPr>
          <p:nvPr>
            <p:ph type="dt" sz="half" idx="10"/>
          </p:nvPr>
        </p:nvSpPr>
        <p:spPr/>
        <p:txBody>
          <a:bodyPr/>
          <a:lstStyle/>
          <a:p>
            <a:fld id="{BA7A46AA-4D60-4A64-91C6-A6F3A4F53B3E}" type="datetime1">
              <a:rPr lang="de-CH" smtClean="0"/>
              <a:pPr/>
              <a:t>17.12.2014</a:t>
            </a:fld>
            <a:endParaRPr lang="de-CH"/>
          </a:p>
        </p:txBody>
      </p:sp>
      <p:sp>
        <p:nvSpPr>
          <p:cNvPr id="6" name="Foliennummernplatzhalter 5"/>
          <p:cNvSpPr>
            <a:spLocks noGrp="1"/>
          </p:cNvSpPr>
          <p:nvPr>
            <p:ph type="sldNum" sz="quarter" idx="11"/>
          </p:nvPr>
        </p:nvSpPr>
        <p:spPr/>
        <p:txBody>
          <a:bodyPr/>
          <a:lstStyle/>
          <a:p>
            <a:fld id="{87674F0A-37BA-4CE3-B1FD-DE57A7E2F2C6}" type="slidenum">
              <a:rPr lang="de-CH" smtClean="0"/>
              <a:pPr/>
              <a:t>‹Nr.›</a:t>
            </a:fld>
            <a:endParaRPr lang="de-CH"/>
          </a:p>
        </p:txBody>
      </p:sp>
      <p:sp>
        <p:nvSpPr>
          <p:cNvPr id="8" name="Fußzeilenplatzhalter 7"/>
          <p:cNvSpPr>
            <a:spLocks noGrp="1"/>
          </p:cNvSpPr>
          <p:nvPr>
            <p:ph type="ftr" sz="quarter" idx="12"/>
          </p:nvPr>
        </p:nvSpPr>
        <p:spPr/>
        <p:txBody>
          <a:bodyPr/>
          <a:lstStyle/>
          <a:p>
            <a:r>
              <a:rPr lang="de-CH" dirty="0" smtClean="0"/>
              <a:t>© Branche Öffentliche Verwaltung/ Administration </a:t>
            </a:r>
            <a:r>
              <a:rPr lang="de-CH" dirty="0" err="1" smtClean="0"/>
              <a:t>publique</a:t>
            </a:r>
            <a:r>
              <a:rPr lang="de-CH" dirty="0" smtClean="0"/>
              <a:t>/ </a:t>
            </a:r>
            <a:r>
              <a:rPr lang="de-CH" dirty="0" err="1" smtClean="0"/>
              <a:t>Amministrazione</a:t>
            </a:r>
            <a:r>
              <a:rPr lang="de-CH" dirty="0" smtClean="0"/>
              <a:t> </a:t>
            </a:r>
            <a:r>
              <a:rPr lang="de-CH" dirty="0" err="1" smtClean="0"/>
              <a:t>pubblica</a:t>
            </a:r>
            <a:endParaRPr lang="de-CH"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B644D71B-D688-47D3-A620-AF81B386DAE4}" type="datetime1">
              <a:rPr lang="de-CH" smtClean="0"/>
              <a:pPr/>
              <a:t>17.12.2014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D2D14743-09FF-4757-A648-7A993D650DA3}" type="datetime1">
              <a:rPr lang="de-CH" smtClean="0"/>
              <a:pPr/>
              <a:t>17.12.2014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97847345-2E04-45AE-86FA-11A1B4C08D7C}" type="datetime1">
              <a:rPr lang="de-CH" smtClean="0"/>
              <a:pPr/>
              <a:t>17.12.2014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6955F1C0-B743-4FB4-AF6F-4C3B066C1BA9}" type="datetime1">
              <a:rPr lang="de-CH" smtClean="0"/>
              <a:pPr/>
              <a:t>17.12.2014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A91D4DD-CA84-444B-BA36-9F228EBA7EB4}" type="datetime1">
              <a:rPr lang="de-CH" smtClean="0"/>
              <a:pPr/>
              <a:t>17.12.2014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9F6936D4-8642-4574-9548-D3B9A4CCB8EA}" type="datetime1">
              <a:rPr lang="de-CH" smtClean="0"/>
              <a:pPr/>
              <a:t>17.12.2014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75E7AAFC-C815-4A10-8173-E7BC40F652E8}" type="datetime1">
              <a:rPr lang="de-CH" smtClean="0"/>
              <a:pPr/>
              <a:t>17.12.2014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1D388F23-8DA8-4BA7-BF97-5A57A3A5BC4F}" type="datetime1">
              <a:rPr lang="de-CH" smtClean="0"/>
              <a:pPr/>
              <a:t>17.12.2014</a:t>
            </a:fld>
            <a:endParaRPr lang="de-CH"/>
          </a:p>
        </p:txBody>
      </p:sp>
      <p:sp>
        <p:nvSpPr>
          <p:cNvPr id="8" name="Fußzeilenplatzhalter 7"/>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279CF8F8-5FA9-4B45-AF16-11F4DD378586}" type="datetime1">
              <a:rPr lang="de-CH" smtClean="0"/>
              <a:pPr/>
              <a:t>17.12.2014</a:t>
            </a:fld>
            <a:endParaRPr lang="de-CH"/>
          </a:p>
        </p:txBody>
      </p:sp>
      <p:sp>
        <p:nvSpPr>
          <p:cNvPr id="4" name="Fußzeilenplatzhalter 3"/>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5" name="Foliennummernplatzhalter 4"/>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8D91BA7-95D5-438A-96E0-A932090CE0EB}" type="datetime1">
              <a:rPr lang="de-CH" smtClean="0"/>
              <a:pPr/>
              <a:t>17.12.2014</a:t>
            </a:fld>
            <a:endParaRPr lang="de-CH"/>
          </a:p>
        </p:txBody>
      </p:sp>
      <p:sp>
        <p:nvSpPr>
          <p:cNvPr id="3" name="Fußzeilenplatzhalter 2"/>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4" name="Foliennummernplatzhalter 3"/>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1EF6ABA6-649F-42BC-89D8-7D6818F785F0}" type="datetime1">
              <a:rPr lang="de-CH" smtClean="0"/>
              <a:pPr/>
              <a:t>17.12.2014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86275072-5BCF-4A82-8137-0F02E296A029}" type="datetime1">
              <a:rPr lang="de-CH" smtClean="0"/>
              <a:pPr/>
              <a:t>17.12.2014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68AD0748-E8DA-4284-8FED-1908127090F9}" type="datetime1">
              <a:rPr lang="de-CH" smtClean="0"/>
              <a:pPr/>
              <a:t>17.12.2014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E104A5A0-889A-4474-BDDC-B62FB9454261}" type="datetime1">
              <a:rPr lang="de-CH" smtClean="0"/>
              <a:pPr/>
              <a:t>17.12.2014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EAF20C7-AE95-4DA0-8CB5-FEFF3B16A84B}" type="datetime1">
              <a:rPr lang="de-CH" smtClean="0"/>
              <a:pPr/>
              <a:t>17.12.2014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40054D47-FB2A-4E6A-B28B-E8D470ED79CB}" type="datetime1">
              <a:rPr lang="de-CH" smtClean="0"/>
              <a:pPr/>
              <a:t>17.12.2014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EC988635-2A42-47A3-BF09-5C971C0F9BDE}" type="datetime1">
              <a:rPr lang="de-CH" smtClean="0"/>
              <a:pPr/>
              <a:t>17.12.2014</a:t>
            </a:fld>
            <a:endParaRPr lang="de-CH"/>
          </a:p>
        </p:txBody>
      </p:sp>
      <p:sp>
        <p:nvSpPr>
          <p:cNvPr id="8" name="Fußzeilenplatzhalter 7"/>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1EDBD8C2-1531-4A5A-9DB8-3A912298F1F0}" type="datetime1">
              <a:rPr lang="de-CH" smtClean="0"/>
              <a:pPr/>
              <a:t>17.12.2014</a:t>
            </a:fld>
            <a:endParaRPr lang="de-CH"/>
          </a:p>
        </p:txBody>
      </p:sp>
      <p:sp>
        <p:nvSpPr>
          <p:cNvPr id="4" name="Fußzeilenplatzhalter 3"/>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FCA28B9-BF48-47D3-9DF2-D9E3C43A4097}" type="datetime1">
              <a:rPr lang="de-CH" smtClean="0"/>
              <a:pPr/>
              <a:t>17.12.2014</a:t>
            </a:fld>
            <a:endParaRPr lang="de-CH"/>
          </a:p>
        </p:txBody>
      </p:sp>
      <p:sp>
        <p:nvSpPr>
          <p:cNvPr id="3" name="Fußzeilenplatzhalter 2"/>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F8513F14-4F47-4E0D-8D32-EBE7B76823E4}" type="datetime1">
              <a:rPr lang="de-CH" smtClean="0"/>
              <a:pPr/>
              <a:t>17.12.2014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46E79633-74BD-4A71-B902-80917C391B13}" type="datetime1">
              <a:rPr lang="de-CH" smtClean="0"/>
              <a:pPr/>
              <a:t>17.12.2014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9D088-27DC-4080-A240-86948479A28B}" type="datetime1">
              <a:rPr lang="de-CH" smtClean="0"/>
              <a:pPr/>
              <a:t>17.12.2014</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74F0A-37BA-4CE3-B1FD-DE57A7E2F2C6}"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1D337-1AC3-4C90-A6D6-C76901335803}" type="datetime1">
              <a:rPr lang="de-CH" smtClean="0"/>
              <a:pPr/>
              <a:t>17.12.2014</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83DD5-C3DA-4CA9-B8E4-0EE8BDD3D8BD}"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1D45D-C437-4629-92E5-447F4DCA3AC5}" type="datetime1">
              <a:rPr lang="de-CH" smtClean="0"/>
              <a:pPr/>
              <a:t>17.12.2014</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B997-77BE-4D3A-A955-1FC2A3076634}"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tell.ch/"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image" Target="../media/image17.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e-CH" dirty="0" err="1" smtClean="0"/>
              <a:t>üK</a:t>
            </a:r>
            <a:r>
              <a:rPr lang="de-CH" dirty="0" smtClean="0"/>
              <a:t> 2: </a:t>
            </a:r>
            <a:r>
              <a:rPr lang="de-CH" dirty="0" smtClean="0"/>
              <a:t>Modul </a:t>
            </a:r>
            <a:r>
              <a:rPr lang="de-CH" smtClean="0"/>
              <a:t>G-01 </a:t>
            </a:r>
            <a:br>
              <a:rPr lang="de-CH" smtClean="0"/>
            </a:br>
            <a:r>
              <a:rPr lang="de-CH" smtClean="0"/>
              <a:t>Staat und Gemeinde</a:t>
            </a:r>
            <a:endParaRPr lang="de-CH" dirty="0"/>
          </a:p>
        </p:txBody>
      </p:sp>
      <p:sp>
        <p:nvSpPr>
          <p:cNvPr id="6" name="Untertitel 5"/>
          <p:cNvSpPr>
            <a:spLocks noGrp="1"/>
          </p:cNvSpPr>
          <p:nvPr>
            <p:ph type="subTitle" idx="1"/>
          </p:nvPr>
        </p:nvSpPr>
        <p:spPr/>
        <p:txBody>
          <a:bodyPr>
            <a:normAutofit/>
          </a:bodyPr>
          <a:lstStyle/>
          <a:p>
            <a:r>
              <a:rPr lang="de-CH" sz="2400" dirty="0" smtClean="0"/>
              <a:t>Verfassung</a:t>
            </a:r>
          </a:p>
          <a:p>
            <a:r>
              <a:rPr lang="de-CH" sz="2400" dirty="0" smtClean="0"/>
              <a:t>Staatsaufgaben, Hauptaufgaben des Staates,</a:t>
            </a:r>
          </a:p>
          <a:p>
            <a:r>
              <a:rPr lang="de-CH" sz="2400" dirty="0" smtClean="0"/>
              <a:t>Zuständigkeiten, Aufgabenverteilung</a:t>
            </a:r>
            <a:endParaRPr lang="de-CH"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Verfassung</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5" name="Foliennummernplatzhalter 4"/>
          <p:cNvSpPr>
            <a:spLocks noGrp="1"/>
          </p:cNvSpPr>
          <p:nvPr>
            <p:ph type="sldNum" sz="quarter" idx="11"/>
          </p:nvPr>
        </p:nvSpPr>
        <p:spPr/>
        <p:txBody>
          <a:bodyPr/>
          <a:lstStyle/>
          <a:p>
            <a:fld id="{87674F0A-37BA-4CE3-B1FD-DE57A7E2F2C6}" type="slidenum">
              <a:rPr lang="de-CH" smtClean="0"/>
              <a:pPr/>
              <a:t>10</a:t>
            </a:fld>
            <a:endParaRPr lang="de-CH"/>
          </a:p>
        </p:txBody>
      </p:sp>
      <p:sp>
        <p:nvSpPr>
          <p:cNvPr id="7" name="Inhaltsplatzhalter 6"/>
          <p:cNvSpPr>
            <a:spLocks noGrp="1"/>
          </p:cNvSpPr>
          <p:nvPr>
            <p:ph idx="1"/>
          </p:nvPr>
        </p:nvSpPr>
        <p:spPr>
          <a:xfrm>
            <a:off x="457200" y="1600200"/>
            <a:ext cx="8686800" cy="4525963"/>
          </a:xfrm>
        </p:spPr>
        <p:txBody>
          <a:bodyPr/>
          <a:lstStyle/>
          <a:p>
            <a:pPr>
              <a:buNone/>
            </a:pPr>
            <a:r>
              <a:rPr lang="de-CH" dirty="0" smtClean="0"/>
              <a:t>Die Verfassung ist das Grundgesetz eines Staates.</a:t>
            </a:r>
          </a:p>
          <a:p>
            <a:pPr>
              <a:buNone/>
            </a:pPr>
            <a:endParaRPr lang="de-CH" dirty="0" smtClean="0"/>
          </a:p>
          <a:p>
            <a:pPr marL="0" indent="0">
              <a:buNone/>
            </a:pPr>
            <a:r>
              <a:rPr lang="de-CH" dirty="0" smtClean="0"/>
              <a:t>In der Schweiz sind dies:</a:t>
            </a:r>
          </a:p>
          <a:p>
            <a:pPr marL="365125" indent="-365125">
              <a:buFont typeface="Symbol"/>
              <a:buChar char="®"/>
            </a:pPr>
            <a:r>
              <a:rPr lang="de-CH" dirty="0" smtClean="0"/>
              <a:t>die Bundesverfassung der Schweizerischen Eidgenossen-</a:t>
            </a:r>
            <a:r>
              <a:rPr lang="de-CH" dirty="0" err="1" smtClean="0"/>
              <a:t>schaft</a:t>
            </a:r>
            <a:r>
              <a:rPr lang="de-CH" dirty="0" smtClean="0"/>
              <a:t> (BV)</a:t>
            </a:r>
          </a:p>
          <a:p>
            <a:pPr marL="365125" indent="-365125">
              <a:buFont typeface="Symbol"/>
              <a:buChar char="®"/>
            </a:pPr>
            <a:r>
              <a:rPr lang="de-CH" dirty="0" smtClean="0"/>
              <a:t>die Verfassungen der 26 Gliedstaaten, die </a:t>
            </a:r>
            <a:r>
              <a:rPr lang="de-CH" dirty="0" err="1" smtClean="0"/>
              <a:t>Kantonsverfas-sungen</a:t>
            </a:r>
            <a:r>
              <a:rPr lang="de-CH" dirty="0" smtClean="0"/>
              <a:t> (KV)  </a:t>
            </a:r>
          </a:p>
          <a:p>
            <a:pPr marL="0" indent="0">
              <a:buNone/>
            </a:pPr>
            <a:endParaRPr lang="de-CH" dirty="0" smtClean="0"/>
          </a:p>
          <a:p>
            <a:pPr marL="0" indent="0">
              <a:buNone/>
            </a:pPr>
            <a:endParaRPr lang="de-CH"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Staat?</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5" name="Foliennummernplatzhalter 4"/>
          <p:cNvSpPr>
            <a:spLocks noGrp="1"/>
          </p:cNvSpPr>
          <p:nvPr>
            <p:ph type="sldNum" sz="quarter" idx="11"/>
          </p:nvPr>
        </p:nvSpPr>
        <p:spPr/>
        <p:txBody>
          <a:bodyPr/>
          <a:lstStyle/>
          <a:p>
            <a:fld id="{87674F0A-37BA-4CE3-B1FD-DE57A7E2F2C6}" type="slidenum">
              <a:rPr lang="de-CH" smtClean="0"/>
              <a:pPr/>
              <a:t>11</a:t>
            </a:fld>
            <a:endParaRPr lang="de-CH"/>
          </a:p>
        </p:txBody>
      </p:sp>
      <p:sp>
        <p:nvSpPr>
          <p:cNvPr id="7" name="Inhaltsplatzhalter 6"/>
          <p:cNvSpPr>
            <a:spLocks noGrp="1"/>
          </p:cNvSpPr>
          <p:nvPr>
            <p:ph idx="1"/>
          </p:nvPr>
        </p:nvSpPr>
        <p:spPr/>
        <p:txBody>
          <a:bodyPr/>
          <a:lstStyle/>
          <a:p>
            <a:pPr>
              <a:buNone/>
            </a:pPr>
            <a:r>
              <a:rPr lang="de-CH" dirty="0" smtClean="0"/>
              <a:t>Was macht einen Staat aus?</a:t>
            </a:r>
          </a:p>
          <a:p>
            <a:pPr>
              <a:buNone/>
            </a:pPr>
            <a:r>
              <a:rPr lang="de-CH" dirty="0" smtClean="0"/>
              <a:t>Wann ist ein Staat ein Staat?</a:t>
            </a:r>
            <a:endParaRPr lang="de-CH" dirty="0"/>
          </a:p>
        </p:txBody>
      </p:sp>
      <p:pic>
        <p:nvPicPr>
          <p:cNvPr id="2050" name="Picture 2" descr="C:\Users\moe\AppData\Local\Microsoft\Windows\Temporary Internet Files\Content.IE5\CXL58WID\MP900444073[1].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5652120" y="2348880"/>
            <a:ext cx="2160270" cy="322707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Staat</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12</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3075" name="Picture 3" descr="C:\Users\moe\AppData\Local\Microsoft\Windows\Temporary Internet Files\Content.IE5\FF5IZIR4\MC900161786[1].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203848" y="2708920"/>
            <a:ext cx="2952328" cy="1854538"/>
          </a:xfrm>
          <a:prstGeom prst="rect">
            <a:avLst/>
          </a:prstGeom>
          <a:noFill/>
        </p:spPr>
      </p:pic>
      <p:sp>
        <p:nvSpPr>
          <p:cNvPr id="8" name="Textfeld 7"/>
          <p:cNvSpPr txBox="1"/>
          <p:nvPr/>
        </p:nvSpPr>
        <p:spPr>
          <a:xfrm>
            <a:off x="6156176" y="1772816"/>
            <a:ext cx="1604927" cy="461665"/>
          </a:xfrm>
          <a:prstGeom prst="rect">
            <a:avLst/>
          </a:prstGeom>
          <a:noFill/>
        </p:spPr>
        <p:txBody>
          <a:bodyPr wrap="none" rtlCol="0">
            <a:spAutoFit/>
          </a:bodyPr>
          <a:lstStyle/>
          <a:p>
            <a:r>
              <a:rPr lang="de-CH" sz="2400" dirty="0" smtClean="0"/>
              <a:t>Staatsvolk</a:t>
            </a:r>
            <a:endParaRPr lang="de-CH" sz="2400" dirty="0"/>
          </a:p>
        </p:txBody>
      </p:sp>
      <p:sp>
        <p:nvSpPr>
          <p:cNvPr id="9" name="Textfeld 8"/>
          <p:cNvSpPr txBox="1"/>
          <p:nvPr/>
        </p:nvSpPr>
        <p:spPr>
          <a:xfrm>
            <a:off x="3059832" y="1484784"/>
            <a:ext cx="1896673" cy="461665"/>
          </a:xfrm>
          <a:prstGeom prst="rect">
            <a:avLst/>
          </a:prstGeom>
          <a:noFill/>
        </p:spPr>
        <p:txBody>
          <a:bodyPr wrap="none" rtlCol="0">
            <a:spAutoFit/>
          </a:bodyPr>
          <a:lstStyle/>
          <a:p>
            <a:r>
              <a:rPr lang="de-CH" sz="2400" dirty="0" smtClean="0"/>
              <a:t>Staatsgebiet</a:t>
            </a:r>
            <a:endParaRPr lang="de-CH" sz="2400" dirty="0"/>
          </a:p>
        </p:txBody>
      </p:sp>
      <p:sp>
        <p:nvSpPr>
          <p:cNvPr id="10" name="Textfeld 9"/>
          <p:cNvSpPr txBox="1"/>
          <p:nvPr/>
        </p:nvSpPr>
        <p:spPr>
          <a:xfrm>
            <a:off x="6156176" y="3140968"/>
            <a:ext cx="2719014" cy="461665"/>
          </a:xfrm>
          <a:prstGeom prst="rect">
            <a:avLst/>
          </a:prstGeom>
          <a:noFill/>
        </p:spPr>
        <p:txBody>
          <a:bodyPr wrap="none" rtlCol="0">
            <a:spAutoFit/>
          </a:bodyPr>
          <a:lstStyle/>
          <a:p>
            <a:r>
              <a:rPr lang="de-CH" sz="2400" dirty="0" smtClean="0"/>
              <a:t>Selbstbestimmung</a:t>
            </a:r>
            <a:endParaRPr lang="de-CH" sz="2400" dirty="0"/>
          </a:p>
        </p:txBody>
      </p:sp>
      <p:sp>
        <p:nvSpPr>
          <p:cNvPr id="11" name="Textfeld 10"/>
          <p:cNvSpPr txBox="1"/>
          <p:nvPr/>
        </p:nvSpPr>
        <p:spPr>
          <a:xfrm>
            <a:off x="6012160" y="4509120"/>
            <a:ext cx="2327881" cy="461665"/>
          </a:xfrm>
          <a:prstGeom prst="rect">
            <a:avLst/>
          </a:prstGeom>
          <a:noFill/>
        </p:spPr>
        <p:txBody>
          <a:bodyPr wrap="none" rtlCol="0">
            <a:spAutoFit/>
          </a:bodyPr>
          <a:lstStyle/>
          <a:p>
            <a:r>
              <a:rPr lang="de-CH" sz="2400" dirty="0" smtClean="0"/>
              <a:t>Unabhängigkeit</a:t>
            </a:r>
            <a:endParaRPr lang="de-CH" sz="2400" dirty="0"/>
          </a:p>
        </p:txBody>
      </p:sp>
      <p:sp>
        <p:nvSpPr>
          <p:cNvPr id="13" name="Textfeld 12"/>
          <p:cNvSpPr txBox="1"/>
          <p:nvPr/>
        </p:nvSpPr>
        <p:spPr>
          <a:xfrm>
            <a:off x="6804248" y="3645024"/>
            <a:ext cx="1544012" cy="369332"/>
          </a:xfrm>
          <a:prstGeom prst="rect">
            <a:avLst/>
          </a:prstGeom>
          <a:noFill/>
        </p:spPr>
        <p:txBody>
          <a:bodyPr wrap="none" rtlCol="0">
            <a:spAutoFit/>
          </a:bodyPr>
          <a:lstStyle/>
          <a:p>
            <a:r>
              <a:rPr lang="de-CH" dirty="0" smtClean="0"/>
              <a:t>Souveränität </a:t>
            </a:r>
            <a:endParaRPr lang="de-CH" dirty="0"/>
          </a:p>
        </p:txBody>
      </p:sp>
      <p:sp>
        <p:nvSpPr>
          <p:cNvPr id="14" name="Textfeld 13"/>
          <p:cNvSpPr txBox="1"/>
          <p:nvPr/>
        </p:nvSpPr>
        <p:spPr>
          <a:xfrm>
            <a:off x="6588224" y="2636912"/>
            <a:ext cx="1896673" cy="461665"/>
          </a:xfrm>
          <a:prstGeom prst="rect">
            <a:avLst/>
          </a:prstGeom>
          <a:noFill/>
        </p:spPr>
        <p:txBody>
          <a:bodyPr wrap="none" rtlCol="0">
            <a:spAutoFit/>
          </a:bodyPr>
          <a:lstStyle/>
          <a:p>
            <a:r>
              <a:rPr lang="de-CH" sz="2400" dirty="0" smtClean="0"/>
              <a:t>Staatshoheit</a:t>
            </a:r>
            <a:endParaRPr lang="de-CH" sz="2400" dirty="0"/>
          </a:p>
        </p:txBody>
      </p:sp>
      <p:sp>
        <p:nvSpPr>
          <p:cNvPr id="15" name="Textfeld 14"/>
          <p:cNvSpPr txBox="1"/>
          <p:nvPr/>
        </p:nvSpPr>
        <p:spPr>
          <a:xfrm>
            <a:off x="6300192" y="4869160"/>
            <a:ext cx="1633781" cy="369332"/>
          </a:xfrm>
          <a:prstGeom prst="rect">
            <a:avLst/>
          </a:prstGeom>
          <a:noFill/>
        </p:spPr>
        <p:txBody>
          <a:bodyPr wrap="none" rtlCol="0">
            <a:spAutoFit/>
          </a:bodyPr>
          <a:lstStyle/>
          <a:p>
            <a:r>
              <a:rPr lang="de-CH" dirty="0" smtClean="0"/>
              <a:t>gegen aussen</a:t>
            </a:r>
            <a:endParaRPr lang="de-CH" dirty="0"/>
          </a:p>
        </p:txBody>
      </p:sp>
      <p:sp>
        <p:nvSpPr>
          <p:cNvPr id="16" name="Textfeld 15"/>
          <p:cNvSpPr txBox="1"/>
          <p:nvPr/>
        </p:nvSpPr>
        <p:spPr>
          <a:xfrm>
            <a:off x="3347864" y="5373216"/>
            <a:ext cx="3147015" cy="461665"/>
          </a:xfrm>
          <a:prstGeom prst="rect">
            <a:avLst/>
          </a:prstGeom>
          <a:noFill/>
        </p:spPr>
        <p:txBody>
          <a:bodyPr wrap="none" rtlCol="0">
            <a:spAutoFit/>
          </a:bodyPr>
          <a:lstStyle/>
          <a:p>
            <a:r>
              <a:rPr lang="de-CH" sz="2400" dirty="0" smtClean="0"/>
              <a:t>Schutz der Individuen</a:t>
            </a:r>
            <a:endParaRPr lang="de-CH" sz="2400" dirty="0"/>
          </a:p>
        </p:txBody>
      </p:sp>
      <p:sp>
        <p:nvSpPr>
          <p:cNvPr id="17" name="Textfeld 16"/>
          <p:cNvSpPr txBox="1"/>
          <p:nvPr/>
        </p:nvSpPr>
        <p:spPr>
          <a:xfrm>
            <a:off x="323528" y="5229200"/>
            <a:ext cx="2222083" cy="830997"/>
          </a:xfrm>
          <a:prstGeom prst="rect">
            <a:avLst/>
          </a:prstGeom>
          <a:noFill/>
        </p:spPr>
        <p:txBody>
          <a:bodyPr wrap="none" rtlCol="0">
            <a:spAutoFit/>
          </a:bodyPr>
          <a:lstStyle/>
          <a:p>
            <a:r>
              <a:rPr lang="de-CH" sz="2400" dirty="0" smtClean="0"/>
              <a:t>Garantie der</a:t>
            </a:r>
          </a:p>
          <a:p>
            <a:r>
              <a:rPr lang="de-CH" sz="2400" dirty="0" smtClean="0"/>
              <a:t>Freiheitsrechte</a:t>
            </a:r>
            <a:endParaRPr lang="de-CH" sz="2400" dirty="0"/>
          </a:p>
        </p:txBody>
      </p:sp>
      <p:sp>
        <p:nvSpPr>
          <p:cNvPr id="18" name="Textfeld 17"/>
          <p:cNvSpPr txBox="1"/>
          <p:nvPr/>
        </p:nvSpPr>
        <p:spPr>
          <a:xfrm>
            <a:off x="251520" y="3789040"/>
            <a:ext cx="2685351" cy="1200329"/>
          </a:xfrm>
          <a:prstGeom prst="rect">
            <a:avLst/>
          </a:prstGeom>
          <a:noFill/>
        </p:spPr>
        <p:txBody>
          <a:bodyPr wrap="none" rtlCol="0">
            <a:spAutoFit/>
          </a:bodyPr>
          <a:lstStyle/>
          <a:p>
            <a:r>
              <a:rPr lang="de-CH" sz="2400" dirty="0" smtClean="0"/>
              <a:t>Gewährung von</a:t>
            </a:r>
          </a:p>
          <a:p>
            <a:r>
              <a:rPr lang="de-CH" sz="2400" dirty="0" smtClean="0"/>
              <a:t>Rechtsfrieden und</a:t>
            </a:r>
          </a:p>
          <a:p>
            <a:r>
              <a:rPr lang="de-CH" sz="2400" dirty="0" smtClean="0"/>
              <a:t>Rechtssicherheit</a:t>
            </a:r>
            <a:endParaRPr lang="de-CH" sz="2400" dirty="0"/>
          </a:p>
        </p:txBody>
      </p:sp>
      <p:sp>
        <p:nvSpPr>
          <p:cNvPr id="20" name="Textfeld 19"/>
          <p:cNvSpPr txBox="1"/>
          <p:nvPr/>
        </p:nvSpPr>
        <p:spPr>
          <a:xfrm>
            <a:off x="251520" y="2132856"/>
            <a:ext cx="3122201" cy="830997"/>
          </a:xfrm>
          <a:prstGeom prst="rect">
            <a:avLst/>
          </a:prstGeom>
          <a:noFill/>
        </p:spPr>
        <p:txBody>
          <a:bodyPr wrap="none" rtlCol="0">
            <a:spAutoFit/>
          </a:bodyPr>
          <a:lstStyle/>
          <a:p>
            <a:r>
              <a:rPr lang="de-CH" sz="2400" dirty="0" smtClean="0"/>
              <a:t>Förderung der</a:t>
            </a:r>
          </a:p>
          <a:p>
            <a:r>
              <a:rPr lang="de-CH" sz="2400" dirty="0" smtClean="0"/>
              <a:t>Wohlfahrt der Bürger</a:t>
            </a:r>
            <a:endParaRPr lang="de-CH"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Staatszweck: BV, Artikel 2</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13</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4098" name="Picture 2" descr="C:\Users\moe\AppData\Local\Microsoft\Windows\Temporary Internet Files\Content.IE5\OH6PZLPT\MC900015883[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3923928" y="2924944"/>
            <a:ext cx="1587984" cy="1676792"/>
          </a:xfrm>
          <a:prstGeom prst="rect">
            <a:avLst/>
          </a:prstGeom>
          <a:noFill/>
        </p:spPr>
      </p:pic>
      <p:sp>
        <p:nvSpPr>
          <p:cNvPr id="7" name="Textfeld 6"/>
          <p:cNvSpPr txBox="1"/>
          <p:nvPr/>
        </p:nvSpPr>
        <p:spPr>
          <a:xfrm>
            <a:off x="395536" y="1700808"/>
            <a:ext cx="2916248" cy="646331"/>
          </a:xfrm>
          <a:prstGeom prst="rect">
            <a:avLst/>
          </a:prstGeom>
          <a:noFill/>
        </p:spPr>
        <p:txBody>
          <a:bodyPr wrap="none" rtlCol="0">
            <a:spAutoFit/>
          </a:bodyPr>
          <a:lstStyle/>
          <a:p>
            <a:r>
              <a:rPr lang="de-CH" dirty="0" smtClean="0"/>
              <a:t>Schutz der Freiheit</a:t>
            </a:r>
          </a:p>
          <a:p>
            <a:r>
              <a:rPr lang="de-CH" dirty="0" smtClean="0"/>
              <a:t>und die Rechte des Volkes</a:t>
            </a:r>
            <a:endParaRPr lang="de-CH" dirty="0"/>
          </a:p>
        </p:txBody>
      </p:sp>
      <p:sp>
        <p:nvSpPr>
          <p:cNvPr id="8" name="Textfeld 7"/>
          <p:cNvSpPr txBox="1"/>
          <p:nvPr/>
        </p:nvSpPr>
        <p:spPr>
          <a:xfrm>
            <a:off x="611560" y="2564904"/>
            <a:ext cx="3176895" cy="646331"/>
          </a:xfrm>
          <a:prstGeom prst="rect">
            <a:avLst/>
          </a:prstGeom>
          <a:noFill/>
        </p:spPr>
        <p:txBody>
          <a:bodyPr wrap="none" rtlCol="0">
            <a:spAutoFit/>
          </a:bodyPr>
          <a:lstStyle/>
          <a:p>
            <a:r>
              <a:rPr lang="de-CH" dirty="0" smtClean="0"/>
              <a:t>Wahrung der Unabhängigkeit</a:t>
            </a:r>
          </a:p>
          <a:p>
            <a:r>
              <a:rPr lang="de-CH" dirty="0" smtClean="0"/>
              <a:t>und Sicherheit des Landes</a:t>
            </a:r>
            <a:endParaRPr lang="de-CH" dirty="0"/>
          </a:p>
        </p:txBody>
      </p:sp>
      <p:sp>
        <p:nvSpPr>
          <p:cNvPr id="9" name="Textfeld 8"/>
          <p:cNvSpPr txBox="1"/>
          <p:nvPr/>
        </p:nvSpPr>
        <p:spPr>
          <a:xfrm>
            <a:off x="827584" y="3645024"/>
            <a:ext cx="2868093" cy="1477328"/>
          </a:xfrm>
          <a:prstGeom prst="rect">
            <a:avLst/>
          </a:prstGeom>
          <a:noFill/>
        </p:spPr>
        <p:txBody>
          <a:bodyPr wrap="none" rtlCol="0">
            <a:spAutoFit/>
          </a:bodyPr>
          <a:lstStyle/>
          <a:p>
            <a:r>
              <a:rPr lang="de-CH" dirty="0" smtClean="0"/>
              <a:t>Förderung</a:t>
            </a:r>
          </a:p>
          <a:p>
            <a:r>
              <a:rPr lang="de-CH" dirty="0" smtClean="0">
                <a:sym typeface="Symbol"/>
              </a:rPr>
              <a:t> g</a:t>
            </a:r>
            <a:r>
              <a:rPr lang="de-CH" dirty="0" smtClean="0"/>
              <a:t>emeinsame Wohlfahrt </a:t>
            </a:r>
          </a:p>
          <a:p>
            <a:r>
              <a:rPr lang="de-CH" dirty="0" smtClean="0">
                <a:sym typeface="Symbol"/>
              </a:rPr>
              <a:t> n</a:t>
            </a:r>
            <a:r>
              <a:rPr lang="de-CH" dirty="0" smtClean="0"/>
              <a:t>achhaltige Entwicklung</a:t>
            </a:r>
          </a:p>
          <a:p>
            <a:r>
              <a:rPr lang="de-CH" dirty="0" smtClean="0">
                <a:sym typeface="Symbol"/>
              </a:rPr>
              <a:t> </a:t>
            </a:r>
            <a:r>
              <a:rPr lang="de-CH" dirty="0" smtClean="0"/>
              <a:t>innerer Zusammenhalt</a:t>
            </a:r>
          </a:p>
          <a:p>
            <a:r>
              <a:rPr lang="de-CH" dirty="0" smtClean="0">
                <a:sym typeface="Symbol"/>
              </a:rPr>
              <a:t> </a:t>
            </a:r>
            <a:r>
              <a:rPr lang="de-CH" dirty="0" smtClean="0"/>
              <a:t>kulturelle Vielfalt</a:t>
            </a:r>
            <a:endParaRPr lang="de-CH" dirty="0"/>
          </a:p>
        </p:txBody>
      </p:sp>
      <p:sp>
        <p:nvSpPr>
          <p:cNvPr id="11" name="Textfeld 10"/>
          <p:cNvSpPr txBox="1"/>
          <p:nvPr/>
        </p:nvSpPr>
        <p:spPr>
          <a:xfrm>
            <a:off x="4788024" y="1844824"/>
            <a:ext cx="3877985" cy="646331"/>
          </a:xfrm>
          <a:prstGeom prst="rect">
            <a:avLst/>
          </a:prstGeom>
          <a:noFill/>
        </p:spPr>
        <p:txBody>
          <a:bodyPr wrap="none" rtlCol="0">
            <a:spAutoFit/>
          </a:bodyPr>
          <a:lstStyle/>
          <a:p>
            <a:r>
              <a:rPr lang="de-CH" dirty="0" smtClean="0"/>
              <a:t>Möglichst grosse Chancengleichheit</a:t>
            </a:r>
          </a:p>
          <a:p>
            <a:r>
              <a:rPr lang="de-CH" dirty="0" smtClean="0"/>
              <a:t>Unter Bürgerinnen und Bürgern</a:t>
            </a:r>
            <a:endParaRPr lang="de-CH" dirty="0"/>
          </a:p>
        </p:txBody>
      </p:sp>
      <p:sp>
        <p:nvSpPr>
          <p:cNvPr id="12" name="Textfeld 11"/>
          <p:cNvSpPr txBox="1"/>
          <p:nvPr/>
        </p:nvSpPr>
        <p:spPr>
          <a:xfrm>
            <a:off x="6156176" y="2924944"/>
            <a:ext cx="2031325" cy="923330"/>
          </a:xfrm>
          <a:prstGeom prst="rect">
            <a:avLst/>
          </a:prstGeom>
          <a:noFill/>
        </p:spPr>
        <p:txBody>
          <a:bodyPr wrap="none" rtlCol="0">
            <a:spAutoFit/>
          </a:bodyPr>
          <a:lstStyle/>
          <a:p>
            <a:r>
              <a:rPr lang="de-CH" dirty="0" smtClean="0"/>
              <a:t>dauerhafter Erhalt</a:t>
            </a:r>
          </a:p>
          <a:p>
            <a:r>
              <a:rPr lang="de-CH" dirty="0" smtClean="0"/>
              <a:t>der natürlichen</a:t>
            </a:r>
          </a:p>
          <a:p>
            <a:r>
              <a:rPr lang="de-CH" dirty="0" smtClean="0"/>
              <a:t>Lebensgrundlage</a:t>
            </a:r>
            <a:endParaRPr lang="de-CH" dirty="0"/>
          </a:p>
        </p:txBody>
      </p:sp>
      <p:sp>
        <p:nvSpPr>
          <p:cNvPr id="13" name="Textfeld 12"/>
          <p:cNvSpPr txBox="1"/>
          <p:nvPr/>
        </p:nvSpPr>
        <p:spPr>
          <a:xfrm>
            <a:off x="5580112" y="4653136"/>
            <a:ext cx="2595582" cy="646331"/>
          </a:xfrm>
          <a:prstGeom prst="rect">
            <a:avLst/>
          </a:prstGeom>
          <a:noFill/>
        </p:spPr>
        <p:txBody>
          <a:bodyPr wrap="none" rtlCol="0">
            <a:spAutoFit/>
          </a:bodyPr>
          <a:lstStyle/>
          <a:p>
            <a:r>
              <a:rPr lang="de-CH" dirty="0" smtClean="0"/>
              <a:t>Friedliche und gerechte</a:t>
            </a:r>
          </a:p>
          <a:p>
            <a:r>
              <a:rPr lang="de-CH" dirty="0" smtClean="0"/>
              <a:t>Internationale Ordnung</a:t>
            </a:r>
            <a:endParaRPr lang="de-CH"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Verarbeitung der Vorbereitungsaufgabe 1</a:t>
            </a:r>
            <a:endParaRPr lang="de-CH" dirty="0"/>
          </a:p>
        </p:txBody>
      </p:sp>
      <p:sp>
        <p:nvSpPr>
          <p:cNvPr id="3" name="Inhaltsplatzhalter 2"/>
          <p:cNvSpPr>
            <a:spLocks noGrp="1"/>
          </p:cNvSpPr>
          <p:nvPr>
            <p:ph idx="1"/>
          </p:nvPr>
        </p:nvSpPr>
        <p:spPr/>
        <p:txBody>
          <a:bodyPr/>
          <a:lstStyle/>
          <a:p>
            <a:pPr marL="0" lvl="8" indent="0">
              <a:buNone/>
            </a:pPr>
            <a:r>
              <a:rPr lang="de-CH" sz="2400" dirty="0" smtClean="0"/>
              <a:t>Einzelarbeit</a:t>
            </a:r>
          </a:p>
          <a:p>
            <a:pPr marL="0" lvl="8" indent="0">
              <a:buNone/>
            </a:pPr>
            <a:endParaRPr lang="de-CH" sz="2400" dirty="0" smtClean="0"/>
          </a:p>
          <a:p>
            <a:pPr marL="0" lvl="8" indent="0">
              <a:buNone/>
            </a:pPr>
            <a:r>
              <a:rPr lang="de-CH" sz="2400" dirty="0" smtClean="0"/>
              <a:t>Schreiben Sie Ihr Beispiel auf eine Pinnkarte.</a:t>
            </a:r>
          </a:p>
          <a:p>
            <a:pPr marL="0" lvl="8" indent="0">
              <a:buNone/>
            </a:pPr>
            <a:r>
              <a:rPr lang="de-CH" sz="2400" dirty="0" smtClean="0"/>
              <a:t>Befestigen Sie diese auf der dafür vorgesehenen Wand und setzen Sie Ihr Beispiel in Bezug zur BV Artikel 43a</a:t>
            </a:r>
            <a:r>
              <a:rPr lang="de-CH" sz="2400" baseline="30000" dirty="0" smtClean="0"/>
              <a:t>5</a:t>
            </a:r>
            <a:r>
              <a:rPr lang="de-CH" sz="2400" dirty="0" smtClean="0"/>
              <a:t>.</a:t>
            </a:r>
          </a:p>
          <a:p>
            <a:pPr marL="0" lvl="8" indent="0">
              <a:buNone/>
            </a:pPr>
            <a:endParaRPr lang="de-CH" dirty="0" smtClean="0"/>
          </a:p>
        </p:txBody>
      </p:sp>
      <p:sp>
        <p:nvSpPr>
          <p:cNvPr id="4" name="Foliennummernplatzhalter 3"/>
          <p:cNvSpPr>
            <a:spLocks noGrp="1"/>
          </p:cNvSpPr>
          <p:nvPr>
            <p:ph type="sldNum" sz="quarter" idx="11"/>
          </p:nvPr>
        </p:nvSpPr>
        <p:spPr/>
        <p:txBody>
          <a:bodyPr/>
          <a:lstStyle/>
          <a:p>
            <a:fld id="{87674F0A-37BA-4CE3-B1FD-DE57A7E2F2C6}" type="slidenum">
              <a:rPr lang="de-CH" smtClean="0"/>
              <a:pPr/>
              <a:t>14</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a:xfrm>
            <a:off x="6444208" y="6093296"/>
            <a:ext cx="2133600" cy="365125"/>
          </a:xfrm>
        </p:spPr>
        <p:txBody>
          <a:bodyPr/>
          <a:lstStyle/>
          <a:p>
            <a:fld id="{87674F0A-37BA-4CE3-B1FD-DE57A7E2F2C6}" type="slidenum">
              <a:rPr lang="de-CH" smtClean="0"/>
              <a:pPr/>
              <a:t>15</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728729" y="764704"/>
            <a:ext cx="7731703" cy="54747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Verarbeitung der Vorbereitungsaufgabe 2</a:t>
            </a:r>
            <a:endParaRPr lang="de-CH" dirty="0"/>
          </a:p>
        </p:txBody>
      </p:sp>
      <p:sp>
        <p:nvSpPr>
          <p:cNvPr id="3" name="Inhaltsplatzhalter 2"/>
          <p:cNvSpPr>
            <a:spLocks noGrp="1"/>
          </p:cNvSpPr>
          <p:nvPr>
            <p:ph idx="1"/>
          </p:nvPr>
        </p:nvSpPr>
        <p:spPr/>
        <p:txBody>
          <a:bodyPr/>
          <a:lstStyle/>
          <a:p>
            <a:pPr>
              <a:buNone/>
            </a:pPr>
            <a:r>
              <a:rPr lang="de-CH" sz="2000" dirty="0" smtClean="0"/>
              <a:t>Pinnwand a:</a:t>
            </a:r>
          </a:p>
          <a:p>
            <a:pPr>
              <a:buNone/>
            </a:pPr>
            <a:r>
              <a:rPr lang="de-CH" sz="2000" dirty="0" smtClean="0"/>
              <a:t>alleinige Zuständigkeit</a:t>
            </a:r>
          </a:p>
          <a:p>
            <a:pPr>
              <a:buNone/>
            </a:pPr>
            <a:r>
              <a:rPr lang="de-CH" sz="2000" dirty="0" smtClean="0"/>
              <a:t>der Kantone</a:t>
            </a:r>
          </a:p>
          <a:p>
            <a:pPr>
              <a:buNone/>
            </a:pPr>
            <a:endParaRPr lang="de-CH" dirty="0" smtClean="0"/>
          </a:p>
          <a:p>
            <a:pPr>
              <a:buNone/>
            </a:pPr>
            <a:endParaRPr lang="de-CH" dirty="0" smtClean="0"/>
          </a:p>
          <a:p>
            <a:pPr>
              <a:buNone/>
            </a:pPr>
            <a:endParaRPr lang="de-CH" dirty="0" smtClean="0"/>
          </a:p>
          <a:p>
            <a:pPr>
              <a:buNone/>
            </a:pP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16</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6" name="Abgerundetes Rechteck 5"/>
          <p:cNvSpPr/>
          <p:nvPr/>
        </p:nvSpPr>
        <p:spPr>
          <a:xfrm>
            <a:off x="4572000" y="1628800"/>
            <a:ext cx="1944216" cy="122413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Textfeld 6"/>
          <p:cNvSpPr txBox="1"/>
          <p:nvPr/>
        </p:nvSpPr>
        <p:spPr>
          <a:xfrm>
            <a:off x="395536" y="3573016"/>
            <a:ext cx="3249608" cy="1015663"/>
          </a:xfrm>
          <a:prstGeom prst="rect">
            <a:avLst/>
          </a:prstGeom>
          <a:noFill/>
        </p:spPr>
        <p:txBody>
          <a:bodyPr wrap="none" rtlCol="0">
            <a:spAutoFit/>
          </a:bodyPr>
          <a:lstStyle/>
          <a:p>
            <a:r>
              <a:rPr lang="de-CH" sz="2000" dirty="0" smtClean="0"/>
              <a:t>Pinnwand b:</a:t>
            </a:r>
          </a:p>
          <a:p>
            <a:r>
              <a:rPr lang="de-CH" sz="2000" dirty="0" smtClean="0"/>
              <a:t>gemeinsame Zuständigkeit</a:t>
            </a:r>
          </a:p>
          <a:p>
            <a:r>
              <a:rPr lang="de-CH" sz="2000" dirty="0" smtClean="0"/>
              <a:t>Bund / Kantone</a:t>
            </a:r>
            <a:endParaRPr lang="de-CH" sz="2000" dirty="0"/>
          </a:p>
        </p:txBody>
      </p:sp>
      <p:sp>
        <p:nvSpPr>
          <p:cNvPr id="9" name="Abgerundetes Rechteck 8"/>
          <p:cNvSpPr/>
          <p:nvPr/>
        </p:nvSpPr>
        <p:spPr>
          <a:xfrm>
            <a:off x="4644008" y="3429000"/>
            <a:ext cx="1872208" cy="13681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extfeld 9"/>
          <p:cNvSpPr txBox="1"/>
          <p:nvPr/>
        </p:nvSpPr>
        <p:spPr>
          <a:xfrm>
            <a:off x="539552" y="5301208"/>
            <a:ext cx="8537915" cy="830997"/>
          </a:xfrm>
          <a:prstGeom prst="rect">
            <a:avLst/>
          </a:prstGeom>
          <a:noFill/>
        </p:spPr>
        <p:txBody>
          <a:bodyPr wrap="none" rtlCol="0">
            <a:spAutoFit/>
          </a:bodyPr>
          <a:lstStyle/>
          <a:p>
            <a:r>
              <a:rPr lang="de-CH" sz="2400" dirty="0" smtClean="0"/>
              <a:t>Schreiben Sie Ihre Beispiele auf Pinnkarten. Befestigen Sie</a:t>
            </a:r>
            <a:br>
              <a:rPr lang="de-CH" sz="2400" dirty="0" smtClean="0"/>
            </a:br>
            <a:r>
              <a:rPr lang="de-CH" sz="2400" dirty="0" smtClean="0"/>
              <a:t>Ihre Karten kommentarlos an den entsprechenden Wänden. </a:t>
            </a:r>
            <a:endParaRPr lang="de-CH"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Subsidiarität und Föderalismus</a:t>
            </a:r>
            <a:endParaRPr lang="de-CH" dirty="0"/>
          </a:p>
        </p:txBody>
      </p:sp>
      <p:pic>
        <p:nvPicPr>
          <p:cNvPr id="6" name="Inhaltsplatzhalter 5" descr="4455102_111868.jpg"/>
          <p:cNvPicPr>
            <a:picLocks noGrp="1" noChangeAspect="1"/>
          </p:cNvPicPr>
          <p:nvPr>
            <p:ph idx="1"/>
          </p:nvPr>
        </p:nvPicPr>
        <p:blipFill>
          <a:blip r:embed="rId3" cstate="print">
            <a:duotone>
              <a:schemeClr val="accent1">
                <a:shade val="45000"/>
                <a:satMod val="135000"/>
              </a:schemeClr>
              <a:prstClr val="white"/>
            </a:duotone>
          </a:blip>
          <a:stretch>
            <a:fillRect/>
          </a:stretch>
        </p:blipFill>
        <p:spPr>
          <a:xfrm>
            <a:off x="3131840" y="1628800"/>
            <a:ext cx="2479006" cy="2479006"/>
          </a:xfrm>
        </p:spPr>
      </p:pic>
      <p:sp>
        <p:nvSpPr>
          <p:cNvPr id="4" name="Foliennummernplatzhalter 3"/>
          <p:cNvSpPr>
            <a:spLocks noGrp="1"/>
          </p:cNvSpPr>
          <p:nvPr>
            <p:ph type="sldNum" sz="quarter" idx="11"/>
          </p:nvPr>
        </p:nvSpPr>
        <p:spPr/>
        <p:txBody>
          <a:bodyPr/>
          <a:lstStyle/>
          <a:p>
            <a:fld id="{87674F0A-37BA-4CE3-B1FD-DE57A7E2F2C6}" type="slidenum">
              <a:rPr lang="de-CH" smtClean="0"/>
              <a:pPr/>
              <a:t>17</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Demokratie</a:t>
            </a:r>
            <a:endParaRPr lang="de-CH" dirty="0"/>
          </a:p>
        </p:txBody>
      </p:sp>
      <p:pic>
        <p:nvPicPr>
          <p:cNvPr id="6" name="Inhaltsplatzhalter 5" descr="ruetli-schwur.jpg"/>
          <p:cNvPicPr>
            <a:picLocks noGrp="1" noChangeAspect="1"/>
          </p:cNvPicPr>
          <p:nvPr>
            <p:ph idx="1"/>
          </p:nvPr>
        </p:nvPicPr>
        <p:blipFill>
          <a:blip r:embed="rId3" cstate="print">
            <a:duotone>
              <a:schemeClr val="accent1">
                <a:shade val="45000"/>
                <a:satMod val="135000"/>
              </a:schemeClr>
              <a:prstClr val="white"/>
            </a:duotone>
          </a:blip>
          <a:stretch>
            <a:fillRect/>
          </a:stretch>
        </p:blipFill>
        <p:spPr>
          <a:xfrm>
            <a:off x="2915816" y="1268760"/>
            <a:ext cx="3282763" cy="4547550"/>
          </a:xfrm>
        </p:spPr>
      </p:pic>
      <p:sp>
        <p:nvSpPr>
          <p:cNvPr id="4" name="Foliennummernplatzhalter 3"/>
          <p:cNvSpPr>
            <a:spLocks noGrp="1"/>
          </p:cNvSpPr>
          <p:nvPr>
            <p:ph type="sldNum" sz="quarter" idx="11"/>
          </p:nvPr>
        </p:nvSpPr>
        <p:spPr/>
        <p:txBody>
          <a:bodyPr/>
          <a:lstStyle/>
          <a:p>
            <a:fld id="{87674F0A-37BA-4CE3-B1FD-DE57A7E2F2C6}" type="slidenum">
              <a:rPr lang="de-CH" smtClean="0"/>
              <a:pPr/>
              <a:t>18</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7" name="Textfeld 6"/>
          <p:cNvSpPr txBox="1"/>
          <p:nvPr/>
        </p:nvSpPr>
        <p:spPr>
          <a:xfrm>
            <a:off x="3275856" y="5877272"/>
            <a:ext cx="2603598" cy="246221"/>
          </a:xfrm>
          <a:prstGeom prst="rect">
            <a:avLst/>
          </a:prstGeom>
          <a:noFill/>
        </p:spPr>
        <p:txBody>
          <a:bodyPr wrap="none" rtlCol="0">
            <a:spAutoFit/>
          </a:bodyPr>
          <a:lstStyle/>
          <a:p>
            <a:r>
              <a:rPr lang="de-CH" sz="1000" dirty="0" smtClean="0"/>
              <a:t>Quelle: </a:t>
            </a:r>
            <a:r>
              <a:rPr lang="de-CH" sz="1000" dirty="0" smtClean="0">
                <a:hlinkClick r:id="rId4"/>
              </a:rPr>
              <a:t>www.tell.ch</a:t>
            </a:r>
            <a:r>
              <a:rPr lang="de-CH" sz="1000" dirty="0" smtClean="0"/>
              <a:t>, Rütlischwur,24.7.2012</a:t>
            </a:r>
            <a:endParaRPr lang="de-CH" sz="1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Verfassung – Staatsaufgaben</a:t>
            </a:r>
            <a:endParaRPr lang="de-CH" dirty="0"/>
          </a:p>
        </p:txBody>
      </p:sp>
      <p:sp>
        <p:nvSpPr>
          <p:cNvPr id="3" name="Inhaltsplatzhalter 2"/>
          <p:cNvSpPr>
            <a:spLocks noGrp="1"/>
          </p:cNvSpPr>
          <p:nvPr>
            <p:ph idx="1"/>
          </p:nvPr>
        </p:nvSpPr>
        <p:spPr/>
        <p:txBody>
          <a:bodyPr/>
          <a:lstStyle/>
          <a:p>
            <a:pPr>
              <a:buNone/>
            </a:pPr>
            <a:r>
              <a:rPr lang="de-CH" dirty="0" smtClean="0"/>
              <a:t>….. und was hat dies alles mit Ihrer täglichen Arbeit zu tun?</a:t>
            </a:r>
          </a:p>
          <a:p>
            <a:endParaRPr lang="de-CH" dirty="0" smtClean="0"/>
          </a:p>
          <a:p>
            <a:pPr>
              <a:buNone/>
            </a:pP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19</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6" name="Picture 4" descr="C:\Users\moe\AppData\Local\Microsoft\Windows\Temporary Internet Files\Content.IE5\FEQP1OCO\MP900402634[1].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971600" y="2420888"/>
            <a:ext cx="2132856" cy="2132856"/>
          </a:xfrm>
          <a:prstGeom prst="rect">
            <a:avLst/>
          </a:prstGeom>
          <a:noFill/>
        </p:spPr>
      </p:pic>
      <p:pic>
        <p:nvPicPr>
          <p:cNvPr id="7" name="Picture 3" descr="C:\Users\moe\AppData\Local\Microsoft\Windows\Temporary Internet Files\Content.IE5\Q1BG5MH5\MP900399476[1].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923928" y="3717032"/>
            <a:ext cx="1344465" cy="1680992"/>
          </a:xfrm>
          <a:prstGeom prst="rect">
            <a:avLst/>
          </a:prstGeom>
          <a:noFill/>
        </p:spPr>
      </p:pic>
      <p:pic>
        <p:nvPicPr>
          <p:cNvPr id="1027" name="Picture 3" descr="C:\Users\moe\AppData\Local\Microsoft\Windows\Temporary Internet Files\Content.IE5\KZEIXX1I\MP900439465[1].jpg"/>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5796136" y="2564904"/>
            <a:ext cx="2538781" cy="191980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smtClean="0"/>
              <a:t>Zielsetzung</a:t>
            </a:r>
            <a:endParaRPr lang="de-CH" dirty="0"/>
          </a:p>
        </p:txBody>
      </p:sp>
      <p:sp>
        <p:nvSpPr>
          <p:cNvPr id="4" name="Inhaltsplatzhalter 3"/>
          <p:cNvSpPr>
            <a:spLocks noGrp="1"/>
          </p:cNvSpPr>
          <p:nvPr>
            <p:ph idx="1"/>
          </p:nvPr>
        </p:nvSpPr>
        <p:spPr/>
        <p:txBody>
          <a:bodyPr/>
          <a:lstStyle/>
          <a:p>
            <a:pPr marL="0" indent="0">
              <a:buNone/>
            </a:pPr>
            <a:r>
              <a:rPr lang="de-CH" dirty="0" smtClean="0"/>
              <a:t>1.1.2.1.1	Verfassung</a:t>
            </a:r>
          </a:p>
          <a:p>
            <a:pPr marL="0" indent="0">
              <a:buNone/>
            </a:pPr>
            <a:endParaRPr lang="de-CH" dirty="0" smtClean="0"/>
          </a:p>
          <a:p>
            <a:pPr marL="0" indent="0">
              <a:buNone/>
            </a:pPr>
            <a:r>
              <a:rPr lang="de-CH" dirty="0" smtClean="0"/>
              <a:t>Anhand der Bundes- und der Kantonsverfassung zeige ich die Aufgaben des Staates (Bund, Kanton, Gemeinden) auf.</a:t>
            </a:r>
          </a:p>
        </p:txBody>
      </p:sp>
      <p:sp>
        <p:nvSpPr>
          <p:cNvPr id="7" name="Fußzeilenplatzhalter 6"/>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1"/>
          </p:nvPr>
        </p:nvSpPr>
        <p:spPr/>
        <p:txBody>
          <a:bodyPr/>
          <a:lstStyle/>
          <a:p>
            <a:fld id="{87674F0A-37BA-4CE3-B1FD-DE57A7E2F2C6}" type="slidenum">
              <a:rPr lang="de-CH" smtClean="0"/>
              <a:pPr/>
              <a:t>2</a:t>
            </a:fld>
            <a:endParaRPr lang="de-CH"/>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
            </a:r>
            <a:br>
              <a:rPr lang="de-CH" sz="2400" dirty="0" smtClean="0"/>
            </a:br>
            <a:r>
              <a:rPr lang="de-CH" sz="2400" dirty="0" smtClean="0"/>
              <a:t>Hauptaufgaben, Zuständigkeiten und Aufgabenverteilung</a:t>
            </a:r>
            <a:br>
              <a:rPr lang="de-CH" sz="2400" dirty="0" smtClean="0"/>
            </a:br>
            <a:endParaRPr lang="de-CH" sz="2400"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20</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2050" name="Picture 2" descr="C:\Users\moe\AppData\Local\Microsoft\Windows\Temporary Internet Files\Content.IE5\BFW3IPQF\MC900441996[1].wmf"/>
          <p:cNvPicPr>
            <a:picLocks noGrp="1" noChangeAspect="1" noChangeArrowheads="1"/>
          </p:cNvPicPr>
          <p:nvPr>
            <p:ph idx="1"/>
          </p:nvPr>
        </p:nvPicPr>
        <p:blipFill>
          <a:blip r:embed="rId3" cstate="print">
            <a:duotone>
              <a:prstClr val="black"/>
              <a:schemeClr val="accent1">
                <a:tint val="45000"/>
                <a:satMod val="400000"/>
              </a:schemeClr>
            </a:duotone>
          </a:blip>
          <a:srcRect/>
          <a:stretch>
            <a:fillRect/>
          </a:stretch>
        </p:blipFill>
        <p:spPr bwMode="auto">
          <a:xfrm>
            <a:off x="2915816" y="3501008"/>
            <a:ext cx="3184684" cy="1080120"/>
          </a:xfrm>
          <a:prstGeom prst="rect">
            <a:avLst/>
          </a:prstGeom>
          <a:noFill/>
        </p:spPr>
      </p:pic>
      <p:pic>
        <p:nvPicPr>
          <p:cNvPr id="2051" name="Picture 3" descr="C:\Users\moe\AppData\Local\Microsoft\Windows\Temporary Internet Files\Content.IE5\FF5IZIR4\MC900441972[1].wmf"/>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5436096" y="4725144"/>
            <a:ext cx="1831975" cy="576064"/>
          </a:xfrm>
          <a:prstGeom prst="rect">
            <a:avLst/>
          </a:prstGeom>
          <a:noFill/>
        </p:spPr>
      </p:pic>
      <p:pic>
        <p:nvPicPr>
          <p:cNvPr id="2052" name="Picture 4" descr="C:\Users\moe\AppData\Local\Microsoft\Windows\Temporary Internet Files\Content.IE5\OH6PZLPT\MC900441986[1].wmf"/>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755576" y="1628800"/>
            <a:ext cx="1882775" cy="17145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Verarbeitung der Vorbereitungsaufgabe 3</a:t>
            </a:r>
            <a:endParaRPr lang="de-CH" dirty="0"/>
          </a:p>
        </p:txBody>
      </p:sp>
      <p:sp>
        <p:nvSpPr>
          <p:cNvPr id="3" name="Inhaltsplatzhalter 2"/>
          <p:cNvSpPr>
            <a:spLocks noGrp="1"/>
          </p:cNvSpPr>
          <p:nvPr>
            <p:ph idx="1"/>
          </p:nvPr>
        </p:nvSpPr>
        <p:spPr/>
        <p:txBody>
          <a:bodyPr/>
          <a:lstStyle/>
          <a:p>
            <a:r>
              <a:rPr lang="de-CH" sz="2000" dirty="0" smtClean="0"/>
              <a:t>Bilden Sie 3er- bis 4er-Gruppen</a:t>
            </a:r>
          </a:p>
          <a:p>
            <a:r>
              <a:rPr lang="de-CH" sz="2000" dirty="0" smtClean="0"/>
              <a:t>Jede/r stellt innerhalb seiner Gruppe das mitgebrachte Beispiel kurz vor =&gt; Zeitvorgabe 15 Minuten</a:t>
            </a:r>
          </a:p>
          <a:p>
            <a:r>
              <a:rPr lang="de-CH" sz="2000" dirty="0" smtClean="0"/>
              <a:t>Gemeinsam erarbeiten Sie eine Zusammenstellung, z.B. auf Flip-Chart oder Folie, gemäss vorgegebener Struktur, wo Sie die mitgebrachten konkreten Beispiele auflisten und wenn möglich mit einer Beispieltätigkeit ergänzen. Vielleicht erkennen Sie auch Unterschiede bezüglich der gesetzlichen Grundlagen, der zuständigen Ämter/Stellen oder in der Art der Beispieltätigkeit. Nennen Sie diese. </a:t>
            </a:r>
          </a:p>
          <a:p>
            <a:pPr>
              <a:buNone/>
            </a:pPr>
            <a:r>
              <a:rPr lang="de-CH" sz="2000" dirty="0" smtClean="0"/>
              <a:t>	Diese Zusammenstellung stellen Sie der Klasse vor.</a:t>
            </a:r>
          </a:p>
          <a:p>
            <a:pPr>
              <a:buNone/>
            </a:pPr>
            <a:r>
              <a:rPr lang="de-CH" sz="2000" dirty="0" smtClean="0"/>
              <a:t>	=&gt; Zeitvorgabe für die Zusammenstellung: 30 Minuten</a:t>
            </a:r>
          </a:p>
          <a:p>
            <a:pPr>
              <a:buNone/>
            </a:pPr>
            <a:r>
              <a:rPr lang="de-CH" sz="2000" dirty="0" smtClean="0"/>
              <a:t>	=&gt; Zeitvorgabe für die Präsentation: max. 5 Minuten</a:t>
            </a:r>
            <a:endParaRPr lang="de-CH" sz="2000"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21</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Anspruchsgruppen</a:t>
            </a:r>
            <a:endParaRPr lang="de-CH" dirty="0"/>
          </a:p>
        </p:txBody>
      </p:sp>
      <p:sp>
        <p:nvSpPr>
          <p:cNvPr id="3" name="Inhaltsplatzhalter 2"/>
          <p:cNvSpPr>
            <a:spLocks noGrp="1"/>
          </p:cNvSpPr>
          <p:nvPr>
            <p:ph idx="1"/>
          </p:nvPr>
        </p:nvSpPr>
        <p:spPr/>
        <p:txBody>
          <a:bodyPr/>
          <a:lstStyle/>
          <a:p>
            <a:pPr>
              <a:buNone/>
            </a:pPr>
            <a:r>
              <a:rPr lang="de-CH" dirty="0" smtClean="0"/>
              <a:t>Wer erhebt Anspruch auf staatliche Leistungen?</a:t>
            </a:r>
          </a:p>
          <a:p>
            <a:pPr>
              <a:buNone/>
            </a:pP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22</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3074" name="Picture 2" descr="C:\Users\moe\AppData\Local\Microsoft\Windows\Temporary Internet Files\Content.IE5\KZEIXX1I\MC900212921[1].wmf"/>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6876256" y="4221088"/>
            <a:ext cx="1614830" cy="1846174"/>
          </a:xfrm>
          <a:prstGeom prst="rect">
            <a:avLst/>
          </a:prstGeom>
          <a:noFill/>
        </p:spPr>
      </p:pic>
      <p:pic>
        <p:nvPicPr>
          <p:cNvPr id="3075" name="Picture 3" descr="C:\Users\moe\AppData\Local\Microsoft\Windows\Temporary Internet Files\Content.IE5\KZEIXX1I\MC900334200[1].wmf"/>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611560" y="3645024"/>
            <a:ext cx="1344168" cy="1813255"/>
          </a:xfrm>
          <a:prstGeom prst="rect">
            <a:avLst/>
          </a:prstGeom>
          <a:noFill/>
        </p:spPr>
      </p:pic>
      <p:sp>
        <p:nvSpPr>
          <p:cNvPr id="8" name="Textfeld 7"/>
          <p:cNvSpPr txBox="1"/>
          <p:nvPr/>
        </p:nvSpPr>
        <p:spPr>
          <a:xfrm>
            <a:off x="2195736" y="4365104"/>
            <a:ext cx="1774845" cy="369332"/>
          </a:xfrm>
          <a:prstGeom prst="rect">
            <a:avLst/>
          </a:prstGeom>
          <a:noFill/>
        </p:spPr>
        <p:txBody>
          <a:bodyPr wrap="none" rtlCol="0">
            <a:spAutoFit/>
          </a:bodyPr>
          <a:lstStyle/>
          <a:p>
            <a:r>
              <a:rPr lang="de-CH" dirty="0" smtClean="0"/>
              <a:t>Kulturförderung</a:t>
            </a:r>
            <a:endParaRPr lang="de-CH" dirty="0"/>
          </a:p>
        </p:txBody>
      </p:sp>
      <p:sp>
        <p:nvSpPr>
          <p:cNvPr id="9" name="Textfeld 8"/>
          <p:cNvSpPr txBox="1"/>
          <p:nvPr/>
        </p:nvSpPr>
        <p:spPr>
          <a:xfrm>
            <a:off x="5508104" y="4941168"/>
            <a:ext cx="1249060" cy="369332"/>
          </a:xfrm>
          <a:prstGeom prst="rect">
            <a:avLst/>
          </a:prstGeom>
          <a:noFill/>
        </p:spPr>
        <p:txBody>
          <a:bodyPr wrap="none" rtlCol="0">
            <a:spAutoFit/>
          </a:bodyPr>
          <a:lstStyle/>
          <a:p>
            <a:r>
              <a:rPr lang="de-CH" dirty="0" smtClean="0"/>
              <a:t>Jagdpacht</a:t>
            </a:r>
            <a:endParaRPr lang="de-CH" dirty="0"/>
          </a:p>
        </p:txBody>
      </p:sp>
      <p:pic>
        <p:nvPicPr>
          <p:cNvPr id="3076" name="Picture 4" descr="C:\Users\moe\AppData\Local\Microsoft\Windows\Temporary Internet Files\Content.IE5\BFW3IPQF\MC900436163[1].wmf"/>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2987824" y="2276872"/>
            <a:ext cx="1841500" cy="1612900"/>
          </a:xfrm>
          <a:prstGeom prst="rect">
            <a:avLst/>
          </a:prstGeom>
          <a:noFill/>
        </p:spPr>
      </p:pic>
      <p:sp>
        <p:nvSpPr>
          <p:cNvPr id="11" name="Textfeld 10"/>
          <p:cNvSpPr txBox="1"/>
          <p:nvPr/>
        </p:nvSpPr>
        <p:spPr>
          <a:xfrm>
            <a:off x="4932040" y="2852936"/>
            <a:ext cx="1787669" cy="369332"/>
          </a:xfrm>
          <a:prstGeom prst="rect">
            <a:avLst/>
          </a:prstGeom>
          <a:noFill/>
        </p:spPr>
        <p:txBody>
          <a:bodyPr wrap="none" rtlCol="0">
            <a:spAutoFit/>
          </a:bodyPr>
          <a:lstStyle/>
          <a:p>
            <a:r>
              <a:rPr lang="de-CH" dirty="0" smtClean="0"/>
              <a:t>Bildung, Schule</a:t>
            </a:r>
            <a:endParaRPr lang="de-CH"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echseck 23"/>
          <p:cNvSpPr/>
          <p:nvPr/>
        </p:nvSpPr>
        <p:spPr>
          <a:xfrm>
            <a:off x="7812360" y="4869160"/>
            <a:ext cx="864096" cy="720080"/>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 name="Sechseck 22"/>
          <p:cNvSpPr/>
          <p:nvPr/>
        </p:nvSpPr>
        <p:spPr>
          <a:xfrm>
            <a:off x="6444208" y="4869160"/>
            <a:ext cx="864096" cy="720080"/>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Gleichschenkliges Dreieck 19"/>
          <p:cNvSpPr/>
          <p:nvPr/>
        </p:nvSpPr>
        <p:spPr>
          <a:xfrm>
            <a:off x="7380312" y="3356992"/>
            <a:ext cx="1152128" cy="792088"/>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 name="Gleichschenkliges Dreieck 18"/>
          <p:cNvSpPr/>
          <p:nvPr/>
        </p:nvSpPr>
        <p:spPr>
          <a:xfrm>
            <a:off x="6156176" y="3573016"/>
            <a:ext cx="1008112" cy="648072"/>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Ellipse 14"/>
          <p:cNvSpPr/>
          <p:nvPr/>
        </p:nvSpPr>
        <p:spPr>
          <a:xfrm>
            <a:off x="7668344" y="2204864"/>
            <a:ext cx="1008112" cy="50405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Ellipse 13"/>
          <p:cNvSpPr/>
          <p:nvPr/>
        </p:nvSpPr>
        <p:spPr>
          <a:xfrm>
            <a:off x="6228184" y="2204864"/>
            <a:ext cx="1008112" cy="43204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 1"/>
          <p:cNvSpPr>
            <a:spLocks noGrp="1"/>
          </p:cNvSpPr>
          <p:nvPr>
            <p:ph type="title"/>
          </p:nvPr>
        </p:nvSpPr>
        <p:spPr/>
        <p:txBody>
          <a:bodyPr/>
          <a:lstStyle/>
          <a:p>
            <a:r>
              <a:rPr lang="de-CH" dirty="0" smtClean="0"/>
              <a:t>Selbstständiges Lernen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23</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6" name="Pfeil nach rechts 5"/>
          <p:cNvSpPr/>
          <p:nvPr/>
        </p:nvSpPr>
        <p:spPr>
          <a:xfrm>
            <a:off x="683568" y="2204864"/>
            <a:ext cx="122413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Textfeld 6"/>
          <p:cNvSpPr txBox="1"/>
          <p:nvPr/>
        </p:nvSpPr>
        <p:spPr>
          <a:xfrm>
            <a:off x="2051720" y="2276872"/>
            <a:ext cx="4012702" cy="923330"/>
          </a:xfrm>
          <a:prstGeom prst="rect">
            <a:avLst/>
          </a:prstGeom>
          <a:solidFill>
            <a:srgbClr val="FFFF00"/>
          </a:solidFill>
        </p:spPr>
        <p:txBody>
          <a:bodyPr wrap="none" rtlCol="0">
            <a:spAutoFit/>
          </a:bodyPr>
          <a:lstStyle/>
          <a:p>
            <a:r>
              <a:rPr lang="de-CH" dirty="0" smtClean="0"/>
              <a:t>Expertengruppe A:</a:t>
            </a:r>
          </a:p>
          <a:p>
            <a:r>
              <a:rPr lang="de-CH" dirty="0" smtClean="0"/>
              <a:t>Verfassung + Staatsaufgaben Kanton</a:t>
            </a:r>
          </a:p>
          <a:p>
            <a:r>
              <a:rPr lang="de-CH" dirty="0" smtClean="0"/>
              <a:t>D-05-01-04 + D-05-02-01</a:t>
            </a:r>
            <a:endParaRPr lang="de-CH" dirty="0"/>
          </a:p>
        </p:txBody>
      </p:sp>
      <p:sp>
        <p:nvSpPr>
          <p:cNvPr id="9" name="Textfeld 8"/>
          <p:cNvSpPr txBox="1"/>
          <p:nvPr/>
        </p:nvSpPr>
        <p:spPr>
          <a:xfrm>
            <a:off x="611560" y="1772816"/>
            <a:ext cx="2067746" cy="369332"/>
          </a:xfrm>
          <a:prstGeom prst="rect">
            <a:avLst/>
          </a:prstGeom>
          <a:noFill/>
        </p:spPr>
        <p:txBody>
          <a:bodyPr wrap="none" rtlCol="0">
            <a:spAutoFit/>
          </a:bodyPr>
          <a:lstStyle/>
          <a:p>
            <a:r>
              <a:rPr lang="de-CH" b="1" dirty="0" smtClean="0"/>
              <a:t>Wissen aneignen</a:t>
            </a:r>
            <a:endParaRPr lang="de-CH" b="1" dirty="0"/>
          </a:p>
        </p:txBody>
      </p:sp>
      <p:sp>
        <p:nvSpPr>
          <p:cNvPr id="10" name="Textfeld 9"/>
          <p:cNvSpPr txBox="1"/>
          <p:nvPr/>
        </p:nvSpPr>
        <p:spPr>
          <a:xfrm>
            <a:off x="2051720" y="3501008"/>
            <a:ext cx="4032448" cy="923330"/>
          </a:xfrm>
          <a:prstGeom prst="rect">
            <a:avLst/>
          </a:prstGeom>
          <a:solidFill>
            <a:schemeClr val="accent1">
              <a:lumMod val="60000"/>
              <a:lumOff val="40000"/>
            </a:schemeClr>
          </a:solidFill>
        </p:spPr>
        <p:txBody>
          <a:bodyPr wrap="square" rtlCol="0">
            <a:spAutoFit/>
          </a:bodyPr>
          <a:lstStyle/>
          <a:p>
            <a:r>
              <a:rPr lang="de-CH" dirty="0" smtClean="0"/>
              <a:t>Expertengruppe B:</a:t>
            </a:r>
          </a:p>
          <a:p>
            <a:r>
              <a:rPr lang="de-CH" dirty="0" smtClean="0"/>
              <a:t>Staatsaufgaben Gemeinden</a:t>
            </a:r>
          </a:p>
          <a:p>
            <a:r>
              <a:rPr lang="de-CH" dirty="0" smtClean="0"/>
              <a:t>D-05-02-03</a:t>
            </a:r>
            <a:endParaRPr lang="de-CH" dirty="0"/>
          </a:p>
        </p:txBody>
      </p:sp>
      <p:sp>
        <p:nvSpPr>
          <p:cNvPr id="11" name="Textfeld 10"/>
          <p:cNvSpPr txBox="1"/>
          <p:nvPr/>
        </p:nvSpPr>
        <p:spPr>
          <a:xfrm>
            <a:off x="1979712" y="4725144"/>
            <a:ext cx="4104456" cy="1477328"/>
          </a:xfrm>
          <a:prstGeom prst="rect">
            <a:avLst/>
          </a:prstGeom>
          <a:solidFill>
            <a:srgbClr val="92D050"/>
          </a:solidFill>
        </p:spPr>
        <p:txBody>
          <a:bodyPr wrap="square" rtlCol="0">
            <a:spAutoFit/>
          </a:bodyPr>
          <a:lstStyle/>
          <a:p>
            <a:r>
              <a:rPr lang="de-CH" dirty="0" smtClean="0"/>
              <a:t>Expertengruppe C:</a:t>
            </a:r>
          </a:p>
          <a:p>
            <a:r>
              <a:rPr lang="de-CH" dirty="0" smtClean="0"/>
              <a:t>Staatsaufgaben Grundbuchämter,</a:t>
            </a:r>
          </a:p>
          <a:p>
            <a:r>
              <a:rPr lang="de-CH" dirty="0" smtClean="0"/>
              <a:t>Betreibungs- und Konkursämter,</a:t>
            </a:r>
          </a:p>
          <a:p>
            <a:r>
              <a:rPr lang="de-CH" dirty="0" smtClean="0"/>
              <a:t>Gerichte</a:t>
            </a:r>
          </a:p>
          <a:p>
            <a:r>
              <a:rPr lang="de-CH" dirty="0" smtClean="0"/>
              <a:t>D-05-02-04; D-05-02-05; D-05-02-06</a:t>
            </a:r>
            <a:endParaRPr lang="de-CH" dirty="0"/>
          </a:p>
        </p:txBody>
      </p:sp>
      <p:sp>
        <p:nvSpPr>
          <p:cNvPr id="12" name="Textfeld 11"/>
          <p:cNvSpPr txBox="1"/>
          <p:nvPr/>
        </p:nvSpPr>
        <p:spPr>
          <a:xfrm>
            <a:off x="6372200" y="2204864"/>
            <a:ext cx="646331" cy="369332"/>
          </a:xfrm>
          <a:prstGeom prst="rect">
            <a:avLst/>
          </a:prstGeom>
          <a:noFill/>
        </p:spPr>
        <p:txBody>
          <a:bodyPr wrap="none" rtlCol="0">
            <a:spAutoFit/>
          </a:bodyPr>
          <a:lstStyle/>
          <a:p>
            <a:r>
              <a:rPr lang="de-CH" dirty="0" smtClean="0"/>
              <a:t>AAA</a:t>
            </a:r>
            <a:endParaRPr lang="de-CH" dirty="0"/>
          </a:p>
        </p:txBody>
      </p:sp>
      <p:sp>
        <p:nvSpPr>
          <p:cNvPr id="13" name="Textfeld 12"/>
          <p:cNvSpPr txBox="1"/>
          <p:nvPr/>
        </p:nvSpPr>
        <p:spPr>
          <a:xfrm>
            <a:off x="7812360" y="2276872"/>
            <a:ext cx="800219" cy="369332"/>
          </a:xfrm>
          <a:prstGeom prst="rect">
            <a:avLst/>
          </a:prstGeom>
          <a:noFill/>
        </p:spPr>
        <p:txBody>
          <a:bodyPr wrap="none" rtlCol="0">
            <a:spAutoFit/>
          </a:bodyPr>
          <a:lstStyle/>
          <a:p>
            <a:r>
              <a:rPr lang="de-CH" dirty="0" smtClean="0"/>
              <a:t>AAAA</a:t>
            </a:r>
            <a:endParaRPr lang="de-CH" dirty="0"/>
          </a:p>
        </p:txBody>
      </p:sp>
      <p:sp>
        <p:nvSpPr>
          <p:cNvPr id="16" name="Textfeld 15"/>
          <p:cNvSpPr txBox="1"/>
          <p:nvPr/>
        </p:nvSpPr>
        <p:spPr>
          <a:xfrm>
            <a:off x="6372200" y="3789040"/>
            <a:ext cx="646331" cy="369332"/>
          </a:xfrm>
          <a:prstGeom prst="rect">
            <a:avLst/>
          </a:prstGeom>
          <a:noFill/>
          <a:ln>
            <a:noFill/>
          </a:ln>
        </p:spPr>
        <p:txBody>
          <a:bodyPr wrap="none" rtlCol="0">
            <a:spAutoFit/>
          </a:bodyPr>
          <a:lstStyle/>
          <a:p>
            <a:r>
              <a:rPr lang="de-CH" dirty="0" smtClean="0"/>
              <a:t>BBB</a:t>
            </a:r>
            <a:endParaRPr lang="de-CH" dirty="0"/>
          </a:p>
        </p:txBody>
      </p:sp>
      <p:sp>
        <p:nvSpPr>
          <p:cNvPr id="17" name="Textfeld 16"/>
          <p:cNvSpPr txBox="1"/>
          <p:nvPr/>
        </p:nvSpPr>
        <p:spPr>
          <a:xfrm>
            <a:off x="7596336" y="3717032"/>
            <a:ext cx="800219" cy="369332"/>
          </a:xfrm>
          <a:prstGeom prst="rect">
            <a:avLst/>
          </a:prstGeom>
          <a:noFill/>
        </p:spPr>
        <p:txBody>
          <a:bodyPr wrap="none" rtlCol="0">
            <a:spAutoFit/>
          </a:bodyPr>
          <a:lstStyle/>
          <a:p>
            <a:r>
              <a:rPr lang="de-CH" dirty="0" smtClean="0"/>
              <a:t>BBBB</a:t>
            </a:r>
            <a:endParaRPr lang="de-CH" dirty="0"/>
          </a:p>
        </p:txBody>
      </p:sp>
      <p:sp>
        <p:nvSpPr>
          <p:cNvPr id="21" name="Textfeld 20"/>
          <p:cNvSpPr txBox="1"/>
          <p:nvPr/>
        </p:nvSpPr>
        <p:spPr>
          <a:xfrm>
            <a:off x="6516216" y="5013176"/>
            <a:ext cx="684803" cy="369332"/>
          </a:xfrm>
          <a:prstGeom prst="rect">
            <a:avLst/>
          </a:prstGeom>
          <a:noFill/>
        </p:spPr>
        <p:txBody>
          <a:bodyPr wrap="none" rtlCol="0">
            <a:spAutoFit/>
          </a:bodyPr>
          <a:lstStyle/>
          <a:p>
            <a:r>
              <a:rPr lang="de-CH" dirty="0" smtClean="0"/>
              <a:t>CCC</a:t>
            </a:r>
            <a:endParaRPr lang="de-CH" dirty="0"/>
          </a:p>
        </p:txBody>
      </p:sp>
      <p:sp>
        <p:nvSpPr>
          <p:cNvPr id="22" name="Textfeld 21"/>
          <p:cNvSpPr txBox="1"/>
          <p:nvPr/>
        </p:nvSpPr>
        <p:spPr>
          <a:xfrm>
            <a:off x="7740352" y="5013176"/>
            <a:ext cx="851515" cy="369332"/>
          </a:xfrm>
          <a:prstGeom prst="rect">
            <a:avLst/>
          </a:prstGeom>
          <a:noFill/>
        </p:spPr>
        <p:txBody>
          <a:bodyPr wrap="none" rtlCol="0">
            <a:spAutoFit/>
          </a:bodyPr>
          <a:lstStyle/>
          <a:p>
            <a:r>
              <a:rPr lang="de-CH" dirty="0" smtClean="0"/>
              <a:t>CCCC</a:t>
            </a:r>
            <a:endParaRPr lang="de-CH"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Selbstständiges Lernen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24</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6" name="Textfeld 5"/>
          <p:cNvSpPr txBox="1"/>
          <p:nvPr/>
        </p:nvSpPr>
        <p:spPr>
          <a:xfrm>
            <a:off x="611560" y="1844824"/>
            <a:ext cx="2157514" cy="369332"/>
          </a:xfrm>
          <a:prstGeom prst="rect">
            <a:avLst/>
          </a:prstGeom>
          <a:noFill/>
        </p:spPr>
        <p:txBody>
          <a:bodyPr wrap="none" rtlCol="0">
            <a:spAutoFit/>
          </a:bodyPr>
          <a:lstStyle/>
          <a:p>
            <a:r>
              <a:rPr lang="de-CH" b="1" dirty="0" smtClean="0"/>
              <a:t>Wissen vermitteln</a:t>
            </a:r>
            <a:endParaRPr lang="de-CH" b="1" dirty="0"/>
          </a:p>
        </p:txBody>
      </p:sp>
      <p:sp>
        <p:nvSpPr>
          <p:cNvPr id="7" name="Pfeil nach rechts 6"/>
          <p:cNvSpPr/>
          <p:nvPr/>
        </p:nvSpPr>
        <p:spPr>
          <a:xfrm>
            <a:off x="683568" y="2276872"/>
            <a:ext cx="122413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Ellipse 7"/>
          <p:cNvSpPr/>
          <p:nvPr/>
        </p:nvSpPr>
        <p:spPr>
          <a:xfrm>
            <a:off x="3347864" y="2492896"/>
            <a:ext cx="1008112" cy="43204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Gleichschenkliges Dreieck 8"/>
          <p:cNvSpPr/>
          <p:nvPr/>
        </p:nvSpPr>
        <p:spPr>
          <a:xfrm>
            <a:off x="3851920" y="2924944"/>
            <a:ext cx="1008112" cy="648072"/>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Sechseck 9"/>
          <p:cNvSpPr/>
          <p:nvPr/>
        </p:nvSpPr>
        <p:spPr>
          <a:xfrm>
            <a:off x="3059832" y="2924944"/>
            <a:ext cx="864096" cy="720080"/>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Ellipse 10"/>
          <p:cNvSpPr/>
          <p:nvPr/>
        </p:nvSpPr>
        <p:spPr>
          <a:xfrm>
            <a:off x="899592" y="5229200"/>
            <a:ext cx="1008112" cy="43204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Ellipse 11"/>
          <p:cNvSpPr/>
          <p:nvPr/>
        </p:nvSpPr>
        <p:spPr>
          <a:xfrm>
            <a:off x="899592" y="3356992"/>
            <a:ext cx="1008112" cy="43204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Ellipse 12"/>
          <p:cNvSpPr/>
          <p:nvPr/>
        </p:nvSpPr>
        <p:spPr>
          <a:xfrm>
            <a:off x="6732240" y="3140968"/>
            <a:ext cx="1008112" cy="43204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Ellipse 13"/>
          <p:cNvSpPr/>
          <p:nvPr/>
        </p:nvSpPr>
        <p:spPr>
          <a:xfrm>
            <a:off x="5508104" y="1772816"/>
            <a:ext cx="1008112" cy="43204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Ellipse 14"/>
          <p:cNvSpPr/>
          <p:nvPr/>
        </p:nvSpPr>
        <p:spPr>
          <a:xfrm>
            <a:off x="3491880" y="4365104"/>
            <a:ext cx="1008112" cy="43204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Ellipse 15"/>
          <p:cNvSpPr/>
          <p:nvPr/>
        </p:nvSpPr>
        <p:spPr>
          <a:xfrm>
            <a:off x="7020272" y="4581128"/>
            <a:ext cx="1008112" cy="43204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Gleichschenkliges Dreieck 16"/>
          <p:cNvSpPr/>
          <p:nvPr/>
        </p:nvSpPr>
        <p:spPr>
          <a:xfrm>
            <a:off x="7380312" y="4941168"/>
            <a:ext cx="1008112" cy="648072"/>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Gleichschenkliges Dreieck 17"/>
          <p:cNvSpPr/>
          <p:nvPr/>
        </p:nvSpPr>
        <p:spPr>
          <a:xfrm>
            <a:off x="6156176" y="1916832"/>
            <a:ext cx="1008112" cy="648072"/>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 name="Gleichschenkliges Dreieck 18"/>
          <p:cNvSpPr/>
          <p:nvPr/>
        </p:nvSpPr>
        <p:spPr>
          <a:xfrm>
            <a:off x="7380312" y="3356992"/>
            <a:ext cx="1008112" cy="648072"/>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Gleichschenkliges Dreieck 19"/>
          <p:cNvSpPr/>
          <p:nvPr/>
        </p:nvSpPr>
        <p:spPr>
          <a:xfrm>
            <a:off x="1259632" y="5733256"/>
            <a:ext cx="1008112" cy="648072"/>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Gleichschenkliges Dreieck 20"/>
          <p:cNvSpPr/>
          <p:nvPr/>
        </p:nvSpPr>
        <p:spPr>
          <a:xfrm>
            <a:off x="4427984" y="4437112"/>
            <a:ext cx="1008112" cy="648072"/>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 name="Gleichschenkliges Dreieck 21"/>
          <p:cNvSpPr/>
          <p:nvPr/>
        </p:nvSpPr>
        <p:spPr>
          <a:xfrm>
            <a:off x="1547664" y="3861048"/>
            <a:ext cx="1008112" cy="648072"/>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 name="Sechseck 22"/>
          <p:cNvSpPr/>
          <p:nvPr/>
        </p:nvSpPr>
        <p:spPr>
          <a:xfrm>
            <a:off x="6516216" y="5013176"/>
            <a:ext cx="864096" cy="720080"/>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4" name="Sechseck 23"/>
          <p:cNvSpPr/>
          <p:nvPr/>
        </p:nvSpPr>
        <p:spPr>
          <a:xfrm>
            <a:off x="3635896" y="4869160"/>
            <a:ext cx="864096" cy="720080"/>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5" name="Sechseck 24"/>
          <p:cNvSpPr/>
          <p:nvPr/>
        </p:nvSpPr>
        <p:spPr>
          <a:xfrm>
            <a:off x="539552" y="5661248"/>
            <a:ext cx="864096" cy="720080"/>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 name="Sechseck 25"/>
          <p:cNvSpPr/>
          <p:nvPr/>
        </p:nvSpPr>
        <p:spPr>
          <a:xfrm>
            <a:off x="755576" y="3861048"/>
            <a:ext cx="864096" cy="720080"/>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7" name="Sechseck 26"/>
          <p:cNvSpPr/>
          <p:nvPr/>
        </p:nvSpPr>
        <p:spPr>
          <a:xfrm>
            <a:off x="5292080" y="2276872"/>
            <a:ext cx="864096" cy="720080"/>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8" name="Sechseck 27"/>
          <p:cNvSpPr/>
          <p:nvPr/>
        </p:nvSpPr>
        <p:spPr>
          <a:xfrm>
            <a:off x="6444208" y="3573016"/>
            <a:ext cx="864096" cy="720080"/>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Selbstständiges Lernen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25</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6" name="Textfeld 5"/>
          <p:cNvSpPr txBox="1"/>
          <p:nvPr/>
        </p:nvSpPr>
        <p:spPr>
          <a:xfrm>
            <a:off x="611560" y="1916832"/>
            <a:ext cx="2108334" cy="369332"/>
          </a:xfrm>
          <a:prstGeom prst="rect">
            <a:avLst/>
          </a:prstGeom>
          <a:noFill/>
        </p:spPr>
        <p:txBody>
          <a:bodyPr wrap="none" rtlCol="0">
            <a:spAutoFit/>
          </a:bodyPr>
          <a:lstStyle/>
          <a:p>
            <a:r>
              <a:rPr lang="de-CH" b="1" dirty="0" smtClean="0"/>
              <a:t>Vertiefungsphase</a:t>
            </a:r>
            <a:endParaRPr lang="de-CH" b="1" dirty="0"/>
          </a:p>
        </p:txBody>
      </p:sp>
      <p:sp>
        <p:nvSpPr>
          <p:cNvPr id="7" name="Pfeil nach rechts 6"/>
          <p:cNvSpPr/>
          <p:nvPr/>
        </p:nvSpPr>
        <p:spPr>
          <a:xfrm>
            <a:off x="683568" y="2276872"/>
            <a:ext cx="122413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Textfeld 7"/>
          <p:cNvSpPr txBox="1"/>
          <p:nvPr/>
        </p:nvSpPr>
        <p:spPr>
          <a:xfrm>
            <a:off x="2771800" y="2492896"/>
            <a:ext cx="4506426" cy="369332"/>
          </a:xfrm>
          <a:prstGeom prst="rect">
            <a:avLst/>
          </a:prstGeom>
          <a:noFill/>
        </p:spPr>
        <p:txBody>
          <a:bodyPr wrap="none" rtlCol="0">
            <a:spAutoFit/>
          </a:bodyPr>
          <a:lstStyle/>
          <a:p>
            <a:r>
              <a:rPr lang="de-CH" dirty="0" smtClean="0"/>
              <a:t>Anhand der eigenen Ausbildungsabteilung</a:t>
            </a:r>
            <a:endParaRPr lang="de-CH" dirty="0"/>
          </a:p>
        </p:txBody>
      </p:sp>
      <p:pic>
        <p:nvPicPr>
          <p:cNvPr id="1026" name="Picture 2" descr="C:\Users\moe\AppData\Local\Microsoft\Windows\Temporary Internet Files\Content.IE5\FF5IZIR4\MC900441978[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3707904" y="3284984"/>
            <a:ext cx="1806575" cy="18351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Auftragserteilung Expertenrunde (1)</a:t>
            </a:r>
            <a:endParaRPr lang="de-CH" dirty="0"/>
          </a:p>
        </p:txBody>
      </p:sp>
      <p:sp>
        <p:nvSpPr>
          <p:cNvPr id="3" name="Inhaltsplatzhalter 2"/>
          <p:cNvSpPr>
            <a:spLocks noGrp="1"/>
          </p:cNvSpPr>
          <p:nvPr>
            <p:ph idx="1"/>
          </p:nvPr>
        </p:nvSpPr>
        <p:spPr/>
        <p:txBody>
          <a:bodyPr/>
          <a:lstStyle/>
          <a:p>
            <a:pPr marL="0" indent="0">
              <a:buNone/>
            </a:pPr>
            <a:r>
              <a:rPr lang="de-CH" sz="2000" dirty="0" smtClean="0"/>
              <a:t>Sie finden sich in Expertengruppen zu x Personen zusammen.</a:t>
            </a:r>
          </a:p>
          <a:p>
            <a:r>
              <a:rPr lang="de-CH" sz="2000" dirty="0" smtClean="0"/>
              <a:t>Expertengruppe(n) A erarbeitet das Wissen  </a:t>
            </a:r>
          </a:p>
          <a:p>
            <a:pPr lvl="1"/>
            <a:r>
              <a:rPr lang="de-CH" sz="2000" dirty="0" smtClean="0"/>
              <a:t>Verfassung + Staatsaufgaben Kanton</a:t>
            </a:r>
          </a:p>
          <a:p>
            <a:pPr lvl="1"/>
            <a:r>
              <a:rPr lang="de-CH" sz="2000" dirty="0" smtClean="0"/>
              <a:t>aus den Dokumenten: D-05-01-04 + D-05-02-01</a:t>
            </a:r>
          </a:p>
          <a:p>
            <a:pPr marL="450850" lvl="1" indent="6350">
              <a:buNone/>
            </a:pPr>
            <a:r>
              <a:rPr lang="de-CH" sz="2000" dirty="0" smtClean="0"/>
              <a:t>so dass, jede/r im Austausch mit den anderen Experten in einem Kurzreferat (ca. 3‘) das erarbeitete Wissen weitergeben kann, zusätzlich geben Sie eine schriftliche Zusammenfassung – einen Spickzettel – mit den wichtigsten Informationen ab, max. 2 A4 Seiten.</a:t>
            </a:r>
          </a:p>
          <a:p>
            <a:pPr lvl="1">
              <a:buNone/>
            </a:pPr>
            <a:r>
              <a:rPr lang="de-CH" sz="2000" dirty="0" smtClean="0"/>
              <a:t>Das Kurzreferat und den Spickzettel erarbeiten Sie in der Gruppe.</a:t>
            </a:r>
          </a:p>
          <a:p>
            <a:pPr marL="450850" lvl="1" indent="6350">
              <a:buNone/>
            </a:pPr>
            <a:r>
              <a:rPr lang="de-CH" sz="2000" dirty="0" smtClean="0"/>
              <a:t>Diese Grundlagen erarbeiten Sie unter der Berücksichtigung der Methodenkompetenz 2.1 und der Sozial- und Selbstkompetenz 3.3</a:t>
            </a:r>
          </a:p>
          <a:p>
            <a:pPr marL="450850" lvl="1" indent="6350">
              <a:buNone/>
            </a:pPr>
            <a:r>
              <a:rPr lang="de-CH" sz="2000" dirty="0" smtClean="0"/>
              <a:t>(LLD Register 05) </a:t>
            </a:r>
            <a:r>
              <a:rPr lang="de-CH" sz="2000" b="1" dirty="0" smtClean="0"/>
              <a:t>=&gt; Zeitvorgabe 100‘</a:t>
            </a:r>
          </a:p>
          <a:p>
            <a:pPr marL="0" indent="0">
              <a:buNone/>
            </a:pPr>
            <a:endParaRPr lang="de-CH" sz="2000"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26</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Auftragserteilung Expertenrunde (2)</a:t>
            </a:r>
            <a:endParaRPr lang="de-CH" dirty="0"/>
          </a:p>
        </p:txBody>
      </p:sp>
      <p:sp>
        <p:nvSpPr>
          <p:cNvPr id="3" name="Inhaltsplatzhalter 2"/>
          <p:cNvSpPr>
            <a:spLocks noGrp="1"/>
          </p:cNvSpPr>
          <p:nvPr>
            <p:ph idx="1"/>
          </p:nvPr>
        </p:nvSpPr>
        <p:spPr/>
        <p:txBody>
          <a:bodyPr/>
          <a:lstStyle/>
          <a:p>
            <a:pPr marL="0" indent="0">
              <a:buNone/>
            </a:pPr>
            <a:r>
              <a:rPr lang="de-CH" sz="2000" dirty="0" smtClean="0"/>
              <a:t>Sie finden sich in Expertengruppen zu x Personen zusammen.</a:t>
            </a:r>
          </a:p>
          <a:p>
            <a:r>
              <a:rPr lang="de-CH" sz="2000" dirty="0" smtClean="0"/>
              <a:t>Expertengruppe(n) B erarbeitet das Wissen  </a:t>
            </a:r>
          </a:p>
          <a:p>
            <a:pPr lvl="1"/>
            <a:r>
              <a:rPr lang="de-CH" sz="2000" dirty="0" smtClean="0"/>
              <a:t>Staatsaufgaben Gemeinden</a:t>
            </a:r>
          </a:p>
          <a:p>
            <a:pPr lvl="1"/>
            <a:r>
              <a:rPr lang="de-CH" sz="2000" dirty="0" smtClean="0"/>
              <a:t>aus den Dokumenten: D-05-02-03</a:t>
            </a:r>
          </a:p>
          <a:p>
            <a:pPr marL="450850" lvl="1" indent="6350">
              <a:buNone/>
            </a:pPr>
            <a:r>
              <a:rPr lang="de-CH" sz="2000" dirty="0" smtClean="0"/>
              <a:t>so dass, jede/r im Austausch mit den anderen Experten in einem Kurzreferat (ca. 3‘) das erarbeitete Wissen weitergeben kann, zusätzlich geben Sie eine schriftliche Zusammenfassung – einen Spickzettel – mit den wichtigsten Informationen ab, max. 2 A4 Seiten.</a:t>
            </a:r>
          </a:p>
          <a:p>
            <a:pPr lvl="1">
              <a:buNone/>
            </a:pPr>
            <a:r>
              <a:rPr lang="de-CH" sz="2000" dirty="0" smtClean="0"/>
              <a:t>Das Kurzreferat und den Spickzettel erarbeiten Sie in der Gruppe.</a:t>
            </a:r>
          </a:p>
          <a:p>
            <a:pPr marL="450850" lvl="1" indent="6350">
              <a:buNone/>
            </a:pPr>
            <a:r>
              <a:rPr lang="de-CH" sz="2000" dirty="0" smtClean="0"/>
              <a:t>Diese Grundlagen erarbeiten Sie unter der Berücksichtigung der Methodenkompetenz 2.1 und der Sozial- und Selbstkompetenz 3.3</a:t>
            </a:r>
          </a:p>
          <a:p>
            <a:pPr marL="450850" lvl="1" indent="6350">
              <a:buNone/>
            </a:pPr>
            <a:r>
              <a:rPr lang="de-CH" sz="2000" dirty="0" smtClean="0"/>
              <a:t>(LLD Register 05) </a:t>
            </a:r>
            <a:r>
              <a:rPr lang="de-CH" sz="2000" b="1" dirty="0" smtClean="0"/>
              <a:t>=&gt; Zeitvorgabe 100‘</a:t>
            </a:r>
            <a:endParaRPr lang="de-CH" sz="2000" dirty="0" smtClean="0"/>
          </a:p>
          <a:p>
            <a:pPr marL="0" indent="0">
              <a:buNone/>
            </a:pPr>
            <a:endParaRPr lang="de-CH" sz="2000"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27</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Auftragserteilung Expertenrunde (3)</a:t>
            </a:r>
            <a:endParaRPr lang="de-CH" dirty="0"/>
          </a:p>
        </p:txBody>
      </p:sp>
      <p:sp>
        <p:nvSpPr>
          <p:cNvPr id="3" name="Inhaltsplatzhalter 2"/>
          <p:cNvSpPr>
            <a:spLocks noGrp="1"/>
          </p:cNvSpPr>
          <p:nvPr>
            <p:ph idx="1"/>
          </p:nvPr>
        </p:nvSpPr>
        <p:spPr/>
        <p:txBody>
          <a:bodyPr/>
          <a:lstStyle/>
          <a:p>
            <a:pPr marL="0" indent="0">
              <a:buNone/>
            </a:pPr>
            <a:r>
              <a:rPr lang="de-CH" sz="1900" dirty="0" smtClean="0"/>
              <a:t>Sie finden sich in Expertengruppen zu x Personen zusammen.</a:t>
            </a:r>
          </a:p>
          <a:p>
            <a:r>
              <a:rPr lang="de-CH" sz="1900" dirty="0" smtClean="0"/>
              <a:t>Expertengruppe(n) C erarbeitet das Wissen  </a:t>
            </a:r>
          </a:p>
          <a:p>
            <a:pPr lvl="1"/>
            <a:r>
              <a:rPr lang="de-CH" sz="1900" dirty="0" smtClean="0"/>
              <a:t>Staatsaufgaben Grundbuch-, Betreibungs- und Konkursämter, Gerichte</a:t>
            </a:r>
          </a:p>
          <a:p>
            <a:pPr lvl="1"/>
            <a:r>
              <a:rPr lang="de-CH" sz="1900" dirty="0" smtClean="0"/>
              <a:t>aus den Dokumenten: D-05-02-04, D-05-02-05, D-05-02-06</a:t>
            </a:r>
          </a:p>
          <a:p>
            <a:pPr marL="450850" lvl="1" indent="6350">
              <a:buNone/>
            </a:pPr>
            <a:r>
              <a:rPr lang="de-CH" sz="1900" dirty="0" smtClean="0"/>
              <a:t>so dass, jede/r im Austausch mit den anderen Experten in einem Kurzreferat (ca. 3‘) das erarbeitete Wissen weitergeben kann, zusätzlich geben Sie eine schriftliche Zusammenfassung – einen Spickzettel – mit den wichtigsten Informationen ab, max. 2 A4 Seiten.</a:t>
            </a:r>
          </a:p>
          <a:p>
            <a:pPr lvl="1">
              <a:buNone/>
            </a:pPr>
            <a:r>
              <a:rPr lang="de-CH" sz="1900" dirty="0" smtClean="0"/>
              <a:t>Das Kurzreferat und den Spickzettel erarbeiten Sie in der Gruppe.</a:t>
            </a:r>
          </a:p>
          <a:p>
            <a:pPr marL="450850" lvl="1" indent="6350">
              <a:buNone/>
            </a:pPr>
            <a:r>
              <a:rPr lang="de-CH" sz="1900" dirty="0" smtClean="0"/>
              <a:t>Diese Grundlagen erarbeiten Sie unter der Berücksichtigung der Methodenkompetenz 2.1 und der Sozial- und Selbstkompetenz 3.3</a:t>
            </a:r>
          </a:p>
          <a:p>
            <a:pPr marL="450850" lvl="1" indent="6350">
              <a:buNone/>
            </a:pPr>
            <a:r>
              <a:rPr lang="de-CH" sz="1900" dirty="0" smtClean="0"/>
              <a:t>(LLD Register 05) </a:t>
            </a:r>
            <a:r>
              <a:rPr lang="de-CH" sz="1900" b="1" dirty="0" smtClean="0"/>
              <a:t>=&gt; Zeitvorgabe 100‘</a:t>
            </a:r>
            <a:endParaRPr lang="de-CH" sz="1900" dirty="0" smtClean="0"/>
          </a:p>
          <a:p>
            <a:pPr marL="0" indent="0">
              <a:buNone/>
            </a:pPr>
            <a:endParaRPr lang="de-CH" sz="1900"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28</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Auftragserteilung Vermittlungsrunde</a:t>
            </a:r>
            <a:endParaRPr lang="de-CH" dirty="0"/>
          </a:p>
        </p:txBody>
      </p:sp>
      <p:sp>
        <p:nvSpPr>
          <p:cNvPr id="3" name="Inhaltsplatzhalter 2"/>
          <p:cNvSpPr>
            <a:spLocks noGrp="1"/>
          </p:cNvSpPr>
          <p:nvPr>
            <p:ph idx="1"/>
          </p:nvPr>
        </p:nvSpPr>
        <p:spPr/>
        <p:txBody>
          <a:bodyPr/>
          <a:lstStyle/>
          <a:p>
            <a:pPr>
              <a:buNone/>
            </a:pPr>
            <a:r>
              <a:rPr lang="de-CH" dirty="0" smtClean="0"/>
              <a:t>Sie finden sich nun zu x Vermittlungsgruppen zusammen.</a:t>
            </a:r>
          </a:p>
          <a:p>
            <a:pPr marL="0" indent="0">
              <a:buNone/>
            </a:pPr>
            <a:r>
              <a:rPr lang="de-CH" dirty="0" smtClean="0"/>
              <a:t>In jeder Gruppe ist ein Vertreter, eine Vertreterin der Expertengruppen A, B, C.</a:t>
            </a:r>
          </a:p>
          <a:p>
            <a:pPr marL="0" indent="0">
              <a:buNone/>
            </a:pPr>
            <a:endParaRPr lang="de-CH" dirty="0" smtClean="0"/>
          </a:p>
          <a:p>
            <a:pPr marL="0" indent="0">
              <a:buNone/>
            </a:pPr>
            <a:r>
              <a:rPr lang="de-CH" dirty="0" smtClean="0"/>
              <a:t>Nach einem von der Gruppe festgelegten Turnus hören Sie das Kurzreferat der Expertin, des Experten, lesen den Spickzettel und stellen – wenn nötig – Verständnisfragen.</a:t>
            </a:r>
          </a:p>
          <a:p>
            <a:pPr marL="0" indent="0">
              <a:buNone/>
            </a:pPr>
            <a:endParaRPr lang="de-CH" dirty="0" smtClean="0"/>
          </a:p>
          <a:p>
            <a:pPr marL="0" indent="0">
              <a:buNone/>
            </a:pPr>
            <a:r>
              <a:rPr lang="de-CH" dirty="0" smtClean="0"/>
              <a:t>=&gt; Zeitvorgabe 30‘</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29</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smtClean="0"/>
              <a:t>Zielsetzung</a:t>
            </a:r>
            <a:endParaRPr lang="de-CH" dirty="0"/>
          </a:p>
        </p:txBody>
      </p:sp>
      <p:sp>
        <p:nvSpPr>
          <p:cNvPr id="4" name="Inhaltsplatzhalter 3"/>
          <p:cNvSpPr>
            <a:spLocks noGrp="1"/>
          </p:cNvSpPr>
          <p:nvPr>
            <p:ph idx="1"/>
          </p:nvPr>
        </p:nvSpPr>
        <p:spPr/>
        <p:txBody>
          <a:bodyPr/>
          <a:lstStyle/>
          <a:p>
            <a:pPr marL="0" indent="0">
              <a:buNone/>
            </a:pPr>
            <a:r>
              <a:rPr lang="de-CH" dirty="0" smtClean="0"/>
              <a:t>1.1.2.1.2	Staatsaufgaben</a:t>
            </a:r>
          </a:p>
          <a:p>
            <a:pPr marL="0" indent="0">
              <a:buNone/>
            </a:pPr>
            <a:endParaRPr lang="de-CH" dirty="0" smtClean="0"/>
          </a:p>
          <a:p>
            <a:pPr marL="0" indent="0">
              <a:buNone/>
            </a:pPr>
            <a:r>
              <a:rPr lang="de-CH" dirty="0" smtClean="0"/>
              <a:t>Ich erkläre anhand von aktuellen, selbst gewählten Beispielen die vom Bund zugewiesenen hoheitlichen Staatsaufgaben auf der Kantons- und Gemeindeebene.</a:t>
            </a:r>
          </a:p>
        </p:txBody>
      </p:sp>
      <p:sp>
        <p:nvSpPr>
          <p:cNvPr id="7" name="Fußzeilenplatzhalter 6"/>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1"/>
          </p:nvPr>
        </p:nvSpPr>
        <p:spPr/>
        <p:txBody>
          <a:bodyPr/>
          <a:lstStyle/>
          <a:p>
            <a:fld id="{87674F0A-37BA-4CE3-B1FD-DE57A7E2F2C6}" type="slidenum">
              <a:rPr lang="de-CH" smtClean="0"/>
              <a:pPr/>
              <a:t>3</a:t>
            </a:fld>
            <a:endParaRPr lang="de-CH"/>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Auftragserteilung Persönliche Vertiefungsphase</a:t>
            </a:r>
            <a:endParaRPr lang="de-CH" dirty="0"/>
          </a:p>
        </p:txBody>
      </p:sp>
      <p:sp>
        <p:nvSpPr>
          <p:cNvPr id="3" name="Inhaltsplatzhalter 2"/>
          <p:cNvSpPr>
            <a:spLocks noGrp="1"/>
          </p:cNvSpPr>
          <p:nvPr>
            <p:ph idx="1"/>
          </p:nvPr>
        </p:nvSpPr>
        <p:spPr/>
        <p:txBody>
          <a:bodyPr/>
          <a:lstStyle/>
          <a:p>
            <a:pPr marL="0" indent="0">
              <a:buNone/>
            </a:pPr>
            <a:r>
              <a:rPr lang="de-CH" sz="2000" dirty="0" smtClean="0"/>
              <a:t>Halten Sie nun anhand Ihrer mitgebrachten Kantonsverfassung / Gemeindeordnung und dem Auftragsbeschrieb Ihrer Ausbildungsabteilung fest:</a:t>
            </a:r>
          </a:p>
          <a:p>
            <a:pPr marL="182563" indent="-182563">
              <a:buNone/>
            </a:pPr>
            <a:r>
              <a:rPr lang="de-CH" sz="2000" dirty="0" smtClean="0">
                <a:sym typeface="Symbol"/>
              </a:rPr>
              <a:t> </a:t>
            </a:r>
            <a:r>
              <a:rPr lang="de-CH" sz="2000" dirty="0" smtClean="0"/>
              <a:t>Wo ist dieses Aufgabengebiet in der Kantonsverfassung/ Gemeinde-</a:t>
            </a:r>
            <a:r>
              <a:rPr lang="de-CH" sz="2000" dirty="0" err="1" smtClean="0"/>
              <a:t>ordnung</a:t>
            </a:r>
            <a:r>
              <a:rPr lang="de-CH" sz="2000" dirty="0" smtClean="0"/>
              <a:t> genannt?</a:t>
            </a:r>
          </a:p>
          <a:p>
            <a:pPr marL="182563" indent="-182563">
              <a:buNone/>
            </a:pPr>
            <a:r>
              <a:rPr lang="de-CH" sz="2000" dirty="0" smtClean="0">
                <a:sym typeface="Symbol"/>
              </a:rPr>
              <a:t> </a:t>
            </a:r>
            <a:r>
              <a:rPr lang="de-CH" sz="2000" dirty="0" smtClean="0"/>
              <a:t>Wie organisiert Ihre Verwaltung diese Aufgabe (entsprechende Ausbildungsabteilung) mit wie vielen Mitarbeiterinnen und Mitarbeitern und deren persönlichen Zuständigkeiten?</a:t>
            </a:r>
          </a:p>
          <a:p>
            <a:pPr marL="182563" indent="-182563">
              <a:buNone/>
            </a:pPr>
            <a:r>
              <a:rPr lang="de-CH" sz="2000" dirty="0" smtClean="0">
                <a:sym typeface="Symbol"/>
              </a:rPr>
              <a:t> </a:t>
            </a:r>
            <a:r>
              <a:rPr lang="de-CH" sz="2000" dirty="0" smtClean="0"/>
              <a:t>Wofür sind Sie persönlich in diesem Aufgabengebiet verantwortlich? Welches sind Ihre konkreten Tätigkeiten?</a:t>
            </a:r>
          </a:p>
          <a:p>
            <a:pPr marL="0" indent="0">
              <a:buNone/>
            </a:pPr>
            <a:endParaRPr lang="de-CH" sz="2000" dirty="0" smtClean="0"/>
          </a:p>
          <a:p>
            <a:pPr marL="0" indent="0">
              <a:buNone/>
            </a:pPr>
            <a:r>
              <a:rPr lang="de-CH" sz="2000" dirty="0" smtClean="0">
                <a:sym typeface="Symbol"/>
              </a:rPr>
              <a:t> </a:t>
            </a:r>
            <a:r>
              <a:rPr lang="de-CH" sz="2000" dirty="0" smtClean="0"/>
              <a:t>Zeitvorgabe : 30‘</a:t>
            </a:r>
          </a:p>
          <a:p>
            <a:pPr>
              <a:buNone/>
            </a:pPr>
            <a:endParaRPr lang="de-CH" sz="2000"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30</a:t>
            </a:fld>
            <a:endParaRPr lang="de-CH"/>
          </a:p>
        </p:txBody>
      </p:sp>
      <p:sp>
        <p:nvSpPr>
          <p:cNvPr id="5" name="Fußzeilenplatzhalter 4"/>
          <p:cNvSpPr>
            <a:spLocks noGrp="1"/>
          </p:cNvSpPr>
          <p:nvPr>
            <p:ph type="ftr" sz="quarter" idx="12"/>
          </p:nvPr>
        </p:nvSpPr>
        <p:spPr/>
        <p:txBody>
          <a:bodyPr/>
          <a:lstStyle/>
          <a:p>
            <a:r>
              <a:rPr lang="de-CH" dirty="0" smtClean="0"/>
              <a:t>© Branche Öffentliche Verwaltung/ Administration </a:t>
            </a:r>
            <a:r>
              <a:rPr lang="de-CH" dirty="0" err="1" smtClean="0"/>
              <a:t>publique</a:t>
            </a:r>
            <a:r>
              <a:rPr lang="de-CH" dirty="0" smtClean="0"/>
              <a:t>/ </a:t>
            </a:r>
            <a:r>
              <a:rPr lang="de-CH" dirty="0" err="1" smtClean="0"/>
              <a:t>Amministrazione</a:t>
            </a:r>
            <a:r>
              <a:rPr lang="de-CH" dirty="0" smtClean="0"/>
              <a:t> </a:t>
            </a:r>
            <a:r>
              <a:rPr lang="de-CH" dirty="0" err="1" smtClean="0"/>
              <a:t>pubblica</a:t>
            </a:r>
            <a:endParaRPr lang="de-CH"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Bundesverfassung und Staatsaufgaben</a:t>
            </a:r>
            <a:endParaRPr lang="de-CH" sz="2400"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31</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6" name="Picture 3" descr="C:\Users\moe\AppData\Local\Microsoft\Windows\Temporary Internet Files\Content.IE5\FF5IZIR4\MC900161786[1].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203848" y="2708920"/>
            <a:ext cx="2952328" cy="1854538"/>
          </a:xfrm>
          <a:prstGeom prst="rect">
            <a:avLst/>
          </a:prstGeom>
          <a:noFill/>
        </p:spPr>
      </p:pic>
      <p:sp>
        <p:nvSpPr>
          <p:cNvPr id="10" name="Textfeld 9"/>
          <p:cNvSpPr txBox="1"/>
          <p:nvPr/>
        </p:nvSpPr>
        <p:spPr>
          <a:xfrm>
            <a:off x="611560" y="1988840"/>
            <a:ext cx="3070071" cy="369332"/>
          </a:xfrm>
          <a:prstGeom prst="rect">
            <a:avLst/>
          </a:prstGeom>
          <a:noFill/>
        </p:spPr>
        <p:txBody>
          <a:bodyPr wrap="none" rtlCol="0">
            <a:spAutoFit/>
          </a:bodyPr>
          <a:lstStyle/>
          <a:p>
            <a:r>
              <a:rPr lang="de-CH" dirty="0" smtClean="0"/>
              <a:t>Staats- und Regierungsform</a:t>
            </a:r>
            <a:endParaRPr lang="de-CH" dirty="0"/>
          </a:p>
        </p:txBody>
      </p:sp>
      <p:sp>
        <p:nvSpPr>
          <p:cNvPr id="11" name="Textfeld 10"/>
          <p:cNvSpPr txBox="1"/>
          <p:nvPr/>
        </p:nvSpPr>
        <p:spPr>
          <a:xfrm>
            <a:off x="5580112" y="1988840"/>
            <a:ext cx="3236784" cy="646331"/>
          </a:xfrm>
          <a:prstGeom prst="rect">
            <a:avLst/>
          </a:prstGeom>
          <a:noFill/>
        </p:spPr>
        <p:txBody>
          <a:bodyPr wrap="none" rtlCol="0">
            <a:spAutoFit/>
          </a:bodyPr>
          <a:lstStyle/>
          <a:p>
            <a:r>
              <a:rPr lang="de-CH" dirty="0" smtClean="0"/>
              <a:t>Aufbau und Organisation des </a:t>
            </a:r>
          </a:p>
          <a:p>
            <a:r>
              <a:rPr lang="de-CH" dirty="0" smtClean="0"/>
              <a:t>Staatswesens</a:t>
            </a:r>
          </a:p>
        </p:txBody>
      </p:sp>
      <p:sp>
        <p:nvSpPr>
          <p:cNvPr id="12" name="Textfeld 11"/>
          <p:cNvSpPr txBox="1"/>
          <p:nvPr/>
        </p:nvSpPr>
        <p:spPr>
          <a:xfrm>
            <a:off x="6372200" y="3140968"/>
            <a:ext cx="2356158" cy="646331"/>
          </a:xfrm>
          <a:prstGeom prst="rect">
            <a:avLst/>
          </a:prstGeom>
          <a:noFill/>
        </p:spPr>
        <p:txBody>
          <a:bodyPr wrap="none" rtlCol="0">
            <a:spAutoFit/>
          </a:bodyPr>
          <a:lstStyle/>
          <a:p>
            <a:r>
              <a:rPr lang="de-CH" dirty="0" smtClean="0"/>
              <a:t>Wahl und Befugnisse</a:t>
            </a:r>
          </a:p>
          <a:p>
            <a:r>
              <a:rPr lang="de-CH" dirty="0" smtClean="0"/>
              <a:t>der Behörden</a:t>
            </a:r>
            <a:endParaRPr lang="de-CH" dirty="0"/>
          </a:p>
        </p:txBody>
      </p:sp>
      <p:sp>
        <p:nvSpPr>
          <p:cNvPr id="13" name="Textfeld 12"/>
          <p:cNvSpPr txBox="1"/>
          <p:nvPr/>
        </p:nvSpPr>
        <p:spPr>
          <a:xfrm>
            <a:off x="5868144" y="4653136"/>
            <a:ext cx="3044423" cy="646331"/>
          </a:xfrm>
          <a:prstGeom prst="rect">
            <a:avLst/>
          </a:prstGeom>
          <a:noFill/>
        </p:spPr>
        <p:txBody>
          <a:bodyPr wrap="none" rtlCol="0">
            <a:spAutoFit/>
          </a:bodyPr>
          <a:lstStyle/>
          <a:p>
            <a:r>
              <a:rPr lang="de-CH" dirty="0" smtClean="0"/>
              <a:t>Rechte und Pflichten </a:t>
            </a:r>
          </a:p>
          <a:p>
            <a:r>
              <a:rPr lang="de-CH" dirty="0" smtClean="0"/>
              <a:t>der Bürgerinnen und Bürger</a:t>
            </a:r>
            <a:endParaRPr lang="de-CH" dirty="0"/>
          </a:p>
        </p:txBody>
      </p:sp>
      <p:sp>
        <p:nvSpPr>
          <p:cNvPr id="14" name="Textfeld 13"/>
          <p:cNvSpPr txBox="1"/>
          <p:nvPr/>
        </p:nvSpPr>
        <p:spPr>
          <a:xfrm>
            <a:off x="3203848" y="5589240"/>
            <a:ext cx="2967544" cy="369332"/>
          </a:xfrm>
          <a:prstGeom prst="rect">
            <a:avLst/>
          </a:prstGeom>
          <a:noFill/>
        </p:spPr>
        <p:txBody>
          <a:bodyPr wrap="none" rtlCol="0">
            <a:spAutoFit/>
          </a:bodyPr>
          <a:lstStyle/>
          <a:p>
            <a:r>
              <a:rPr lang="de-CH" dirty="0" smtClean="0"/>
              <a:t>Verhältnis Staat und Kirche</a:t>
            </a:r>
            <a:endParaRPr lang="de-CH" dirty="0"/>
          </a:p>
        </p:txBody>
      </p:sp>
      <p:sp>
        <p:nvSpPr>
          <p:cNvPr id="15" name="Textfeld 14"/>
          <p:cNvSpPr txBox="1"/>
          <p:nvPr/>
        </p:nvSpPr>
        <p:spPr>
          <a:xfrm>
            <a:off x="755576" y="4581128"/>
            <a:ext cx="3339440" cy="369332"/>
          </a:xfrm>
          <a:prstGeom prst="rect">
            <a:avLst/>
          </a:prstGeom>
          <a:noFill/>
        </p:spPr>
        <p:txBody>
          <a:bodyPr wrap="none" rtlCol="0">
            <a:spAutoFit/>
          </a:bodyPr>
          <a:lstStyle/>
          <a:p>
            <a:r>
              <a:rPr lang="de-CH" dirty="0" smtClean="0"/>
              <a:t>Verhältnis Staat und Wirtschaft</a:t>
            </a:r>
            <a:endParaRPr lang="de-CH" dirty="0"/>
          </a:p>
        </p:txBody>
      </p:sp>
      <p:sp>
        <p:nvSpPr>
          <p:cNvPr id="16" name="Textfeld 15"/>
          <p:cNvSpPr txBox="1"/>
          <p:nvPr/>
        </p:nvSpPr>
        <p:spPr>
          <a:xfrm>
            <a:off x="467544" y="3284984"/>
            <a:ext cx="2659702" cy="646331"/>
          </a:xfrm>
          <a:prstGeom prst="rect">
            <a:avLst/>
          </a:prstGeom>
          <a:noFill/>
        </p:spPr>
        <p:txBody>
          <a:bodyPr wrap="none" rtlCol="0">
            <a:spAutoFit/>
          </a:bodyPr>
          <a:lstStyle/>
          <a:p>
            <a:r>
              <a:rPr lang="de-CH" dirty="0" smtClean="0"/>
              <a:t>Aufgabenteilung </a:t>
            </a:r>
          </a:p>
          <a:p>
            <a:r>
              <a:rPr lang="de-CH" dirty="0" smtClean="0"/>
              <a:t>zwischen Bund / Kanton</a:t>
            </a:r>
            <a:endParaRPr lang="de-CH" dirty="0"/>
          </a:p>
        </p:txBody>
      </p:sp>
      <p:sp>
        <p:nvSpPr>
          <p:cNvPr id="17" name="Textfeld 16"/>
          <p:cNvSpPr txBox="1"/>
          <p:nvPr/>
        </p:nvSpPr>
        <p:spPr>
          <a:xfrm>
            <a:off x="1259632" y="2708920"/>
            <a:ext cx="1377300" cy="369332"/>
          </a:xfrm>
          <a:prstGeom prst="rect">
            <a:avLst/>
          </a:prstGeom>
          <a:noFill/>
        </p:spPr>
        <p:txBody>
          <a:bodyPr wrap="none" rtlCol="0">
            <a:spAutoFit/>
          </a:bodyPr>
          <a:lstStyle/>
          <a:p>
            <a:r>
              <a:rPr lang="de-CH" dirty="0" smtClean="0"/>
              <a:t>Gemeinden</a:t>
            </a:r>
            <a:endParaRPr lang="de-CH"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Kantonsverfassung und Gemeindeautonomie</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32</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7" name="Textfeld 6"/>
          <p:cNvSpPr txBox="1"/>
          <p:nvPr/>
        </p:nvSpPr>
        <p:spPr>
          <a:xfrm>
            <a:off x="5729674" y="2204864"/>
            <a:ext cx="2240742" cy="923330"/>
          </a:xfrm>
          <a:prstGeom prst="rect">
            <a:avLst/>
          </a:prstGeom>
          <a:noFill/>
        </p:spPr>
        <p:txBody>
          <a:bodyPr wrap="none" rtlCol="0">
            <a:spAutoFit/>
          </a:bodyPr>
          <a:lstStyle/>
          <a:p>
            <a:r>
              <a:rPr lang="de-CH" b="1" dirty="0" smtClean="0">
                <a:solidFill>
                  <a:srgbClr val="FF0000"/>
                </a:solidFill>
              </a:rPr>
              <a:t>Kanton Aargau mit</a:t>
            </a:r>
          </a:p>
          <a:p>
            <a:endParaRPr lang="de-CH" b="1" dirty="0" smtClean="0">
              <a:solidFill>
                <a:srgbClr val="FF0000"/>
              </a:solidFill>
            </a:endParaRPr>
          </a:p>
          <a:p>
            <a:r>
              <a:rPr lang="de-CH" b="1" dirty="0" smtClean="0">
                <a:solidFill>
                  <a:srgbClr val="FF0000"/>
                </a:solidFill>
              </a:rPr>
              <a:t>213 Gemeinden</a:t>
            </a:r>
            <a:endParaRPr lang="de-CH" b="1"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3159" y="3377500"/>
            <a:ext cx="1535715" cy="1950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http://phwampfler.files.wordpress.com/2013/03/16647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101" y="2054300"/>
            <a:ext cx="4946329" cy="32151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Die Öffentlichen Verwaltungen</a:t>
            </a:r>
            <a:endParaRPr lang="de-CH" dirty="0"/>
          </a:p>
        </p:txBody>
      </p:sp>
      <p:sp>
        <p:nvSpPr>
          <p:cNvPr id="3" name="Inhaltsplatzhalter 2"/>
          <p:cNvSpPr>
            <a:spLocks noGrp="1"/>
          </p:cNvSpPr>
          <p:nvPr>
            <p:ph idx="1"/>
          </p:nvPr>
        </p:nvSpPr>
        <p:spPr/>
        <p:txBody>
          <a:bodyPr/>
          <a:lstStyle/>
          <a:p>
            <a:pPr>
              <a:buNone/>
            </a:pPr>
            <a:r>
              <a:rPr lang="de-CH" dirty="0" smtClean="0"/>
              <a:t>Das Parlament – die Legislative erarbeitet die Gesetze</a:t>
            </a:r>
          </a:p>
          <a:p>
            <a:pPr>
              <a:buNone/>
            </a:pPr>
            <a:endParaRPr lang="de-CH" dirty="0" smtClean="0"/>
          </a:p>
          <a:p>
            <a:pPr marL="0" indent="0">
              <a:buNone/>
            </a:pPr>
            <a:r>
              <a:rPr lang="de-CH" dirty="0" smtClean="0"/>
              <a:t>Die Exekutive vollzieht diese Gesetze, setzt die darin geforderten Massnahmen um</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33</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9" name="Nach oben gebogener Pfeil 8"/>
          <p:cNvSpPr/>
          <p:nvPr/>
        </p:nvSpPr>
        <p:spPr>
          <a:xfrm rot="5400000">
            <a:off x="1547664" y="3573016"/>
            <a:ext cx="1512168" cy="10801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extfeld 9"/>
          <p:cNvSpPr txBox="1"/>
          <p:nvPr/>
        </p:nvSpPr>
        <p:spPr>
          <a:xfrm>
            <a:off x="3203848" y="4293096"/>
            <a:ext cx="4079386" cy="523220"/>
          </a:xfrm>
          <a:prstGeom prst="rect">
            <a:avLst/>
          </a:prstGeom>
          <a:noFill/>
        </p:spPr>
        <p:txBody>
          <a:bodyPr wrap="none" rtlCol="0">
            <a:spAutoFit/>
          </a:bodyPr>
          <a:lstStyle/>
          <a:p>
            <a:r>
              <a:rPr lang="de-CH" sz="2800" b="1" dirty="0" smtClean="0"/>
              <a:t>Öffentliche Verwaltung</a:t>
            </a:r>
            <a:endParaRPr lang="de-CH" sz="28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Steuern</a:t>
            </a:r>
            <a:endParaRPr lang="de-CH" dirty="0"/>
          </a:p>
        </p:txBody>
      </p:sp>
      <p:sp>
        <p:nvSpPr>
          <p:cNvPr id="3" name="Inhaltsplatzhalter 2"/>
          <p:cNvSpPr>
            <a:spLocks noGrp="1"/>
          </p:cNvSpPr>
          <p:nvPr>
            <p:ph idx="1"/>
          </p:nvPr>
        </p:nvSpPr>
        <p:spPr/>
        <p:txBody>
          <a:bodyPr/>
          <a:lstStyle/>
          <a:p>
            <a:pPr marL="0" indent="0">
              <a:buNone/>
            </a:pPr>
            <a:r>
              <a:rPr lang="de-CH" dirty="0" smtClean="0"/>
              <a:t>Um diese vielfältigen Aufgaben im Sinne der Verfassung und der einzelnen Gesetze erfüllen zu können, braucht der Staat Geld.</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34</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140967"/>
            <a:ext cx="2771271" cy="2063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Schweizerisches Steuersystem</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35</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3074" name="Picture 2" descr="C:\Users\moe\AppData\Local\Microsoft\Windows\Temporary Internet Files\Content.IE5\FEQP1OCO\MP900444146[1].jpg"/>
          <p:cNvPicPr>
            <a:picLocks noGrp="1" noChangeAspect="1" noChangeArrowheads="1"/>
          </p:cNvPicPr>
          <p:nvPr>
            <p:ph idx="1"/>
          </p:nvPr>
        </p:nvPicPr>
        <p:blipFill>
          <a:blip r:embed="rId3" cstate="print">
            <a:duotone>
              <a:schemeClr val="accent1">
                <a:shade val="45000"/>
                <a:satMod val="135000"/>
              </a:schemeClr>
              <a:prstClr val="white"/>
            </a:duotone>
          </a:blip>
          <a:srcRect/>
          <a:stretch>
            <a:fillRect/>
          </a:stretch>
        </p:blipFill>
        <p:spPr bwMode="auto">
          <a:xfrm>
            <a:off x="3131840" y="2636912"/>
            <a:ext cx="2581656" cy="1728216"/>
          </a:xfrm>
          <a:prstGeom prst="rect">
            <a:avLst/>
          </a:prstGeom>
          <a:noFill/>
        </p:spPr>
      </p:pic>
      <p:sp>
        <p:nvSpPr>
          <p:cNvPr id="7" name="Textfeld 6"/>
          <p:cNvSpPr txBox="1"/>
          <p:nvPr/>
        </p:nvSpPr>
        <p:spPr>
          <a:xfrm>
            <a:off x="1475656" y="1988840"/>
            <a:ext cx="904415" cy="461665"/>
          </a:xfrm>
          <a:prstGeom prst="rect">
            <a:avLst/>
          </a:prstGeom>
          <a:noFill/>
        </p:spPr>
        <p:txBody>
          <a:bodyPr wrap="none" rtlCol="0">
            <a:spAutoFit/>
          </a:bodyPr>
          <a:lstStyle/>
          <a:p>
            <a:r>
              <a:rPr lang="de-CH" sz="2400" dirty="0" smtClean="0"/>
              <a:t>Bund</a:t>
            </a:r>
            <a:endParaRPr lang="de-CH" sz="2400" dirty="0"/>
          </a:p>
        </p:txBody>
      </p:sp>
      <p:sp>
        <p:nvSpPr>
          <p:cNvPr id="8" name="Textfeld 7"/>
          <p:cNvSpPr txBox="1"/>
          <p:nvPr/>
        </p:nvSpPr>
        <p:spPr>
          <a:xfrm>
            <a:off x="6228184" y="2132856"/>
            <a:ext cx="1160895" cy="461665"/>
          </a:xfrm>
          <a:prstGeom prst="rect">
            <a:avLst/>
          </a:prstGeom>
          <a:noFill/>
        </p:spPr>
        <p:txBody>
          <a:bodyPr wrap="none" rtlCol="0">
            <a:spAutoFit/>
          </a:bodyPr>
          <a:lstStyle/>
          <a:p>
            <a:r>
              <a:rPr lang="de-CH" sz="2400" dirty="0" smtClean="0"/>
              <a:t>Kanton</a:t>
            </a:r>
            <a:endParaRPr lang="de-CH" sz="2400" dirty="0"/>
          </a:p>
        </p:txBody>
      </p:sp>
      <p:sp>
        <p:nvSpPr>
          <p:cNvPr id="10" name="Textfeld 9"/>
          <p:cNvSpPr txBox="1"/>
          <p:nvPr/>
        </p:nvSpPr>
        <p:spPr>
          <a:xfrm>
            <a:off x="3563888" y="5157192"/>
            <a:ext cx="1778051" cy="461665"/>
          </a:xfrm>
          <a:prstGeom prst="rect">
            <a:avLst/>
          </a:prstGeom>
          <a:noFill/>
        </p:spPr>
        <p:txBody>
          <a:bodyPr wrap="none" rtlCol="0">
            <a:spAutoFit/>
          </a:bodyPr>
          <a:lstStyle/>
          <a:p>
            <a:r>
              <a:rPr lang="de-CH" sz="2400" dirty="0" smtClean="0"/>
              <a:t>Gemeinden</a:t>
            </a:r>
            <a:endParaRPr lang="de-CH" sz="2400" dirty="0"/>
          </a:p>
        </p:txBody>
      </p:sp>
      <p:cxnSp>
        <p:nvCxnSpPr>
          <p:cNvPr id="12" name="Gerade Verbindung mit Pfeil 11"/>
          <p:cNvCxnSpPr/>
          <p:nvPr/>
        </p:nvCxnSpPr>
        <p:spPr>
          <a:xfrm flipV="1">
            <a:off x="5292080" y="2492896"/>
            <a:ext cx="936104"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flipH="1" flipV="1">
            <a:off x="2339752" y="2420888"/>
            <a:ext cx="936104"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flipH="1">
            <a:off x="4139952" y="4149080"/>
            <a:ext cx="360040" cy="8640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Bundessteuern</a:t>
            </a:r>
            <a:endParaRPr lang="de-CH" dirty="0"/>
          </a:p>
        </p:txBody>
      </p:sp>
      <p:sp>
        <p:nvSpPr>
          <p:cNvPr id="3" name="Inhaltsplatzhalter 2"/>
          <p:cNvSpPr>
            <a:spLocks noGrp="1"/>
          </p:cNvSpPr>
          <p:nvPr>
            <p:ph idx="1"/>
          </p:nvPr>
        </p:nvSpPr>
        <p:spPr>
          <a:xfrm>
            <a:off x="467544" y="1412776"/>
            <a:ext cx="8229600" cy="4525963"/>
          </a:xfrm>
        </p:spPr>
        <p:txBody>
          <a:bodyPr/>
          <a:lstStyle/>
          <a:p>
            <a:pPr>
              <a:buNone/>
            </a:pPr>
            <a:r>
              <a:rPr lang="de-CH" sz="1800" b="1" dirty="0" smtClean="0"/>
              <a:t>BV, Art. 128 Direkte Steuern*</a:t>
            </a:r>
          </a:p>
          <a:p>
            <a:pPr>
              <a:buNone/>
            </a:pPr>
            <a:r>
              <a:rPr lang="de-CH" sz="1800" baseline="30000" dirty="0" smtClean="0"/>
              <a:t>1</a:t>
            </a:r>
            <a:r>
              <a:rPr lang="de-CH" sz="1800" dirty="0" smtClean="0"/>
              <a:t> Der Bund kann eine direkte Steuer erheben:</a:t>
            </a:r>
          </a:p>
          <a:p>
            <a:pPr>
              <a:buNone/>
            </a:pPr>
            <a:r>
              <a:rPr lang="de-CH" sz="1800" dirty="0" smtClean="0"/>
              <a:t>a. von höchstens 11,5 Prozent auf dem Einkommen der natürlichen Personen;</a:t>
            </a:r>
          </a:p>
          <a:p>
            <a:pPr>
              <a:buNone/>
            </a:pPr>
            <a:r>
              <a:rPr lang="de-CH" sz="1800" dirty="0" smtClean="0"/>
              <a:t>b.</a:t>
            </a:r>
            <a:r>
              <a:rPr lang="de-CH" sz="1800" baseline="30000" dirty="0" smtClean="0"/>
              <a:t>65</a:t>
            </a:r>
            <a:r>
              <a:rPr lang="de-CH" sz="1800" dirty="0" smtClean="0"/>
              <a:t> von höchstens 8,5 Prozent auf dem Reinertrag der juristischen Personen;</a:t>
            </a:r>
          </a:p>
          <a:p>
            <a:pPr>
              <a:buNone/>
            </a:pPr>
            <a:r>
              <a:rPr lang="de-CH" sz="1800" dirty="0" smtClean="0"/>
              <a:t>c. …</a:t>
            </a:r>
            <a:r>
              <a:rPr lang="de-CH" sz="1800" baseline="30000" dirty="0" smtClean="0"/>
              <a:t>66</a:t>
            </a:r>
          </a:p>
          <a:p>
            <a:pPr marL="92075" indent="-92075">
              <a:buNone/>
            </a:pPr>
            <a:r>
              <a:rPr lang="de-CH" sz="1800" baseline="30000" dirty="0" smtClean="0"/>
              <a:t>2 </a:t>
            </a:r>
            <a:r>
              <a:rPr lang="de-CH" sz="1800" dirty="0" smtClean="0"/>
              <a:t>Der Bund nimmt bei der Festsetzung der Tarife auf die Belastung durch die direkten Steuern der Kantone und Gemeinden Rücksicht.</a:t>
            </a:r>
          </a:p>
          <a:p>
            <a:pPr marL="182563" indent="-182563">
              <a:buNone/>
            </a:pPr>
            <a:r>
              <a:rPr lang="de-CH" sz="1800" baseline="30000" dirty="0" smtClean="0"/>
              <a:t>3 </a:t>
            </a:r>
            <a:r>
              <a:rPr lang="de-CH" sz="1800" dirty="0" smtClean="0"/>
              <a:t>Bei der Steuer auf dem Einkommen der natürlichen Personen werden die Folgen der kalten Progression periodisch ausgeglichen.</a:t>
            </a:r>
          </a:p>
          <a:p>
            <a:pPr marL="182563" indent="-182563">
              <a:buNone/>
            </a:pPr>
            <a:r>
              <a:rPr lang="de-CH" sz="1800" baseline="30000" dirty="0" smtClean="0"/>
              <a:t>4</a:t>
            </a:r>
            <a:r>
              <a:rPr lang="de-CH" sz="1800" dirty="0" smtClean="0"/>
              <a:t> Die Steuer wird von den Kantonen veranlagt und eingezogen. Vom Rohertrag der Steuer fallen ihnen mindestens 17 Prozent zu. Der Anteil kann bis auf 15 Prozent gesenkt werden, sofern die Auswirkungen des Finanzausgleichs dies erfordern.</a:t>
            </a:r>
          </a:p>
          <a:p>
            <a:pPr>
              <a:buNone/>
            </a:pPr>
            <a:r>
              <a:rPr lang="de-CH" sz="1000" dirty="0" smtClean="0"/>
              <a:t>	* Mit Übergangsbestimmung.</a:t>
            </a:r>
          </a:p>
          <a:p>
            <a:pPr>
              <a:buNone/>
            </a:pPr>
            <a:r>
              <a:rPr lang="de-CH" sz="1000" dirty="0" smtClean="0"/>
              <a:t>	65 Angenommen in der Volksabstimmung vom 28. Nov. 2004, in Kraft seit 1. Jan. 2007 (BB vom 19. März 2004, BRB vom 26. Jan. 2005, BRB vom 2. Febr. 2006, – AS </a:t>
            </a:r>
            <a:r>
              <a:rPr lang="de-CH" sz="1000" b="1" dirty="0" smtClean="0"/>
              <a:t>2006 1057; </a:t>
            </a:r>
            <a:r>
              <a:rPr lang="de-CH" sz="1000" b="1" dirty="0" err="1" smtClean="0"/>
              <a:t>BBl</a:t>
            </a:r>
            <a:r>
              <a:rPr lang="de-CH" sz="1000" b="1" dirty="0" smtClean="0"/>
              <a:t> 2003 1531, 2004 1363, 2005 951).</a:t>
            </a:r>
          </a:p>
          <a:p>
            <a:pPr>
              <a:buNone/>
            </a:pPr>
            <a:r>
              <a:rPr lang="de-CH" sz="1000" dirty="0" smtClean="0"/>
              <a:t>	66 Aufgehoben in der Volksabstimmung vom 28. Nov. 2004, mit Wirkung seit 1. Jan. 2007, (BB vom 19. März 2004, BRB vom 26. Jan. 2005, BRB vom 2. Febr. 2006 – AS </a:t>
            </a:r>
            <a:r>
              <a:rPr lang="de-CH" sz="1000" b="1" dirty="0" smtClean="0"/>
              <a:t>2006 1057; </a:t>
            </a:r>
            <a:r>
              <a:rPr lang="de-CH" sz="1000" b="1" dirty="0" err="1" smtClean="0"/>
              <a:t>BBl</a:t>
            </a:r>
            <a:r>
              <a:rPr lang="de-CH" sz="1000" b="1" dirty="0" smtClean="0"/>
              <a:t> 2003 1531, 2004 1363, 2005 951).</a:t>
            </a:r>
            <a:endParaRPr lang="de-CH" sz="1000" dirty="0" smtClean="0"/>
          </a:p>
          <a:p>
            <a:pPr>
              <a:buNone/>
            </a:pPr>
            <a:endParaRPr lang="de-CH" sz="1600" dirty="0" smtClean="0"/>
          </a:p>
          <a:p>
            <a:pPr>
              <a:buNone/>
            </a:pPr>
            <a:endParaRPr lang="de-CH" sz="1600" dirty="0" smtClean="0"/>
          </a:p>
        </p:txBody>
      </p:sp>
      <p:sp>
        <p:nvSpPr>
          <p:cNvPr id="4" name="Foliennummernplatzhalter 3"/>
          <p:cNvSpPr>
            <a:spLocks noGrp="1"/>
          </p:cNvSpPr>
          <p:nvPr>
            <p:ph type="sldNum" sz="quarter" idx="11"/>
          </p:nvPr>
        </p:nvSpPr>
        <p:spPr/>
        <p:txBody>
          <a:bodyPr/>
          <a:lstStyle/>
          <a:p>
            <a:fld id="{87674F0A-37BA-4CE3-B1FD-DE57A7E2F2C6}" type="slidenum">
              <a:rPr lang="de-CH" smtClean="0"/>
              <a:pPr/>
              <a:t>36</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Bundessteuern</a:t>
            </a:r>
            <a:endParaRPr lang="de-CH" dirty="0"/>
          </a:p>
        </p:txBody>
      </p:sp>
      <p:sp>
        <p:nvSpPr>
          <p:cNvPr id="3" name="Inhaltsplatzhalter 2"/>
          <p:cNvSpPr>
            <a:spLocks noGrp="1"/>
          </p:cNvSpPr>
          <p:nvPr>
            <p:ph idx="1"/>
          </p:nvPr>
        </p:nvSpPr>
        <p:spPr/>
        <p:txBody>
          <a:bodyPr/>
          <a:lstStyle/>
          <a:p>
            <a:pPr>
              <a:buNone/>
            </a:pPr>
            <a:r>
              <a:rPr lang="de-CH" sz="1600" b="1" dirty="0" smtClean="0"/>
              <a:t>BV, Art. 130</a:t>
            </a:r>
            <a:r>
              <a:rPr lang="de-CH" sz="1600" baseline="30000" dirty="0" smtClean="0"/>
              <a:t>68</a:t>
            </a:r>
            <a:r>
              <a:rPr lang="de-CH" sz="1600" b="1" dirty="0" smtClean="0"/>
              <a:t> Mehrwertsteuer*</a:t>
            </a:r>
          </a:p>
          <a:p>
            <a:pPr>
              <a:buNone/>
            </a:pPr>
            <a:r>
              <a:rPr lang="de-CH" sz="1600" baseline="30000" dirty="0" smtClean="0"/>
              <a:t>1</a:t>
            </a:r>
            <a:r>
              <a:rPr lang="de-CH" sz="1600" dirty="0" smtClean="0"/>
              <a:t> Der Bund kann auf Lieferungen von Gegenständen und auf Dienstleistungen</a:t>
            </a:r>
          </a:p>
          <a:p>
            <a:pPr>
              <a:buNone/>
            </a:pPr>
            <a:r>
              <a:rPr lang="de-CH" sz="1600" dirty="0" smtClean="0"/>
              <a:t>einschliesslich Eigenverbrauch sowie auf Einfuhren eine Mehrwertsteuer mit einem</a:t>
            </a:r>
          </a:p>
          <a:p>
            <a:pPr>
              <a:buNone/>
            </a:pPr>
            <a:r>
              <a:rPr lang="de-CH" sz="1600" dirty="0" smtClean="0"/>
              <a:t>Normalsatz von höchstens 6,5 Prozent und einem reduzierten Satz von mindestens</a:t>
            </a:r>
          </a:p>
          <a:p>
            <a:pPr>
              <a:buNone/>
            </a:pPr>
            <a:r>
              <a:rPr lang="de-CH" sz="1600" dirty="0" smtClean="0"/>
              <a:t>2,0 Prozent erheben.</a:t>
            </a:r>
          </a:p>
          <a:p>
            <a:pPr>
              <a:buNone/>
            </a:pPr>
            <a:r>
              <a:rPr lang="de-CH" sz="1600" baseline="30000" dirty="0" smtClean="0"/>
              <a:t>2</a:t>
            </a:r>
            <a:r>
              <a:rPr lang="de-CH" sz="1600" dirty="0" smtClean="0"/>
              <a:t> Das Gesetz kann für die Besteuerung der Beherbergungsleistungen einen Satz</a:t>
            </a:r>
          </a:p>
          <a:p>
            <a:pPr>
              <a:buNone/>
            </a:pPr>
            <a:r>
              <a:rPr lang="de-CH" sz="1600" dirty="0" smtClean="0"/>
              <a:t>zwischen dem reduzierten Satz und dem Normalsatz festlegen</a:t>
            </a:r>
            <a:r>
              <a:rPr lang="de-CH" sz="1600" baseline="30000" dirty="0" smtClean="0"/>
              <a:t>.69</a:t>
            </a:r>
          </a:p>
          <a:p>
            <a:pPr>
              <a:buNone/>
            </a:pPr>
            <a:r>
              <a:rPr lang="de-CH" sz="1600" baseline="30000" dirty="0" smtClean="0"/>
              <a:t>3 I</a:t>
            </a:r>
            <a:r>
              <a:rPr lang="de-CH" sz="1600" dirty="0" smtClean="0"/>
              <a:t>st wegen der Entwicklung des Altersaufbaus die Finanzierung der Alters-, Hinterlassenen- und Invalidenversicherung nicht mehr gewährleistet, so kann in der Form eines Bundesgesetzes der Normalsatz um höchstens 1 Prozentpunkt und der reduzierte Satz um höchstens 0,3 Prozentpunkte erhöht werden.</a:t>
            </a:r>
            <a:r>
              <a:rPr lang="de-CH" sz="1600" baseline="30000" dirty="0" smtClean="0"/>
              <a:t>70</a:t>
            </a:r>
          </a:p>
          <a:p>
            <a:pPr>
              <a:buNone/>
            </a:pPr>
            <a:r>
              <a:rPr lang="de-CH" sz="1600" baseline="30000" dirty="0" smtClean="0"/>
              <a:t>4</a:t>
            </a:r>
            <a:r>
              <a:rPr lang="de-CH" sz="1600" dirty="0" smtClean="0"/>
              <a:t> 5 Prozent des……..</a:t>
            </a:r>
          </a:p>
          <a:p>
            <a:pPr>
              <a:buNone/>
            </a:pPr>
            <a:endParaRPr lang="de-CH" sz="1600" b="1" dirty="0" smtClean="0"/>
          </a:p>
          <a:p>
            <a:pPr>
              <a:buNone/>
            </a:pPr>
            <a:r>
              <a:rPr lang="de-CH" sz="1100" baseline="30000" dirty="0" smtClean="0"/>
              <a:t>69 </a:t>
            </a:r>
            <a:r>
              <a:rPr lang="de-CH" sz="1100" dirty="0" smtClean="0"/>
              <a:t>Vom 1. Jan. 2011 bis zum 31. Dez. 2013 beträgt der Sondersatz für Beherbergungsleistungen</a:t>
            </a:r>
          </a:p>
          <a:p>
            <a:pPr>
              <a:buNone/>
            </a:pPr>
            <a:r>
              <a:rPr lang="de-CH" sz="1100" dirty="0" smtClean="0"/>
              <a:t>3,8 % (Art. 25 Abs. 4 des Mehrwertsteuergesetzes vom 12. Juni 2009 – SR </a:t>
            </a:r>
            <a:r>
              <a:rPr lang="de-CH" sz="1100" b="1" dirty="0" smtClean="0"/>
              <a:t>641.20).</a:t>
            </a:r>
          </a:p>
          <a:p>
            <a:pPr>
              <a:buNone/>
            </a:pPr>
            <a:r>
              <a:rPr lang="de-CH" sz="1100" baseline="30000" dirty="0" smtClean="0"/>
              <a:t>70</a:t>
            </a:r>
            <a:r>
              <a:rPr lang="de-CH" sz="1100" dirty="0" smtClean="0"/>
              <a:t> Vom 1. Jan. 2011 bis zum 31. Dez. 2017 betragen die Mehrwertsteuersätze 8 % (Normalsatz)</a:t>
            </a:r>
          </a:p>
          <a:p>
            <a:pPr>
              <a:buNone/>
            </a:pPr>
            <a:r>
              <a:rPr lang="de-CH" sz="1100" dirty="0" smtClean="0"/>
              <a:t>und 2,5 % (ermässigter Satz) (Art. 25 Abs. 1 und 2 des Mehrwertsteuergesetzes vom 12. Juni 2009 – SR </a:t>
            </a:r>
            <a:r>
              <a:rPr lang="de-CH" sz="1100" b="1" dirty="0" smtClean="0"/>
              <a:t>641.20).</a:t>
            </a:r>
          </a:p>
        </p:txBody>
      </p:sp>
      <p:sp>
        <p:nvSpPr>
          <p:cNvPr id="4" name="Foliennummernplatzhalter 3"/>
          <p:cNvSpPr>
            <a:spLocks noGrp="1"/>
          </p:cNvSpPr>
          <p:nvPr>
            <p:ph type="sldNum" sz="quarter" idx="11"/>
          </p:nvPr>
        </p:nvSpPr>
        <p:spPr/>
        <p:txBody>
          <a:bodyPr/>
          <a:lstStyle/>
          <a:p>
            <a:fld id="{87674F0A-37BA-4CE3-B1FD-DE57A7E2F2C6}" type="slidenum">
              <a:rPr lang="de-CH" smtClean="0"/>
              <a:pPr/>
              <a:t>37</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Bundessteuern</a:t>
            </a:r>
            <a:endParaRPr lang="de-CH" dirty="0"/>
          </a:p>
        </p:txBody>
      </p:sp>
      <p:sp>
        <p:nvSpPr>
          <p:cNvPr id="3" name="Inhaltsplatzhalter 2"/>
          <p:cNvSpPr>
            <a:spLocks noGrp="1"/>
          </p:cNvSpPr>
          <p:nvPr>
            <p:ph idx="1"/>
          </p:nvPr>
        </p:nvSpPr>
        <p:spPr/>
        <p:txBody>
          <a:bodyPr/>
          <a:lstStyle/>
          <a:p>
            <a:pPr>
              <a:buNone/>
            </a:pPr>
            <a:r>
              <a:rPr lang="de-CH" sz="1700" b="1" dirty="0" smtClean="0"/>
              <a:t>Art. 131 Besondere Verbrauchssteuern*</a:t>
            </a:r>
          </a:p>
          <a:p>
            <a:pPr>
              <a:buNone/>
            </a:pPr>
            <a:r>
              <a:rPr lang="de-CH" sz="1700" baseline="30000" dirty="0" smtClean="0"/>
              <a:t>1 </a:t>
            </a:r>
            <a:r>
              <a:rPr lang="de-CH" sz="1700" dirty="0" smtClean="0"/>
              <a:t>Der Bund kann besondere Verbrauchssteuern erheben auf:</a:t>
            </a:r>
          </a:p>
          <a:p>
            <a:pPr>
              <a:buNone/>
            </a:pPr>
            <a:r>
              <a:rPr lang="de-CH" sz="1700" dirty="0" smtClean="0"/>
              <a:t>a. Tabak und Tabakwaren;</a:t>
            </a:r>
          </a:p>
          <a:p>
            <a:pPr>
              <a:buNone/>
            </a:pPr>
            <a:r>
              <a:rPr lang="de-CH" sz="1700" dirty="0" smtClean="0"/>
              <a:t>b. gebrannten Wassern;</a:t>
            </a:r>
          </a:p>
          <a:p>
            <a:pPr>
              <a:buNone/>
            </a:pPr>
            <a:r>
              <a:rPr lang="de-CH" sz="1700" dirty="0" smtClean="0"/>
              <a:t>c. Bier;</a:t>
            </a:r>
          </a:p>
          <a:p>
            <a:pPr>
              <a:buNone/>
            </a:pPr>
            <a:r>
              <a:rPr lang="de-CH" sz="1700" dirty="0" smtClean="0"/>
              <a:t>d. Automobilen und ihren Bestandteilen;</a:t>
            </a:r>
          </a:p>
          <a:p>
            <a:pPr>
              <a:buNone/>
            </a:pPr>
            <a:r>
              <a:rPr lang="de-CH" sz="1700" dirty="0" smtClean="0"/>
              <a:t>e. Erdöl, anderen Mineralölen, Erdgas und den aus ihrer Verarbeitung gewonnenen</a:t>
            </a:r>
          </a:p>
          <a:p>
            <a:pPr>
              <a:buNone/>
            </a:pPr>
            <a:r>
              <a:rPr lang="de-CH" sz="1700" dirty="0" smtClean="0"/>
              <a:t>Produkten sowie auf Treibstoffen.</a:t>
            </a:r>
          </a:p>
          <a:p>
            <a:pPr>
              <a:buNone/>
            </a:pPr>
            <a:r>
              <a:rPr lang="de-CH" sz="1700" baseline="30000" dirty="0" smtClean="0"/>
              <a:t>2</a:t>
            </a:r>
            <a:r>
              <a:rPr lang="de-CH" sz="1700" dirty="0" smtClean="0"/>
              <a:t> Er kann auf der Verbrauchssteuer auf Treibstoffen einen Zuschlag erheben.</a:t>
            </a:r>
          </a:p>
          <a:p>
            <a:pPr>
              <a:buNone/>
            </a:pPr>
            <a:r>
              <a:rPr lang="de-CH" sz="1700" baseline="30000" dirty="0" smtClean="0"/>
              <a:t>3</a:t>
            </a:r>
            <a:r>
              <a:rPr lang="de-CH" sz="1700" dirty="0" smtClean="0"/>
              <a:t> Die Kantone erhalten 10 Prozent des Reinertrags aus der Besteuerung der gebrannten Wasser. Diese Mittel sind zur Bekämpfung der Ursachen und Wirkungen von Suchtproblemen zu verwenden.</a:t>
            </a:r>
          </a:p>
          <a:p>
            <a:pPr>
              <a:buNone/>
            </a:pPr>
            <a:endParaRPr lang="de-CH" sz="1700" b="1" dirty="0" smtClean="0"/>
          </a:p>
          <a:p>
            <a:pPr>
              <a:buNone/>
            </a:pPr>
            <a:endParaRPr lang="de-CH" sz="1700" b="1" dirty="0" smtClean="0"/>
          </a:p>
        </p:txBody>
      </p:sp>
      <p:sp>
        <p:nvSpPr>
          <p:cNvPr id="4" name="Foliennummernplatzhalter 3"/>
          <p:cNvSpPr>
            <a:spLocks noGrp="1"/>
          </p:cNvSpPr>
          <p:nvPr>
            <p:ph type="sldNum" sz="quarter" idx="11"/>
          </p:nvPr>
        </p:nvSpPr>
        <p:spPr/>
        <p:txBody>
          <a:bodyPr/>
          <a:lstStyle/>
          <a:p>
            <a:fld id="{87674F0A-37BA-4CE3-B1FD-DE57A7E2F2C6}" type="slidenum">
              <a:rPr lang="de-CH" smtClean="0"/>
              <a:pPr/>
              <a:t>38</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Bundessteuern</a:t>
            </a:r>
            <a:endParaRPr lang="de-CH" dirty="0"/>
          </a:p>
        </p:txBody>
      </p:sp>
      <p:sp>
        <p:nvSpPr>
          <p:cNvPr id="3" name="Inhaltsplatzhalter 2"/>
          <p:cNvSpPr>
            <a:spLocks noGrp="1"/>
          </p:cNvSpPr>
          <p:nvPr>
            <p:ph idx="1"/>
          </p:nvPr>
        </p:nvSpPr>
        <p:spPr/>
        <p:txBody>
          <a:bodyPr/>
          <a:lstStyle/>
          <a:p>
            <a:pPr>
              <a:buNone/>
            </a:pPr>
            <a:r>
              <a:rPr lang="de-CH" sz="1800" b="1" dirty="0" smtClean="0"/>
              <a:t>Art. 132 Stempelsteuer und Verrechnungssteuer</a:t>
            </a:r>
          </a:p>
          <a:p>
            <a:pPr>
              <a:buNone/>
            </a:pPr>
            <a:r>
              <a:rPr lang="de-CH" sz="1800" baseline="30000" dirty="0" smtClean="0"/>
              <a:t>1</a:t>
            </a:r>
            <a:r>
              <a:rPr lang="de-CH" sz="1800" dirty="0" smtClean="0"/>
              <a:t> Der Bund kann auf Wertpapieren, auf Quittungen von Versicherungsprämien und auf anderen Urkunden des Handelsverkehrs eine Stempelsteuer erheben; ausgenommen von der Stempelsteuer sind Urkunden des Grundstück- und Grundpfandverkehrs.</a:t>
            </a:r>
          </a:p>
          <a:p>
            <a:pPr>
              <a:buNone/>
            </a:pPr>
            <a:r>
              <a:rPr lang="de-CH" sz="1800" baseline="30000" dirty="0" smtClean="0"/>
              <a:t>2</a:t>
            </a:r>
            <a:r>
              <a:rPr lang="de-CH" sz="1800" dirty="0" smtClean="0"/>
              <a:t> Der Bund kann auf dem Ertrag von beweglichem Kapitalvermögen, auf Lotteriegewinnen und auf Versicherungsleistungen eine Verrechnungssteuer erheben. Vom Steuerertrag fallen 10 Prozent den Kantonen zu.</a:t>
            </a:r>
          </a:p>
          <a:p>
            <a:pPr>
              <a:buNone/>
            </a:pPr>
            <a:endParaRPr lang="de-CH" sz="1800" b="1" dirty="0" smtClean="0"/>
          </a:p>
          <a:p>
            <a:pPr>
              <a:buNone/>
            </a:pPr>
            <a:r>
              <a:rPr lang="de-CH" sz="1800" b="1" dirty="0" smtClean="0"/>
              <a:t>Art. 133 Zölle</a:t>
            </a:r>
          </a:p>
          <a:p>
            <a:pPr>
              <a:buNone/>
            </a:pPr>
            <a:r>
              <a:rPr lang="de-CH" sz="1800" dirty="0" smtClean="0"/>
              <a:t>Die Gesetzgebung über Zölle und andere Abgaben auf dem grenzüberschreitenden Warenverkehr ist Sache des Bundes.</a:t>
            </a:r>
            <a:endParaRPr lang="de-CH" sz="1700" b="1" dirty="0" smtClean="0"/>
          </a:p>
        </p:txBody>
      </p:sp>
      <p:sp>
        <p:nvSpPr>
          <p:cNvPr id="4" name="Foliennummernplatzhalter 3"/>
          <p:cNvSpPr>
            <a:spLocks noGrp="1"/>
          </p:cNvSpPr>
          <p:nvPr>
            <p:ph type="sldNum" sz="quarter" idx="11"/>
          </p:nvPr>
        </p:nvSpPr>
        <p:spPr/>
        <p:txBody>
          <a:bodyPr/>
          <a:lstStyle/>
          <a:p>
            <a:fld id="{87674F0A-37BA-4CE3-B1FD-DE57A7E2F2C6}" type="slidenum">
              <a:rPr lang="de-CH" smtClean="0"/>
              <a:pPr/>
              <a:t>39</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smtClean="0"/>
              <a:t>Zielsetzung</a:t>
            </a:r>
            <a:endParaRPr lang="de-CH" dirty="0"/>
          </a:p>
        </p:txBody>
      </p:sp>
      <p:sp>
        <p:nvSpPr>
          <p:cNvPr id="4" name="Inhaltsplatzhalter 3"/>
          <p:cNvSpPr>
            <a:spLocks noGrp="1"/>
          </p:cNvSpPr>
          <p:nvPr>
            <p:ph idx="1"/>
          </p:nvPr>
        </p:nvSpPr>
        <p:spPr/>
        <p:txBody>
          <a:bodyPr/>
          <a:lstStyle/>
          <a:p>
            <a:pPr marL="0" indent="0">
              <a:buNone/>
            </a:pPr>
            <a:r>
              <a:rPr lang="de-CH" dirty="0" smtClean="0"/>
              <a:t>1.1.2.2.1 	Hauptaufgaben des Staates</a:t>
            </a:r>
          </a:p>
          <a:p>
            <a:pPr marL="0" indent="0">
              <a:buNone/>
            </a:pPr>
            <a:endParaRPr lang="de-CH" dirty="0" smtClean="0"/>
          </a:p>
          <a:p>
            <a:pPr marL="0" indent="0">
              <a:buNone/>
            </a:pPr>
            <a:r>
              <a:rPr lang="de-CH" dirty="0" smtClean="0"/>
              <a:t>Ich erkläre mit eigenen Worten die Hauptaufgaben des Staates und meines Kantons.</a:t>
            </a:r>
          </a:p>
        </p:txBody>
      </p:sp>
      <p:sp>
        <p:nvSpPr>
          <p:cNvPr id="7" name="Fußzeilenplatzhalter 6"/>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1"/>
          </p:nvPr>
        </p:nvSpPr>
        <p:spPr/>
        <p:txBody>
          <a:bodyPr/>
          <a:lstStyle/>
          <a:p>
            <a:fld id="{87674F0A-37BA-4CE3-B1FD-DE57A7E2F2C6}" type="slidenum">
              <a:rPr lang="de-CH" smtClean="0"/>
              <a:pPr/>
              <a:t>4</a:t>
            </a:fld>
            <a:endParaRPr lang="de-CH"/>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Bundessteuern</a:t>
            </a:r>
            <a:endParaRPr lang="de-CH" dirty="0"/>
          </a:p>
        </p:txBody>
      </p:sp>
      <p:sp>
        <p:nvSpPr>
          <p:cNvPr id="3" name="Inhaltsplatzhalter 2"/>
          <p:cNvSpPr>
            <a:spLocks noGrp="1"/>
          </p:cNvSpPr>
          <p:nvPr>
            <p:ph idx="1"/>
          </p:nvPr>
        </p:nvSpPr>
        <p:spPr/>
        <p:txBody>
          <a:bodyPr/>
          <a:lstStyle/>
          <a:p>
            <a:pPr>
              <a:buNone/>
            </a:pPr>
            <a:r>
              <a:rPr lang="de-CH" sz="1800" b="1" dirty="0" smtClean="0"/>
              <a:t>Art. 134 Ausschluss kantonaler und kommunaler Besteuerung</a:t>
            </a:r>
          </a:p>
          <a:p>
            <a:pPr>
              <a:buNone/>
            </a:pPr>
            <a:r>
              <a:rPr lang="de-CH" sz="1800" dirty="0" smtClean="0"/>
              <a:t>Was die Bundesgesetzgebung als Gegenstand der Mehrwertsteuer, der besonderen Verbrauchssteuern, der Stempelsteuer und der Verrechnungssteuer bezeichnet oder für steuerfrei erklärt, dürfen die Kantone und Gemeinden nicht mit gleichartigen Steuern belasten</a:t>
            </a:r>
            <a:endParaRPr lang="de-CH" sz="1700" b="1" dirty="0" smtClean="0"/>
          </a:p>
        </p:txBody>
      </p:sp>
      <p:sp>
        <p:nvSpPr>
          <p:cNvPr id="4" name="Foliennummernplatzhalter 3"/>
          <p:cNvSpPr>
            <a:spLocks noGrp="1"/>
          </p:cNvSpPr>
          <p:nvPr>
            <p:ph type="sldNum" sz="quarter" idx="11"/>
          </p:nvPr>
        </p:nvSpPr>
        <p:spPr/>
        <p:txBody>
          <a:bodyPr/>
          <a:lstStyle/>
          <a:p>
            <a:fld id="{87674F0A-37BA-4CE3-B1FD-DE57A7E2F2C6}" type="slidenum">
              <a:rPr lang="de-CH" smtClean="0"/>
              <a:pPr/>
              <a:t>40</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Kantonssteuern</a:t>
            </a:r>
            <a:endParaRPr lang="de-CH" dirty="0"/>
          </a:p>
        </p:txBody>
      </p:sp>
      <p:sp>
        <p:nvSpPr>
          <p:cNvPr id="3" name="Inhaltsplatzhalter 2"/>
          <p:cNvSpPr>
            <a:spLocks noGrp="1"/>
          </p:cNvSpPr>
          <p:nvPr>
            <p:ph idx="1"/>
          </p:nvPr>
        </p:nvSpPr>
        <p:spPr/>
        <p:txBody>
          <a:bodyPr/>
          <a:lstStyle/>
          <a:p>
            <a:pPr marL="0" indent="0">
              <a:buNone/>
            </a:pPr>
            <a:endParaRPr lang="de-CH" dirty="0" smtClean="0"/>
          </a:p>
          <a:p>
            <a:pPr marL="0" indent="0">
              <a:buNone/>
            </a:pPr>
            <a:r>
              <a:rPr lang="de-CH" dirty="0" smtClean="0"/>
              <a:t>Mit </a:t>
            </a:r>
            <a:r>
              <a:rPr lang="de-CH" dirty="0"/>
              <a:t>den Steuern werden die öffentlichen Aufgaben des Kantons und der Gemeinden finanziert. Dazu gehören die Bereiche Bildung, Gesundheit und Verkehr. </a:t>
            </a:r>
            <a:endParaRPr lang="de-CH" dirty="0" smtClean="0"/>
          </a:p>
          <a:p>
            <a:pPr marL="0" indent="0">
              <a:buNone/>
            </a:pPr>
            <a:endParaRPr lang="de-CH" dirty="0"/>
          </a:p>
          <a:p>
            <a:pPr marL="0" indent="0">
              <a:buNone/>
            </a:pPr>
            <a:r>
              <a:rPr lang="de-CH" dirty="0" smtClean="0"/>
              <a:t>Die </a:t>
            </a:r>
            <a:r>
              <a:rPr lang="de-CH" dirty="0"/>
              <a:t>Steuererhebung erfolgt nach den Grundsätzen der Verfassung (Solidarität und Leistungsfähigkeit der Steuerpflichtigen).</a:t>
            </a:r>
          </a:p>
        </p:txBody>
      </p:sp>
      <p:sp>
        <p:nvSpPr>
          <p:cNvPr id="4" name="Foliennummernplatzhalter 3"/>
          <p:cNvSpPr>
            <a:spLocks noGrp="1"/>
          </p:cNvSpPr>
          <p:nvPr>
            <p:ph type="sldNum" sz="quarter" idx="11"/>
          </p:nvPr>
        </p:nvSpPr>
        <p:spPr/>
        <p:txBody>
          <a:bodyPr/>
          <a:lstStyle/>
          <a:p>
            <a:fld id="{87674F0A-37BA-4CE3-B1FD-DE57A7E2F2C6}" type="slidenum">
              <a:rPr lang="de-CH" smtClean="0"/>
              <a:pPr/>
              <a:t>41</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
            </a:r>
            <a:br>
              <a:rPr lang="de-CH" b="1" dirty="0" smtClean="0"/>
            </a:br>
            <a:r>
              <a:rPr lang="de-CH" dirty="0" smtClean="0"/>
              <a:t>Steuergesetz </a:t>
            </a:r>
            <a:r>
              <a:rPr lang="de-CH" dirty="0"/>
              <a:t>(</a:t>
            </a:r>
            <a:r>
              <a:rPr lang="de-CH" dirty="0" err="1"/>
              <a:t>StG</a:t>
            </a:r>
            <a:r>
              <a:rPr lang="de-CH" dirty="0"/>
              <a:t>) </a:t>
            </a:r>
            <a:r>
              <a:rPr lang="de-CH" b="1" dirty="0"/>
              <a:t/>
            </a:r>
            <a:br>
              <a:rPr lang="de-CH" b="1" dirty="0"/>
            </a:br>
            <a:endParaRPr lang="de-CH" dirty="0"/>
          </a:p>
        </p:txBody>
      </p:sp>
      <p:sp>
        <p:nvSpPr>
          <p:cNvPr id="3" name="Inhaltsplatzhalter 2"/>
          <p:cNvSpPr>
            <a:spLocks noGrp="1"/>
          </p:cNvSpPr>
          <p:nvPr>
            <p:ph idx="1"/>
          </p:nvPr>
        </p:nvSpPr>
        <p:spPr/>
        <p:txBody>
          <a:bodyPr/>
          <a:lstStyle/>
          <a:p>
            <a:pPr marL="0" indent="0">
              <a:buNone/>
            </a:pPr>
            <a:endParaRPr lang="de-CH" dirty="0" smtClean="0"/>
          </a:p>
          <a:p>
            <a:pPr marL="0" indent="0">
              <a:buNone/>
            </a:pPr>
            <a:r>
              <a:rPr lang="de-CH" dirty="0" smtClean="0"/>
              <a:t>Der </a:t>
            </a:r>
            <a:r>
              <a:rPr lang="de-CH" dirty="0"/>
              <a:t>Grosse Rat des Kantons Aargau, </a:t>
            </a:r>
            <a:r>
              <a:rPr lang="de-CH" dirty="0" smtClean="0"/>
              <a:t>gestützt </a:t>
            </a:r>
            <a:r>
              <a:rPr lang="de-CH" dirty="0"/>
              <a:t>auf Art. 72 des Bundesgesetzes über die Harmonisierung der direkten Steuern der Kantone und Gemeinden (</a:t>
            </a:r>
            <a:r>
              <a:rPr lang="de-CH" dirty="0" err="1" smtClean="0"/>
              <a:t>Steuerharmoni-sierungs­gesetz</a:t>
            </a:r>
            <a:r>
              <a:rPr lang="de-CH" dirty="0"/>
              <a:t>, StHG) vom 14. Dezember </a:t>
            </a:r>
            <a:r>
              <a:rPr lang="de-CH" dirty="0" smtClean="0"/>
              <a:t>1990 und </a:t>
            </a:r>
            <a:r>
              <a:rPr lang="de-CH" dirty="0"/>
              <a:t>§ 117 der Kantons­verfas­sung, </a:t>
            </a:r>
          </a:p>
          <a:p>
            <a:pPr marL="0" indent="0">
              <a:buNone/>
            </a:pPr>
            <a:endParaRPr lang="de-CH" dirty="0" smtClean="0"/>
          </a:p>
          <a:p>
            <a:pPr marL="0" indent="0">
              <a:buNone/>
            </a:pPr>
            <a:r>
              <a:rPr lang="de-CH" dirty="0" smtClean="0"/>
              <a:t>beschliesst</a:t>
            </a:r>
            <a:r>
              <a:rPr lang="de-CH" dirty="0"/>
              <a:t>: </a:t>
            </a:r>
            <a:r>
              <a:rPr lang="de-CH" dirty="0" smtClean="0"/>
              <a:t>………….</a:t>
            </a:r>
            <a:endParaRPr lang="de-CH" dirty="0"/>
          </a:p>
          <a:p>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42</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
            </a:r>
            <a:br>
              <a:rPr lang="de-CH" dirty="0" smtClean="0"/>
            </a:br>
            <a:r>
              <a:rPr lang="de-CH" dirty="0" smtClean="0"/>
              <a:t>Der </a:t>
            </a:r>
            <a:r>
              <a:rPr lang="de-CH" dirty="0"/>
              <a:t>Kanton erhebt folgende </a:t>
            </a:r>
            <a:r>
              <a:rPr lang="de-CH" dirty="0" smtClean="0"/>
              <a:t>Steuern:</a:t>
            </a:r>
            <a:r>
              <a:rPr lang="de-CH" dirty="0"/>
              <a:t/>
            </a:r>
            <a:br>
              <a:rPr lang="de-CH" dirty="0"/>
            </a:br>
            <a:endParaRPr lang="de-CH" dirty="0"/>
          </a:p>
        </p:txBody>
      </p:sp>
      <p:sp>
        <p:nvSpPr>
          <p:cNvPr id="3" name="Inhaltsplatzhalter 2"/>
          <p:cNvSpPr>
            <a:spLocks noGrp="1"/>
          </p:cNvSpPr>
          <p:nvPr>
            <p:ph idx="1"/>
          </p:nvPr>
        </p:nvSpPr>
        <p:spPr/>
        <p:txBody>
          <a:bodyPr/>
          <a:lstStyle/>
          <a:p>
            <a:pPr marL="0" indent="0">
              <a:buNone/>
            </a:pPr>
            <a:r>
              <a:rPr lang="de-CH" sz="2000" dirty="0" smtClean="0"/>
              <a:t>a</a:t>
            </a:r>
            <a:r>
              <a:rPr lang="de-CH" sz="2000" dirty="0"/>
              <a:t>)  eine Einkommenssteuer und eine Vermögenssteuer von den natürlichen Personen;  </a:t>
            </a:r>
          </a:p>
          <a:p>
            <a:endParaRPr lang="de-CH" sz="2000" dirty="0"/>
          </a:p>
          <a:p>
            <a:pPr marL="0" indent="0">
              <a:buNone/>
            </a:pPr>
            <a:r>
              <a:rPr lang="de-CH" sz="2000" dirty="0"/>
              <a:t>b)  eine Gewinnsteuer und eine Kapitalsteuer von den juristischen Personen;  </a:t>
            </a:r>
          </a:p>
          <a:p>
            <a:endParaRPr lang="de-CH" sz="2000" dirty="0"/>
          </a:p>
          <a:p>
            <a:pPr marL="0" indent="0">
              <a:buNone/>
            </a:pPr>
            <a:r>
              <a:rPr lang="de-CH" sz="2000" dirty="0"/>
              <a:t>c)  eine Quellensteuer von bestimmten natürlichen und juristischen Personen;  </a:t>
            </a:r>
          </a:p>
          <a:p>
            <a:endParaRPr lang="de-CH" sz="2000" dirty="0"/>
          </a:p>
          <a:p>
            <a:pPr marL="0" indent="0">
              <a:buNone/>
            </a:pPr>
            <a:r>
              <a:rPr lang="de-CH" sz="2000" dirty="0"/>
              <a:t>d)  eine Grundstückgewinnsteuer;  </a:t>
            </a:r>
          </a:p>
          <a:p>
            <a:endParaRPr lang="de-CH" sz="2000" dirty="0"/>
          </a:p>
          <a:p>
            <a:pPr marL="0" indent="0">
              <a:buNone/>
            </a:pPr>
            <a:r>
              <a:rPr lang="de-CH" sz="2000" dirty="0"/>
              <a:t>f)  eine Erbschafts- und Schenkungssteuer.  </a:t>
            </a:r>
          </a:p>
          <a:p>
            <a:endParaRPr lang="de-CH" sz="2000" dirty="0"/>
          </a:p>
          <a:p>
            <a:endParaRPr lang="de-CH" sz="2000" dirty="0"/>
          </a:p>
          <a:p>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43</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Veranlagung</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44</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4098" name="Picture 2" descr="C:\Users\moe\AppData\Local\Microsoft\Windows\Temporary Internet Files\Content.IE5\F3VJ7IMC\MP900448757[1].jpg"/>
          <p:cNvPicPr>
            <a:picLocks noGrp="1" noChangeAspect="1" noChangeArrowheads="1"/>
          </p:cNvPicPr>
          <p:nvPr>
            <p:ph idx="1"/>
          </p:nvPr>
        </p:nvPicPr>
        <p:blipFill>
          <a:blip r:embed="rId3" cstate="print">
            <a:duotone>
              <a:schemeClr val="accent1">
                <a:shade val="45000"/>
                <a:satMod val="135000"/>
              </a:schemeClr>
              <a:prstClr val="white"/>
            </a:duotone>
          </a:blip>
          <a:srcRect/>
          <a:stretch>
            <a:fillRect/>
          </a:stretch>
        </p:blipFill>
        <p:spPr bwMode="auto">
          <a:xfrm>
            <a:off x="683568" y="2492896"/>
            <a:ext cx="2458369" cy="1638913"/>
          </a:xfrm>
          <a:prstGeom prst="rect">
            <a:avLst/>
          </a:prstGeom>
          <a:noFill/>
        </p:spPr>
      </p:pic>
      <p:sp>
        <p:nvSpPr>
          <p:cNvPr id="7" name="Textfeld 6"/>
          <p:cNvSpPr txBox="1"/>
          <p:nvPr/>
        </p:nvSpPr>
        <p:spPr>
          <a:xfrm>
            <a:off x="611560" y="1844824"/>
            <a:ext cx="5167440" cy="461665"/>
          </a:xfrm>
          <a:prstGeom prst="rect">
            <a:avLst/>
          </a:prstGeom>
          <a:noFill/>
        </p:spPr>
        <p:txBody>
          <a:bodyPr wrap="none" rtlCol="0">
            <a:spAutoFit/>
          </a:bodyPr>
          <a:lstStyle/>
          <a:p>
            <a:r>
              <a:rPr lang="de-CH" sz="2400" dirty="0" smtClean="0"/>
              <a:t>Einkommens- und Vermögenssteuer</a:t>
            </a:r>
            <a:endParaRPr lang="de-CH" sz="2400" dirty="0"/>
          </a:p>
        </p:txBody>
      </p:sp>
      <p:sp>
        <p:nvSpPr>
          <p:cNvPr id="8" name="Pfeil nach rechts 7"/>
          <p:cNvSpPr/>
          <p:nvPr/>
        </p:nvSpPr>
        <p:spPr>
          <a:xfrm>
            <a:off x="3635896" y="2996952"/>
            <a:ext cx="151216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Textfeld 8"/>
          <p:cNvSpPr txBox="1"/>
          <p:nvPr/>
        </p:nvSpPr>
        <p:spPr>
          <a:xfrm>
            <a:off x="5724128" y="3140968"/>
            <a:ext cx="2738250" cy="461665"/>
          </a:xfrm>
          <a:prstGeom prst="rect">
            <a:avLst/>
          </a:prstGeom>
          <a:noFill/>
        </p:spPr>
        <p:txBody>
          <a:bodyPr wrap="none" rtlCol="0">
            <a:spAutoFit/>
          </a:bodyPr>
          <a:lstStyle/>
          <a:p>
            <a:r>
              <a:rPr lang="de-CH" sz="2400" dirty="0" smtClean="0"/>
              <a:t>Selbstveranlagung</a:t>
            </a:r>
            <a:endParaRPr lang="de-CH" sz="2400" dirty="0"/>
          </a:p>
        </p:txBody>
      </p:sp>
      <p:sp>
        <p:nvSpPr>
          <p:cNvPr id="10" name="Textfeld 9"/>
          <p:cNvSpPr txBox="1"/>
          <p:nvPr/>
        </p:nvSpPr>
        <p:spPr>
          <a:xfrm>
            <a:off x="5940152" y="4869160"/>
            <a:ext cx="2377574" cy="461665"/>
          </a:xfrm>
          <a:prstGeom prst="rect">
            <a:avLst/>
          </a:prstGeom>
          <a:noFill/>
        </p:spPr>
        <p:txBody>
          <a:bodyPr wrap="none" rtlCol="0">
            <a:spAutoFit/>
          </a:bodyPr>
          <a:lstStyle/>
          <a:p>
            <a:r>
              <a:rPr lang="de-CH" sz="2400" dirty="0" smtClean="0"/>
              <a:t>Steuererklärung</a:t>
            </a:r>
            <a:endParaRPr lang="de-CH" sz="2400" dirty="0"/>
          </a:p>
        </p:txBody>
      </p:sp>
      <p:sp>
        <p:nvSpPr>
          <p:cNvPr id="11" name="Pfeil nach unten 10"/>
          <p:cNvSpPr/>
          <p:nvPr/>
        </p:nvSpPr>
        <p:spPr>
          <a:xfrm>
            <a:off x="6948264" y="3717032"/>
            <a:ext cx="36004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smtClean="0"/>
              <a:t>Bearbeitete Leistungsziele</a:t>
            </a:r>
            <a:endParaRPr lang="de-CH" dirty="0"/>
          </a:p>
        </p:txBody>
      </p:sp>
      <p:sp>
        <p:nvSpPr>
          <p:cNvPr id="4" name="Inhaltsplatzhalter 3"/>
          <p:cNvSpPr>
            <a:spLocks noGrp="1"/>
          </p:cNvSpPr>
          <p:nvPr>
            <p:ph idx="1"/>
          </p:nvPr>
        </p:nvSpPr>
        <p:spPr/>
        <p:txBody>
          <a:bodyPr/>
          <a:lstStyle/>
          <a:p>
            <a:pPr marL="0" indent="0">
              <a:buNone/>
            </a:pPr>
            <a:r>
              <a:rPr lang="de-CH" dirty="0" smtClean="0"/>
              <a:t>1.1.2.1.1	Verfassung</a:t>
            </a:r>
          </a:p>
          <a:p>
            <a:pPr marL="0" indent="0">
              <a:buNone/>
            </a:pPr>
            <a:endParaRPr lang="de-CH" dirty="0" smtClean="0"/>
          </a:p>
          <a:p>
            <a:pPr marL="0" indent="0">
              <a:buNone/>
            </a:pPr>
            <a:r>
              <a:rPr lang="de-CH" dirty="0" smtClean="0"/>
              <a:t>Anhand der Bundes- und der Kantonsverfassung zeige ich die Aufgaben des Staates (Bund, Kanton, Gemeinden) auf.</a:t>
            </a:r>
          </a:p>
        </p:txBody>
      </p:sp>
      <p:sp>
        <p:nvSpPr>
          <p:cNvPr id="7" name="Fußzeilenplatzhalter 6"/>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1"/>
          </p:nvPr>
        </p:nvSpPr>
        <p:spPr/>
        <p:txBody>
          <a:bodyPr/>
          <a:lstStyle/>
          <a:p>
            <a:fld id="{87674F0A-37BA-4CE3-B1FD-DE57A7E2F2C6}" type="slidenum">
              <a:rPr lang="de-CH" smtClean="0"/>
              <a:pPr/>
              <a:t>45</a:t>
            </a:fld>
            <a:endParaRPr lang="de-CH"/>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smtClean="0"/>
              <a:t>Bearbeitete Leistungsziele</a:t>
            </a:r>
            <a:endParaRPr lang="de-CH" dirty="0"/>
          </a:p>
        </p:txBody>
      </p:sp>
      <p:sp>
        <p:nvSpPr>
          <p:cNvPr id="4" name="Inhaltsplatzhalter 3"/>
          <p:cNvSpPr>
            <a:spLocks noGrp="1"/>
          </p:cNvSpPr>
          <p:nvPr>
            <p:ph idx="1"/>
          </p:nvPr>
        </p:nvSpPr>
        <p:spPr/>
        <p:txBody>
          <a:bodyPr/>
          <a:lstStyle/>
          <a:p>
            <a:pPr marL="0" indent="0">
              <a:buNone/>
            </a:pPr>
            <a:r>
              <a:rPr lang="de-CH" dirty="0" smtClean="0"/>
              <a:t>1.1.2.1.2	Staatsaufgaben</a:t>
            </a:r>
          </a:p>
          <a:p>
            <a:pPr marL="0" indent="0">
              <a:buNone/>
            </a:pPr>
            <a:endParaRPr lang="de-CH" dirty="0" smtClean="0"/>
          </a:p>
          <a:p>
            <a:pPr marL="0" indent="0">
              <a:buNone/>
            </a:pPr>
            <a:r>
              <a:rPr lang="de-CH" dirty="0" smtClean="0"/>
              <a:t>Ich erkläre anhand von aktuellen, selbst gewählten Beispielen die vom Bund zugewiesenen hoheitlichen Staatsaufgaben auf der Kantons- und Gemeindeebene.</a:t>
            </a:r>
          </a:p>
        </p:txBody>
      </p:sp>
      <p:sp>
        <p:nvSpPr>
          <p:cNvPr id="7" name="Fußzeilenplatzhalter 6"/>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1"/>
          </p:nvPr>
        </p:nvSpPr>
        <p:spPr/>
        <p:txBody>
          <a:bodyPr/>
          <a:lstStyle/>
          <a:p>
            <a:fld id="{87674F0A-37BA-4CE3-B1FD-DE57A7E2F2C6}" type="slidenum">
              <a:rPr lang="de-CH" smtClean="0"/>
              <a:pPr/>
              <a:t>46</a:t>
            </a:fld>
            <a:endParaRPr lang="de-CH"/>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smtClean="0"/>
              <a:t>Bearbeitete Leistungsziele</a:t>
            </a:r>
            <a:endParaRPr lang="de-CH" dirty="0"/>
          </a:p>
        </p:txBody>
      </p:sp>
      <p:sp>
        <p:nvSpPr>
          <p:cNvPr id="4" name="Inhaltsplatzhalter 3"/>
          <p:cNvSpPr>
            <a:spLocks noGrp="1"/>
          </p:cNvSpPr>
          <p:nvPr>
            <p:ph idx="1"/>
          </p:nvPr>
        </p:nvSpPr>
        <p:spPr/>
        <p:txBody>
          <a:bodyPr/>
          <a:lstStyle/>
          <a:p>
            <a:pPr marL="0" indent="0">
              <a:buNone/>
            </a:pPr>
            <a:r>
              <a:rPr lang="de-CH" dirty="0" smtClean="0"/>
              <a:t>1.1.2.2.1 	Hauptaufgaben des Staates</a:t>
            </a:r>
          </a:p>
          <a:p>
            <a:pPr marL="0" indent="0">
              <a:buNone/>
            </a:pPr>
            <a:endParaRPr lang="de-CH" dirty="0" smtClean="0"/>
          </a:p>
          <a:p>
            <a:pPr marL="0" indent="0">
              <a:buNone/>
            </a:pPr>
            <a:r>
              <a:rPr lang="de-CH" dirty="0" smtClean="0"/>
              <a:t>Ich erkläre mit eigenen Worten die Hauptaufgaben des Staates und meines Kantons.</a:t>
            </a:r>
          </a:p>
        </p:txBody>
      </p:sp>
      <p:sp>
        <p:nvSpPr>
          <p:cNvPr id="7" name="Fußzeilenplatzhalter 6"/>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1"/>
          </p:nvPr>
        </p:nvSpPr>
        <p:spPr/>
        <p:txBody>
          <a:bodyPr/>
          <a:lstStyle/>
          <a:p>
            <a:fld id="{87674F0A-37BA-4CE3-B1FD-DE57A7E2F2C6}" type="slidenum">
              <a:rPr lang="de-CH" smtClean="0"/>
              <a:pPr/>
              <a:t>47</a:t>
            </a:fld>
            <a:endParaRPr lang="de-CH"/>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smtClean="0"/>
              <a:t>Bearbeitete Leistungsziele</a:t>
            </a:r>
            <a:endParaRPr lang="de-CH" dirty="0"/>
          </a:p>
        </p:txBody>
      </p:sp>
      <p:sp>
        <p:nvSpPr>
          <p:cNvPr id="4" name="Inhaltsplatzhalter 3"/>
          <p:cNvSpPr>
            <a:spLocks noGrp="1"/>
          </p:cNvSpPr>
          <p:nvPr>
            <p:ph idx="1"/>
          </p:nvPr>
        </p:nvSpPr>
        <p:spPr/>
        <p:txBody>
          <a:bodyPr/>
          <a:lstStyle/>
          <a:p>
            <a:pPr marL="0" indent="0">
              <a:buNone/>
            </a:pPr>
            <a:r>
              <a:rPr lang="de-CH" dirty="0" smtClean="0"/>
              <a:t>1.1.2.2.2	Zuständigkeiten</a:t>
            </a:r>
          </a:p>
          <a:p>
            <a:pPr marL="0" indent="0">
              <a:buNone/>
            </a:pPr>
            <a:endParaRPr lang="de-CH" dirty="0" smtClean="0"/>
          </a:p>
          <a:p>
            <a:pPr marL="0" indent="0">
              <a:buNone/>
            </a:pPr>
            <a:r>
              <a:rPr lang="de-CH" dirty="0" smtClean="0"/>
              <a:t>Ich zeige die Zuständigkeiten für öffentliche Aufgaben auf der Bundes-, Kantons- und Gemeindeebene verständlich auf.</a:t>
            </a:r>
          </a:p>
        </p:txBody>
      </p:sp>
      <p:sp>
        <p:nvSpPr>
          <p:cNvPr id="7" name="Fußzeilenplatzhalter 6"/>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1"/>
          </p:nvPr>
        </p:nvSpPr>
        <p:spPr/>
        <p:txBody>
          <a:bodyPr/>
          <a:lstStyle/>
          <a:p>
            <a:fld id="{87674F0A-37BA-4CE3-B1FD-DE57A7E2F2C6}" type="slidenum">
              <a:rPr lang="de-CH" smtClean="0"/>
              <a:pPr/>
              <a:t>48</a:t>
            </a:fld>
            <a:endParaRPr lang="de-CH"/>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smtClean="0"/>
              <a:t>Bearbeitete Leistungsziele</a:t>
            </a:r>
            <a:endParaRPr lang="de-CH" dirty="0"/>
          </a:p>
        </p:txBody>
      </p:sp>
      <p:sp>
        <p:nvSpPr>
          <p:cNvPr id="4" name="Inhaltsplatzhalter 3"/>
          <p:cNvSpPr>
            <a:spLocks noGrp="1"/>
          </p:cNvSpPr>
          <p:nvPr>
            <p:ph idx="1"/>
          </p:nvPr>
        </p:nvSpPr>
        <p:spPr/>
        <p:txBody>
          <a:bodyPr/>
          <a:lstStyle/>
          <a:p>
            <a:pPr marL="0" indent="0">
              <a:buNone/>
            </a:pPr>
            <a:r>
              <a:rPr lang="de-CH" dirty="0" smtClean="0"/>
              <a:t>1.1.2.2.3	Aufgabenverteilung</a:t>
            </a:r>
          </a:p>
          <a:p>
            <a:pPr marL="0" indent="0">
              <a:buNone/>
            </a:pPr>
            <a:endParaRPr lang="de-CH" dirty="0" smtClean="0"/>
          </a:p>
          <a:p>
            <a:pPr marL="0" indent="0">
              <a:buNone/>
            </a:pPr>
            <a:r>
              <a:rPr lang="de-CH" dirty="0" smtClean="0"/>
              <a:t>Ich erkläre die Aufgabenverteilung auf meiner Verwaltungsebene. Ich liste anhand der Staatsaufgaben verschiedene Anspruchsgruppen auf (Schwerpunkt Kanton/Gemeinden). Ich ordne Anspruchsgruppen den jeweiligen Aufgabenbereichen zu.</a:t>
            </a:r>
          </a:p>
        </p:txBody>
      </p:sp>
      <p:sp>
        <p:nvSpPr>
          <p:cNvPr id="7" name="Fußzeilenplatzhalter 6"/>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1"/>
          </p:nvPr>
        </p:nvSpPr>
        <p:spPr/>
        <p:txBody>
          <a:bodyPr/>
          <a:lstStyle/>
          <a:p>
            <a:fld id="{87674F0A-37BA-4CE3-B1FD-DE57A7E2F2C6}" type="slidenum">
              <a:rPr lang="de-CH" smtClean="0"/>
              <a:pPr/>
              <a:t>49</a:t>
            </a:fld>
            <a:endParaRPr lang="de-CH"/>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smtClean="0"/>
              <a:t>Zielsetzung</a:t>
            </a:r>
            <a:endParaRPr lang="de-CH" dirty="0"/>
          </a:p>
        </p:txBody>
      </p:sp>
      <p:sp>
        <p:nvSpPr>
          <p:cNvPr id="4" name="Inhaltsplatzhalter 3"/>
          <p:cNvSpPr>
            <a:spLocks noGrp="1"/>
          </p:cNvSpPr>
          <p:nvPr>
            <p:ph idx="1"/>
          </p:nvPr>
        </p:nvSpPr>
        <p:spPr/>
        <p:txBody>
          <a:bodyPr/>
          <a:lstStyle/>
          <a:p>
            <a:pPr marL="0" indent="0">
              <a:buNone/>
            </a:pPr>
            <a:r>
              <a:rPr lang="de-CH" dirty="0" smtClean="0"/>
              <a:t>1.1.2.2.2	Zuständigkeiten</a:t>
            </a:r>
          </a:p>
          <a:p>
            <a:pPr marL="0" indent="0">
              <a:buNone/>
            </a:pPr>
            <a:endParaRPr lang="de-CH" dirty="0" smtClean="0"/>
          </a:p>
          <a:p>
            <a:pPr marL="0" indent="0">
              <a:buNone/>
            </a:pPr>
            <a:r>
              <a:rPr lang="de-CH" dirty="0" smtClean="0"/>
              <a:t>Ich zeige die Zuständigkeiten für öffentliche Aufgaben auf der Bundes-, Kantons- und Gemeindeebene verständlich auf.</a:t>
            </a:r>
          </a:p>
        </p:txBody>
      </p:sp>
      <p:sp>
        <p:nvSpPr>
          <p:cNvPr id="7" name="Fußzeilenplatzhalter 6"/>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1"/>
          </p:nvPr>
        </p:nvSpPr>
        <p:spPr/>
        <p:txBody>
          <a:bodyPr/>
          <a:lstStyle/>
          <a:p>
            <a:fld id="{87674F0A-37BA-4CE3-B1FD-DE57A7E2F2C6}" type="slidenum">
              <a:rPr lang="de-CH" smtClean="0"/>
              <a:pPr/>
              <a:t>5</a:t>
            </a:fld>
            <a:endParaRPr lang="de-CH"/>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Ziel erreicht?</a:t>
            </a:r>
            <a:endParaRPr lang="de-CH" dirty="0"/>
          </a:p>
        </p:txBody>
      </p:sp>
      <p:pic>
        <p:nvPicPr>
          <p:cNvPr id="1026" name="Picture 2" descr="C:\Users\moe\AppData\Local\Microsoft\Windows\Temporary Internet Files\Content.IE5\FEQP1OCO\MC900254364[1].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131840" y="2780928"/>
            <a:ext cx="2690825" cy="2020881"/>
          </a:xfrm>
          <a:prstGeom prst="rect">
            <a:avLst/>
          </a:prstGeom>
          <a:noFill/>
        </p:spPr>
      </p:pic>
      <p:sp>
        <p:nvSpPr>
          <p:cNvPr id="4" name="Textfeld 3"/>
          <p:cNvSpPr txBox="1"/>
          <p:nvPr/>
        </p:nvSpPr>
        <p:spPr>
          <a:xfrm>
            <a:off x="1115616" y="1916832"/>
            <a:ext cx="1180131" cy="400110"/>
          </a:xfrm>
          <a:prstGeom prst="rect">
            <a:avLst/>
          </a:prstGeom>
          <a:noFill/>
        </p:spPr>
        <p:txBody>
          <a:bodyPr wrap="none" rtlCol="0">
            <a:spAutoFit/>
          </a:bodyPr>
          <a:lstStyle/>
          <a:p>
            <a:r>
              <a:rPr lang="de-CH" sz="2000" dirty="0" smtClean="0"/>
              <a:t>1.1.2.1.1</a:t>
            </a:r>
            <a:endParaRPr lang="de-CH" sz="2000" dirty="0"/>
          </a:p>
        </p:txBody>
      </p:sp>
      <p:sp>
        <p:nvSpPr>
          <p:cNvPr id="5" name="Textfeld 4"/>
          <p:cNvSpPr txBox="1"/>
          <p:nvPr/>
        </p:nvSpPr>
        <p:spPr>
          <a:xfrm>
            <a:off x="1979712" y="2276872"/>
            <a:ext cx="1180131" cy="400110"/>
          </a:xfrm>
          <a:prstGeom prst="rect">
            <a:avLst/>
          </a:prstGeom>
          <a:noFill/>
        </p:spPr>
        <p:txBody>
          <a:bodyPr wrap="none" rtlCol="0">
            <a:spAutoFit/>
          </a:bodyPr>
          <a:lstStyle/>
          <a:p>
            <a:r>
              <a:rPr lang="de-CH" sz="2000" dirty="0" smtClean="0"/>
              <a:t>1.1.2.1.2</a:t>
            </a:r>
            <a:endParaRPr lang="de-CH" sz="2000" dirty="0"/>
          </a:p>
        </p:txBody>
      </p:sp>
      <p:sp>
        <p:nvSpPr>
          <p:cNvPr id="6" name="Textfeld 5"/>
          <p:cNvSpPr txBox="1"/>
          <p:nvPr/>
        </p:nvSpPr>
        <p:spPr>
          <a:xfrm>
            <a:off x="4283968" y="1916832"/>
            <a:ext cx="1180131" cy="400110"/>
          </a:xfrm>
          <a:prstGeom prst="rect">
            <a:avLst/>
          </a:prstGeom>
          <a:noFill/>
        </p:spPr>
        <p:txBody>
          <a:bodyPr wrap="none" rtlCol="0">
            <a:spAutoFit/>
          </a:bodyPr>
          <a:lstStyle/>
          <a:p>
            <a:r>
              <a:rPr lang="de-CH" sz="2000" dirty="0" smtClean="0"/>
              <a:t>1.1.2.2.1</a:t>
            </a:r>
            <a:endParaRPr lang="de-CH" sz="2000" dirty="0"/>
          </a:p>
        </p:txBody>
      </p:sp>
      <p:sp>
        <p:nvSpPr>
          <p:cNvPr id="8" name="Fußzeilenplatzhalter 7"/>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1"/>
          </p:nvPr>
        </p:nvSpPr>
        <p:spPr/>
        <p:txBody>
          <a:bodyPr/>
          <a:lstStyle/>
          <a:p>
            <a:fld id="{87674F0A-37BA-4CE3-B1FD-DE57A7E2F2C6}" type="slidenum">
              <a:rPr lang="de-CH" smtClean="0"/>
              <a:pPr/>
              <a:t>50</a:t>
            </a:fld>
            <a:endParaRPr lang="de-CH"/>
          </a:p>
        </p:txBody>
      </p:sp>
      <p:sp>
        <p:nvSpPr>
          <p:cNvPr id="10" name="Textfeld 9"/>
          <p:cNvSpPr txBox="1"/>
          <p:nvPr/>
        </p:nvSpPr>
        <p:spPr>
          <a:xfrm>
            <a:off x="5220072" y="2348880"/>
            <a:ext cx="1180131" cy="400110"/>
          </a:xfrm>
          <a:prstGeom prst="rect">
            <a:avLst/>
          </a:prstGeom>
          <a:noFill/>
        </p:spPr>
        <p:txBody>
          <a:bodyPr wrap="none" rtlCol="0">
            <a:spAutoFit/>
          </a:bodyPr>
          <a:lstStyle/>
          <a:p>
            <a:r>
              <a:rPr lang="de-CH" sz="2000" dirty="0" smtClean="0"/>
              <a:t>1.1.2.2.2</a:t>
            </a:r>
            <a:endParaRPr lang="de-CH" sz="2000" dirty="0"/>
          </a:p>
        </p:txBody>
      </p:sp>
      <p:sp>
        <p:nvSpPr>
          <p:cNvPr id="11" name="Textfeld 10"/>
          <p:cNvSpPr txBox="1"/>
          <p:nvPr/>
        </p:nvSpPr>
        <p:spPr>
          <a:xfrm>
            <a:off x="6156176" y="2852936"/>
            <a:ext cx="1180131" cy="400110"/>
          </a:xfrm>
          <a:prstGeom prst="rect">
            <a:avLst/>
          </a:prstGeom>
          <a:noFill/>
        </p:spPr>
        <p:txBody>
          <a:bodyPr wrap="none" rtlCol="0">
            <a:spAutoFit/>
          </a:bodyPr>
          <a:lstStyle/>
          <a:p>
            <a:r>
              <a:rPr lang="de-CH" sz="2000" dirty="0" smtClean="0"/>
              <a:t>1.1.2.2.3</a:t>
            </a:r>
            <a:endParaRPr lang="de-CH"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smtClean="0"/>
              <a:t>Zielsetzung</a:t>
            </a:r>
            <a:endParaRPr lang="de-CH" dirty="0"/>
          </a:p>
        </p:txBody>
      </p:sp>
      <p:sp>
        <p:nvSpPr>
          <p:cNvPr id="4" name="Inhaltsplatzhalter 3"/>
          <p:cNvSpPr>
            <a:spLocks noGrp="1"/>
          </p:cNvSpPr>
          <p:nvPr>
            <p:ph idx="1"/>
          </p:nvPr>
        </p:nvSpPr>
        <p:spPr/>
        <p:txBody>
          <a:bodyPr/>
          <a:lstStyle/>
          <a:p>
            <a:pPr marL="0" indent="0">
              <a:buNone/>
            </a:pPr>
            <a:r>
              <a:rPr lang="de-CH" dirty="0" smtClean="0"/>
              <a:t>1.1.2.2.3	Aufgabenverteilung</a:t>
            </a:r>
          </a:p>
          <a:p>
            <a:pPr marL="0" indent="0">
              <a:buNone/>
            </a:pPr>
            <a:endParaRPr lang="de-CH" dirty="0" smtClean="0"/>
          </a:p>
          <a:p>
            <a:pPr marL="0" indent="0">
              <a:buNone/>
            </a:pPr>
            <a:r>
              <a:rPr lang="de-CH" dirty="0" smtClean="0"/>
              <a:t>Ich erkläre die Aufgabenverteilung auf meiner Verwaltungsebene. Ich liste anhand der Staatsaufgaben verschiedene Anspruchsgruppen auf (Schwerpunkt Kanton/Gemeinden). Ich ordne Anspruchsgruppen den jeweiligen Aufgabenbereichen zu.</a:t>
            </a:r>
          </a:p>
        </p:txBody>
      </p:sp>
      <p:sp>
        <p:nvSpPr>
          <p:cNvPr id="7" name="Fußzeilenplatzhalter 6"/>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1"/>
          </p:nvPr>
        </p:nvSpPr>
        <p:spPr/>
        <p:txBody>
          <a:bodyPr/>
          <a:lstStyle/>
          <a:p>
            <a:fld id="{87674F0A-37BA-4CE3-B1FD-DE57A7E2F2C6}" type="slidenum">
              <a:rPr lang="de-CH" smtClean="0"/>
              <a:pPr/>
              <a:t>6</a:t>
            </a:fld>
            <a:endParaRPr lang="de-CH"/>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Ablauf (1)</a:t>
            </a:r>
            <a:endParaRPr lang="de-CH" dirty="0"/>
          </a:p>
        </p:txBody>
      </p:sp>
      <p:sp>
        <p:nvSpPr>
          <p:cNvPr id="3" name="Textfeld 2"/>
          <p:cNvSpPr txBox="1"/>
          <p:nvPr/>
        </p:nvSpPr>
        <p:spPr>
          <a:xfrm>
            <a:off x="683568" y="1988840"/>
            <a:ext cx="7285969" cy="4154984"/>
          </a:xfrm>
          <a:prstGeom prst="rect">
            <a:avLst/>
          </a:prstGeom>
          <a:noFill/>
        </p:spPr>
        <p:txBody>
          <a:bodyPr wrap="none" rtlCol="0">
            <a:spAutoFit/>
          </a:bodyPr>
          <a:lstStyle/>
          <a:p>
            <a:r>
              <a:rPr lang="de-CH" sz="2400" dirty="0" smtClean="0"/>
              <a:t>Begrüssung</a:t>
            </a:r>
          </a:p>
          <a:p>
            <a:r>
              <a:rPr lang="de-CH" sz="2400" dirty="0" smtClean="0"/>
              <a:t>Lernziele und Ablauf:</a:t>
            </a:r>
          </a:p>
          <a:p>
            <a:endParaRPr lang="de-CH" sz="2400" dirty="0" smtClean="0"/>
          </a:p>
          <a:p>
            <a:r>
              <a:rPr lang="de-CH" sz="2400" dirty="0" smtClean="0"/>
              <a:t>Verfassung</a:t>
            </a:r>
          </a:p>
          <a:p>
            <a:pPr marL="633413">
              <a:buFont typeface="Arial" pitchFamily="34" charset="0"/>
              <a:buChar char="•"/>
            </a:pPr>
            <a:r>
              <a:rPr lang="de-CH" sz="2400" dirty="0" smtClean="0"/>
              <a:t>	Input</a:t>
            </a:r>
          </a:p>
          <a:p>
            <a:pPr marL="1090613" lvl="1">
              <a:buFont typeface="Arial" pitchFamily="34" charset="0"/>
              <a:buChar char="•"/>
            </a:pPr>
            <a:r>
              <a:rPr lang="de-CH" sz="2400" dirty="0" smtClean="0">
                <a:solidFill>
                  <a:schemeClr val="tx2"/>
                </a:solidFill>
              </a:rPr>
              <a:t> Verarbeitung der Vorbereitungsaufgaben</a:t>
            </a:r>
          </a:p>
          <a:p>
            <a:pPr marL="900113" lvl="1" indent="-266700">
              <a:buFont typeface="Arial" pitchFamily="34" charset="0"/>
              <a:buChar char="•"/>
            </a:pPr>
            <a:r>
              <a:rPr lang="de-CH" sz="2400" dirty="0" smtClean="0"/>
              <a:t>Input</a:t>
            </a:r>
          </a:p>
          <a:p>
            <a:pPr marL="633413">
              <a:buFont typeface="Arial" pitchFamily="34" charset="0"/>
              <a:buChar char="•"/>
            </a:pPr>
            <a:endParaRPr lang="de-CH" sz="2400" dirty="0" smtClean="0">
              <a:solidFill>
                <a:schemeClr val="tx2"/>
              </a:solidFill>
            </a:endParaRPr>
          </a:p>
          <a:p>
            <a:pPr marL="1090613" lvl="1" indent="-1090613"/>
            <a:endParaRPr lang="de-CH" sz="2400" dirty="0" smtClean="0">
              <a:solidFill>
                <a:schemeClr val="tx2"/>
              </a:solidFill>
            </a:endParaRPr>
          </a:p>
          <a:p>
            <a:r>
              <a:rPr lang="de-CH" sz="2400" dirty="0" smtClean="0"/>
              <a:t>		</a:t>
            </a:r>
          </a:p>
          <a:p>
            <a:r>
              <a:rPr lang="de-CH" sz="2400" dirty="0" smtClean="0"/>
              <a:t>	</a:t>
            </a:r>
            <a:endParaRPr lang="de-CH" sz="2400" dirty="0"/>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1"/>
          </p:nvPr>
        </p:nvSpPr>
        <p:spPr/>
        <p:txBody>
          <a:bodyPr/>
          <a:lstStyle/>
          <a:p>
            <a:fld id="{87674F0A-37BA-4CE3-B1FD-DE57A7E2F2C6}" type="slidenum">
              <a:rPr lang="de-CH" smtClean="0"/>
              <a:pPr/>
              <a:t>7</a:t>
            </a:fld>
            <a:endParaRPr lang="de-CH"/>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Ablauf (2)</a:t>
            </a:r>
            <a:endParaRPr lang="de-CH" dirty="0"/>
          </a:p>
        </p:txBody>
      </p:sp>
      <p:sp>
        <p:nvSpPr>
          <p:cNvPr id="3" name="Textfeld 2"/>
          <p:cNvSpPr txBox="1"/>
          <p:nvPr/>
        </p:nvSpPr>
        <p:spPr>
          <a:xfrm>
            <a:off x="683568" y="1412776"/>
            <a:ext cx="8341386" cy="4524315"/>
          </a:xfrm>
          <a:prstGeom prst="rect">
            <a:avLst/>
          </a:prstGeom>
          <a:noFill/>
        </p:spPr>
        <p:txBody>
          <a:bodyPr wrap="none" rtlCol="0">
            <a:spAutoFit/>
          </a:bodyPr>
          <a:lstStyle/>
          <a:p>
            <a:pPr marL="633413"/>
            <a:endParaRPr lang="de-CH" sz="2400" dirty="0" smtClean="0"/>
          </a:p>
          <a:p>
            <a:r>
              <a:rPr lang="de-CH" sz="2400" dirty="0" smtClean="0"/>
              <a:t>Staatsaufgaben, Hauptaufgaben des Staates,</a:t>
            </a:r>
          </a:p>
          <a:p>
            <a:r>
              <a:rPr lang="de-CH" sz="2400" dirty="0" smtClean="0"/>
              <a:t>Zuständigkeiten </a:t>
            </a:r>
          </a:p>
          <a:p>
            <a:pPr marL="717550"/>
            <a:endParaRPr lang="de-CH" sz="2400" dirty="0" smtClean="0">
              <a:solidFill>
                <a:schemeClr val="tx2">
                  <a:lumMod val="60000"/>
                  <a:lumOff val="40000"/>
                </a:schemeClr>
              </a:solidFill>
            </a:endParaRPr>
          </a:p>
          <a:p>
            <a:pPr marL="717550">
              <a:buFont typeface="Arial" pitchFamily="34" charset="0"/>
              <a:buChar char="•"/>
            </a:pPr>
            <a:r>
              <a:rPr lang="de-CH" sz="2400" dirty="0" smtClean="0"/>
              <a:t> Input – Verfassung, Staatsaufgaben, Zuständigkeiten</a:t>
            </a:r>
          </a:p>
          <a:p>
            <a:pPr marL="717550">
              <a:buFont typeface="Arial" pitchFamily="34" charset="0"/>
              <a:buChar char="•"/>
            </a:pPr>
            <a:r>
              <a:rPr lang="de-CH" sz="2400" dirty="0" smtClean="0">
                <a:solidFill>
                  <a:schemeClr val="tx2">
                    <a:lumMod val="60000"/>
                    <a:lumOff val="40000"/>
                  </a:schemeClr>
                </a:solidFill>
              </a:rPr>
              <a:t> Expertenrunde – Vermittlungsphase</a:t>
            </a:r>
          </a:p>
          <a:p>
            <a:pPr marL="717550">
              <a:buFont typeface="Arial" pitchFamily="34" charset="0"/>
              <a:buChar char="•"/>
            </a:pPr>
            <a:r>
              <a:rPr lang="de-CH" sz="2400" dirty="0" smtClean="0">
                <a:solidFill>
                  <a:schemeClr val="tx2">
                    <a:lumMod val="60000"/>
                    <a:lumOff val="40000"/>
                  </a:schemeClr>
                </a:solidFill>
              </a:rPr>
              <a:t> Persönliche Vertiefung</a:t>
            </a:r>
          </a:p>
          <a:p>
            <a:pPr marL="717550">
              <a:buFont typeface="Arial" pitchFamily="34" charset="0"/>
              <a:buChar char="•"/>
            </a:pPr>
            <a:r>
              <a:rPr lang="de-CH" sz="2400" dirty="0" smtClean="0"/>
              <a:t> Input – Zusammenfassung</a:t>
            </a:r>
          </a:p>
          <a:p>
            <a:pPr marL="717550">
              <a:buFont typeface="Arial" pitchFamily="34" charset="0"/>
              <a:buChar char="•"/>
            </a:pPr>
            <a:r>
              <a:rPr lang="de-CH" sz="2400" dirty="0" smtClean="0"/>
              <a:t> Input - Steuern</a:t>
            </a:r>
          </a:p>
          <a:p>
            <a:pPr marL="984250" lvl="2" indent="-266700"/>
            <a:endParaRPr lang="de-CH" sz="2400" dirty="0" smtClean="0"/>
          </a:p>
          <a:p>
            <a:endParaRPr lang="de-CH" sz="2400" dirty="0" smtClean="0"/>
          </a:p>
          <a:p>
            <a:endParaRPr lang="de-CH" sz="2400" dirty="0" smtClean="0"/>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1"/>
          </p:nvPr>
        </p:nvSpPr>
        <p:spPr/>
        <p:txBody>
          <a:bodyPr/>
          <a:lstStyle/>
          <a:p>
            <a:fld id="{87674F0A-37BA-4CE3-B1FD-DE57A7E2F2C6}" type="slidenum">
              <a:rPr lang="de-CH" smtClean="0"/>
              <a:pPr/>
              <a:t>8</a:t>
            </a:fld>
            <a:endParaRPr lang="de-CH"/>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Ablauf (3)</a:t>
            </a:r>
            <a:endParaRPr lang="de-CH" dirty="0"/>
          </a:p>
        </p:txBody>
      </p:sp>
      <p:sp>
        <p:nvSpPr>
          <p:cNvPr id="3" name="Textfeld 2"/>
          <p:cNvSpPr txBox="1"/>
          <p:nvPr/>
        </p:nvSpPr>
        <p:spPr>
          <a:xfrm>
            <a:off x="683568" y="1412776"/>
            <a:ext cx="6415539" cy="3785652"/>
          </a:xfrm>
          <a:prstGeom prst="rect">
            <a:avLst/>
          </a:prstGeom>
          <a:noFill/>
        </p:spPr>
        <p:txBody>
          <a:bodyPr wrap="none" rtlCol="0">
            <a:spAutoFit/>
          </a:bodyPr>
          <a:lstStyle/>
          <a:p>
            <a:pPr marL="633413"/>
            <a:endParaRPr lang="de-CH" sz="2400" dirty="0" smtClean="0"/>
          </a:p>
          <a:p>
            <a:r>
              <a:rPr lang="de-CH" sz="2400" dirty="0" smtClean="0"/>
              <a:t>Staatsaufgaben, Hauptaufgaben des Staates,</a:t>
            </a:r>
          </a:p>
          <a:p>
            <a:r>
              <a:rPr lang="de-CH" sz="2400" dirty="0" smtClean="0"/>
              <a:t>Zuständigkeiten </a:t>
            </a:r>
          </a:p>
          <a:p>
            <a:endParaRPr lang="de-CH" sz="2400" dirty="0" smtClean="0"/>
          </a:p>
          <a:p>
            <a:pPr marL="717550">
              <a:buFont typeface="Arial" pitchFamily="34" charset="0"/>
              <a:buChar char="•"/>
            </a:pPr>
            <a:r>
              <a:rPr lang="de-CH" sz="2400" dirty="0" smtClean="0"/>
              <a:t>	Input – Zusammenfassung</a:t>
            </a:r>
          </a:p>
          <a:p>
            <a:pPr marL="717550">
              <a:buFont typeface="Arial" pitchFamily="34" charset="0"/>
              <a:buChar char="•"/>
            </a:pPr>
            <a:r>
              <a:rPr lang="de-CH" sz="2400" dirty="0" smtClean="0"/>
              <a:t> Input – Steuern</a:t>
            </a:r>
          </a:p>
          <a:p>
            <a:pPr marL="717550">
              <a:buFont typeface="Arial" pitchFamily="34" charset="0"/>
              <a:buChar char="•"/>
            </a:pPr>
            <a:r>
              <a:rPr lang="de-CH" sz="2400" dirty="0" smtClean="0"/>
              <a:t> Zusammenfassung des Tages</a:t>
            </a:r>
          </a:p>
          <a:p>
            <a:pPr marL="984250" lvl="2" indent="-266700"/>
            <a:endParaRPr lang="de-CH" sz="2400" dirty="0" smtClean="0"/>
          </a:p>
          <a:p>
            <a:endParaRPr lang="de-CH" sz="2400" dirty="0" smtClean="0"/>
          </a:p>
          <a:p>
            <a:endParaRPr lang="de-CH" sz="2400" dirty="0" smtClean="0"/>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1"/>
          </p:nvPr>
        </p:nvSpPr>
        <p:spPr/>
        <p:txBody>
          <a:bodyPr/>
          <a:lstStyle/>
          <a:p>
            <a:fld id="{87674F0A-37BA-4CE3-B1FD-DE57A7E2F2C6}" type="slidenum">
              <a:rPr lang="de-CH" smtClean="0"/>
              <a:pPr/>
              <a:t>9</a:t>
            </a:fld>
            <a:endParaRPr lang="de-CH"/>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5A583DB8D210204FB8450B431ED0C4F5" ma:contentTypeVersion="0" ma:contentTypeDescription="Ein neues Dokument erstellen." ma:contentTypeScope="" ma:versionID="5260d389b04343d3b02268a74a039b94">
  <xsd:schema xmlns:xsd="http://www.w3.org/2001/XMLSchema" xmlns:p="http://schemas.microsoft.com/office/2006/metadata/properties" targetNamespace="http://schemas.microsoft.com/office/2006/metadata/properties" ma:root="true" ma:fieldsID="246f02dd96380beb4f7cdcce14d77fd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ma:readOnly="tru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D0F60BD-F82B-4E00-813E-95C3803FB8D0}">
  <ds:schemaRefs>
    <ds:schemaRef ds:uri="http://schemas.microsoft.com/sharepoint/v3/contenttype/forms"/>
  </ds:schemaRefs>
</ds:datastoreItem>
</file>

<file path=customXml/itemProps2.xml><?xml version="1.0" encoding="utf-8"?>
<ds:datastoreItem xmlns:ds="http://schemas.openxmlformats.org/officeDocument/2006/customXml" ds:itemID="{5B259586-E083-4408-B1B3-285D283DC9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538A98E-5EF0-4030-980F-99D4FB312988}">
  <ds:schemaRefs>
    <ds:schemaRef ds:uri="http://purl.org/dc/elements/1.1/"/>
    <ds:schemaRef ds:uri="http://schemas.microsoft.com/office/2006/documentManagement/types"/>
    <ds:schemaRef ds:uri="http://purl.org/dc/dcmitype/"/>
    <ds:schemaRef ds:uri="http://purl.org/dc/terms/"/>
    <ds:schemaRef ds:uri="http://schemas.microsoft.com/office/2006/metadata/properties"/>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Vorlage Präsentation</Template>
  <TotalTime>0</TotalTime>
  <Words>4144</Words>
  <Application>Microsoft Office PowerPoint</Application>
  <PresentationFormat>Bildschirmpräsentation (4:3)</PresentationFormat>
  <Paragraphs>556</Paragraphs>
  <Slides>50</Slides>
  <Notes>42</Notes>
  <HiddenSlides>0</HiddenSlides>
  <MMClips>0</MMClips>
  <ScaleCrop>false</ScaleCrop>
  <HeadingPairs>
    <vt:vector size="4" baseType="variant">
      <vt:variant>
        <vt:lpstr>Design</vt:lpstr>
      </vt:variant>
      <vt:variant>
        <vt:i4>3</vt:i4>
      </vt:variant>
      <vt:variant>
        <vt:lpstr>Folientitel</vt:lpstr>
      </vt:variant>
      <vt:variant>
        <vt:i4>50</vt:i4>
      </vt:variant>
    </vt:vector>
  </HeadingPairs>
  <TitlesOfParts>
    <vt:vector size="53" baseType="lpstr">
      <vt:lpstr>Vorlage Präsentation</vt:lpstr>
      <vt:lpstr>1_Benutzerdefiniertes Design</vt:lpstr>
      <vt:lpstr>Benutzerdefiniertes Design</vt:lpstr>
      <vt:lpstr>üK 2: Modul G-01  Staat und Gemeinde</vt:lpstr>
      <vt:lpstr>Zielsetzung</vt:lpstr>
      <vt:lpstr>Zielsetzung</vt:lpstr>
      <vt:lpstr>Zielsetzung</vt:lpstr>
      <vt:lpstr>Zielsetzung</vt:lpstr>
      <vt:lpstr>Zielsetzung</vt:lpstr>
      <vt:lpstr>Ablauf (1)</vt:lpstr>
      <vt:lpstr>Ablauf (2)</vt:lpstr>
      <vt:lpstr>Ablauf (3)</vt:lpstr>
      <vt:lpstr>Verfassung</vt:lpstr>
      <vt:lpstr>Staat?</vt:lpstr>
      <vt:lpstr>Staat</vt:lpstr>
      <vt:lpstr>Staatszweck: BV, Artikel 2</vt:lpstr>
      <vt:lpstr>Verarbeitung der Vorbereitungsaufgabe 1</vt:lpstr>
      <vt:lpstr>PowerPoint-Präsentation</vt:lpstr>
      <vt:lpstr>Verarbeitung der Vorbereitungsaufgabe 2</vt:lpstr>
      <vt:lpstr>Subsidiarität und Föderalismus</vt:lpstr>
      <vt:lpstr>Demokratie</vt:lpstr>
      <vt:lpstr>Verfassung – Staatsaufgaben</vt:lpstr>
      <vt:lpstr> Hauptaufgaben, Zuständigkeiten und Aufgabenverteilung </vt:lpstr>
      <vt:lpstr>Verarbeitung der Vorbereitungsaufgabe 3</vt:lpstr>
      <vt:lpstr>Anspruchsgruppen</vt:lpstr>
      <vt:lpstr>Selbstständiges Lernen</vt:lpstr>
      <vt:lpstr>Selbstständiges Lernen</vt:lpstr>
      <vt:lpstr>Selbstständiges Lernen</vt:lpstr>
      <vt:lpstr>Auftragserteilung Expertenrunde (1)</vt:lpstr>
      <vt:lpstr>Auftragserteilung Expertenrunde (2)</vt:lpstr>
      <vt:lpstr>Auftragserteilung Expertenrunde (3)</vt:lpstr>
      <vt:lpstr>Auftragserteilung Vermittlungsrunde</vt:lpstr>
      <vt:lpstr>Auftragserteilung Persönliche Vertiefungsphase</vt:lpstr>
      <vt:lpstr>Bundesverfassung und Staatsaufgaben</vt:lpstr>
      <vt:lpstr>Kantonsverfassung und Gemeindeautonomie</vt:lpstr>
      <vt:lpstr>Die Öffentlichen Verwaltungen</vt:lpstr>
      <vt:lpstr>Steuern</vt:lpstr>
      <vt:lpstr>Schweizerisches Steuersystem</vt:lpstr>
      <vt:lpstr>Bundessteuern</vt:lpstr>
      <vt:lpstr>Bundessteuern</vt:lpstr>
      <vt:lpstr>Bundessteuern</vt:lpstr>
      <vt:lpstr>Bundessteuern</vt:lpstr>
      <vt:lpstr>Bundessteuern</vt:lpstr>
      <vt:lpstr>Kantonssteuern</vt:lpstr>
      <vt:lpstr> Steuergesetz (StG)  </vt:lpstr>
      <vt:lpstr> Der Kanton erhebt folgende Steuern: </vt:lpstr>
      <vt:lpstr>Veranlagung</vt:lpstr>
      <vt:lpstr>Bearbeitete Leistungsziele</vt:lpstr>
      <vt:lpstr>Bearbeitete Leistungsziele</vt:lpstr>
      <vt:lpstr>Bearbeitete Leistungsziele</vt:lpstr>
      <vt:lpstr>Bearbeitete Leistungsziele</vt:lpstr>
      <vt:lpstr>Bearbeitete Leistungsziele</vt:lpstr>
      <vt:lpstr>Ziel erreicht?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üK 1</dc:title>
  <dc:creator>moe</dc:creator>
  <cp:lastModifiedBy>Strahm Daniela</cp:lastModifiedBy>
  <cp:revision>814</cp:revision>
  <dcterms:created xsi:type="dcterms:W3CDTF">2011-08-03T10:23:25Z</dcterms:created>
  <dcterms:modified xsi:type="dcterms:W3CDTF">2014-12-17T08:11:07Z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0x0101005A583DB8D210204FB8450B431ED0C4F5</vt:lpwstr>
  </property>
</Properties>
</file>