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 id="2147483672" r:id="rId5"/>
    <p:sldMasterId id="2147483660" r:id="rId6"/>
  </p:sldMasterIdLst>
  <p:notesMasterIdLst>
    <p:notesMasterId r:id="rId43"/>
  </p:notesMasterIdLst>
  <p:handoutMasterIdLst>
    <p:handoutMasterId r:id="rId44"/>
  </p:handoutMasterIdLst>
  <p:sldIdLst>
    <p:sldId id="256" r:id="rId7"/>
    <p:sldId id="258" r:id="rId8"/>
    <p:sldId id="263" r:id="rId9"/>
    <p:sldId id="264" r:id="rId10"/>
    <p:sldId id="262" r:id="rId11"/>
    <p:sldId id="296" r:id="rId12"/>
    <p:sldId id="300" r:id="rId13"/>
    <p:sldId id="301" r:id="rId14"/>
    <p:sldId id="302" r:id="rId15"/>
    <p:sldId id="265" r:id="rId16"/>
    <p:sldId id="304" r:id="rId17"/>
    <p:sldId id="311" r:id="rId18"/>
    <p:sldId id="305" r:id="rId19"/>
    <p:sldId id="306" r:id="rId20"/>
    <p:sldId id="309" r:id="rId21"/>
    <p:sldId id="310" r:id="rId22"/>
    <p:sldId id="308" r:id="rId23"/>
    <p:sldId id="315" r:id="rId24"/>
    <p:sldId id="312" r:id="rId25"/>
    <p:sldId id="316" r:id="rId26"/>
    <p:sldId id="317" r:id="rId27"/>
    <p:sldId id="318" r:id="rId28"/>
    <p:sldId id="319" r:id="rId29"/>
    <p:sldId id="320" r:id="rId30"/>
    <p:sldId id="321" r:id="rId31"/>
    <p:sldId id="313" r:id="rId32"/>
    <p:sldId id="314" r:id="rId33"/>
    <p:sldId id="322" r:id="rId34"/>
    <p:sldId id="323" r:id="rId35"/>
    <p:sldId id="324" r:id="rId36"/>
    <p:sldId id="326" r:id="rId37"/>
    <p:sldId id="327" r:id="rId38"/>
    <p:sldId id="328" r:id="rId39"/>
    <p:sldId id="329" r:id="rId40"/>
    <p:sldId id="330" r:id="rId41"/>
    <p:sldId id="297" r:id="rId42"/>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322" autoAdjust="0"/>
  </p:normalViewPr>
  <p:slideViewPr>
    <p:cSldViewPr>
      <p:cViewPr>
        <p:scale>
          <a:sx n="94" d="100"/>
          <a:sy n="94" d="100"/>
        </p:scale>
        <p:origin x="-212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C8FF177C-A279-4176-9405-5838BFA8184C}" type="datetimeFigureOut">
              <a:rPr lang="de-CH" smtClean="0"/>
              <a:pPr/>
              <a:t>10.12.2014</a:t>
            </a:fld>
            <a:endParaRPr lang="de-CH"/>
          </a:p>
        </p:txBody>
      </p:sp>
      <p:sp>
        <p:nvSpPr>
          <p:cNvPr id="4" name="Fußzeilenplatzhalt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03AB09CB-EF5F-4AFD-8FB7-7562A9D1B9A6}" type="slidenum">
              <a:rPr lang="de-CH" smtClean="0"/>
              <a:pPr/>
              <a:t>‹Nr.›</a:t>
            </a:fld>
            <a:endParaRPr lang="de-CH"/>
          </a:p>
        </p:txBody>
      </p:sp>
    </p:spTree>
    <p:extLst>
      <p:ext uri="{BB962C8B-B14F-4D97-AF65-F5344CB8AC3E}">
        <p14:creationId xmlns:p14="http://schemas.microsoft.com/office/powerpoint/2010/main" val="1889624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B16823F-8271-4E40-8173-30F60AD3F097}" type="datetimeFigureOut">
              <a:rPr lang="de-DE" smtClean="0"/>
              <a:pPr/>
              <a:t>10.12.2014</a:t>
            </a:fld>
            <a:endParaRPr lang="de-CH"/>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6" name="Fußzeilenplatzhalt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4A389DC-B868-4A76-93F1-E20505CB5D10}" type="slidenum">
              <a:rPr lang="de-CH" smtClean="0"/>
              <a:pPr/>
              <a:t>‹Nr.›</a:t>
            </a:fld>
            <a:endParaRPr lang="de-CH"/>
          </a:p>
        </p:txBody>
      </p:sp>
    </p:spTree>
    <p:extLst>
      <p:ext uri="{BB962C8B-B14F-4D97-AF65-F5344CB8AC3E}">
        <p14:creationId xmlns:p14="http://schemas.microsoft.com/office/powerpoint/2010/main" val="2899125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smtClean="0"/>
              <a:t> </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a:t>
            </a:fld>
            <a:endParaRPr lang="de-CH"/>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b="1" baseline="0" dirty="0" smtClean="0"/>
              <a:t>Lokale/regionale Beispiele einfügen</a:t>
            </a:r>
            <a:endParaRPr lang="de-CH" b="1" dirty="0" smtClean="0"/>
          </a:p>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12</a:t>
            </a:fld>
            <a:endParaRPr lang="de-CH"/>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Lokal/regionale Beispiele:</a:t>
            </a:r>
            <a:r>
              <a:rPr lang="de-CH" b="1" baseline="0" dirty="0" smtClean="0"/>
              <a:t> - systematische Gesetzessammlung des eigenen Kantons (grundsätzlich die gleiche Struktur, teilweise andere Begriffe)</a:t>
            </a:r>
          </a:p>
          <a:p>
            <a:endParaRPr lang="de-CH" baseline="0" dirty="0" smtClean="0"/>
          </a:p>
          <a:p>
            <a:r>
              <a:rPr lang="de-CH" baseline="0" dirty="0" smtClean="0"/>
              <a:t>Geltende kantonale Erlasse mit rechtsetzendem Inhalt sind im jeweiligen Rechtsbuch (systematische Gesetzessammlung) des Kantons systemtisch gegliedert und werden entsprechend herausgegeben.</a:t>
            </a:r>
          </a:p>
          <a:p>
            <a:endParaRPr lang="de-CH" baseline="0" dirty="0" smtClean="0"/>
          </a:p>
          <a:p>
            <a:r>
              <a:rPr lang="de-CH" baseline="0" dirty="0" smtClean="0"/>
              <a:t>In den meisten Kantonen werden die elektronischen Fassungen der systematischen monatlich angepasst. </a:t>
            </a:r>
          </a:p>
          <a:p>
            <a:r>
              <a:rPr lang="de-CH" baseline="0" dirty="0" smtClean="0"/>
              <a:t>Die Änderungen von Gesetzen oder auch neue verabschiedete Gesetzte der Legislative werden noch im Amtsblatt publiziert.</a:t>
            </a:r>
          </a:p>
          <a:p>
            <a:r>
              <a:rPr lang="de-CH" baseline="0" dirty="0" smtClean="0"/>
              <a:t>Somit haben Bürgerinnen und Bürger die Information und den Zugang zu den geltenden kantonalen Erlassen.</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13</a:t>
            </a:fld>
            <a:endParaRPr lang="de-CH"/>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sz="1200" kern="1200" dirty="0" smtClean="0">
                <a:solidFill>
                  <a:schemeClr val="tx1"/>
                </a:solidFill>
                <a:latin typeface="+mn-lt"/>
                <a:ea typeface="+mn-ea"/>
                <a:cs typeface="+mn-cs"/>
              </a:rPr>
              <a:t>Der Staatskalender enthält allgemeine Informationen, Telefonnummern sowie die Abbildung der Organisationsstruktur der kantonalen Behörden, der Zentralverwaltung und der Verwaltungskreise</a:t>
            </a:r>
          </a:p>
          <a:p>
            <a:endParaRPr lang="de-CH" sz="1200" kern="1200" dirty="0" smtClean="0">
              <a:solidFill>
                <a:schemeClr val="tx1"/>
              </a:solidFill>
              <a:latin typeface="+mn-lt"/>
              <a:ea typeface="+mn-ea"/>
              <a:cs typeface="+mn-cs"/>
            </a:endParaRPr>
          </a:p>
          <a:p>
            <a:r>
              <a:rPr lang="de-CH" sz="1200" b="1" kern="1200" dirty="0" smtClean="0">
                <a:solidFill>
                  <a:schemeClr val="tx1"/>
                </a:solidFill>
                <a:latin typeface="+mn-lt"/>
                <a:ea typeface="+mn-ea"/>
                <a:cs typeface="+mn-cs"/>
              </a:rPr>
              <a:t>Lokales</a:t>
            </a:r>
            <a:r>
              <a:rPr lang="de-CH" sz="1200" b="1" kern="1200" baseline="0" dirty="0" smtClean="0">
                <a:solidFill>
                  <a:schemeClr val="tx1"/>
                </a:solidFill>
                <a:latin typeface="+mn-lt"/>
                <a:ea typeface="+mn-ea"/>
                <a:cs typeface="+mn-cs"/>
              </a:rPr>
              <a:t>/regionales Beispiel: Staatskalender</a:t>
            </a:r>
            <a:endParaRPr lang="de-CH" sz="1200" b="1" kern="1200" dirty="0" smtClean="0">
              <a:solidFill>
                <a:schemeClr val="tx1"/>
              </a:solidFill>
              <a:latin typeface="+mn-lt"/>
              <a:ea typeface="+mn-ea"/>
              <a:cs typeface="+mn-cs"/>
            </a:endParaRPr>
          </a:p>
        </p:txBody>
      </p:sp>
      <p:sp>
        <p:nvSpPr>
          <p:cNvPr id="4" name="Foliennummernplatzhalter 3"/>
          <p:cNvSpPr>
            <a:spLocks noGrp="1"/>
          </p:cNvSpPr>
          <p:nvPr>
            <p:ph type="sldNum" sz="quarter" idx="10"/>
          </p:nvPr>
        </p:nvSpPr>
        <p:spPr/>
        <p:txBody>
          <a:bodyPr/>
          <a:lstStyle/>
          <a:p>
            <a:fld id="{B4A389DC-B868-4A76-93F1-E20505CB5D10}" type="slidenum">
              <a:rPr lang="de-CH" smtClean="0"/>
              <a:pPr/>
              <a:t>14</a:t>
            </a:fld>
            <a:endParaRPr lang="de-CH"/>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b="1" dirty="0" smtClean="0"/>
              <a:t>Öffentlich:</a:t>
            </a:r>
          </a:p>
          <a:p>
            <a:pPr marL="0" marR="0" indent="0" algn="l" defTabSz="914400" rtl="0" eaLnBrk="1" fontAlgn="auto" latinLnBrk="0" hangingPunct="1">
              <a:lnSpc>
                <a:spcPct val="100000"/>
              </a:lnSpc>
              <a:spcBef>
                <a:spcPts val="0"/>
              </a:spcBef>
              <a:spcAft>
                <a:spcPts val="0"/>
              </a:spcAft>
              <a:buClrTx/>
              <a:buSzTx/>
              <a:buFontTx/>
              <a:buNone/>
              <a:tabLst/>
              <a:defRPr/>
            </a:pPr>
            <a:r>
              <a:rPr lang="de-CH" b="0" dirty="0" smtClean="0"/>
              <a:t>Wichtiger</a:t>
            </a:r>
            <a:r>
              <a:rPr lang="de-CH" b="0" baseline="0" dirty="0" smtClean="0"/>
              <a:t> Beitrag für die Meinungsbildung der Bevölkerung, des Stimmvolkes.</a:t>
            </a:r>
          </a:p>
          <a:p>
            <a:pPr marL="0" marR="0" indent="0" algn="l" defTabSz="914400" rtl="0" eaLnBrk="1" fontAlgn="auto" latinLnBrk="0" hangingPunct="1">
              <a:lnSpc>
                <a:spcPct val="100000"/>
              </a:lnSpc>
              <a:spcBef>
                <a:spcPts val="0"/>
              </a:spcBef>
              <a:spcAft>
                <a:spcPts val="0"/>
              </a:spcAft>
              <a:buClrTx/>
              <a:buSzTx/>
              <a:buFontTx/>
              <a:buNone/>
              <a:tabLst/>
              <a:defRPr/>
            </a:pPr>
            <a:r>
              <a:rPr lang="de-CH" b="0" baseline="0" dirty="0" smtClean="0"/>
              <a:t>Kein Gesetz und keine neue Leistung kann ohne vorherige Diskussion vorgeschlagen werden.</a:t>
            </a:r>
            <a:endParaRPr lang="de-CH" b="0"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de-CH" b="0" baseline="0" dirty="0" smtClean="0"/>
              <a:t>Die Sitzungen der Legislative sind deshalb öffentlich, werden protokolliert. Die Protokolle sind auch einsehbar.</a:t>
            </a:r>
          </a:p>
          <a:p>
            <a:pPr marL="0" marR="0" indent="0" algn="l" defTabSz="914400" rtl="0" eaLnBrk="1" fontAlgn="auto" latinLnBrk="0" hangingPunct="1">
              <a:lnSpc>
                <a:spcPct val="100000"/>
              </a:lnSpc>
              <a:spcBef>
                <a:spcPts val="0"/>
              </a:spcBef>
              <a:spcAft>
                <a:spcPts val="0"/>
              </a:spcAft>
              <a:buClrTx/>
              <a:buSzTx/>
              <a:buFontTx/>
              <a:buNone/>
              <a:tabLst/>
              <a:defRPr/>
            </a:pPr>
            <a:r>
              <a:rPr lang="de-CH" b="0" baseline="0" dirty="0" smtClean="0"/>
              <a:t>Sobald ein Gesetz verabschiedet oder eine Massnahme/Leistung beschlossen ist, wird diese im Amtsblatt/in der amtlichen Rechtssammlung publiziert. </a:t>
            </a:r>
          </a:p>
        </p:txBody>
      </p:sp>
      <p:sp>
        <p:nvSpPr>
          <p:cNvPr id="4" name="Foliennummernplatzhalter 3"/>
          <p:cNvSpPr>
            <a:spLocks noGrp="1"/>
          </p:cNvSpPr>
          <p:nvPr>
            <p:ph type="sldNum" sz="quarter" idx="10"/>
          </p:nvPr>
        </p:nvSpPr>
        <p:spPr/>
        <p:txBody>
          <a:bodyPr/>
          <a:lstStyle/>
          <a:p>
            <a:fld id="{B4A389DC-B868-4A76-93F1-E20505CB5D10}" type="slidenum">
              <a:rPr lang="de-CH" smtClean="0"/>
              <a:pPr/>
              <a:t>15</a:t>
            </a:fld>
            <a:endParaRPr lang="de-CH"/>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Lokale/regionale</a:t>
            </a:r>
            <a:r>
              <a:rPr lang="de-CH" b="1" baseline="0" dirty="0" smtClean="0"/>
              <a:t> Beispiele eines entsprechenden Kommunikations-Reglements</a:t>
            </a:r>
          </a:p>
          <a:p>
            <a:endParaRPr lang="de-CH" b="1" dirty="0" smtClean="0"/>
          </a:p>
          <a:p>
            <a:r>
              <a:rPr lang="de-CH" b="0" dirty="0" smtClean="0"/>
              <a:t>Inhalte</a:t>
            </a:r>
            <a:r>
              <a:rPr lang="de-CH" b="0" baseline="0" dirty="0" smtClean="0"/>
              <a:t> dieser </a:t>
            </a:r>
            <a:r>
              <a:rPr lang="de-CH" b="0" baseline="0" dirty="0" err="1" smtClean="0"/>
              <a:t>Reglemente</a:t>
            </a:r>
            <a:r>
              <a:rPr lang="de-CH" b="0" baseline="0" dirty="0" smtClean="0"/>
              <a:t>:</a:t>
            </a:r>
          </a:p>
          <a:p>
            <a:r>
              <a:rPr lang="de-CH" b="0" baseline="0" dirty="0" smtClean="0"/>
              <a:t>Grundsätze der Transparenz und der vereinfachten Zugriffe auf Informationen,</a:t>
            </a:r>
          </a:p>
          <a:p>
            <a:r>
              <a:rPr lang="de-CH" b="0" baseline="0" dirty="0" smtClean="0"/>
              <a:t>Grenzen der Zugriffe auf Informationen =&gt; Privatsphäre, Datenschutz, Amtsgeheimnis =&gt; Verbindung/Anknüpfung Register 03</a:t>
            </a:r>
          </a:p>
          <a:p>
            <a:endParaRPr lang="de-CH" b="0"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16</a:t>
            </a:fld>
            <a:endParaRPr lang="de-CH"/>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Mitarbeiterinnen</a:t>
            </a:r>
            <a:r>
              <a:rPr lang="de-CH" baseline="0" dirty="0" smtClean="0"/>
              <a:t> und Mitarbeiter der Verwaltungen geben ohne Rücksprache mit ihren Vorgesetzten mit ihrem Vorgesetzte nur Auskünfte und Dokumente weiter, die ohne weiteres für alle zugänglich sind.</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17</a:t>
            </a:fld>
            <a:endParaRPr lang="de-CH"/>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Lokale/regionale Beispiele einfügen</a:t>
            </a:r>
          </a:p>
          <a:p>
            <a:r>
              <a:rPr lang="de-CH" b="0" dirty="0" smtClean="0"/>
              <a:t>Entsprechende</a:t>
            </a:r>
            <a:r>
              <a:rPr lang="de-CH" b="0" baseline="0" dirty="0" smtClean="0"/>
              <a:t> Gesetze, Verordnungen, </a:t>
            </a:r>
            <a:r>
              <a:rPr lang="de-CH" b="0" baseline="0" dirty="0" err="1" smtClean="0"/>
              <a:t>Reglemente</a:t>
            </a:r>
            <a:r>
              <a:rPr lang="de-CH" b="0" baseline="0" dirty="0" smtClean="0"/>
              <a:t> für die Lernenden bereithalten.</a:t>
            </a:r>
          </a:p>
          <a:p>
            <a:r>
              <a:rPr lang="de-CH" b="0" baseline="0" dirty="0" smtClean="0"/>
              <a:t>Lernenden recherchieren in diesen Vorlagen und zeigen die inhaltlichen und formalen Vorschriften auf.</a:t>
            </a:r>
          </a:p>
          <a:p>
            <a:endParaRPr lang="de-CH" b="0" baseline="0" dirty="0" smtClean="0"/>
          </a:p>
          <a:p>
            <a:r>
              <a:rPr lang="de-CH" b="0" baseline="0" dirty="0" smtClean="0"/>
              <a:t>=&gt; Auftragserteilung</a:t>
            </a:r>
            <a:endParaRPr lang="de-CH" b="0" dirty="0" smtClean="0"/>
          </a:p>
        </p:txBody>
      </p:sp>
      <p:sp>
        <p:nvSpPr>
          <p:cNvPr id="4" name="Foliennummernplatzhalter 3"/>
          <p:cNvSpPr>
            <a:spLocks noGrp="1"/>
          </p:cNvSpPr>
          <p:nvPr>
            <p:ph type="sldNum" sz="quarter" idx="10"/>
          </p:nvPr>
        </p:nvSpPr>
        <p:spPr/>
        <p:txBody>
          <a:bodyPr/>
          <a:lstStyle/>
          <a:p>
            <a:fld id="{B4A389DC-B868-4A76-93F1-E20505CB5D10}" type="slidenum">
              <a:rPr lang="de-CH" smtClean="0"/>
              <a:pPr/>
              <a:t>18</a:t>
            </a:fld>
            <a:endParaRPr lang="de-CH"/>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Die Öffentlichkeitsarbeit grenz sich ganz klar von Marketing</a:t>
            </a:r>
            <a:r>
              <a:rPr lang="de-CH" baseline="0" dirty="0" smtClean="0"/>
              <a:t> und Werbung ab.</a:t>
            </a:r>
          </a:p>
          <a:p>
            <a:r>
              <a:rPr lang="de-CH" baseline="0" dirty="0" smtClean="0"/>
              <a:t>Die  Öffentlichkeitsarbeit zielt darauf, die Beziehung zwischen der Organisation – in unserem Falle – der Stadt, Gemeinde, Kanton – mit ihren externen Anspruchsgruppen zu gestalten.</a:t>
            </a:r>
          </a:p>
          <a:p>
            <a:r>
              <a:rPr lang="de-CH" baseline="0" dirty="0" smtClean="0"/>
              <a:t>Das heisst die Öffentlichkeitsarbeit bearbeitet, </a:t>
            </a:r>
            <a:r>
              <a:rPr lang="de-CH" b="1" baseline="0" dirty="0" smtClean="0"/>
              <a:t>wie</a:t>
            </a:r>
            <a:r>
              <a:rPr lang="de-CH" baseline="0" dirty="0" smtClean="0"/>
              <a:t> die Bürgerinnen und Bürger informiert werden – natürlich immer unter Rücksicht des Amtsgeheimnisses und des Datenschutzes.</a:t>
            </a:r>
            <a:endParaRPr lang="de-CH" dirty="0" smtClean="0"/>
          </a:p>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19</a:t>
            </a:fld>
            <a:endParaRPr lang="de-CH"/>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Hinweis für</a:t>
            </a:r>
            <a:r>
              <a:rPr lang="de-CH" b="1" baseline="0" dirty="0" smtClean="0"/>
              <a:t> Fachreferentinnen und Fachreferenten:</a:t>
            </a:r>
          </a:p>
          <a:p>
            <a:r>
              <a:rPr lang="de-CH" baseline="0" dirty="0" smtClean="0"/>
              <a:t>Sie moderieren die Klassendiskussion. Bereiten Sie Beispiele vor, falls die Diskussion zäh anläuft.</a:t>
            </a:r>
          </a:p>
          <a:p>
            <a:r>
              <a:rPr lang="de-CH" baseline="0" dirty="0" smtClean="0"/>
              <a:t>Sie halten die Antworten stichwortartig auf einem Flip-Chart oder einer Pinnwand fest.</a:t>
            </a:r>
          </a:p>
          <a:p>
            <a:r>
              <a:rPr lang="de-CH" baseline="0" dirty="0" smtClean="0"/>
              <a:t>Diese Stichworte brauchen Sie, um in einem zweiten Schritt Massnahmen für die entsprechenden Ziele zu definieren.</a:t>
            </a:r>
          </a:p>
          <a:p>
            <a:r>
              <a:rPr lang="de-CH" baseline="0" dirty="0" smtClean="0"/>
              <a:t>Mögliches Beispiel:</a:t>
            </a:r>
          </a:p>
          <a:p>
            <a:r>
              <a:rPr lang="de-CH" baseline="0" dirty="0" smtClean="0"/>
              <a:t>Die Bevölkerung soll vertrauen in die Arbeit der Polizei finden. Damit erhöht sich das Sicherheitsgefühl der Bevölkerung.</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20</a:t>
            </a:fld>
            <a:endParaRPr lang="de-CH"/>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Hinweis für</a:t>
            </a:r>
            <a:r>
              <a:rPr lang="de-CH" b="1" baseline="0" dirty="0" smtClean="0"/>
              <a:t> Fachreferentinnen und Fachreferenten:</a:t>
            </a:r>
          </a:p>
          <a:p>
            <a:r>
              <a:rPr lang="de-CH" baseline="0" dirty="0" smtClean="0"/>
              <a:t>Sie moderieren die Klassendiskussion. Bereiten Sie Beispiele vor, falls die Diskussion zäh anläuft.</a:t>
            </a:r>
          </a:p>
          <a:p>
            <a:r>
              <a:rPr lang="de-CH" baseline="0" dirty="0" smtClean="0"/>
              <a:t>Sie halten die Antworten stichwortartig auf einem Flip-Chart oder einer Pinnwand fest.</a:t>
            </a:r>
          </a:p>
          <a:p>
            <a:r>
              <a:rPr lang="de-CH" baseline="0" dirty="0" smtClean="0"/>
              <a:t>Diese Stichworte brauchen Sie, um in einem zweiten Schritt Massnahmen für die entsprechenden Ziele zu definieren.</a:t>
            </a:r>
          </a:p>
          <a:p>
            <a:endParaRPr lang="de-CH" baseline="0" dirty="0" smtClean="0"/>
          </a:p>
          <a:p>
            <a:endParaRPr lang="de-CH" baseline="0" dirty="0" smtClean="0"/>
          </a:p>
          <a:p>
            <a:r>
              <a:rPr lang="de-CH" baseline="0" dirty="0" smtClean="0"/>
              <a:t>Mögliches Beispiel:</a:t>
            </a:r>
          </a:p>
          <a:p>
            <a:r>
              <a:rPr lang="de-CH" dirty="0" smtClean="0"/>
              <a:t>….</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21</a:t>
            </a:fld>
            <a:endParaRPr lang="de-C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Begründung:</a:t>
            </a:r>
            <a:r>
              <a:rPr lang="de-CH" baseline="0" dirty="0" smtClean="0"/>
              <a:t> </a:t>
            </a:r>
          </a:p>
          <a:p>
            <a:r>
              <a:rPr lang="de-CH" baseline="0" dirty="0" smtClean="0"/>
              <a:t>Es ist wichtig, dass Sie wissen, welche Informationen in welcher Form publiziert/veröffentlicht werden.</a:t>
            </a:r>
          </a:p>
          <a:p>
            <a:r>
              <a:rPr lang="de-CH" dirty="0" smtClean="0"/>
              <a:t>Hier gibt es auch eine Verbindung</a:t>
            </a:r>
            <a:r>
              <a:rPr lang="de-CH" baseline="0" dirty="0" smtClean="0"/>
              <a:t> zum Öffentlichkeitsprinzip und zum Auskunftsrecht.</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a:t>
            </a:fld>
            <a:endParaRPr lang="de-CH"/>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Hinweis für</a:t>
            </a:r>
            <a:r>
              <a:rPr lang="de-CH" b="1" baseline="0" dirty="0" smtClean="0"/>
              <a:t> Fachreferentinnen und Fachreferenten:</a:t>
            </a:r>
          </a:p>
          <a:p>
            <a:r>
              <a:rPr lang="de-CH" baseline="0" dirty="0" smtClean="0"/>
              <a:t>Sie moderieren die Klassendiskussion. Bereiten Sie Beispiele vor, falls die Diskussion zäh anläuft.</a:t>
            </a:r>
          </a:p>
          <a:p>
            <a:r>
              <a:rPr lang="de-CH" baseline="0" dirty="0" smtClean="0"/>
              <a:t>Sie halten die Antworten stichwortartig auf einem Flip-Chart oder einer Pinnwand fest.</a:t>
            </a:r>
          </a:p>
          <a:p>
            <a:r>
              <a:rPr lang="de-CH" baseline="0" dirty="0" smtClean="0"/>
              <a:t>Diese Stichworte brauchen Sie, um in einem zweiten Schritt Massnahmen für die entsprechenden Ziele zu definieren.</a:t>
            </a:r>
          </a:p>
          <a:p>
            <a:endParaRPr lang="de-CH" baseline="0" dirty="0" smtClean="0"/>
          </a:p>
          <a:p>
            <a:r>
              <a:rPr lang="de-CH" dirty="0" smtClean="0"/>
              <a:t>…</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22</a:t>
            </a:fld>
            <a:endParaRPr lang="de-CH"/>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Hinweis für</a:t>
            </a:r>
            <a:r>
              <a:rPr lang="de-CH" b="1" baseline="0" dirty="0" smtClean="0"/>
              <a:t> Fachreferentinnen und Fachreferenten:</a:t>
            </a:r>
          </a:p>
          <a:p>
            <a:r>
              <a:rPr lang="de-CH" baseline="0" dirty="0" smtClean="0"/>
              <a:t>Sie moderieren die Klassendiskussion. Bereiten Sie Beispiele vor, falls die Diskussion zäh anläuft.</a:t>
            </a:r>
          </a:p>
          <a:p>
            <a:r>
              <a:rPr lang="de-CH" baseline="0" dirty="0" smtClean="0"/>
              <a:t>Sie halten die Antworten stichwortartig auf einem Flip-Chart oder einer Pinnwand fest.</a:t>
            </a:r>
          </a:p>
          <a:p>
            <a:r>
              <a:rPr lang="de-CH" baseline="0" dirty="0" smtClean="0"/>
              <a:t>Diese Stichworte brauchen Sie, um in einem zweiten Schritt Massnahmen für die entsprechenden Ziele zu definieren.</a:t>
            </a:r>
          </a:p>
          <a:p>
            <a:endParaRPr lang="de-CH" baseline="0" dirty="0" smtClean="0"/>
          </a:p>
          <a:p>
            <a:r>
              <a:rPr lang="de-CH" baseline="0" dirty="0" smtClean="0"/>
              <a:t>Mögliches Beispiel:</a:t>
            </a:r>
          </a:p>
          <a:p>
            <a:r>
              <a:rPr lang="de-CH" dirty="0" smtClean="0"/>
              <a:t>Abstimmungsunterlagen</a:t>
            </a:r>
            <a:r>
              <a:rPr lang="de-CH" baseline="0" dirty="0" smtClean="0"/>
              <a:t> es werden Pro und Contra aufgeführt sowie die Haltung von Bundesrat und Parlament.</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23</a:t>
            </a:fld>
            <a:endParaRPr lang="de-CH"/>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Hinweis für</a:t>
            </a:r>
            <a:r>
              <a:rPr lang="de-CH" b="1" baseline="0" dirty="0" smtClean="0"/>
              <a:t> Fachreferentinnen und Fachreferenten:</a:t>
            </a:r>
          </a:p>
          <a:p>
            <a:r>
              <a:rPr lang="de-CH" baseline="0" dirty="0" smtClean="0"/>
              <a:t>Sie moderieren die Klassendiskussion. Bereiten Sie Beispiele vor, falls die Diskussion zäh anläuft.</a:t>
            </a:r>
          </a:p>
          <a:p>
            <a:r>
              <a:rPr lang="de-CH" baseline="0" dirty="0" smtClean="0"/>
              <a:t>Sie halten die Antworten stichwortartig auf einem Flip-Chart oder einer Pinnwand fest.</a:t>
            </a:r>
          </a:p>
          <a:p>
            <a:r>
              <a:rPr lang="de-CH" baseline="0" dirty="0" smtClean="0"/>
              <a:t>Diese Stichworte brauchen Sie, um in einem zweiten Schritt Massnahmen für die entsprechenden Ziele zu definieren.</a:t>
            </a:r>
          </a:p>
          <a:p>
            <a:endParaRPr lang="de-CH" baseline="0" dirty="0" smtClean="0"/>
          </a:p>
          <a:p>
            <a:r>
              <a:rPr lang="de-CH" baseline="0" dirty="0" smtClean="0"/>
              <a:t>Mögliches Beispiel:</a:t>
            </a:r>
          </a:p>
          <a:p>
            <a:r>
              <a:rPr lang="de-CH" baseline="0" dirty="0" smtClean="0"/>
              <a:t>…</a:t>
            </a:r>
          </a:p>
        </p:txBody>
      </p:sp>
      <p:sp>
        <p:nvSpPr>
          <p:cNvPr id="4" name="Foliennummernplatzhalter 3"/>
          <p:cNvSpPr>
            <a:spLocks noGrp="1"/>
          </p:cNvSpPr>
          <p:nvPr>
            <p:ph type="sldNum" sz="quarter" idx="10"/>
          </p:nvPr>
        </p:nvSpPr>
        <p:spPr/>
        <p:txBody>
          <a:bodyPr/>
          <a:lstStyle/>
          <a:p>
            <a:fld id="{B4A389DC-B868-4A76-93F1-E20505CB5D10}" type="slidenum">
              <a:rPr lang="de-CH" smtClean="0"/>
              <a:pPr/>
              <a:t>24</a:t>
            </a:fld>
            <a:endParaRPr lang="de-CH"/>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25</a:t>
            </a:fld>
            <a:endParaRPr lang="de-CH"/>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Hinweis für Fachreferentinnen/Fachreferenten</a:t>
            </a:r>
          </a:p>
          <a:p>
            <a:r>
              <a:rPr lang="de-CH" b="1" dirty="0" smtClean="0"/>
              <a:t>Erstellen</a:t>
            </a:r>
            <a:r>
              <a:rPr lang="de-CH" b="1" baseline="0" dirty="0" smtClean="0"/>
              <a:t> Sie Beispiele</a:t>
            </a:r>
            <a:endParaRPr lang="de-CH" b="1" dirty="0" smtClean="0"/>
          </a:p>
          <a:p>
            <a:endParaRPr lang="de-CH" dirty="0" smtClean="0"/>
          </a:p>
          <a:p>
            <a:r>
              <a:rPr lang="de-CH" dirty="0" smtClean="0"/>
              <a:t>Beispiel:</a:t>
            </a:r>
          </a:p>
          <a:p>
            <a:r>
              <a:rPr lang="de-CH" dirty="0" smtClean="0"/>
              <a:t>Steueramt Gemeinde </a:t>
            </a:r>
            <a:r>
              <a:rPr lang="de-CH" dirty="0" err="1" smtClean="0"/>
              <a:t>xy</a:t>
            </a:r>
            <a:endParaRPr lang="de-CH" dirty="0" smtClean="0"/>
          </a:p>
          <a:p>
            <a:endParaRPr lang="de-CH" dirty="0" smtClean="0"/>
          </a:p>
          <a:p>
            <a:r>
              <a:rPr lang="de-CH" b="1" dirty="0" smtClean="0"/>
              <a:t>Ziel</a:t>
            </a:r>
            <a:r>
              <a:rPr lang="de-CH" dirty="0" smtClean="0"/>
              <a:t>			</a:t>
            </a:r>
            <a:r>
              <a:rPr lang="de-CH" b="1" dirty="0" smtClean="0"/>
              <a:t>Massnahmen</a:t>
            </a:r>
            <a:r>
              <a:rPr lang="de-CH" dirty="0" smtClean="0"/>
              <a:t>			</a:t>
            </a:r>
            <a:r>
              <a:rPr lang="de-CH" b="1" dirty="0" smtClean="0"/>
              <a:t>erwarteter Nutzen</a:t>
            </a:r>
          </a:p>
          <a:p>
            <a:r>
              <a:rPr lang="de-CH" dirty="0" smtClean="0"/>
              <a:t>Aufbau und Pflege</a:t>
            </a:r>
            <a:r>
              <a:rPr lang="de-CH" baseline="0" dirty="0" smtClean="0"/>
              <a:t> von Vertrauen:	Hilfe beim Ausfüllen der Steuererklärung		weniger Nachfragen und Korrekturen,</a:t>
            </a:r>
          </a:p>
          <a:p>
            <a:r>
              <a:rPr lang="de-CH" baseline="0" dirty="0" smtClean="0"/>
              <a:t>							Dienstleistungsangebot</a:t>
            </a:r>
          </a:p>
          <a:p>
            <a:r>
              <a:rPr lang="de-CH" baseline="0" dirty="0" smtClean="0"/>
              <a:t>…..</a:t>
            </a:r>
          </a:p>
          <a:p>
            <a:endParaRPr lang="de-CH" baseline="0" dirty="0" smtClean="0"/>
          </a:p>
        </p:txBody>
      </p:sp>
      <p:sp>
        <p:nvSpPr>
          <p:cNvPr id="4" name="Foliennummernplatzhalter 3"/>
          <p:cNvSpPr>
            <a:spLocks noGrp="1"/>
          </p:cNvSpPr>
          <p:nvPr>
            <p:ph type="sldNum" sz="quarter" idx="10"/>
          </p:nvPr>
        </p:nvSpPr>
        <p:spPr/>
        <p:txBody>
          <a:bodyPr/>
          <a:lstStyle/>
          <a:p>
            <a:fld id="{B4A389DC-B868-4A76-93F1-E20505CB5D10}" type="slidenum">
              <a:rPr lang="de-CH" smtClean="0"/>
              <a:pPr/>
              <a:t>26</a:t>
            </a:fld>
            <a:endParaRPr lang="de-CH"/>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29</a:t>
            </a:fld>
            <a:endParaRPr lang="de-CH"/>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Lokale/regionale Bespiele</a:t>
            </a:r>
            <a:r>
              <a:rPr lang="de-CH" dirty="0" smtClean="0"/>
              <a:t>:</a:t>
            </a:r>
            <a:r>
              <a:rPr lang="de-CH" baseline="0" dirty="0" smtClean="0"/>
              <a:t> z.B. Raumplanungsgruppen, Wirtschaftraum </a:t>
            </a:r>
            <a:r>
              <a:rPr lang="de-CH" baseline="0" dirty="0" err="1" smtClean="0"/>
              <a:t>xy</a:t>
            </a:r>
            <a:r>
              <a:rPr lang="de-CH" baseline="0" dirty="0" smtClean="0"/>
              <a:t>, ….</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30</a:t>
            </a:fld>
            <a:endParaRPr lang="de-CH"/>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Lokale/regionale Bespiele</a:t>
            </a:r>
            <a:r>
              <a:rPr lang="de-CH" dirty="0" smtClean="0"/>
              <a:t>:</a:t>
            </a:r>
            <a:r>
              <a:rPr lang="de-CH" baseline="0" dirty="0" smtClean="0"/>
              <a:t> z.B. Raumplanungsgruppen, Wirtschaftraum </a:t>
            </a:r>
            <a:r>
              <a:rPr lang="de-CH" baseline="0" dirty="0" err="1" smtClean="0"/>
              <a:t>xy</a:t>
            </a:r>
            <a:r>
              <a:rPr lang="de-CH" baseline="0" dirty="0" smtClean="0"/>
              <a:t>, ….</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31</a:t>
            </a:fld>
            <a:endParaRPr lang="de-CH"/>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1" dirty="0" smtClean="0"/>
              <a:t>Lokale/regionale resp. Kantonale Bespiele mitbringen</a:t>
            </a:r>
          </a:p>
          <a:p>
            <a:endParaRPr lang="de-CH" b="1" dirty="0" smtClean="0"/>
          </a:p>
          <a:p>
            <a:r>
              <a:rPr lang="de-CH" b="1" dirty="0" smtClean="0"/>
              <a:t>*Anknüpfungspunkt</a:t>
            </a:r>
            <a:r>
              <a:rPr lang="de-CH" b="1" baseline="0" dirty="0" smtClean="0"/>
              <a:t> für vertiefte Behandlungen in berufsspezifischem </a:t>
            </a:r>
            <a:r>
              <a:rPr lang="de-CH" b="1" baseline="0" dirty="0" err="1" smtClean="0"/>
              <a:t>üK</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32</a:t>
            </a:fld>
            <a:endParaRPr lang="de-CH"/>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aseline="0" dirty="0" smtClean="0"/>
              <a:t>Es wurden Beispiele von Informationen gezeigt,  welche publiziert/veröffentlicht werden.</a:t>
            </a:r>
          </a:p>
          <a:p>
            <a:r>
              <a:rPr lang="de-CH" baseline="0" dirty="0" smtClean="0"/>
              <a:t>Sie selbst haben Beispiele aus Ihrem Betrieb mitgebracht.</a:t>
            </a:r>
          </a:p>
          <a:p>
            <a:r>
              <a:rPr lang="de-CH" dirty="0" smtClean="0"/>
              <a:t>Verbindung</a:t>
            </a:r>
            <a:r>
              <a:rPr lang="de-CH" baseline="0" dirty="0" smtClean="0"/>
              <a:t> zum Öffentlichkeitsprinzip und zum Auskunftsrecht.</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33</a:t>
            </a:fld>
            <a:endParaRPr lang="de-CH"/>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Begründung: </a:t>
            </a:r>
          </a:p>
          <a:p>
            <a:r>
              <a:rPr lang="de-CH" dirty="0" smtClean="0"/>
              <a:t>Die Öffentlichkeitsarbeit grenz sich ganz klar von Marketing</a:t>
            </a:r>
            <a:r>
              <a:rPr lang="de-CH" baseline="0" dirty="0" smtClean="0"/>
              <a:t> und Werbung ab.</a:t>
            </a:r>
          </a:p>
          <a:p>
            <a:r>
              <a:rPr lang="de-CH" baseline="0" dirty="0" smtClean="0"/>
              <a:t>Die  Öffentlichkeitsarbeit zielt darauf, die Beziehung zwischen der Organisation – in unserem Falle – der Stadt, Gemeinde, Kanton – mit ihren externen Anspruchsgruppen zu gestalten.</a:t>
            </a:r>
          </a:p>
          <a:p>
            <a:r>
              <a:rPr lang="de-CH" baseline="0" dirty="0" smtClean="0"/>
              <a:t>Das heisst die Öffentlichkeitsarbeit bearbeitet, </a:t>
            </a:r>
            <a:r>
              <a:rPr lang="de-CH" b="1" baseline="0" dirty="0" smtClean="0"/>
              <a:t>wie</a:t>
            </a:r>
            <a:r>
              <a:rPr lang="de-CH" baseline="0" dirty="0" smtClean="0"/>
              <a:t> die Bürgerinnen und Bürger informiert werden – natürlich immer unter Rücksicht des Amtsgeheimnisses und des Datenschutzes.</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a:t>
            </a:fld>
            <a:endParaRPr lang="de-CH"/>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Die Öffentlichkeitsarbeit grenz sich ganz klar von Marketing</a:t>
            </a:r>
            <a:r>
              <a:rPr lang="de-CH" baseline="0" dirty="0" smtClean="0"/>
              <a:t> und Werbung ab.</a:t>
            </a:r>
          </a:p>
          <a:p>
            <a:r>
              <a:rPr lang="de-CH" baseline="0" dirty="0" smtClean="0"/>
              <a:t>Die  Öffentlichkeitsarbeit zielt darauf, die Beziehung zwischen der Organisation – in unserem Falle – der Stadt, Gemeinde, Kanton – mit ihren externen Anspruchsgruppen zu gestalten.</a:t>
            </a:r>
          </a:p>
          <a:p>
            <a:r>
              <a:rPr lang="de-CH" baseline="0" dirty="0" smtClean="0"/>
              <a:t>Das heisst die Öffentlichkeitsarbeit bearbeitet, </a:t>
            </a:r>
            <a:r>
              <a:rPr lang="de-CH" b="1" baseline="0" dirty="0" smtClean="0"/>
              <a:t>wie</a:t>
            </a:r>
            <a:r>
              <a:rPr lang="de-CH" baseline="0" dirty="0" smtClean="0"/>
              <a:t> die Bürgerinnen und Bürger informiert werden – natürlich immer unter Rücksicht des Amtsgeheimnisses und des Datenschutzes.</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34</a:t>
            </a:fld>
            <a:endParaRPr lang="de-CH"/>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Mit der</a:t>
            </a:r>
            <a:r>
              <a:rPr lang="de-CH" baseline="0" dirty="0" smtClean="0"/>
              <a:t> 3teiligen Gruppenarbeit haben </a:t>
            </a:r>
            <a:r>
              <a:rPr lang="de-CH" baseline="0" dirty="0" err="1" smtClean="0"/>
              <a:t>adressantengerechte</a:t>
            </a:r>
            <a:r>
              <a:rPr lang="de-CH" baseline="0" dirty="0" smtClean="0"/>
              <a:t> Auskunft über einen Standort zusammengestellt.</a:t>
            </a:r>
            <a:endParaRPr lang="de-CH" dirty="0" smtClean="0"/>
          </a:p>
          <a:p>
            <a:endParaRPr lang="de-CH" dirty="0" smtClean="0"/>
          </a:p>
          <a:p>
            <a:r>
              <a:rPr lang="de-CH" dirty="0" smtClean="0"/>
              <a:t>Hier geht es um die</a:t>
            </a:r>
            <a:r>
              <a:rPr lang="de-CH" baseline="0" dirty="0" smtClean="0"/>
              <a:t> «Vermarktung» des Standortes . Ziel des Standortmarketings ist es, den Entscheid einer Unternehmung oder einer Privatperson bezüglich der Standortwahl zu beeinflussen. Dazu gehört auch den Standort bekannt zu machen, sein Image zu verbessern, um damit Investoren, Arbeitskräfte, Familien etc. anzuwerben.</a:t>
            </a:r>
            <a:endParaRPr lang="de-CH" dirty="0" smtClean="0"/>
          </a:p>
          <a:p>
            <a:endParaRPr lang="de-CH" dirty="0" smtClean="0"/>
          </a:p>
        </p:txBody>
      </p:sp>
      <p:sp>
        <p:nvSpPr>
          <p:cNvPr id="4" name="Foliennummernplatzhalter 3"/>
          <p:cNvSpPr>
            <a:spLocks noGrp="1"/>
          </p:cNvSpPr>
          <p:nvPr>
            <p:ph type="sldNum" sz="quarter" idx="10"/>
          </p:nvPr>
        </p:nvSpPr>
        <p:spPr/>
        <p:txBody>
          <a:bodyPr/>
          <a:lstStyle/>
          <a:p>
            <a:fld id="{B4A389DC-B868-4A76-93F1-E20505CB5D10}" type="slidenum">
              <a:rPr lang="de-CH" smtClean="0"/>
              <a:pPr/>
              <a:t>35</a:t>
            </a:fld>
            <a:endParaRPr lang="de-CH"/>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dirty="0" smtClean="0"/>
              <a:t>Auf der Basis dieser Leistungsziele und des vermittelten </a:t>
            </a:r>
            <a:r>
              <a:rPr lang="de-CH" dirty="0" err="1" smtClean="0"/>
              <a:t>üK</a:t>
            </a:r>
            <a:r>
              <a:rPr lang="de-CH" dirty="0" smtClean="0"/>
              <a:t>-Stoffes wird die schriftliche Abschlussprüfung</a:t>
            </a:r>
            <a:r>
              <a:rPr lang="de-CH" baseline="0" dirty="0" smtClean="0"/>
              <a:t> der Branche stattfinden!</a:t>
            </a:r>
          </a:p>
          <a:p>
            <a:pPr marL="0" marR="0" indent="0" algn="l" defTabSz="914400" rtl="0" eaLnBrk="1" fontAlgn="auto" latinLnBrk="0" hangingPunct="1">
              <a:lnSpc>
                <a:spcPct val="100000"/>
              </a:lnSpc>
              <a:spcBef>
                <a:spcPts val="0"/>
              </a:spcBef>
              <a:spcAft>
                <a:spcPts val="0"/>
              </a:spcAft>
              <a:buClrTx/>
              <a:buSzTx/>
              <a:buFontTx/>
              <a:buNone/>
              <a:tabLst/>
              <a:defRPr/>
            </a:pPr>
            <a:r>
              <a:rPr lang="de-CH" baseline="0" dirty="0" smtClean="0"/>
              <a:t>Die Leistungsziele wie auch die die Inhalte des </a:t>
            </a:r>
            <a:r>
              <a:rPr lang="de-CH" baseline="0" dirty="0" err="1" smtClean="0"/>
              <a:t>üK</a:t>
            </a:r>
            <a:r>
              <a:rPr lang="de-CH" baseline="0" dirty="0" smtClean="0"/>
              <a:t> können auch Gegenstand der mündlichen Abschlussprüfung sein.</a:t>
            </a: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36</a:t>
            </a:fld>
            <a:endParaRPr lang="de-CH"/>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Begründung: Hier geht es um die</a:t>
            </a:r>
            <a:r>
              <a:rPr lang="de-CH" baseline="0" dirty="0" smtClean="0"/>
              <a:t> «Vermarktung» des Standortes . Ziel des Standortmarketings ist es, den Entscheid einer Unternehmung oder einer Privatperson bezüglich der Standortwahl zu beeinflussen. Dazu gehört auch den Standort bekannt zu machen, sein Image zu verbessern, um damit Investoren, Arbeitskräfte, Familien etc. anzuwerben.</a:t>
            </a:r>
            <a:endParaRPr lang="de-CH" dirty="0" smtClean="0"/>
          </a:p>
          <a:p>
            <a:endParaRPr lang="de-CH" dirty="0" smtClean="0"/>
          </a:p>
        </p:txBody>
      </p:sp>
      <p:sp>
        <p:nvSpPr>
          <p:cNvPr id="4" name="Foliennummernplatzhalter 3"/>
          <p:cNvSpPr>
            <a:spLocks noGrp="1"/>
          </p:cNvSpPr>
          <p:nvPr>
            <p:ph type="sldNum" sz="quarter" idx="10"/>
          </p:nvPr>
        </p:nvSpPr>
        <p:spPr/>
        <p:txBody>
          <a:bodyPr/>
          <a:lstStyle/>
          <a:p>
            <a:fld id="{B4A389DC-B868-4A76-93F1-E20505CB5D10}" type="slidenum">
              <a:rPr lang="de-CH" smtClean="0"/>
              <a:pPr/>
              <a:t>4</a:t>
            </a:fld>
            <a:endParaRPr lang="de-CH"/>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5</a:t>
            </a:fld>
            <a:endParaRPr lang="de-CH"/>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6</a:t>
            </a:fld>
            <a:endParaRPr lang="de-CH"/>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b="1" baseline="0" dirty="0" smtClean="0"/>
              <a:t>Lokale/regionale Beispiele einfügen</a:t>
            </a:r>
            <a:endParaRPr lang="de-CH" b="1" dirty="0" smtClean="0"/>
          </a:p>
        </p:txBody>
      </p:sp>
      <p:sp>
        <p:nvSpPr>
          <p:cNvPr id="4" name="Foliennummernplatzhalter 3"/>
          <p:cNvSpPr>
            <a:spLocks noGrp="1"/>
          </p:cNvSpPr>
          <p:nvPr>
            <p:ph type="sldNum" sz="quarter" idx="10"/>
          </p:nvPr>
        </p:nvSpPr>
        <p:spPr/>
        <p:txBody>
          <a:bodyPr/>
          <a:lstStyle/>
          <a:p>
            <a:fld id="{B4A389DC-B868-4A76-93F1-E20505CB5D10}" type="slidenum">
              <a:rPr lang="de-CH" smtClean="0"/>
              <a:pPr/>
              <a:t>9</a:t>
            </a:fld>
            <a:endParaRPr lang="de-CH"/>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dirty="0" smtClean="0"/>
              <a:t>Viele Kantone kennen das «Das Amtsblatt des Kantons </a:t>
            </a:r>
            <a:r>
              <a:rPr lang="de-CH" dirty="0" err="1" smtClean="0"/>
              <a:t>xy</a:t>
            </a:r>
            <a:r>
              <a:rPr lang="de-CH" dirty="0" smtClean="0"/>
              <a:t>» hier</a:t>
            </a:r>
            <a:r>
              <a:rPr lang="de-CH" baseline="0" dirty="0" smtClean="0"/>
              <a:t> sind 3 Beispiele abgebildet Folien 10 – 12)</a:t>
            </a:r>
          </a:p>
          <a:p>
            <a:pPr marL="0" marR="0" indent="0" algn="l" defTabSz="914400" rtl="0" eaLnBrk="1" fontAlgn="auto" latinLnBrk="0" hangingPunct="1">
              <a:lnSpc>
                <a:spcPct val="100000"/>
              </a:lnSpc>
              <a:spcBef>
                <a:spcPts val="0"/>
              </a:spcBef>
              <a:spcAft>
                <a:spcPts val="0"/>
              </a:spcAft>
              <a:buClrTx/>
              <a:buSzTx/>
              <a:buFontTx/>
              <a:buNone/>
              <a:tabLst/>
              <a:defRPr/>
            </a:pPr>
            <a:endParaRPr lang="de-CH"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CH" b="1" baseline="0" dirty="0" smtClean="0"/>
              <a:t>Lokale/regionale Beispiele einfügen</a:t>
            </a:r>
            <a:endParaRPr lang="de-CH" b="1"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10</a:t>
            </a:fld>
            <a:endParaRPr lang="de-CH"/>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Das</a:t>
            </a:r>
            <a:r>
              <a:rPr lang="de-CH" baseline="0" dirty="0" smtClean="0"/>
              <a:t> Amtsblatt enthält offizielle Bekanntmachungen des Kantons, insbesondere die durch die Legislative verabschiedeten Gesetze und Erlasse,</a:t>
            </a:r>
          </a:p>
          <a:p>
            <a:r>
              <a:rPr lang="de-CH" baseline="0" dirty="0" err="1" smtClean="0"/>
              <a:t>Reglemente</a:t>
            </a:r>
            <a:r>
              <a:rPr lang="de-CH" baseline="0" dirty="0" smtClean="0"/>
              <a:t> und Beschlüsse der Exekutive, Bekanntmachungen der Judikative, der Konkurs- und Betreibungsämter sowie einzelne Bekanntmachungen der Gemeinden veröffentlicht.</a:t>
            </a:r>
          </a:p>
          <a:p>
            <a:endParaRPr lang="de-CH" baseline="0" dirty="0" smtClean="0"/>
          </a:p>
          <a:p>
            <a:r>
              <a:rPr lang="de-CH" baseline="0" dirty="0" smtClean="0"/>
              <a:t>Gemeinden bezeichnen ihre Organ für offizielle Bekanntmachungen in der Gemeindeordnung.</a:t>
            </a:r>
            <a:endParaRPr lang="de-CH" dirty="0" smtClean="0"/>
          </a:p>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11</a:t>
            </a:fld>
            <a:endParaRPr lang="de-CH"/>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dirty="0"/>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CH"/>
          </a:p>
        </p:txBody>
      </p:sp>
      <p:pic>
        <p:nvPicPr>
          <p:cNvPr id="7" name="Grafik 6" descr="pp-titelseite-www-kreise.jpg"/>
          <p:cNvPicPr>
            <a:picLocks noChangeAspect="1"/>
          </p:cNvPicPr>
          <p:nvPr userDrawn="1"/>
        </p:nvPicPr>
        <p:blipFill>
          <a:blip r:embed="rId2" cstate="print"/>
          <a:stretch>
            <a:fillRect/>
          </a:stretch>
        </p:blipFill>
        <p:spPr>
          <a:xfrm>
            <a:off x="0" y="4407408"/>
            <a:ext cx="1962912" cy="2450592"/>
          </a:xfrm>
          <a:prstGeom prst="rect">
            <a:avLst/>
          </a:prstGeom>
        </p:spPr>
      </p:pic>
      <p:pic>
        <p:nvPicPr>
          <p:cNvPr id="8" name="Grafik 7" descr="pp-titelseite-balken.jpg"/>
          <p:cNvPicPr>
            <a:picLocks noChangeAspect="1"/>
          </p:cNvPicPr>
          <p:nvPr userDrawn="1"/>
        </p:nvPicPr>
        <p:blipFill>
          <a:blip r:embed="rId3" cstate="print"/>
          <a:stretch>
            <a:fillRect/>
          </a:stretch>
        </p:blipFill>
        <p:spPr>
          <a:xfrm>
            <a:off x="737616" y="476672"/>
            <a:ext cx="8406384" cy="1377696"/>
          </a:xfrm>
          <a:prstGeom prst="rect">
            <a:avLst/>
          </a:prstGeom>
        </p:spPr>
      </p:pic>
      <p:sp>
        <p:nvSpPr>
          <p:cNvPr id="6" name="Datumsplatzhalter 5"/>
          <p:cNvSpPr>
            <a:spLocks noGrp="1"/>
          </p:cNvSpPr>
          <p:nvPr>
            <p:ph type="dt" sz="half" idx="10"/>
          </p:nvPr>
        </p:nvSpPr>
        <p:spPr/>
        <p:txBody>
          <a:bodyPr/>
          <a:lstStyle/>
          <a:p>
            <a:fld id="{8DD54A1C-B387-479E-9ED8-24E1BBC035A5}" type="datetime1">
              <a:rPr lang="de-CH" smtClean="0"/>
              <a:pPr/>
              <a:t>10.12.2014</a:t>
            </a:fld>
            <a:endParaRPr lang="de-CH"/>
          </a:p>
        </p:txBody>
      </p:sp>
      <p:sp>
        <p:nvSpPr>
          <p:cNvPr id="9" name="Foliennummernplatzhalter 8"/>
          <p:cNvSpPr>
            <a:spLocks noGrp="1"/>
          </p:cNvSpPr>
          <p:nvPr>
            <p:ph type="sldNum" sz="quarter" idx="11"/>
          </p:nvPr>
        </p:nvSpPr>
        <p:spPr/>
        <p:txBody>
          <a:bodyPr/>
          <a:lstStyle/>
          <a:p>
            <a:fld id="{87674F0A-37BA-4CE3-B1FD-DE57A7E2F2C6}" type="slidenum">
              <a:rPr lang="de-CH" smtClean="0"/>
              <a:pPr/>
              <a:t>‹Nr.›</a:t>
            </a:fld>
            <a:endParaRPr lang="de-CH"/>
          </a:p>
        </p:txBody>
      </p:sp>
      <p:sp>
        <p:nvSpPr>
          <p:cNvPr id="10" name="Fußzeilenplatzhalter 9"/>
          <p:cNvSpPr>
            <a:spLocks noGrp="1"/>
          </p:cNvSpPr>
          <p:nvPr>
            <p:ph type="ftr" sz="quarter" idx="12"/>
          </p:nvPr>
        </p:nvSpPr>
        <p:spPr/>
        <p:txBody>
          <a:bodyPr/>
          <a:lstStyle/>
          <a:p>
            <a:r>
              <a:rPr lang="de-CH" smtClean="0"/>
              <a:t>© Branche Öffentliche Verwaltung/ Administration publique/ Amministrazione pubblica</a:t>
            </a:r>
            <a:endParaRPr lang="de-C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114DDAD9-2EB7-497D-82F6-4415D0CC23D5}"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42CE02DD-E908-4AE7-A98C-FE145A29A242}"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CH"/>
          </a:p>
        </p:txBody>
      </p:sp>
      <p:sp>
        <p:nvSpPr>
          <p:cNvPr id="4" name="Datumsplatzhalter 3"/>
          <p:cNvSpPr>
            <a:spLocks noGrp="1"/>
          </p:cNvSpPr>
          <p:nvPr>
            <p:ph type="dt" sz="half" idx="10"/>
          </p:nvPr>
        </p:nvSpPr>
        <p:spPr/>
        <p:txBody>
          <a:bodyPr/>
          <a:lstStyle/>
          <a:p>
            <a:fld id="{BFEA3929-7798-432A-A9B3-893E1C0FB6A6}"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183AAE3D-CC1C-4E28-AE52-8E6AF2589B95}"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2B41A34D-3D2B-4348-AD6A-74C1C5BBF941}"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FF0000"/>
                </a:solidFill>
              </a:defRPr>
            </a:lvl1pPr>
          </a:lstStyle>
          <a:p>
            <a:r>
              <a:rPr lang="de-DE" dirty="0" smtClean="0"/>
              <a:t>Titelmasterformat durch Klicken bearbeiten</a:t>
            </a:r>
            <a:endParaRPr lang="de-CH"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2B699E50-F471-4CB5-9918-D107661CA3CE}" type="datetime1">
              <a:rPr lang="de-CH" smtClean="0"/>
              <a:pPr/>
              <a:t>10.12.2014</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DC646017-FF5A-471D-BC73-2DAC7A8E8DA8}" type="datetime1">
              <a:rPr lang="de-CH" smtClean="0"/>
              <a:pPr/>
              <a:t>10.12.2014</a:t>
            </a:fld>
            <a:endParaRPr lang="de-CH"/>
          </a:p>
        </p:txBody>
      </p:sp>
      <p:sp>
        <p:nvSpPr>
          <p:cNvPr id="8" name="Fußzeilenplatzhalter 7"/>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9" name="Foliennummernplatzhalter 8"/>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221D27A8-C257-49CB-9DE8-B37E9634434E}" type="datetime1">
              <a:rPr lang="de-CH" smtClean="0"/>
              <a:pPr/>
              <a:t>10.12.2014</a:t>
            </a:fld>
            <a:endParaRPr lang="de-CH"/>
          </a:p>
        </p:txBody>
      </p:sp>
      <p:sp>
        <p:nvSpPr>
          <p:cNvPr id="4" name="Fußzeilenplatzhalter 3"/>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5" name="Foliennummernplatzhalter 4"/>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7050EBD-D086-457E-8DE9-7356E3F774CC}" type="datetime1">
              <a:rPr lang="de-CH" smtClean="0"/>
              <a:pPr/>
              <a:t>10.12.2014</a:t>
            </a:fld>
            <a:endParaRPr lang="de-CH"/>
          </a:p>
        </p:txBody>
      </p:sp>
      <p:sp>
        <p:nvSpPr>
          <p:cNvPr id="3" name="Fußzeilenplatzhalter 2"/>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4" name="Foliennummernplatzhalter 3"/>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DC49FFB8-F5D8-45F9-BB1E-45E31519EBD7}" type="datetime1">
              <a:rPr lang="de-CH" smtClean="0"/>
              <a:pPr/>
              <a:t>10.12.2014</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64704"/>
            <a:ext cx="8229600" cy="652934"/>
          </a:xfrm>
        </p:spPr>
        <p:txBody>
          <a:bodyPr>
            <a:noAutofit/>
          </a:bodyPr>
          <a:lstStyle>
            <a:lvl1pPr>
              <a:defRPr sz="2800"/>
            </a:lvl1pPr>
          </a:lstStyle>
          <a:p>
            <a:r>
              <a:rPr lang="de-DE" smtClean="0"/>
              <a:t>Titelmasterformat durch Klicken bearbeiten</a:t>
            </a:r>
            <a:endParaRPr lang="de-CH" dirty="0"/>
          </a:p>
        </p:txBody>
      </p:sp>
      <p:sp>
        <p:nvSpPr>
          <p:cNvPr id="3" name="Inhaltsplatzhalter 2"/>
          <p:cNvSpPr>
            <a:spLocks noGrp="1"/>
          </p:cNvSpPr>
          <p:nvPr>
            <p:ph idx="1"/>
          </p:nvPr>
        </p:nvSpPr>
        <p:spPr/>
        <p:txBody>
          <a:bodyPr>
            <a:noAutofit/>
          </a:bodyPr>
          <a:lstStyle>
            <a:lvl1pPr>
              <a:defRPr sz="2400"/>
            </a:lvl1pPr>
            <a:lvl2pPr>
              <a:defRPr sz="2400"/>
            </a:lvl2pPr>
            <a:lvl3pPr>
              <a:defRPr sz="2400"/>
            </a:lvl3pPr>
            <a:lvl4pPr>
              <a:defRPr sz="2400"/>
            </a:lvl4pPr>
            <a:lvl5pPr>
              <a:defRPr sz="2400"/>
            </a:lvl5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CH" dirty="0"/>
          </a:p>
        </p:txBody>
      </p:sp>
      <p:pic>
        <p:nvPicPr>
          <p:cNvPr id="7" name="Grafik 6" descr="pp-folgeseite-balken.jpg"/>
          <p:cNvPicPr>
            <a:picLocks noChangeAspect="1"/>
          </p:cNvPicPr>
          <p:nvPr userDrawn="1"/>
        </p:nvPicPr>
        <p:blipFill>
          <a:blip r:embed="rId2" cstate="print"/>
          <a:stretch>
            <a:fillRect/>
          </a:stretch>
        </p:blipFill>
        <p:spPr>
          <a:xfrm>
            <a:off x="0" y="0"/>
            <a:ext cx="9144000" cy="740278"/>
          </a:xfrm>
          <a:prstGeom prst="rect">
            <a:avLst/>
          </a:prstGeom>
        </p:spPr>
      </p:pic>
      <p:sp>
        <p:nvSpPr>
          <p:cNvPr id="5" name="Datumsplatzhalter 4"/>
          <p:cNvSpPr>
            <a:spLocks noGrp="1"/>
          </p:cNvSpPr>
          <p:nvPr>
            <p:ph type="dt" sz="half" idx="10"/>
          </p:nvPr>
        </p:nvSpPr>
        <p:spPr/>
        <p:txBody>
          <a:bodyPr/>
          <a:lstStyle/>
          <a:p>
            <a:fld id="{BA7A46AA-4D60-4A64-91C6-A6F3A4F53B3E}" type="datetime1">
              <a:rPr lang="de-CH" smtClean="0"/>
              <a:pPr/>
              <a:t>10.12.2014</a:t>
            </a:fld>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‹Nr.›</a:t>
            </a:fld>
            <a:endParaRPr lang="de-CH"/>
          </a:p>
        </p:txBody>
      </p:sp>
      <p:sp>
        <p:nvSpPr>
          <p:cNvPr id="8" name="Fußzeilenplatzhalter 7"/>
          <p:cNvSpPr>
            <a:spLocks noGrp="1"/>
          </p:cNvSpPr>
          <p:nvPr>
            <p:ph type="ftr" sz="quarter" idx="12"/>
          </p:nvPr>
        </p:nvSpPr>
        <p:spPr/>
        <p:txBody>
          <a:bodyPr/>
          <a:lstStyle/>
          <a:p>
            <a:r>
              <a:rPr lang="de-CH" dirty="0" smtClean="0"/>
              <a:t>© Branche Öffentliche Verwaltung/ Administration </a:t>
            </a:r>
            <a:r>
              <a:rPr lang="de-CH" dirty="0" err="1" smtClean="0"/>
              <a:t>publique</a:t>
            </a:r>
            <a:r>
              <a:rPr lang="de-CH" dirty="0" smtClean="0"/>
              <a:t>/ </a:t>
            </a:r>
            <a:r>
              <a:rPr lang="de-CH" dirty="0" err="1" smtClean="0"/>
              <a:t>Amministrazione</a:t>
            </a:r>
            <a:r>
              <a:rPr lang="de-CH" dirty="0" smtClean="0"/>
              <a:t> </a:t>
            </a:r>
            <a:r>
              <a:rPr lang="de-CH" dirty="0" err="1" smtClean="0"/>
              <a:t>pubblica</a:t>
            </a:r>
            <a:endParaRPr lang="de-CH"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B644D71B-D688-47D3-A620-AF81B386DAE4}" type="datetime1">
              <a:rPr lang="de-CH" smtClean="0"/>
              <a:pPr/>
              <a:t>10.12.2014</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D2D14743-09FF-4757-A648-7A993D650DA3}"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97847345-2E04-45AE-86FA-11A1B4C08D7C}"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CH"/>
          </a:p>
        </p:txBody>
      </p:sp>
      <p:sp>
        <p:nvSpPr>
          <p:cNvPr id="4" name="Datumsplatzhalter 3"/>
          <p:cNvSpPr>
            <a:spLocks noGrp="1"/>
          </p:cNvSpPr>
          <p:nvPr>
            <p:ph type="dt" sz="half" idx="10"/>
          </p:nvPr>
        </p:nvSpPr>
        <p:spPr/>
        <p:txBody>
          <a:bodyPr/>
          <a:lstStyle/>
          <a:p>
            <a:fld id="{6955F1C0-B743-4FB4-AF6F-4C3B066C1BA9}"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4A91D4DD-CA84-444B-BA36-9F228EBA7EB4}"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9F6936D4-8642-4574-9548-D3B9A4CCB8EA}"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75E7AAFC-C815-4A10-8173-E7BC40F652E8}" type="datetime1">
              <a:rPr lang="de-CH" smtClean="0"/>
              <a:pPr/>
              <a:t>10.12.2014</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1D388F23-8DA8-4BA7-BF97-5A57A3A5BC4F}" type="datetime1">
              <a:rPr lang="de-CH" smtClean="0"/>
              <a:pPr/>
              <a:t>10.12.2014</a:t>
            </a:fld>
            <a:endParaRPr lang="de-CH"/>
          </a:p>
        </p:txBody>
      </p:sp>
      <p:sp>
        <p:nvSpPr>
          <p:cNvPr id="8" name="Fußzeilenplatzhalter 7"/>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9" name="Foliennummernplatzhalter 8"/>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279CF8F8-5FA9-4B45-AF16-11F4DD378586}" type="datetime1">
              <a:rPr lang="de-CH" smtClean="0"/>
              <a:pPr/>
              <a:t>10.12.2014</a:t>
            </a:fld>
            <a:endParaRPr lang="de-CH"/>
          </a:p>
        </p:txBody>
      </p:sp>
      <p:sp>
        <p:nvSpPr>
          <p:cNvPr id="4" name="Fußzeilenplatzhalter 3"/>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5" name="Foliennummernplatzhalter 4"/>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8D91BA7-95D5-438A-96E0-A932090CE0EB}" type="datetime1">
              <a:rPr lang="de-CH" smtClean="0"/>
              <a:pPr/>
              <a:t>10.12.2014</a:t>
            </a:fld>
            <a:endParaRPr lang="de-CH"/>
          </a:p>
        </p:txBody>
      </p:sp>
      <p:sp>
        <p:nvSpPr>
          <p:cNvPr id="3" name="Fußzeilenplatzhalter 2"/>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4" name="Foliennummernplatzhalter 3"/>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1EF6ABA6-649F-42BC-89D8-7D6818F785F0}"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86275072-5BCF-4A82-8137-0F02E296A029}" type="datetime1">
              <a:rPr lang="de-CH" smtClean="0"/>
              <a:pPr/>
              <a:t>10.12.2014</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68AD0748-E8DA-4284-8FED-1908127090F9}" type="datetime1">
              <a:rPr lang="de-CH" smtClean="0"/>
              <a:pPr/>
              <a:t>10.12.2014</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E104A5A0-889A-4474-BDDC-B62FB9454261}"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4EAF20C7-AE95-4DA0-8CB5-FEFF3B16A84B}" type="datetime1">
              <a:rPr lang="de-CH" smtClean="0"/>
              <a:pPr/>
              <a:t>10.12.2014</a:t>
            </a:fld>
            <a:endParaRPr lang="de-CH"/>
          </a:p>
        </p:txBody>
      </p:sp>
      <p:sp>
        <p:nvSpPr>
          <p:cNvPr id="5" name="Fußzeilenplatzhalter 4"/>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40054D47-FB2A-4E6A-B28B-E8D470ED79CB}" type="datetime1">
              <a:rPr lang="de-CH" smtClean="0"/>
              <a:pPr/>
              <a:t>10.12.2014</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EC988635-2A42-47A3-BF09-5C971C0F9BDE}" type="datetime1">
              <a:rPr lang="de-CH" smtClean="0"/>
              <a:pPr/>
              <a:t>10.12.2014</a:t>
            </a:fld>
            <a:endParaRPr lang="de-CH"/>
          </a:p>
        </p:txBody>
      </p:sp>
      <p:sp>
        <p:nvSpPr>
          <p:cNvPr id="8" name="Fußzeilenplatzhalter 7"/>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9" name="Foliennummernplatzhalter 8"/>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1EDBD8C2-1531-4A5A-9DB8-3A912298F1F0}" type="datetime1">
              <a:rPr lang="de-CH" smtClean="0"/>
              <a:pPr/>
              <a:t>10.12.2014</a:t>
            </a:fld>
            <a:endParaRPr lang="de-CH"/>
          </a:p>
        </p:txBody>
      </p:sp>
      <p:sp>
        <p:nvSpPr>
          <p:cNvPr id="4" name="Fußzeilenplatzhalter 3"/>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5" name="Foliennummernplatzhalter 4"/>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6FCA28B9-BF48-47D3-9DF2-D9E3C43A4097}" type="datetime1">
              <a:rPr lang="de-CH" smtClean="0"/>
              <a:pPr/>
              <a:t>10.12.2014</a:t>
            </a:fld>
            <a:endParaRPr lang="de-CH"/>
          </a:p>
        </p:txBody>
      </p:sp>
      <p:sp>
        <p:nvSpPr>
          <p:cNvPr id="3" name="Fußzeilenplatzhalter 2"/>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4" name="Foliennummernplatzhalter 3"/>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F8513F14-4F47-4E0D-8D32-EBE7B76823E4}" type="datetime1">
              <a:rPr lang="de-CH" smtClean="0"/>
              <a:pPr/>
              <a:t>10.12.2014</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46E79633-74BD-4A71-B902-80917C391B13}" type="datetime1">
              <a:rPr lang="de-CH" smtClean="0"/>
              <a:pPr/>
              <a:t>10.12.2014</a:t>
            </a:fld>
            <a:endParaRPr lang="de-CH"/>
          </a:p>
        </p:txBody>
      </p:sp>
      <p:sp>
        <p:nvSpPr>
          <p:cNvPr id="6" name="Fußzeilenplatzhalter 5"/>
          <p:cNvSpPr>
            <a:spLocks noGrp="1"/>
          </p:cNvSpPr>
          <p:nvPr>
            <p:ph type="ftr" sz="quarter" idx="11"/>
          </p:nvPr>
        </p:nvSpPr>
        <p:spPr/>
        <p:txBody>
          <a:bodyPr/>
          <a:lstStyle/>
          <a:p>
            <a:r>
              <a:rPr lang="de-CH" smtClean="0"/>
              <a:t>© Branche Öffentliche Verwaltung/ Administration publique/ Amministrazione pubblica</a:t>
            </a:r>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9D088-27DC-4080-A240-86948479A28B}" type="datetime1">
              <a:rPr lang="de-CH" smtClean="0"/>
              <a:pPr/>
              <a:t>10.12.2014</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674F0A-37BA-4CE3-B1FD-DE57A7E2F2C6}"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21D337-1AC3-4C90-A6D6-C76901335803}" type="datetime1">
              <a:rPr lang="de-CH" smtClean="0"/>
              <a:pPr/>
              <a:t>10.12.2014</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83DD5-C3DA-4CA9-B8E4-0EE8BDD3D8BD}"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41D45D-C437-4629-92E5-447F4DCA3AC5}" type="datetime1">
              <a:rPr lang="de-CH" smtClean="0"/>
              <a:pPr/>
              <a:t>10.12.2014</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EB997-77BE-4D3A-A955-1FC2A3076634}"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lstStyle/>
          <a:p>
            <a:r>
              <a:rPr lang="de-CH" dirty="0" err="1" smtClean="0"/>
              <a:t>üK</a:t>
            </a:r>
            <a:r>
              <a:rPr lang="de-CH" dirty="0" smtClean="0"/>
              <a:t> 2</a:t>
            </a:r>
            <a:r>
              <a:rPr lang="de-CH" smtClean="0"/>
              <a:t>: </a:t>
            </a:r>
            <a:r>
              <a:rPr lang="de-CH" smtClean="0"/>
              <a:t>Modul-04</a:t>
            </a:r>
            <a:endParaRPr lang="de-CH" dirty="0"/>
          </a:p>
        </p:txBody>
      </p:sp>
      <p:sp>
        <p:nvSpPr>
          <p:cNvPr id="6" name="Untertitel 5"/>
          <p:cNvSpPr>
            <a:spLocks noGrp="1"/>
          </p:cNvSpPr>
          <p:nvPr>
            <p:ph type="subTitle" idx="1"/>
          </p:nvPr>
        </p:nvSpPr>
        <p:spPr/>
        <p:txBody>
          <a:bodyPr>
            <a:normAutofit fontScale="92500"/>
          </a:bodyPr>
          <a:lstStyle/>
          <a:p>
            <a:r>
              <a:rPr lang="de-CH" sz="2400" dirty="0" smtClean="0"/>
              <a:t>Publikationsorgane</a:t>
            </a:r>
          </a:p>
          <a:p>
            <a:r>
              <a:rPr lang="de-CH" sz="2400" dirty="0" smtClean="0"/>
              <a:t>Bedeutung der Öffentlichkeitsarbeit für die Öffentliche Verwaltung</a:t>
            </a:r>
          </a:p>
          <a:p>
            <a:r>
              <a:rPr lang="de-CH" sz="2400" dirty="0" smtClean="0"/>
              <a:t>Massnahmen des Standortmarketings aufzeigen</a:t>
            </a:r>
            <a:endParaRPr lang="de-CH"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Das Amtsblatt</a:t>
            </a:r>
            <a:endParaRPr lang="de-CH" dirty="0"/>
          </a:p>
        </p:txBody>
      </p:sp>
      <p:sp>
        <p:nvSpPr>
          <p:cNvPr id="3" name="Inhaltsplatzhalter 2"/>
          <p:cNvSpPr>
            <a:spLocks noGrp="1"/>
          </p:cNvSpPr>
          <p:nvPr>
            <p:ph idx="1"/>
          </p:nvPr>
        </p:nvSpPr>
        <p:spPr/>
        <p:txBody>
          <a:bodyPr/>
          <a:lstStyle/>
          <a:p>
            <a:pPr marL="0" indent="0">
              <a:buNone/>
            </a:pPr>
            <a:r>
              <a:rPr lang="de-CH" dirty="0" smtClean="0"/>
              <a:t>Amtliches Publikationsorgan</a:t>
            </a:r>
          </a:p>
          <a:p>
            <a:pPr marL="0" indent="0">
              <a:buNone/>
            </a:pPr>
            <a:r>
              <a:rPr lang="de-CH" dirty="0" smtClean="0"/>
              <a:t>	</a:t>
            </a:r>
            <a:endParaRPr lang="de-CH" dirty="0"/>
          </a:p>
        </p:txBody>
      </p:sp>
      <p:sp>
        <p:nvSpPr>
          <p:cNvPr id="7" name="Fußzeilenplatzhalter 6"/>
          <p:cNvSpPr>
            <a:spLocks noGrp="1"/>
          </p:cNvSpPr>
          <p:nvPr>
            <p:ph type="ftr" sz="quarter" idx="12"/>
          </p:nvPr>
        </p:nvSpPr>
        <p:spPr/>
        <p:txBody>
          <a:bodyPr/>
          <a:lstStyle/>
          <a:p>
            <a:r>
              <a:rPr lang="de-CH" dirty="0" smtClean="0"/>
              <a:t>© Branche Öffentliche Verwaltung/ Administration </a:t>
            </a:r>
            <a:r>
              <a:rPr lang="de-CH" dirty="0" err="1" smtClean="0"/>
              <a:t>publique</a:t>
            </a:r>
            <a:r>
              <a:rPr lang="de-CH" dirty="0" smtClean="0"/>
              <a:t>/ </a:t>
            </a:r>
            <a:r>
              <a:rPr lang="de-CH" dirty="0" err="1" smtClean="0"/>
              <a:t>Amministrazione</a:t>
            </a:r>
            <a:r>
              <a:rPr lang="de-CH" dirty="0" smtClean="0"/>
              <a:t> </a:t>
            </a:r>
            <a:r>
              <a:rPr lang="de-CH" dirty="0" err="1" smtClean="0"/>
              <a:t>pubblica</a:t>
            </a:r>
            <a:endParaRPr lang="de-CH" dirty="0"/>
          </a:p>
        </p:txBody>
      </p:sp>
      <p:sp>
        <p:nvSpPr>
          <p:cNvPr id="9" name="Textfeld 8"/>
          <p:cNvSpPr txBox="1"/>
          <p:nvPr/>
        </p:nvSpPr>
        <p:spPr>
          <a:xfrm>
            <a:off x="611560" y="2492896"/>
            <a:ext cx="7117654" cy="2862322"/>
          </a:xfrm>
          <a:prstGeom prst="rect">
            <a:avLst/>
          </a:prstGeom>
          <a:noFill/>
        </p:spPr>
        <p:txBody>
          <a:bodyPr wrap="none" rtlCol="0">
            <a:spAutoFit/>
          </a:bodyPr>
          <a:lstStyle/>
          <a:p>
            <a:r>
              <a:rPr lang="de-CH" sz="2000" dirty="0" smtClean="0"/>
              <a:t>Beispiel Kanton SH: «Amtsblatt»</a:t>
            </a:r>
          </a:p>
          <a:p>
            <a:endParaRPr lang="de-CH" sz="2000" dirty="0" smtClean="0"/>
          </a:p>
          <a:p>
            <a:r>
              <a:rPr lang="de-CH" sz="2000" dirty="0" smtClean="0"/>
              <a:t>Handelsregistereinträge....................................................738 </a:t>
            </a:r>
          </a:p>
          <a:p>
            <a:r>
              <a:rPr lang="de-CH" sz="2000" dirty="0" smtClean="0"/>
              <a:t>Erlasse..............................................................................745 </a:t>
            </a:r>
          </a:p>
          <a:p>
            <a:r>
              <a:rPr lang="de-CH" sz="2000" dirty="0" smtClean="0"/>
              <a:t>Stellenausschreibungen....................................................753 </a:t>
            </a:r>
          </a:p>
          <a:p>
            <a:r>
              <a:rPr lang="de-CH" sz="2000" dirty="0" smtClean="0"/>
              <a:t>Ausschreibungen von Baugesuchen.................................754 </a:t>
            </a:r>
          </a:p>
          <a:p>
            <a:r>
              <a:rPr lang="de-CH" sz="2000" dirty="0" smtClean="0"/>
              <a:t>Gerichtliche und konkursamtliche Bekanntmachungen…757 </a:t>
            </a:r>
          </a:p>
          <a:p>
            <a:r>
              <a:rPr lang="de-CH" sz="2000" dirty="0" smtClean="0"/>
              <a:t>Weitere Publikationen.......................................................762 </a:t>
            </a:r>
          </a:p>
          <a:p>
            <a:r>
              <a:rPr lang="de-CH" sz="2000" dirty="0" smtClean="0"/>
              <a:t>Aus den Verhandlungen des Regierungsrates..................764</a:t>
            </a:r>
            <a:endParaRPr lang="de-CH" sz="2000" dirty="0"/>
          </a:p>
        </p:txBody>
      </p:sp>
      <p:sp>
        <p:nvSpPr>
          <p:cNvPr id="6" name="Foliennummernplatzhalter 5"/>
          <p:cNvSpPr>
            <a:spLocks noGrp="1"/>
          </p:cNvSpPr>
          <p:nvPr>
            <p:ph type="sldNum" sz="quarter" idx="11"/>
          </p:nvPr>
        </p:nvSpPr>
        <p:spPr/>
        <p:txBody>
          <a:bodyPr/>
          <a:lstStyle/>
          <a:p>
            <a:fld id="{87674F0A-37BA-4CE3-B1FD-DE57A7E2F2C6}" type="slidenum">
              <a:rPr lang="de-CH" smtClean="0"/>
              <a:pPr/>
              <a:t>10</a:t>
            </a:fld>
            <a:endParaRPr lang="de-CH"/>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CH" dirty="0" smtClean="0"/>
              <a:t>Amtliches Publikationsorgan</a:t>
            </a:r>
          </a:p>
          <a:p>
            <a:pPr marL="0" indent="0">
              <a:buNone/>
            </a:pPr>
            <a:endParaRPr lang="de-CH" sz="2000" dirty="0" smtClean="0"/>
          </a:p>
          <a:p>
            <a:pPr marL="0" indent="0">
              <a:buNone/>
            </a:pPr>
            <a:r>
              <a:rPr lang="de-CH" sz="2000" dirty="0" smtClean="0"/>
              <a:t>Beispiel Kanton Thurgau: «Amtsblatt»</a:t>
            </a:r>
          </a:p>
          <a:p>
            <a:pPr marL="0" indent="0">
              <a:buNone/>
            </a:pPr>
            <a:endParaRPr lang="de-CH" sz="2000" dirty="0" smtClean="0"/>
          </a:p>
          <a:p>
            <a:r>
              <a:rPr lang="de-CH" sz="2000" dirty="0" smtClean="0"/>
              <a:t>Gesetzgebung 				1363</a:t>
            </a:r>
          </a:p>
          <a:p>
            <a:r>
              <a:rPr lang="de-CH" sz="2000" dirty="0" smtClean="0"/>
              <a:t>Amtliche Bekanntmachungen 		1366</a:t>
            </a:r>
          </a:p>
          <a:p>
            <a:r>
              <a:rPr lang="de-CH" sz="2000" dirty="0" smtClean="0"/>
              <a:t>Zivilrecht 					1370</a:t>
            </a:r>
          </a:p>
          <a:p>
            <a:r>
              <a:rPr lang="de-CH" sz="2000" dirty="0" smtClean="0"/>
              <a:t>Umweltverträglichkeitsprüfungen/</a:t>
            </a:r>
          </a:p>
          <a:p>
            <a:pPr>
              <a:buNone/>
            </a:pPr>
            <a:r>
              <a:rPr lang="de-CH" sz="2000" dirty="0" smtClean="0"/>
              <a:t>	Bauwesen/Öffentliche Auflagen 		1370</a:t>
            </a:r>
          </a:p>
          <a:p>
            <a:r>
              <a:rPr lang="de-CH" sz="2000" dirty="0" smtClean="0"/>
              <a:t>Handelsregister 				1377</a:t>
            </a:r>
          </a:p>
          <a:p>
            <a:r>
              <a:rPr lang="de-CH" sz="2000" dirty="0" smtClean="0"/>
              <a:t>Handänderungen von Grundstücken 		1392</a:t>
            </a:r>
          </a:p>
          <a:p>
            <a:r>
              <a:rPr lang="de-CH" sz="2000" dirty="0" smtClean="0"/>
              <a:t>Schuldbetreibung und Konkurs 		1399</a:t>
            </a:r>
            <a:endParaRPr lang="de-CH" sz="2000"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5" name="Titel 1"/>
          <p:cNvSpPr>
            <a:spLocks noGrp="1"/>
          </p:cNvSpPr>
          <p:nvPr>
            <p:ph type="title"/>
          </p:nvPr>
        </p:nvSpPr>
        <p:spPr>
          <a:xfrm>
            <a:off x="457200" y="764704"/>
            <a:ext cx="8229600" cy="652934"/>
          </a:xfrm>
        </p:spPr>
        <p:txBody>
          <a:bodyPr/>
          <a:lstStyle/>
          <a:p>
            <a:r>
              <a:rPr lang="de-CH" dirty="0" smtClean="0"/>
              <a:t>Das Amtsblatt</a:t>
            </a:r>
            <a:endParaRPr lang="de-CH" dirty="0"/>
          </a:p>
        </p:txBody>
      </p:sp>
      <p:sp>
        <p:nvSpPr>
          <p:cNvPr id="6" name="Foliennummernplatzhalter 5"/>
          <p:cNvSpPr>
            <a:spLocks noGrp="1"/>
          </p:cNvSpPr>
          <p:nvPr>
            <p:ph type="sldNum" sz="quarter" idx="11"/>
          </p:nvPr>
        </p:nvSpPr>
        <p:spPr/>
        <p:txBody>
          <a:bodyPr/>
          <a:lstStyle/>
          <a:p>
            <a:fld id="{87674F0A-37BA-4CE3-B1FD-DE57A7E2F2C6}" type="slidenum">
              <a:rPr lang="de-CH" smtClean="0"/>
              <a:pPr/>
              <a:t>11</a:t>
            </a:fld>
            <a:endParaRPr lang="de-CH"/>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Amtliches Publikationsorgan der Gemeinde..</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5" name="Grafik 4" descr="20120612105659350.tif"/>
          <p:cNvPicPr>
            <a:picLocks noChangeAspect="1"/>
          </p:cNvPicPr>
          <p:nvPr/>
        </p:nvPicPr>
        <p:blipFill>
          <a:blip r:embed="rId3" cstate="print"/>
          <a:stretch>
            <a:fillRect/>
          </a:stretch>
        </p:blipFill>
        <p:spPr>
          <a:xfrm>
            <a:off x="2483768" y="1340768"/>
            <a:ext cx="3888432" cy="4802292"/>
          </a:xfrm>
          <a:prstGeom prst="rect">
            <a:avLst/>
          </a:prstGeom>
        </p:spPr>
      </p:pic>
      <p:sp>
        <p:nvSpPr>
          <p:cNvPr id="6" name="Foliennummernplatzhalter 5"/>
          <p:cNvSpPr>
            <a:spLocks noGrp="1"/>
          </p:cNvSpPr>
          <p:nvPr>
            <p:ph type="sldNum" sz="quarter" idx="11"/>
          </p:nvPr>
        </p:nvSpPr>
        <p:spPr/>
        <p:txBody>
          <a:bodyPr/>
          <a:lstStyle/>
          <a:p>
            <a:fld id="{87674F0A-37BA-4CE3-B1FD-DE57A7E2F2C6}" type="slidenum">
              <a:rPr lang="de-CH" smtClean="0"/>
              <a:pPr/>
              <a:t>12</a:t>
            </a:fld>
            <a:endParaRPr lang="de-CH"/>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Kantonale Systematische Gesetzessammlung</a:t>
            </a:r>
            <a:endParaRPr lang="de-CH" dirty="0"/>
          </a:p>
        </p:txBody>
      </p:sp>
      <p:sp>
        <p:nvSpPr>
          <p:cNvPr id="3" name="Inhaltsplatzhalter 2"/>
          <p:cNvSpPr>
            <a:spLocks noGrp="1"/>
          </p:cNvSpPr>
          <p:nvPr>
            <p:ph idx="1"/>
          </p:nvPr>
        </p:nvSpPr>
        <p:spPr/>
        <p:txBody>
          <a:bodyPr/>
          <a:lstStyle/>
          <a:p>
            <a:pPr>
              <a:buNone/>
            </a:pPr>
            <a:r>
              <a:rPr lang="de-CH" sz="2000" dirty="0" smtClean="0"/>
              <a:t>Nach Sachgebieten geordnete Gesetzessammlung:</a:t>
            </a:r>
          </a:p>
          <a:p>
            <a:pPr>
              <a:buNone/>
            </a:pPr>
            <a:endParaRPr lang="de-CH" sz="2000" dirty="0" smtClean="0"/>
          </a:p>
          <a:p>
            <a:pPr>
              <a:buNone/>
            </a:pPr>
            <a:r>
              <a:rPr lang="de-CH" sz="2000" dirty="0" smtClean="0"/>
              <a:t>1 Staat – Volk – Behörden</a:t>
            </a:r>
          </a:p>
          <a:p>
            <a:pPr>
              <a:buNone/>
            </a:pPr>
            <a:r>
              <a:rPr lang="de-CH" sz="2000" dirty="0" smtClean="0"/>
              <a:t>2 Privatrecht – Zivilrechtspflege – Vollstreckung</a:t>
            </a:r>
          </a:p>
          <a:p>
            <a:pPr>
              <a:buNone/>
            </a:pPr>
            <a:r>
              <a:rPr lang="de-CH" sz="2000" dirty="0" smtClean="0"/>
              <a:t>3 Strafrecht – Strafrechtspflege – Strafvollzug</a:t>
            </a:r>
          </a:p>
          <a:p>
            <a:pPr>
              <a:buNone/>
            </a:pPr>
            <a:r>
              <a:rPr lang="de-CH" sz="2000" dirty="0" smtClean="0"/>
              <a:t>4 Schule – Wissenschaft – Kultur</a:t>
            </a:r>
          </a:p>
          <a:p>
            <a:pPr>
              <a:buNone/>
            </a:pPr>
            <a:r>
              <a:rPr lang="de-CH" sz="2000" dirty="0" smtClean="0"/>
              <a:t>5 Militärwesen – Zivilschutz – Polizeiwesen</a:t>
            </a:r>
          </a:p>
          <a:p>
            <a:pPr>
              <a:buNone/>
            </a:pPr>
            <a:r>
              <a:rPr lang="de-CH" sz="2000" dirty="0" smtClean="0"/>
              <a:t>6 Finanzen</a:t>
            </a:r>
          </a:p>
          <a:p>
            <a:pPr>
              <a:buNone/>
            </a:pPr>
            <a:r>
              <a:rPr lang="de-CH" sz="2000" dirty="0" smtClean="0"/>
              <a:t>7 Bauwesen – Öffentliche Werke – Energie – Verkehr</a:t>
            </a:r>
          </a:p>
          <a:p>
            <a:pPr>
              <a:buNone/>
            </a:pPr>
            <a:r>
              <a:rPr lang="de-CH" sz="2000" dirty="0" smtClean="0"/>
              <a:t>8 Gesundheit – Arbeit – Soziale Sicherheit</a:t>
            </a:r>
          </a:p>
          <a:p>
            <a:pPr>
              <a:buNone/>
            </a:pPr>
            <a:r>
              <a:rPr lang="de-CH" sz="2000" dirty="0" smtClean="0"/>
              <a:t>9 Volkswirtschaft</a:t>
            </a:r>
            <a:endParaRPr lang="de-CH" sz="2000"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1026" name="Picture 2" descr="C:\Users\moe\AppData\Local\Microsoft\Windows\Temporary Internet Files\Content.IE5\CXL58WID\MC900437990[1].wmf"/>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6660232" y="2060847"/>
            <a:ext cx="1493671" cy="1423165"/>
          </a:xfrm>
          <a:prstGeom prst="rect">
            <a:avLst/>
          </a:prstGeom>
          <a:noFill/>
        </p:spPr>
      </p:pic>
      <p:sp>
        <p:nvSpPr>
          <p:cNvPr id="6" name="Foliennummernplatzhalter 5"/>
          <p:cNvSpPr>
            <a:spLocks noGrp="1"/>
          </p:cNvSpPr>
          <p:nvPr>
            <p:ph type="sldNum" sz="quarter" idx="11"/>
          </p:nvPr>
        </p:nvSpPr>
        <p:spPr/>
        <p:txBody>
          <a:bodyPr/>
          <a:lstStyle/>
          <a:p>
            <a:fld id="{87674F0A-37BA-4CE3-B1FD-DE57A7E2F2C6}" type="slidenum">
              <a:rPr lang="de-CH" smtClean="0"/>
              <a:pPr/>
              <a:t>13</a:t>
            </a:fld>
            <a:endParaRPr lang="de-CH"/>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Der Staatskalender</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17" name="Textfeld 16"/>
          <p:cNvSpPr txBox="1"/>
          <p:nvPr/>
        </p:nvSpPr>
        <p:spPr>
          <a:xfrm>
            <a:off x="2483768" y="1556792"/>
            <a:ext cx="3828292" cy="430887"/>
          </a:xfrm>
          <a:prstGeom prst="rect">
            <a:avLst/>
          </a:prstGeom>
          <a:noFill/>
        </p:spPr>
        <p:txBody>
          <a:bodyPr wrap="none" rtlCol="0">
            <a:spAutoFit/>
          </a:bodyPr>
          <a:lstStyle/>
          <a:p>
            <a:r>
              <a:rPr lang="de-CH" sz="2200" dirty="0" smtClean="0"/>
              <a:t>Zentrales </a:t>
            </a:r>
            <a:r>
              <a:rPr lang="de-CH" sz="2200" b="1" dirty="0" smtClean="0"/>
              <a:t>Nachschlagewerk</a:t>
            </a:r>
            <a:endParaRPr lang="de-CH" sz="2200" b="1" dirty="0"/>
          </a:p>
        </p:txBody>
      </p:sp>
      <p:sp>
        <p:nvSpPr>
          <p:cNvPr id="20" name="Textfeld 19"/>
          <p:cNvSpPr txBox="1"/>
          <p:nvPr/>
        </p:nvSpPr>
        <p:spPr>
          <a:xfrm>
            <a:off x="251520" y="4005064"/>
            <a:ext cx="9135834" cy="2123658"/>
          </a:xfrm>
          <a:prstGeom prst="rect">
            <a:avLst/>
          </a:prstGeom>
          <a:noFill/>
        </p:spPr>
        <p:txBody>
          <a:bodyPr wrap="none" rtlCol="0">
            <a:spAutoFit/>
          </a:bodyPr>
          <a:lstStyle/>
          <a:p>
            <a:r>
              <a:rPr lang="de-CH" sz="2200" dirty="0" smtClean="0"/>
              <a:t>über die Kantonale Verwaltung und dem Kanton nahestehende Stellen.</a:t>
            </a:r>
          </a:p>
          <a:p>
            <a:r>
              <a:rPr lang="de-CH" sz="2200" dirty="0" smtClean="0"/>
              <a:t>Informationen, Telefonnummern sowie Abbildungen der Organisations-</a:t>
            </a:r>
            <a:br>
              <a:rPr lang="de-CH" sz="2200" dirty="0" smtClean="0"/>
            </a:br>
            <a:r>
              <a:rPr lang="de-CH" sz="2200" dirty="0" err="1" smtClean="0"/>
              <a:t>strukturen</a:t>
            </a:r>
            <a:r>
              <a:rPr lang="de-CH" sz="2200" dirty="0" smtClean="0"/>
              <a:t> über Legislative, </a:t>
            </a:r>
            <a:r>
              <a:rPr lang="de-CH" sz="2200" dirty="0" err="1" smtClean="0"/>
              <a:t>Ombudspersonen</a:t>
            </a:r>
            <a:r>
              <a:rPr lang="de-CH" sz="2200" dirty="0" smtClean="0"/>
              <a:t>, Datenschutzbeauftragte,</a:t>
            </a:r>
            <a:br>
              <a:rPr lang="de-CH" sz="2200" dirty="0" smtClean="0"/>
            </a:br>
            <a:r>
              <a:rPr lang="de-CH" sz="2200" dirty="0" smtClean="0"/>
              <a:t>Regierungsrat, Verwaltung, selbstständige öffentlich-rechtliche </a:t>
            </a:r>
            <a:br>
              <a:rPr lang="de-CH" sz="2200" dirty="0" smtClean="0"/>
            </a:br>
            <a:r>
              <a:rPr lang="de-CH" sz="2200" dirty="0" smtClean="0"/>
              <a:t>Anstalten, Bezirke, Kreise, Gerichte, Notariate, Gemeinden, Kirchen, </a:t>
            </a:r>
            <a:br>
              <a:rPr lang="de-CH" sz="2200" dirty="0" smtClean="0"/>
            </a:br>
            <a:r>
              <a:rPr lang="de-CH" sz="2200" dirty="0" smtClean="0"/>
              <a:t>Schulen etc..</a:t>
            </a:r>
            <a:endParaRPr lang="de-CH" sz="2200" dirty="0"/>
          </a:p>
        </p:txBody>
      </p:sp>
      <p:sp>
        <p:nvSpPr>
          <p:cNvPr id="23" name="Textfeld 22"/>
          <p:cNvSpPr txBox="1"/>
          <p:nvPr/>
        </p:nvSpPr>
        <p:spPr>
          <a:xfrm>
            <a:off x="3059832" y="2204864"/>
            <a:ext cx="2300630" cy="1477328"/>
          </a:xfrm>
          <a:prstGeom prst="rect">
            <a:avLst/>
          </a:prstGeom>
          <a:noFill/>
          <a:ln>
            <a:solidFill>
              <a:schemeClr val="tx1"/>
            </a:solidFill>
          </a:ln>
        </p:spPr>
        <p:txBody>
          <a:bodyPr wrap="square" rtlCol="0">
            <a:spAutoFit/>
          </a:bodyPr>
          <a:lstStyle/>
          <a:p>
            <a:r>
              <a:rPr lang="de-CH" dirty="0" smtClean="0"/>
              <a:t>       Staatskalender </a:t>
            </a:r>
          </a:p>
          <a:p>
            <a:r>
              <a:rPr lang="de-CH" dirty="0" smtClean="0"/>
              <a:t>       des Kantons </a:t>
            </a:r>
          </a:p>
          <a:p>
            <a:endParaRPr lang="de-CH" dirty="0" smtClean="0"/>
          </a:p>
          <a:p>
            <a:endParaRPr lang="de-CH" dirty="0" smtClean="0"/>
          </a:p>
          <a:p>
            <a:endParaRPr lang="de-CH" dirty="0"/>
          </a:p>
        </p:txBody>
      </p:sp>
      <p:pic>
        <p:nvPicPr>
          <p:cNvPr id="3090" name="Picture 18" descr="C:\Users\moe\AppData\Local\Microsoft\Windows\Temporary Internet Files\Content.IE5\BFW3IPQF\MC900435145[1].wmf"/>
          <p:cNvPicPr>
            <a:picLocks noChangeAspect="1" noChangeArrowheads="1"/>
          </p:cNvPicPr>
          <p:nvPr/>
        </p:nvPicPr>
        <p:blipFill>
          <a:blip r:embed="rId3" cstate="print">
            <a:duotone>
              <a:prstClr val="black"/>
              <a:schemeClr val="accent1">
                <a:tint val="45000"/>
                <a:satMod val="400000"/>
              </a:schemeClr>
            </a:duotone>
          </a:blip>
          <a:srcRect/>
          <a:stretch>
            <a:fillRect/>
          </a:stretch>
        </p:blipFill>
        <p:spPr bwMode="auto">
          <a:xfrm>
            <a:off x="3923928" y="2852936"/>
            <a:ext cx="720080" cy="838886"/>
          </a:xfrm>
          <a:prstGeom prst="rect">
            <a:avLst/>
          </a:prstGeom>
          <a:noFill/>
        </p:spPr>
      </p:pic>
      <p:sp>
        <p:nvSpPr>
          <p:cNvPr id="8" name="Foliennummernplatzhalter 7"/>
          <p:cNvSpPr>
            <a:spLocks noGrp="1"/>
          </p:cNvSpPr>
          <p:nvPr>
            <p:ph type="sldNum" sz="quarter" idx="11"/>
          </p:nvPr>
        </p:nvSpPr>
        <p:spPr/>
        <p:txBody>
          <a:bodyPr/>
          <a:lstStyle/>
          <a:p>
            <a:fld id="{87674F0A-37BA-4CE3-B1FD-DE57A7E2F2C6}" type="slidenum">
              <a:rPr lang="de-CH" smtClean="0"/>
              <a:pPr/>
              <a:t>14</a:t>
            </a:fld>
            <a:endParaRPr lang="de-CH"/>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Protokolle der Legislative – Meinungsbildung</a:t>
            </a:r>
            <a:endParaRPr lang="de-CH" dirty="0"/>
          </a:p>
        </p:txBody>
      </p:sp>
      <p:sp>
        <p:nvSpPr>
          <p:cNvPr id="8" name="Textfeld 7"/>
          <p:cNvSpPr txBox="1"/>
          <p:nvPr/>
        </p:nvSpPr>
        <p:spPr>
          <a:xfrm>
            <a:off x="539552" y="2780928"/>
            <a:ext cx="3252814" cy="830997"/>
          </a:xfrm>
          <a:prstGeom prst="rect">
            <a:avLst/>
          </a:prstGeom>
          <a:noFill/>
        </p:spPr>
        <p:txBody>
          <a:bodyPr wrap="none" rtlCol="0">
            <a:spAutoFit/>
          </a:bodyPr>
          <a:lstStyle/>
          <a:p>
            <a:pPr>
              <a:buFont typeface="Arial" pitchFamily="34" charset="0"/>
              <a:buChar char="•"/>
            </a:pPr>
            <a:r>
              <a:rPr lang="de-CH" sz="2400" dirty="0" err="1" smtClean="0"/>
              <a:t>Grosser</a:t>
            </a:r>
            <a:r>
              <a:rPr lang="de-CH" sz="2400" dirty="0" smtClean="0"/>
              <a:t> Rat</a:t>
            </a:r>
          </a:p>
          <a:p>
            <a:pPr>
              <a:buFont typeface="Arial" pitchFamily="34" charset="0"/>
              <a:buChar char="•"/>
            </a:pPr>
            <a:r>
              <a:rPr lang="de-CH" sz="2400" dirty="0" err="1" smtClean="0"/>
              <a:t>Grosser</a:t>
            </a:r>
            <a:r>
              <a:rPr lang="de-CH" sz="2400" dirty="0" smtClean="0"/>
              <a:t> Gemeinderat</a:t>
            </a:r>
            <a:endParaRPr lang="de-CH" sz="2400" dirty="0"/>
          </a:p>
        </p:txBody>
      </p:sp>
      <p:sp>
        <p:nvSpPr>
          <p:cNvPr id="10" name="Textfeld 9"/>
          <p:cNvSpPr txBox="1"/>
          <p:nvPr/>
        </p:nvSpPr>
        <p:spPr>
          <a:xfrm>
            <a:off x="5940152" y="4869160"/>
            <a:ext cx="1678665" cy="400110"/>
          </a:xfrm>
          <a:prstGeom prst="rect">
            <a:avLst/>
          </a:prstGeom>
          <a:noFill/>
        </p:spPr>
        <p:txBody>
          <a:bodyPr wrap="none" rtlCol="0">
            <a:spAutoFit/>
          </a:bodyPr>
          <a:lstStyle/>
          <a:p>
            <a:r>
              <a:rPr lang="de-CH" sz="2000" b="1" dirty="0" smtClean="0"/>
              <a:t>protokolliert</a:t>
            </a:r>
            <a:endParaRPr lang="de-CH" sz="2000" b="1" dirty="0"/>
          </a:p>
        </p:txBody>
      </p:sp>
      <p:sp>
        <p:nvSpPr>
          <p:cNvPr id="11" name="Pfeil nach unten 10"/>
          <p:cNvSpPr/>
          <p:nvPr/>
        </p:nvSpPr>
        <p:spPr>
          <a:xfrm>
            <a:off x="6516216" y="3501008"/>
            <a:ext cx="432048" cy="1080120"/>
          </a:xfrm>
          <a:prstGeom prst="downArrow">
            <a:avLst>
              <a:gd name="adj1" fmla="val 5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2" name="Fußzeilenplatzhalter 11"/>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13" name="Textfeld 12"/>
          <p:cNvSpPr txBox="1"/>
          <p:nvPr/>
        </p:nvSpPr>
        <p:spPr>
          <a:xfrm>
            <a:off x="611560" y="2132856"/>
            <a:ext cx="1555234" cy="461665"/>
          </a:xfrm>
          <a:prstGeom prst="rect">
            <a:avLst/>
          </a:prstGeom>
          <a:noFill/>
        </p:spPr>
        <p:txBody>
          <a:bodyPr wrap="none" rtlCol="0">
            <a:spAutoFit/>
          </a:bodyPr>
          <a:lstStyle/>
          <a:p>
            <a:r>
              <a:rPr lang="de-CH" sz="2400" dirty="0" smtClean="0"/>
              <a:t>Sitzungen</a:t>
            </a:r>
            <a:endParaRPr lang="de-CH" sz="2400" dirty="0"/>
          </a:p>
        </p:txBody>
      </p:sp>
      <p:sp>
        <p:nvSpPr>
          <p:cNvPr id="14" name="Textfeld 13"/>
          <p:cNvSpPr txBox="1"/>
          <p:nvPr/>
        </p:nvSpPr>
        <p:spPr>
          <a:xfrm>
            <a:off x="3995936" y="2564904"/>
            <a:ext cx="607859" cy="369332"/>
          </a:xfrm>
          <a:prstGeom prst="rect">
            <a:avLst/>
          </a:prstGeom>
          <a:noFill/>
        </p:spPr>
        <p:txBody>
          <a:bodyPr wrap="none" rtlCol="0">
            <a:spAutoFit/>
          </a:bodyPr>
          <a:lstStyle/>
          <a:p>
            <a:r>
              <a:rPr lang="de-CH" dirty="0" smtClean="0"/>
              <a:t>sind</a:t>
            </a:r>
            <a:endParaRPr lang="de-CH" dirty="0"/>
          </a:p>
        </p:txBody>
      </p:sp>
      <p:sp>
        <p:nvSpPr>
          <p:cNvPr id="15" name="Pfeil nach rechts 14"/>
          <p:cNvSpPr/>
          <p:nvPr/>
        </p:nvSpPr>
        <p:spPr>
          <a:xfrm>
            <a:off x="3995936" y="3068960"/>
            <a:ext cx="115212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6" name="Textfeld 15"/>
          <p:cNvSpPr txBox="1"/>
          <p:nvPr/>
        </p:nvSpPr>
        <p:spPr>
          <a:xfrm>
            <a:off x="5940152" y="2996952"/>
            <a:ext cx="1337226" cy="400110"/>
          </a:xfrm>
          <a:prstGeom prst="rect">
            <a:avLst/>
          </a:prstGeom>
          <a:noFill/>
        </p:spPr>
        <p:txBody>
          <a:bodyPr wrap="none" rtlCol="0">
            <a:spAutoFit/>
          </a:bodyPr>
          <a:lstStyle/>
          <a:p>
            <a:r>
              <a:rPr lang="de-CH" sz="2000" b="1" dirty="0" smtClean="0"/>
              <a:t>öffentlich</a:t>
            </a:r>
            <a:endParaRPr lang="de-CH" sz="2000" b="1" dirty="0"/>
          </a:p>
        </p:txBody>
      </p:sp>
      <p:sp>
        <p:nvSpPr>
          <p:cNvPr id="17" name="Textfeld 16"/>
          <p:cNvSpPr txBox="1"/>
          <p:nvPr/>
        </p:nvSpPr>
        <p:spPr>
          <a:xfrm rot="5400000">
            <a:off x="7020272" y="3789040"/>
            <a:ext cx="936104" cy="369332"/>
          </a:xfrm>
          <a:prstGeom prst="rect">
            <a:avLst/>
          </a:prstGeom>
          <a:noFill/>
        </p:spPr>
        <p:txBody>
          <a:bodyPr wrap="square" rtlCol="0">
            <a:spAutoFit/>
          </a:bodyPr>
          <a:lstStyle/>
          <a:p>
            <a:r>
              <a:rPr lang="de-CH" dirty="0" smtClean="0"/>
              <a:t>werden</a:t>
            </a:r>
            <a:endParaRPr lang="de-CH" dirty="0"/>
          </a:p>
        </p:txBody>
      </p:sp>
      <p:sp>
        <p:nvSpPr>
          <p:cNvPr id="18" name="Textfeld 17"/>
          <p:cNvSpPr txBox="1"/>
          <p:nvPr/>
        </p:nvSpPr>
        <p:spPr>
          <a:xfrm>
            <a:off x="971600" y="4869160"/>
            <a:ext cx="1806905" cy="400110"/>
          </a:xfrm>
          <a:prstGeom prst="rect">
            <a:avLst/>
          </a:prstGeom>
          <a:noFill/>
        </p:spPr>
        <p:txBody>
          <a:bodyPr wrap="none" rtlCol="0">
            <a:spAutoFit/>
          </a:bodyPr>
          <a:lstStyle/>
          <a:p>
            <a:r>
              <a:rPr lang="de-CH" sz="2000" b="1" dirty="0" smtClean="0"/>
              <a:t>veröffentlicht</a:t>
            </a:r>
            <a:endParaRPr lang="de-CH" sz="2000" b="1" dirty="0"/>
          </a:p>
        </p:txBody>
      </p:sp>
      <p:sp>
        <p:nvSpPr>
          <p:cNvPr id="19" name="Pfeil nach links 18"/>
          <p:cNvSpPr/>
          <p:nvPr/>
        </p:nvSpPr>
        <p:spPr>
          <a:xfrm>
            <a:off x="3491880" y="4869160"/>
            <a:ext cx="2160240" cy="3600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0" name="Textfeld 19"/>
          <p:cNvSpPr txBox="1"/>
          <p:nvPr/>
        </p:nvSpPr>
        <p:spPr>
          <a:xfrm>
            <a:off x="3563888" y="4437112"/>
            <a:ext cx="2031325" cy="369332"/>
          </a:xfrm>
          <a:prstGeom prst="rect">
            <a:avLst/>
          </a:prstGeom>
          <a:noFill/>
        </p:spPr>
        <p:txBody>
          <a:bodyPr wrap="none" rtlCol="0">
            <a:spAutoFit/>
          </a:bodyPr>
          <a:lstStyle/>
          <a:p>
            <a:r>
              <a:rPr lang="de-CH" dirty="0" smtClean="0"/>
              <a:t>Protokolle werden</a:t>
            </a:r>
            <a:endParaRPr lang="de-CH" dirty="0"/>
          </a:p>
        </p:txBody>
      </p:sp>
      <p:sp>
        <p:nvSpPr>
          <p:cNvPr id="21" name="Foliennummernplatzhalter 20"/>
          <p:cNvSpPr>
            <a:spLocks noGrp="1"/>
          </p:cNvSpPr>
          <p:nvPr>
            <p:ph type="sldNum" sz="quarter" idx="11"/>
          </p:nvPr>
        </p:nvSpPr>
        <p:spPr/>
        <p:txBody>
          <a:bodyPr/>
          <a:lstStyle/>
          <a:p>
            <a:fld id="{87674F0A-37BA-4CE3-B1FD-DE57A7E2F2C6}" type="slidenum">
              <a:rPr lang="de-CH" smtClean="0"/>
              <a:pPr/>
              <a:t>15</a:t>
            </a:fld>
            <a:endParaRPr lang="de-CH"/>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Organisation der Kommunikation</a:t>
            </a:r>
            <a:endParaRPr lang="de-CH" dirty="0"/>
          </a:p>
        </p:txBody>
      </p:sp>
      <p:sp>
        <p:nvSpPr>
          <p:cNvPr id="3" name="Inhaltsplatzhalter 2"/>
          <p:cNvSpPr>
            <a:spLocks noGrp="1"/>
          </p:cNvSpPr>
          <p:nvPr>
            <p:ph idx="1"/>
          </p:nvPr>
        </p:nvSpPr>
        <p:spPr/>
        <p:txBody>
          <a:bodyPr/>
          <a:lstStyle/>
          <a:p>
            <a:pPr>
              <a:buNone/>
            </a:pPr>
            <a:r>
              <a:rPr lang="de-CH" dirty="0" smtClean="0"/>
              <a:t>Die Kommunikation der Exekutive und der Verwaltung</a:t>
            </a:r>
          </a:p>
          <a:p>
            <a:pPr>
              <a:buNone/>
            </a:pPr>
            <a:r>
              <a:rPr lang="de-CH" dirty="0" smtClean="0"/>
              <a:t>nach aussen wie auch nach innen ist definiert.</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2051" name="Picture 3" descr="C:\Users\moe\AppData\Local\Microsoft\Windows\Temporary Internet Files\Content.IE5\FF5IZIR4\MC900441940[1].wmf"/>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3491880" y="3068960"/>
            <a:ext cx="2160240" cy="1788586"/>
          </a:xfrm>
          <a:prstGeom prst="rect">
            <a:avLst/>
          </a:prstGeom>
          <a:noFill/>
        </p:spPr>
      </p:pic>
      <p:sp>
        <p:nvSpPr>
          <p:cNvPr id="6" name="Foliennummernplatzhalter 5"/>
          <p:cNvSpPr>
            <a:spLocks noGrp="1"/>
          </p:cNvSpPr>
          <p:nvPr>
            <p:ph type="sldNum" sz="quarter" idx="11"/>
          </p:nvPr>
        </p:nvSpPr>
        <p:spPr/>
        <p:txBody>
          <a:bodyPr/>
          <a:lstStyle/>
          <a:p>
            <a:fld id="{87674F0A-37BA-4CE3-B1FD-DE57A7E2F2C6}" type="slidenum">
              <a:rPr lang="de-CH" smtClean="0"/>
              <a:pPr/>
              <a:t>16</a:t>
            </a:fld>
            <a:endParaRPr lang="de-CH"/>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Wer übermittelt Informationen?</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16" name="Inhaltsplatzhalter 15"/>
          <p:cNvSpPr>
            <a:spLocks noGrp="1"/>
          </p:cNvSpPr>
          <p:nvPr>
            <p:ph idx="1"/>
          </p:nvPr>
        </p:nvSpPr>
        <p:spPr/>
        <p:txBody>
          <a:bodyPr/>
          <a:lstStyle/>
          <a:p>
            <a:r>
              <a:rPr lang="de-CH" dirty="0" smtClean="0"/>
              <a:t>Informationsdienste</a:t>
            </a:r>
          </a:p>
          <a:p>
            <a:r>
              <a:rPr lang="de-CH" dirty="0" smtClean="0"/>
              <a:t>Vertreterinnen / Vertreter:</a:t>
            </a:r>
          </a:p>
          <a:p>
            <a:pPr lvl="1"/>
            <a:r>
              <a:rPr lang="de-CH" dirty="0" smtClean="0"/>
              <a:t>der Regierung</a:t>
            </a:r>
          </a:p>
          <a:p>
            <a:pPr lvl="1"/>
            <a:r>
              <a:rPr lang="de-CH" dirty="0" smtClean="0"/>
              <a:t>des Gemeinderates</a:t>
            </a:r>
          </a:p>
          <a:p>
            <a:pPr>
              <a:buNone/>
            </a:pPr>
            <a:r>
              <a:rPr lang="de-CH" dirty="0" smtClean="0"/>
              <a:t>……</a:t>
            </a:r>
            <a:endParaRPr lang="de-CH" dirty="0"/>
          </a:p>
        </p:txBody>
      </p:sp>
      <p:pic>
        <p:nvPicPr>
          <p:cNvPr id="1038" name="Picture 14" descr="C:\Users\moe\AppData\Local\Microsoft\Windows\Temporary Internet Files\Content.IE5\FF5IZIR4\MC900198980[1].wmf"/>
          <p:cNvPicPr>
            <a:picLocks noChangeAspect="1" noChangeArrowheads="1"/>
          </p:cNvPicPr>
          <p:nvPr/>
        </p:nvPicPr>
        <p:blipFill>
          <a:blip r:embed="rId3" cstate="print">
            <a:duotone>
              <a:prstClr val="black"/>
              <a:schemeClr val="tx2">
                <a:tint val="45000"/>
                <a:satMod val="400000"/>
              </a:schemeClr>
            </a:duotone>
          </a:blip>
          <a:srcRect/>
          <a:stretch>
            <a:fillRect/>
          </a:stretch>
        </p:blipFill>
        <p:spPr bwMode="auto">
          <a:xfrm>
            <a:off x="4427984" y="3429000"/>
            <a:ext cx="2764325" cy="2083806"/>
          </a:xfrm>
          <a:prstGeom prst="rect">
            <a:avLst/>
          </a:prstGeom>
          <a:noFill/>
        </p:spPr>
      </p:pic>
      <p:sp>
        <p:nvSpPr>
          <p:cNvPr id="6" name="Foliennummernplatzhalter 5"/>
          <p:cNvSpPr>
            <a:spLocks noGrp="1"/>
          </p:cNvSpPr>
          <p:nvPr>
            <p:ph type="sldNum" sz="quarter" idx="11"/>
          </p:nvPr>
        </p:nvSpPr>
        <p:spPr/>
        <p:txBody>
          <a:bodyPr/>
          <a:lstStyle/>
          <a:p>
            <a:fld id="{87674F0A-37BA-4CE3-B1FD-DE57A7E2F2C6}" type="slidenum">
              <a:rPr lang="de-CH" smtClean="0"/>
              <a:pPr/>
              <a:t>17</a:t>
            </a:fld>
            <a:endParaRPr lang="de-CH"/>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Auftragserteilung</a:t>
            </a:r>
            <a:endParaRPr lang="de-CH" dirty="0"/>
          </a:p>
        </p:txBody>
      </p:sp>
      <p:sp>
        <p:nvSpPr>
          <p:cNvPr id="3" name="Inhaltsplatzhalter 2"/>
          <p:cNvSpPr>
            <a:spLocks noGrp="1"/>
          </p:cNvSpPr>
          <p:nvPr>
            <p:ph idx="1"/>
          </p:nvPr>
        </p:nvSpPr>
        <p:spPr/>
        <p:txBody>
          <a:bodyPr/>
          <a:lstStyle/>
          <a:p>
            <a:pPr marL="0" indent="0">
              <a:buNone/>
            </a:pPr>
            <a:r>
              <a:rPr lang="de-CH" dirty="0" smtClean="0"/>
              <a:t>Welche inhaltlichen und formalen Vorgaben/Vorschriften sind bei den vorliegenden Publikationsorganen zu berücksichtigen?</a:t>
            </a:r>
          </a:p>
          <a:p>
            <a:pPr>
              <a:buNone/>
            </a:pPr>
            <a:endParaRPr lang="de-CH" dirty="0" smtClean="0"/>
          </a:p>
          <a:p>
            <a:r>
              <a:rPr lang="de-CH" dirty="0" smtClean="0"/>
              <a:t>Zur Beantwortung dieser Frage stehen Ihnen als Hilfsmittel die entsprechenden Gesetze, Verordnungen, </a:t>
            </a:r>
            <a:r>
              <a:rPr lang="de-CH" dirty="0" err="1" smtClean="0"/>
              <a:t>Reglemente</a:t>
            </a:r>
            <a:r>
              <a:rPr lang="de-CH" dirty="0" smtClean="0"/>
              <a:t>, etc. zur Verfügung.</a:t>
            </a:r>
          </a:p>
          <a:p>
            <a:pPr>
              <a:buNone/>
            </a:pPr>
            <a:r>
              <a:rPr lang="de-CH" dirty="0" smtClean="0"/>
              <a:t> </a:t>
            </a:r>
          </a:p>
          <a:p>
            <a:r>
              <a:rPr lang="de-CH" dirty="0" smtClean="0"/>
              <a:t>Zeitvorgabe: 10 Minuten</a:t>
            </a:r>
          </a:p>
          <a:p>
            <a:pPr>
              <a:buNone/>
            </a:pPr>
            <a:r>
              <a:rPr lang="de-CH" dirty="0" smtClean="0"/>
              <a:t> </a:t>
            </a:r>
          </a:p>
          <a:p>
            <a:pPr>
              <a:buNone/>
            </a:pPr>
            <a:endParaRPr lang="de-CH" dirty="0" smtClean="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5" name="Foliennummernplatzhalter 4"/>
          <p:cNvSpPr>
            <a:spLocks noGrp="1"/>
          </p:cNvSpPr>
          <p:nvPr>
            <p:ph type="sldNum" sz="quarter" idx="11"/>
          </p:nvPr>
        </p:nvSpPr>
        <p:spPr/>
        <p:txBody>
          <a:bodyPr/>
          <a:lstStyle/>
          <a:p>
            <a:fld id="{87674F0A-37BA-4CE3-B1FD-DE57A7E2F2C6}" type="slidenum">
              <a:rPr lang="de-CH" smtClean="0"/>
              <a:pPr/>
              <a:t>18</a:t>
            </a:fld>
            <a:endParaRPr lang="de-CH"/>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Öffentlichkeitsarbeit</a:t>
            </a:r>
            <a:endParaRPr lang="de-CH" dirty="0"/>
          </a:p>
        </p:txBody>
      </p:sp>
      <p:sp>
        <p:nvSpPr>
          <p:cNvPr id="3" name="Inhaltsplatzhalter 2"/>
          <p:cNvSpPr>
            <a:spLocks noGrp="1"/>
          </p:cNvSpPr>
          <p:nvPr>
            <p:ph idx="1"/>
          </p:nvPr>
        </p:nvSpPr>
        <p:spPr/>
        <p:txBody>
          <a:bodyPr/>
          <a:lstStyle/>
          <a:p>
            <a:pPr>
              <a:buNone/>
            </a:pPr>
            <a:r>
              <a:rPr lang="de-CH" dirty="0" smtClean="0"/>
              <a:t>umfasst:</a:t>
            </a:r>
          </a:p>
          <a:p>
            <a:r>
              <a:rPr lang="de-CH" dirty="0" smtClean="0"/>
              <a:t>das glaubwürdige Auftreten nach aussen</a:t>
            </a:r>
          </a:p>
          <a:p>
            <a:pPr>
              <a:buNone/>
            </a:pPr>
            <a:r>
              <a:rPr lang="de-CH" dirty="0" smtClean="0"/>
              <a:t>	 und innen</a:t>
            </a:r>
          </a:p>
          <a:p>
            <a:pPr marL="0" indent="0">
              <a:tabLst>
                <a:tab pos="365125" algn="l"/>
              </a:tabLst>
            </a:pPr>
            <a:r>
              <a:rPr lang="de-CH" dirty="0" smtClean="0"/>
              <a:t>	den Aufbau eines Vertrauensverhältnisses</a:t>
            </a:r>
          </a:p>
          <a:p>
            <a:pPr marL="358775" indent="-358775">
              <a:buNone/>
              <a:tabLst>
                <a:tab pos="365125" algn="l"/>
              </a:tabLst>
            </a:pPr>
            <a:r>
              <a:rPr lang="de-CH" dirty="0" smtClean="0"/>
              <a:t>	zur gesamten Öffentlichkeit und  zu einzelnen Zielgruppen</a:t>
            </a:r>
          </a:p>
          <a:p>
            <a:pPr marL="0" indent="0">
              <a:buNone/>
              <a:tabLst>
                <a:tab pos="365125" algn="l"/>
              </a:tabLst>
            </a:pPr>
            <a:endParaRPr lang="de-CH" dirty="0" smtClean="0"/>
          </a:p>
          <a:p>
            <a:pPr marL="0" indent="0">
              <a:buNone/>
              <a:tabLst>
                <a:tab pos="365125" algn="l"/>
              </a:tabLst>
            </a:pPr>
            <a:r>
              <a:rPr lang="de-CH" dirty="0" smtClean="0"/>
              <a:t>=&gt; damit soll die Zielerreichung unterstützt werden</a:t>
            </a:r>
          </a:p>
          <a:p>
            <a:pPr>
              <a:buNone/>
            </a:pPr>
            <a:endParaRPr lang="de-CH" dirty="0" smtClean="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5" name="Foliennummernplatzhalter 4"/>
          <p:cNvSpPr>
            <a:spLocks noGrp="1"/>
          </p:cNvSpPr>
          <p:nvPr>
            <p:ph type="sldNum" sz="quarter" idx="11"/>
          </p:nvPr>
        </p:nvSpPr>
        <p:spPr/>
        <p:txBody>
          <a:bodyPr/>
          <a:lstStyle/>
          <a:p>
            <a:fld id="{87674F0A-37BA-4CE3-B1FD-DE57A7E2F2C6}" type="slidenum">
              <a:rPr lang="de-CH" smtClean="0"/>
              <a:pPr/>
              <a:t>19</a:t>
            </a:fld>
            <a:endParaRPr lang="de-CH"/>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smtClean="0"/>
              <a:t>Zielsetzung</a:t>
            </a:r>
            <a:endParaRPr lang="de-CH" dirty="0"/>
          </a:p>
        </p:txBody>
      </p:sp>
      <p:sp>
        <p:nvSpPr>
          <p:cNvPr id="4" name="Inhaltsplatzhalter 3"/>
          <p:cNvSpPr>
            <a:spLocks noGrp="1"/>
          </p:cNvSpPr>
          <p:nvPr>
            <p:ph idx="1"/>
          </p:nvPr>
        </p:nvSpPr>
        <p:spPr/>
        <p:txBody>
          <a:bodyPr/>
          <a:lstStyle/>
          <a:p>
            <a:pPr marL="0" indent="0">
              <a:buNone/>
            </a:pPr>
            <a:r>
              <a:rPr lang="de-CH" dirty="0" smtClean="0"/>
              <a:t>1.1.3.7.1 Publikationsorgane</a:t>
            </a:r>
          </a:p>
          <a:p>
            <a:pPr marL="0" indent="0">
              <a:buNone/>
            </a:pPr>
            <a:endParaRPr lang="de-CH" dirty="0" smtClean="0"/>
          </a:p>
          <a:p>
            <a:pPr marL="0" indent="0">
              <a:buNone/>
            </a:pPr>
            <a:r>
              <a:rPr lang="de-CH" dirty="0" smtClean="0"/>
              <a:t>Anhand von konkreten Publikationen zeige ich die inhaltlichen und formalen Vorschriften auf.</a:t>
            </a:r>
          </a:p>
          <a:p>
            <a:pPr marL="0" indent="0">
              <a:buNone/>
            </a:pPr>
            <a:endParaRPr lang="de-CH" dirty="0" smtClean="0"/>
          </a:p>
          <a:p>
            <a:pPr marL="0" indent="0">
              <a:buNone/>
            </a:pPr>
            <a:r>
              <a:rPr lang="de-CH" dirty="0" smtClean="0"/>
              <a:t>Ich nenne die Publikationsorgane, die in meinem Arbeitsbereich Anwendung finden.</a:t>
            </a:r>
          </a:p>
        </p:txBody>
      </p:sp>
      <p:sp>
        <p:nvSpPr>
          <p:cNvPr id="7" name="Fußzeilenplatzhalter 6"/>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2</a:t>
            </a:fld>
            <a:endParaRPr lang="de-CH"/>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Ziele der Öffentlichkeitsarbeit</a:t>
            </a:r>
            <a:endParaRPr lang="de-CH" dirty="0"/>
          </a:p>
        </p:txBody>
      </p:sp>
      <p:sp>
        <p:nvSpPr>
          <p:cNvPr id="3" name="Inhaltsplatzhalter 2"/>
          <p:cNvSpPr>
            <a:spLocks noGrp="1"/>
          </p:cNvSpPr>
          <p:nvPr>
            <p:ph idx="1"/>
          </p:nvPr>
        </p:nvSpPr>
        <p:spPr/>
        <p:txBody>
          <a:bodyPr/>
          <a:lstStyle/>
          <a:p>
            <a:pPr>
              <a:buNone/>
            </a:pPr>
            <a:r>
              <a:rPr lang="de-CH" b="1" dirty="0" smtClean="0"/>
              <a:t>Der Aufbau und die Pflege von Vertrauen.</a:t>
            </a:r>
          </a:p>
          <a:p>
            <a:pPr>
              <a:buNone/>
            </a:pPr>
            <a:endParaRPr lang="de-CH" dirty="0" smtClean="0"/>
          </a:p>
          <a:p>
            <a:pPr>
              <a:buNone/>
            </a:pPr>
            <a:r>
              <a:rPr lang="de-CH" dirty="0" smtClean="0"/>
              <a:t>Frage ans Plenum:</a:t>
            </a:r>
          </a:p>
          <a:p>
            <a:pPr>
              <a:buNone/>
            </a:pPr>
            <a:r>
              <a:rPr lang="de-CH" dirty="0" smtClean="0"/>
              <a:t>Wer soll wem vertrauen und wozu?</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5" name="Picture 6" descr="C:\Users\moe\AppData\Local\Microsoft\Windows\Temporary Internet Files\Content.IE5\BFW3IPQF\MP900438625[1].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3779912" y="3933056"/>
            <a:ext cx="1120975" cy="1686423"/>
          </a:xfrm>
          <a:prstGeom prst="rect">
            <a:avLst/>
          </a:prstGeom>
          <a:noFill/>
        </p:spPr>
      </p:pic>
      <p:sp>
        <p:nvSpPr>
          <p:cNvPr id="6" name="Foliennummernplatzhalter 5"/>
          <p:cNvSpPr>
            <a:spLocks noGrp="1"/>
          </p:cNvSpPr>
          <p:nvPr>
            <p:ph type="sldNum" sz="quarter" idx="11"/>
          </p:nvPr>
        </p:nvSpPr>
        <p:spPr/>
        <p:txBody>
          <a:bodyPr/>
          <a:lstStyle/>
          <a:p>
            <a:fld id="{87674F0A-37BA-4CE3-B1FD-DE57A7E2F2C6}" type="slidenum">
              <a:rPr lang="de-CH" smtClean="0"/>
              <a:pPr/>
              <a:t>20</a:t>
            </a:fld>
            <a:endParaRPr lang="de-CH"/>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Ziele der Öffentlichkeitsarbeit</a:t>
            </a:r>
            <a:endParaRPr lang="de-CH" dirty="0"/>
          </a:p>
        </p:txBody>
      </p:sp>
      <p:sp>
        <p:nvSpPr>
          <p:cNvPr id="3" name="Inhaltsplatzhalter 2"/>
          <p:cNvSpPr>
            <a:spLocks noGrp="1"/>
          </p:cNvSpPr>
          <p:nvPr>
            <p:ph idx="1"/>
          </p:nvPr>
        </p:nvSpPr>
        <p:spPr/>
        <p:txBody>
          <a:bodyPr/>
          <a:lstStyle/>
          <a:p>
            <a:pPr>
              <a:buNone/>
            </a:pPr>
            <a:r>
              <a:rPr lang="de-CH" b="1" dirty="0" smtClean="0"/>
              <a:t>Die Verbesserung von Akzeptanz und Glaubwürdigkeit.</a:t>
            </a:r>
          </a:p>
          <a:p>
            <a:pPr>
              <a:buNone/>
            </a:pPr>
            <a:endParaRPr lang="de-CH" dirty="0" smtClean="0"/>
          </a:p>
          <a:p>
            <a:pPr>
              <a:buNone/>
            </a:pPr>
            <a:r>
              <a:rPr lang="de-CH" dirty="0" smtClean="0"/>
              <a:t>Frage ans Plenum:</a:t>
            </a:r>
          </a:p>
          <a:p>
            <a:pPr>
              <a:buNone/>
            </a:pPr>
            <a:r>
              <a:rPr lang="de-CH" dirty="0" smtClean="0"/>
              <a:t>Wer oder was muss von wem akzeptiert werden?</a:t>
            </a:r>
          </a:p>
          <a:p>
            <a:pPr>
              <a:buNone/>
            </a:pPr>
            <a:endParaRPr lang="de-CH" dirty="0" smtClean="0"/>
          </a:p>
          <a:p>
            <a:pPr>
              <a:buNone/>
            </a:pP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2050" name="Picture 2" descr="C:\Users\moe\AppData\Local\Microsoft\Windows\Temporary Internet Files\Content.IE5\BFW3IPQF\MC900280146[1].wmf"/>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3275856" y="3789040"/>
            <a:ext cx="1827886" cy="1821485"/>
          </a:xfrm>
          <a:prstGeom prst="rect">
            <a:avLst/>
          </a:prstGeom>
          <a:noFill/>
        </p:spPr>
      </p:pic>
      <p:sp>
        <p:nvSpPr>
          <p:cNvPr id="6" name="Foliennummernplatzhalter 5"/>
          <p:cNvSpPr>
            <a:spLocks noGrp="1"/>
          </p:cNvSpPr>
          <p:nvPr>
            <p:ph type="sldNum" sz="quarter" idx="11"/>
          </p:nvPr>
        </p:nvSpPr>
        <p:spPr/>
        <p:txBody>
          <a:bodyPr/>
          <a:lstStyle/>
          <a:p>
            <a:fld id="{87674F0A-37BA-4CE3-B1FD-DE57A7E2F2C6}" type="slidenum">
              <a:rPr lang="de-CH" smtClean="0"/>
              <a:pPr/>
              <a:t>21</a:t>
            </a:fld>
            <a:endParaRPr lang="de-CH"/>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Ziele der Öffentlichkeitsarbeit</a:t>
            </a:r>
            <a:endParaRPr lang="de-CH" dirty="0"/>
          </a:p>
        </p:txBody>
      </p:sp>
      <p:sp>
        <p:nvSpPr>
          <p:cNvPr id="3" name="Inhaltsplatzhalter 2"/>
          <p:cNvSpPr>
            <a:spLocks noGrp="1"/>
          </p:cNvSpPr>
          <p:nvPr>
            <p:ph idx="1"/>
          </p:nvPr>
        </p:nvSpPr>
        <p:spPr/>
        <p:txBody>
          <a:bodyPr/>
          <a:lstStyle/>
          <a:p>
            <a:pPr marL="0" indent="0">
              <a:buNone/>
            </a:pPr>
            <a:r>
              <a:rPr lang="de-CH" b="1" dirty="0" smtClean="0"/>
              <a:t>Die Schaffung einer positiven Grundhaltung in der Öffentlichkeit.</a:t>
            </a:r>
          </a:p>
          <a:p>
            <a:pPr marL="0" indent="0">
              <a:buNone/>
            </a:pPr>
            <a:endParaRPr lang="de-CH" dirty="0" smtClean="0"/>
          </a:p>
          <a:p>
            <a:pPr marL="0" indent="0">
              <a:buNone/>
            </a:pPr>
            <a:r>
              <a:rPr lang="de-CH" dirty="0" smtClean="0"/>
              <a:t>Frage ans Plenum:</a:t>
            </a:r>
          </a:p>
          <a:p>
            <a:pPr marL="0" indent="0">
              <a:buNone/>
            </a:pPr>
            <a:r>
              <a:rPr lang="de-CH" dirty="0" smtClean="0"/>
              <a:t>Wir drückt sich aus Ihrer Sicht eine positive Grundhaltung in der Öffentlichkeit aus?</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3074" name="Picture 2" descr="C:\Users\moe\AppData\Local\Microsoft\Windows\Temporary Internet Files\Content.IE5\FF5IZIR4\MC900441322[1].pn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3563888" y="4080520"/>
            <a:ext cx="1944216" cy="1944216"/>
          </a:xfrm>
          <a:prstGeom prst="rect">
            <a:avLst/>
          </a:prstGeom>
          <a:noFill/>
        </p:spPr>
      </p:pic>
      <p:sp>
        <p:nvSpPr>
          <p:cNvPr id="6" name="Foliennummernplatzhalter 5"/>
          <p:cNvSpPr>
            <a:spLocks noGrp="1"/>
          </p:cNvSpPr>
          <p:nvPr>
            <p:ph type="sldNum" sz="quarter" idx="11"/>
          </p:nvPr>
        </p:nvSpPr>
        <p:spPr/>
        <p:txBody>
          <a:bodyPr/>
          <a:lstStyle/>
          <a:p>
            <a:fld id="{87674F0A-37BA-4CE3-B1FD-DE57A7E2F2C6}" type="slidenum">
              <a:rPr lang="de-CH" smtClean="0"/>
              <a:pPr/>
              <a:t>22</a:t>
            </a:fld>
            <a:endParaRPr lang="de-CH"/>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Ziele der Öffentlichkeitsarbeit</a:t>
            </a:r>
            <a:endParaRPr lang="de-CH" dirty="0"/>
          </a:p>
        </p:txBody>
      </p:sp>
      <p:sp>
        <p:nvSpPr>
          <p:cNvPr id="3" name="Inhaltsplatzhalter 2"/>
          <p:cNvSpPr>
            <a:spLocks noGrp="1"/>
          </p:cNvSpPr>
          <p:nvPr>
            <p:ph idx="1"/>
          </p:nvPr>
        </p:nvSpPr>
        <p:spPr/>
        <p:txBody>
          <a:bodyPr/>
          <a:lstStyle/>
          <a:p>
            <a:pPr marL="0" indent="0">
              <a:buNone/>
            </a:pPr>
            <a:r>
              <a:rPr lang="de-CH" b="1" dirty="0" smtClean="0"/>
              <a:t>Sachliche, verständliche und überprüfbare Informationen.</a:t>
            </a:r>
          </a:p>
          <a:p>
            <a:pPr marL="0" indent="0">
              <a:buNone/>
            </a:pPr>
            <a:endParaRPr lang="de-CH" b="1" dirty="0" smtClean="0"/>
          </a:p>
          <a:p>
            <a:pPr marL="0" indent="0">
              <a:buNone/>
            </a:pPr>
            <a:r>
              <a:rPr lang="de-CH" dirty="0" smtClean="0"/>
              <a:t>Frage ans Plenum:</a:t>
            </a:r>
          </a:p>
          <a:p>
            <a:pPr marL="0" indent="0">
              <a:buNone/>
            </a:pPr>
            <a:r>
              <a:rPr lang="de-CH" dirty="0" smtClean="0"/>
              <a:t>Nennen Sie Beispiele von sachlichen, verständlichen und überprüfbaren Informationen.</a:t>
            </a:r>
          </a:p>
          <a:p>
            <a:pPr>
              <a:buNone/>
            </a:pPr>
            <a:endParaRPr lang="de-CH" dirty="0" smtClean="0"/>
          </a:p>
          <a:p>
            <a:pPr marL="0" indent="0">
              <a:buNone/>
            </a:pP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4098" name="Picture 2" descr="C:\Users\moe\AppData\Local\Microsoft\Windows\Temporary Internet Files\Content.IE5\FF5IZIR4\MC900442164[1].pn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3808284" y="4249460"/>
            <a:ext cx="1699820" cy="1699820"/>
          </a:xfrm>
          <a:prstGeom prst="rect">
            <a:avLst/>
          </a:prstGeom>
          <a:noFill/>
        </p:spPr>
      </p:pic>
      <p:sp>
        <p:nvSpPr>
          <p:cNvPr id="6" name="Foliennummernplatzhalter 5"/>
          <p:cNvSpPr>
            <a:spLocks noGrp="1"/>
          </p:cNvSpPr>
          <p:nvPr>
            <p:ph type="sldNum" sz="quarter" idx="11"/>
          </p:nvPr>
        </p:nvSpPr>
        <p:spPr/>
        <p:txBody>
          <a:bodyPr/>
          <a:lstStyle/>
          <a:p>
            <a:fld id="{87674F0A-37BA-4CE3-B1FD-DE57A7E2F2C6}" type="slidenum">
              <a:rPr lang="de-CH" smtClean="0"/>
              <a:pPr/>
              <a:t>23</a:t>
            </a:fld>
            <a:endParaRPr lang="de-CH"/>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Ziele der Öffentlichkeitsarbeit</a:t>
            </a:r>
            <a:endParaRPr lang="de-CH" dirty="0"/>
          </a:p>
        </p:txBody>
      </p:sp>
      <p:sp>
        <p:nvSpPr>
          <p:cNvPr id="3" name="Inhaltsplatzhalter 2"/>
          <p:cNvSpPr>
            <a:spLocks noGrp="1"/>
          </p:cNvSpPr>
          <p:nvPr>
            <p:ph idx="1"/>
          </p:nvPr>
        </p:nvSpPr>
        <p:spPr/>
        <p:txBody>
          <a:bodyPr/>
          <a:lstStyle/>
          <a:p>
            <a:pPr>
              <a:buNone/>
            </a:pPr>
            <a:r>
              <a:rPr lang="de-CH" b="1" dirty="0" smtClean="0"/>
              <a:t>Pflege des Image.</a:t>
            </a:r>
          </a:p>
          <a:p>
            <a:pPr>
              <a:buNone/>
            </a:pPr>
            <a:endParaRPr lang="de-CH" dirty="0" smtClean="0"/>
          </a:p>
          <a:p>
            <a:pPr>
              <a:buNone/>
            </a:pPr>
            <a:r>
              <a:rPr lang="de-CH" dirty="0" smtClean="0"/>
              <a:t>Was bedeutet für Sie Imagepflege?</a:t>
            </a:r>
          </a:p>
          <a:p>
            <a:pPr>
              <a:buNone/>
            </a:pPr>
            <a:r>
              <a:rPr lang="de-CH" dirty="0" smtClean="0"/>
              <a:t>Wie ist das Image der Öffentlichen Verwaltungen?</a:t>
            </a:r>
          </a:p>
          <a:p>
            <a:pPr>
              <a:buNone/>
            </a:pPr>
            <a:r>
              <a:rPr lang="de-CH" dirty="0" smtClean="0"/>
              <a:t>Wie ist das Image Ihres Ausbildungsbetriebes?</a:t>
            </a:r>
          </a:p>
          <a:p>
            <a:pPr marL="0" indent="0">
              <a:buNone/>
            </a:pPr>
            <a:r>
              <a:rPr lang="de-CH" dirty="0" smtClean="0"/>
              <a:t>Wie betreiben Sie in Ihrem Ausbildungsbetrieb Imagepflege?</a:t>
            </a:r>
          </a:p>
          <a:p>
            <a:pPr marL="0" indent="0">
              <a:buNone/>
            </a:pPr>
            <a:r>
              <a:rPr lang="de-CH" dirty="0" smtClean="0"/>
              <a:t>Was tragen Sie zum guten Image Ihres Ausbildungsbetriebes bei?</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5122" name="Picture 2" descr="C:\Users\moe\AppData\Local\Microsoft\Windows\Temporary Internet Files\Content.IE5\OH6PZLPT\MC900441320[1].pn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7236296" y="2060848"/>
            <a:ext cx="1576976" cy="3672408"/>
          </a:xfrm>
          <a:prstGeom prst="rect">
            <a:avLst/>
          </a:prstGeom>
          <a:noFill/>
        </p:spPr>
      </p:pic>
      <p:sp>
        <p:nvSpPr>
          <p:cNvPr id="6" name="Foliennummernplatzhalter 5"/>
          <p:cNvSpPr>
            <a:spLocks noGrp="1"/>
          </p:cNvSpPr>
          <p:nvPr>
            <p:ph type="sldNum" sz="quarter" idx="11"/>
          </p:nvPr>
        </p:nvSpPr>
        <p:spPr/>
        <p:txBody>
          <a:bodyPr/>
          <a:lstStyle/>
          <a:p>
            <a:fld id="{87674F0A-37BA-4CE3-B1FD-DE57A7E2F2C6}" type="slidenum">
              <a:rPr lang="de-CH" smtClean="0"/>
              <a:pPr/>
              <a:t>24</a:t>
            </a:fld>
            <a:endParaRPr lang="de-CH"/>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Massnahmen</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6146" name="Picture 2" descr="C:\Users\moe\AppData\Local\Microsoft\Windows\Temporary Internet Files\Content.IE5\OH6PZLPT\MC900251131[1].wmf"/>
          <p:cNvPicPr>
            <a:picLocks noGrp="1" noChangeAspect="1" noChangeArrowheads="1"/>
          </p:cNvPicPr>
          <p:nvPr>
            <p:ph idx="1"/>
          </p:nvPr>
        </p:nvPicPr>
        <p:blipFill>
          <a:blip r:embed="rId3" cstate="print">
            <a:duotone>
              <a:schemeClr val="accent1">
                <a:shade val="45000"/>
                <a:satMod val="135000"/>
              </a:schemeClr>
              <a:prstClr val="white"/>
            </a:duotone>
          </a:blip>
          <a:srcRect/>
          <a:stretch>
            <a:fillRect/>
          </a:stretch>
        </p:blipFill>
        <p:spPr bwMode="auto">
          <a:xfrm>
            <a:off x="3203848" y="3068960"/>
            <a:ext cx="2432364" cy="2531952"/>
          </a:xfrm>
          <a:prstGeom prst="rect">
            <a:avLst/>
          </a:prstGeom>
          <a:noFill/>
        </p:spPr>
      </p:pic>
      <p:sp>
        <p:nvSpPr>
          <p:cNvPr id="6" name="Textfeld 5"/>
          <p:cNvSpPr txBox="1"/>
          <p:nvPr/>
        </p:nvSpPr>
        <p:spPr>
          <a:xfrm>
            <a:off x="899592" y="1772816"/>
            <a:ext cx="7207422" cy="830997"/>
          </a:xfrm>
          <a:prstGeom prst="rect">
            <a:avLst/>
          </a:prstGeom>
          <a:noFill/>
        </p:spPr>
        <p:txBody>
          <a:bodyPr wrap="none" rtlCol="0">
            <a:spAutoFit/>
          </a:bodyPr>
          <a:lstStyle/>
          <a:p>
            <a:r>
              <a:rPr lang="de-CH" sz="2400" dirty="0" smtClean="0"/>
              <a:t>Je nach Ziel und Zielgruppe wählen wir </a:t>
            </a:r>
          </a:p>
          <a:p>
            <a:r>
              <a:rPr lang="de-CH" sz="2400" dirty="0" smtClean="0"/>
              <a:t>die geeigneten Massnahmen für die Zielerreichung.</a:t>
            </a:r>
            <a:endParaRPr lang="de-CH" sz="2400" dirty="0"/>
          </a:p>
        </p:txBody>
      </p:sp>
      <p:sp>
        <p:nvSpPr>
          <p:cNvPr id="7" name="Foliennummernplatzhalter 6"/>
          <p:cNvSpPr>
            <a:spLocks noGrp="1"/>
          </p:cNvSpPr>
          <p:nvPr>
            <p:ph type="sldNum" sz="quarter" idx="11"/>
          </p:nvPr>
        </p:nvSpPr>
        <p:spPr/>
        <p:txBody>
          <a:bodyPr/>
          <a:lstStyle/>
          <a:p>
            <a:fld id="{87674F0A-37BA-4CE3-B1FD-DE57A7E2F2C6}" type="slidenum">
              <a:rPr lang="de-CH" smtClean="0"/>
              <a:pPr/>
              <a:t>25</a:t>
            </a:fld>
            <a:endParaRPr lang="de-CH"/>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Gruppenarbeit – Auftragserteilung</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6" name="Inhaltsplatzhalter 5"/>
          <p:cNvSpPr>
            <a:spLocks noGrp="1"/>
          </p:cNvSpPr>
          <p:nvPr>
            <p:ph idx="1"/>
          </p:nvPr>
        </p:nvSpPr>
        <p:spPr/>
        <p:txBody>
          <a:bodyPr/>
          <a:lstStyle/>
          <a:p>
            <a:pPr marL="0" indent="0">
              <a:buNone/>
            </a:pPr>
            <a:r>
              <a:rPr lang="de-CH" dirty="0" smtClean="0"/>
              <a:t>Definieren Sie zu einer von Ihnen frei gewählten Verwaltungsabteilung/einem Amt zu den Zielen der Öffentlichkeitsarbeit  geeignete Massnahmen und halten Sie den erwarteten Nutzen stichwortartig fest.</a:t>
            </a:r>
          </a:p>
          <a:p>
            <a:pPr marL="0" indent="0">
              <a:buNone/>
            </a:pPr>
            <a:endParaRPr lang="de-CH" dirty="0" smtClean="0"/>
          </a:p>
          <a:p>
            <a:pPr marL="0" indent="0">
              <a:buNone/>
            </a:pPr>
            <a:r>
              <a:rPr lang="de-CH" dirty="0" smtClean="0"/>
              <a:t>Vorbereitungszeit: 15 Minuten</a:t>
            </a:r>
          </a:p>
          <a:p>
            <a:pPr marL="0" indent="0">
              <a:buNone/>
            </a:pPr>
            <a:endParaRPr lang="de-CH" dirty="0" smtClean="0"/>
          </a:p>
          <a:p>
            <a:pPr marL="0" indent="0">
              <a:buNone/>
            </a:pPr>
            <a:r>
              <a:rPr lang="de-CH" dirty="0" smtClean="0"/>
              <a:t>Sie stellen Ihre Resultate einer anderen Gruppe vor und vergleichen die Massnahmen und den erwarteten Nutzen.</a:t>
            </a:r>
          </a:p>
          <a:p>
            <a:pPr>
              <a:buNone/>
            </a:pPr>
            <a:endParaRPr lang="de-CH" dirty="0" smtClean="0"/>
          </a:p>
          <a:p>
            <a:pPr>
              <a:buNone/>
            </a:pPr>
            <a:r>
              <a:rPr lang="de-CH" dirty="0" smtClean="0"/>
              <a:t>Zeitvorgabe: 10 Minuten </a:t>
            </a:r>
          </a:p>
          <a:p>
            <a:pPr>
              <a:buNone/>
            </a:pPr>
            <a:r>
              <a:rPr lang="de-CH" sz="2000" dirty="0" smtClean="0"/>
              <a:t> </a:t>
            </a:r>
          </a:p>
          <a:p>
            <a:pPr marL="0" indent="0">
              <a:buNone/>
            </a:pPr>
            <a:endParaRPr lang="de-CH" sz="2000" dirty="0" smtClean="0"/>
          </a:p>
        </p:txBody>
      </p:sp>
      <p:sp>
        <p:nvSpPr>
          <p:cNvPr id="5" name="Foliennummernplatzhalter 4"/>
          <p:cNvSpPr>
            <a:spLocks noGrp="1"/>
          </p:cNvSpPr>
          <p:nvPr>
            <p:ph type="sldNum" sz="quarter" idx="11"/>
          </p:nvPr>
        </p:nvSpPr>
        <p:spPr/>
        <p:txBody>
          <a:bodyPr/>
          <a:lstStyle/>
          <a:p>
            <a:fld id="{87674F0A-37BA-4CE3-B1FD-DE57A7E2F2C6}" type="slidenum">
              <a:rPr lang="de-CH" smtClean="0"/>
              <a:pPr/>
              <a:t>26</a:t>
            </a:fld>
            <a:endParaRPr lang="de-CH"/>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Massnahmen des Standortmarketings aufzeigen</a:t>
            </a:r>
            <a:endParaRPr lang="de-CH" dirty="0"/>
          </a:p>
        </p:txBody>
      </p:sp>
      <p:sp>
        <p:nvSpPr>
          <p:cNvPr id="3" name="Inhaltsplatzhalter 2"/>
          <p:cNvSpPr>
            <a:spLocks noGrp="1"/>
          </p:cNvSpPr>
          <p:nvPr>
            <p:ph idx="1"/>
          </p:nvPr>
        </p:nvSpPr>
        <p:spPr/>
        <p:txBody>
          <a:bodyPr/>
          <a:lstStyle/>
          <a:p>
            <a:r>
              <a:rPr lang="de-CH" dirty="0" smtClean="0"/>
              <a:t>3-teilige Gruppenarbeit</a:t>
            </a:r>
          </a:p>
          <a:p>
            <a:endParaRPr lang="de-CH" dirty="0" smtClean="0"/>
          </a:p>
          <a:p>
            <a:r>
              <a:rPr lang="de-CH" b="1" dirty="0" smtClean="0"/>
              <a:t>Teil I</a:t>
            </a:r>
            <a:r>
              <a:rPr lang="de-CH" dirty="0" smtClean="0"/>
              <a:t>: </a:t>
            </a:r>
          </a:p>
          <a:p>
            <a:pPr lvl="1"/>
            <a:r>
              <a:rPr lang="de-CH" dirty="0" smtClean="0"/>
              <a:t>Sie bilden 3er oder 4er-Gruppen</a:t>
            </a:r>
          </a:p>
          <a:p>
            <a:pPr lvl="1"/>
            <a:r>
              <a:rPr lang="de-CH" dirty="0" smtClean="0"/>
              <a:t>Sie stellen sich gegenseitig Ihre Vorbereitungsaufgabe vor.</a:t>
            </a:r>
          </a:p>
          <a:p>
            <a:pPr lvl="1"/>
            <a:r>
              <a:rPr lang="de-CH" dirty="0" smtClean="0"/>
              <a:t>Sie wählen eine dieser Vorbereitungsaufgaben für die Weiterverarbeitung Teil II aus.</a:t>
            </a:r>
            <a:endParaRPr lang="de-CH" dirty="0"/>
          </a:p>
          <a:p>
            <a:pPr>
              <a:buNone/>
            </a:pPr>
            <a:r>
              <a:rPr lang="de-CH" dirty="0" smtClean="0"/>
              <a:t>=&gt; Zeitvorgabe 10 Minuten</a:t>
            </a:r>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5" name="Foliennummernplatzhalter 4"/>
          <p:cNvSpPr>
            <a:spLocks noGrp="1"/>
          </p:cNvSpPr>
          <p:nvPr>
            <p:ph type="sldNum" sz="quarter" idx="11"/>
          </p:nvPr>
        </p:nvSpPr>
        <p:spPr/>
        <p:txBody>
          <a:bodyPr/>
          <a:lstStyle/>
          <a:p>
            <a:fld id="{87674F0A-37BA-4CE3-B1FD-DE57A7E2F2C6}" type="slidenum">
              <a:rPr lang="de-CH" smtClean="0"/>
              <a:pPr/>
              <a:t>27</a:t>
            </a:fld>
            <a:endParaRPr lang="de-CH"/>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Massnahmen des Standortmarketings </a:t>
            </a:r>
            <a:r>
              <a:rPr lang="de-CH" dirty="0" err="1" smtClean="0"/>
              <a:t>auzeigen</a:t>
            </a:r>
            <a:endParaRPr lang="de-CH" dirty="0"/>
          </a:p>
        </p:txBody>
      </p:sp>
      <p:sp>
        <p:nvSpPr>
          <p:cNvPr id="3" name="Inhaltsplatzhalter 2"/>
          <p:cNvSpPr>
            <a:spLocks noGrp="1"/>
          </p:cNvSpPr>
          <p:nvPr>
            <p:ph idx="1"/>
          </p:nvPr>
        </p:nvSpPr>
        <p:spPr/>
        <p:txBody>
          <a:bodyPr/>
          <a:lstStyle/>
          <a:p>
            <a:r>
              <a:rPr lang="de-CH" dirty="0" smtClean="0"/>
              <a:t>3-teilige Gruppenarbeit</a:t>
            </a:r>
          </a:p>
          <a:p>
            <a:endParaRPr lang="de-CH" dirty="0" smtClean="0"/>
          </a:p>
          <a:p>
            <a:r>
              <a:rPr lang="de-CH" b="1" dirty="0" smtClean="0"/>
              <a:t>Teil II</a:t>
            </a:r>
            <a:r>
              <a:rPr lang="de-CH" dirty="0" smtClean="0"/>
              <a:t>: </a:t>
            </a:r>
          </a:p>
          <a:p>
            <a:pPr lvl="1"/>
            <a:r>
              <a:rPr lang="de-CH" dirty="0" smtClean="0"/>
              <a:t>Sie bereiten eine Kurzpräsentation von 3 bis max. </a:t>
            </a:r>
            <a:br>
              <a:rPr lang="de-CH" dirty="0" smtClean="0"/>
            </a:br>
            <a:r>
              <a:rPr lang="de-CH" dirty="0" smtClean="0"/>
              <a:t>5 Minuten über die Standortvorteile der gewählten Gemeinde/Kanton vor.</a:t>
            </a:r>
          </a:p>
          <a:p>
            <a:pPr lvl="1"/>
            <a:r>
              <a:rPr lang="de-CH" dirty="0" smtClean="0"/>
              <a:t>Überlegen Sie sich: welche </a:t>
            </a:r>
            <a:r>
              <a:rPr lang="de-CH" dirty="0" err="1" smtClean="0"/>
              <a:t>Adressatengruppe</a:t>
            </a:r>
            <a:r>
              <a:rPr lang="de-CH" dirty="0" smtClean="0"/>
              <a:t> möchten Sie mit Ihrer Kurzpräsentation besonders erreichen?</a:t>
            </a:r>
          </a:p>
          <a:p>
            <a:pPr>
              <a:buNone/>
            </a:pPr>
            <a:r>
              <a:rPr lang="de-CH" dirty="0" smtClean="0"/>
              <a:t>=&gt; Zeitvorgabe 40 Minuten</a:t>
            </a:r>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5" name="Foliennummernplatzhalter 4"/>
          <p:cNvSpPr>
            <a:spLocks noGrp="1"/>
          </p:cNvSpPr>
          <p:nvPr>
            <p:ph type="sldNum" sz="quarter" idx="11"/>
          </p:nvPr>
        </p:nvSpPr>
        <p:spPr/>
        <p:txBody>
          <a:bodyPr/>
          <a:lstStyle/>
          <a:p>
            <a:fld id="{87674F0A-37BA-4CE3-B1FD-DE57A7E2F2C6}" type="slidenum">
              <a:rPr lang="de-CH" smtClean="0"/>
              <a:pPr/>
              <a:t>28</a:t>
            </a:fld>
            <a:endParaRPr lang="de-CH"/>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Massnahmen des Standortmarketings aufzeigen</a:t>
            </a:r>
            <a:endParaRPr lang="de-CH" dirty="0"/>
          </a:p>
        </p:txBody>
      </p:sp>
      <p:sp>
        <p:nvSpPr>
          <p:cNvPr id="3" name="Inhaltsplatzhalter 2"/>
          <p:cNvSpPr>
            <a:spLocks noGrp="1"/>
          </p:cNvSpPr>
          <p:nvPr>
            <p:ph idx="1"/>
          </p:nvPr>
        </p:nvSpPr>
        <p:spPr/>
        <p:txBody>
          <a:bodyPr/>
          <a:lstStyle/>
          <a:p>
            <a:r>
              <a:rPr lang="de-CH" dirty="0" smtClean="0"/>
              <a:t>3-teilige Gruppenarbeit</a:t>
            </a:r>
          </a:p>
          <a:p>
            <a:endParaRPr lang="de-CH" dirty="0" smtClean="0"/>
          </a:p>
          <a:p>
            <a:r>
              <a:rPr lang="de-CH" b="1" dirty="0" smtClean="0"/>
              <a:t>Teil III</a:t>
            </a:r>
            <a:r>
              <a:rPr lang="de-CH" dirty="0" smtClean="0"/>
              <a:t>: </a:t>
            </a:r>
          </a:p>
          <a:p>
            <a:pPr lvl="1"/>
            <a:r>
              <a:rPr lang="de-CH" dirty="0" smtClean="0"/>
              <a:t>Vermerken Sie auf dem Arbeitsblatt, welche </a:t>
            </a:r>
            <a:r>
              <a:rPr lang="de-CH" dirty="0" err="1" smtClean="0"/>
              <a:t>Adressatengruppe</a:t>
            </a:r>
            <a:r>
              <a:rPr lang="de-CH" dirty="0" smtClean="0"/>
              <a:t> aus Ihrer Sicht welchen Standort wählen würde und begründen Sie.</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5" name="Foliennummernplatzhalter 4"/>
          <p:cNvSpPr>
            <a:spLocks noGrp="1"/>
          </p:cNvSpPr>
          <p:nvPr>
            <p:ph type="sldNum" sz="quarter" idx="11"/>
          </p:nvPr>
        </p:nvSpPr>
        <p:spPr/>
        <p:txBody>
          <a:bodyPr/>
          <a:lstStyle/>
          <a:p>
            <a:fld id="{87674F0A-37BA-4CE3-B1FD-DE57A7E2F2C6}" type="slidenum">
              <a:rPr lang="de-CH" smtClean="0"/>
              <a:pPr/>
              <a:t>29</a:t>
            </a:fld>
            <a:endParaRPr lang="de-CH"/>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smtClean="0"/>
              <a:t>Zielsetzung</a:t>
            </a:r>
            <a:endParaRPr lang="de-CH" dirty="0"/>
          </a:p>
        </p:txBody>
      </p:sp>
      <p:sp>
        <p:nvSpPr>
          <p:cNvPr id="4" name="Inhaltsplatzhalter 3"/>
          <p:cNvSpPr>
            <a:spLocks noGrp="1"/>
          </p:cNvSpPr>
          <p:nvPr>
            <p:ph idx="1"/>
          </p:nvPr>
        </p:nvSpPr>
        <p:spPr/>
        <p:txBody>
          <a:bodyPr/>
          <a:lstStyle/>
          <a:p>
            <a:pPr marL="0" indent="0">
              <a:buNone/>
            </a:pPr>
            <a:r>
              <a:rPr lang="de-CH" dirty="0" smtClean="0"/>
              <a:t>1.1.4.1.1  Bedeutung der Öffentlichkeitsarbeit für die 			Öffentliche Verwaltung</a:t>
            </a:r>
          </a:p>
          <a:p>
            <a:pPr marL="0" indent="0">
              <a:buNone/>
            </a:pPr>
            <a:endParaRPr lang="de-CH" dirty="0" smtClean="0"/>
          </a:p>
          <a:p>
            <a:pPr marL="0" indent="0">
              <a:buNone/>
            </a:pPr>
            <a:r>
              <a:rPr lang="de-CH" dirty="0" smtClean="0"/>
              <a:t>Ich vergleiche das Ziel und den Nutzen verschiedener Massnahmen der Öffentlichkeitsarbeit.</a:t>
            </a:r>
          </a:p>
        </p:txBody>
      </p:sp>
      <p:sp>
        <p:nvSpPr>
          <p:cNvPr id="7" name="Fußzeilenplatzhalter 6"/>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3</a:t>
            </a:fld>
            <a:endParaRPr lang="de-CH"/>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764704"/>
            <a:ext cx="8820472" cy="652934"/>
          </a:xfrm>
        </p:spPr>
        <p:txBody>
          <a:bodyPr/>
          <a:lstStyle/>
          <a:p>
            <a:pPr algn="l"/>
            <a:r>
              <a:rPr lang="de-CH" dirty="0" smtClean="0"/>
              <a:t>Rahmenbedingungen für die Entwicklung einer Region</a:t>
            </a:r>
            <a:endParaRPr lang="de-CH" dirty="0"/>
          </a:p>
        </p:txBody>
      </p:sp>
      <p:sp>
        <p:nvSpPr>
          <p:cNvPr id="3" name="Inhaltsplatzhalter 2"/>
          <p:cNvSpPr>
            <a:spLocks noGrp="1"/>
          </p:cNvSpPr>
          <p:nvPr>
            <p:ph idx="1"/>
          </p:nvPr>
        </p:nvSpPr>
        <p:spPr/>
        <p:txBody>
          <a:bodyPr/>
          <a:lstStyle/>
          <a:p>
            <a:pPr>
              <a:buNone/>
            </a:pPr>
            <a:r>
              <a:rPr lang="de-CH" dirty="0" smtClean="0"/>
              <a:t>Region</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6" name="Textfeld 5"/>
          <p:cNvSpPr txBox="1"/>
          <p:nvPr/>
        </p:nvSpPr>
        <p:spPr>
          <a:xfrm>
            <a:off x="3059832" y="2780928"/>
            <a:ext cx="5147563" cy="1754326"/>
          </a:xfrm>
          <a:prstGeom prst="rect">
            <a:avLst/>
          </a:prstGeom>
          <a:noFill/>
        </p:spPr>
        <p:txBody>
          <a:bodyPr wrap="none" rtlCol="0">
            <a:spAutoFit/>
          </a:bodyPr>
          <a:lstStyle/>
          <a:p>
            <a:r>
              <a:rPr lang="de-CH" dirty="0" smtClean="0"/>
              <a:t>Zusammenhängendes Gebiet,</a:t>
            </a:r>
          </a:p>
          <a:p>
            <a:r>
              <a:rPr lang="de-CH" dirty="0" smtClean="0"/>
              <a:t>Wirtschaftliche und politische Gemeinsamkeiten,</a:t>
            </a:r>
          </a:p>
          <a:p>
            <a:endParaRPr lang="de-CH" dirty="0" smtClean="0"/>
          </a:p>
          <a:p>
            <a:r>
              <a:rPr lang="de-CH" dirty="0" smtClean="0"/>
              <a:t>Mehrere Gemeinden, kantonsübergreifend</a:t>
            </a:r>
          </a:p>
          <a:p>
            <a:r>
              <a:rPr lang="de-CH" dirty="0" smtClean="0"/>
              <a:t>Mehrere Kantone</a:t>
            </a:r>
          </a:p>
          <a:p>
            <a:endParaRPr lang="de-CH" dirty="0"/>
          </a:p>
        </p:txBody>
      </p:sp>
      <p:pic>
        <p:nvPicPr>
          <p:cNvPr id="1028" name="Picture 4" descr="C:\Users\moe\AppData\Local\Microsoft\Windows\Temporary Internet Files\Content.IE5\KZEIXX1I\MP900443730[1].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539552" y="2276872"/>
            <a:ext cx="2160240" cy="3236543"/>
          </a:xfrm>
          <a:prstGeom prst="rect">
            <a:avLst/>
          </a:prstGeom>
          <a:noFill/>
        </p:spPr>
      </p:pic>
      <p:sp>
        <p:nvSpPr>
          <p:cNvPr id="7" name="Foliennummernplatzhalter 6"/>
          <p:cNvSpPr>
            <a:spLocks noGrp="1"/>
          </p:cNvSpPr>
          <p:nvPr>
            <p:ph type="sldNum" sz="quarter" idx="11"/>
          </p:nvPr>
        </p:nvSpPr>
        <p:spPr/>
        <p:txBody>
          <a:bodyPr/>
          <a:lstStyle/>
          <a:p>
            <a:fld id="{87674F0A-37BA-4CE3-B1FD-DE57A7E2F2C6}" type="slidenum">
              <a:rPr lang="de-CH" smtClean="0"/>
              <a:pPr/>
              <a:t>30</a:t>
            </a:fld>
            <a:endParaRPr lang="de-CH"/>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a:buNone/>
            </a:pPr>
            <a:r>
              <a:rPr lang="de-CH" dirty="0" smtClean="0"/>
              <a:t>Raumplanung</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6" name="Textfeld 5"/>
          <p:cNvSpPr txBox="1"/>
          <p:nvPr/>
        </p:nvSpPr>
        <p:spPr>
          <a:xfrm>
            <a:off x="3347864" y="2492896"/>
            <a:ext cx="4044697" cy="646331"/>
          </a:xfrm>
          <a:prstGeom prst="rect">
            <a:avLst/>
          </a:prstGeom>
          <a:noFill/>
        </p:spPr>
        <p:txBody>
          <a:bodyPr wrap="none" rtlCol="0">
            <a:spAutoFit/>
          </a:bodyPr>
          <a:lstStyle/>
          <a:p>
            <a:r>
              <a:rPr lang="de-CH" dirty="0" smtClean="0"/>
              <a:t>Bundesgesetz über die Raumplanung</a:t>
            </a:r>
          </a:p>
          <a:p>
            <a:endParaRPr lang="de-CH" dirty="0"/>
          </a:p>
        </p:txBody>
      </p:sp>
      <p:sp>
        <p:nvSpPr>
          <p:cNvPr id="9" name="Pfeil nach unten 8"/>
          <p:cNvSpPr/>
          <p:nvPr/>
        </p:nvSpPr>
        <p:spPr>
          <a:xfrm>
            <a:off x="5004048" y="3429000"/>
            <a:ext cx="360040"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0" name="Textfeld 9"/>
          <p:cNvSpPr txBox="1"/>
          <p:nvPr/>
        </p:nvSpPr>
        <p:spPr>
          <a:xfrm>
            <a:off x="3275856" y="4437112"/>
            <a:ext cx="5275803" cy="369332"/>
          </a:xfrm>
          <a:prstGeom prst="rect">
            <a:avLst/>
          </a:prstGeom>
          <a:noFill/>
        </p:spPr>
        <p:txBody>
          <a:bodyPr wrap="none" rtlCol="0">
            <a:spAutoFit/>
          </a:bodyPr>
          <a:lstStyle/>
          <a:p>
            <a:r>
              <a:rPr lang="de-CH" dirty="0" smtClean="0"/>
              <a:t>Ziele für die Raumplanung in der ganzen Schweiz</a:t>
            </a:r>
            <a:endParaRPr lang="de-CH" dirty="0"/>
          </a:p>
        </p:txBody>
      </p:sp>
      <p:pic>
        <p:nvPicPr>
          <p:cNvPr id="2052" name="Picture 4" descr="C:\Users\moe\AppData\Local\Microsoft\Windows\Temporary Internet Files\Content.IE5\FF5IZIR4\MC900349461[1].wmf"/>
          <p:cNvPicPr>
            <a:picLocks noChangeAspect="1" noChangeArrowheads="1"/>
          </p:cNvPicPr>
          <p:nvPr/>
        </p:nvPicPr>
        <p:blipFill>
          <a:blip r:embed="rId3" cstate="print">
            <a:duotone>
              <a:prstClr val="black"/>
              <a:schemeClr val="accent1">
                <a:tint val="45000"/>
                <a:satMod val="400000"/>
              </a:schemeClr>
            </a:duotone>
          </a:blip>
          <a:srcRect/>
          <a:stretch>
            <a:fillRect/>
          </a:stretch>
        </p:blipFill>
        <p:spPr bwMode="auto">
          <a:xfrm>
            <a:off x="467544" y="2780928"/>
            <a:ext cx="2803367" cy="1872208"/>
          </a:xfrm>
          <a:prstGeom prst="rect">
            <a:avLst/>
          </a:prstGeom>
          <a:noFill/>
        </p:spPr>
      </p:pic>
      <p:sp>
        <p:nvSpPr>
          <p:cNvPr id="11" name="Foliennummernplatzhalter 10"/>
          <p:cNvSpPr>
            <a:spLocks noGrp="1"/>
          </p:cNvSpPr>
          <p:nvPr>
            <p:ph type="sldNum" sz="quarter" idx="11"/>
          </p:nvPr>
        </p:nvSpPr>
        <p:spPr/>
        <p:txBody>
          <a:bodyPr/>
          <a:lstStyle/>
          <a:p>
            <a:fld id="{87674F0A-37BA-4CE3-B1FD-DE57A7E2F2C6}" type="slidenum">
              <a:rPr lang="de-CH" smtClean="0"/>
              <a:pPr/>
              <a:t>31</a:t>
            </a:fld>
            <a:endParaRPr lang="de-CH"/>
          </a:p>
        </p:txBody>
      </p:sp>
      <p:sp>
        <p:nvSpPr>
          <p:cNvPr id="14" name="Titel 1"/>
          <p:cNvSpPr>
            <a:spLocks noGrp="1"/>
          </p:cNvSpPr>
          <p:nvPr>
            <p:ph type="title"/>
          </p:nvPr>
        </p:nvSpPr>
        <p:spPr>
          <a:xfrm>
            <a:off x="323528" y="764704"/>
            <a:ext cx="8820472" cy="652934"/>
          </a:xfrm>
        </p:spPr>
        <p:txBody>
          <a:bodyPr/>
          <a:lstStyle/>
          <a:p>
            <a:pPr algn="l"/>
            <a:r>
              <a:rPr lang="de-CH" dirty="0" smtClean="0"/>
              <a:t>Rahmenbedingungen für die Entwicklung einer Region</a:t>
            </a:r>
            <a:endParaRPr lang="de-CH"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a:buNone/>
            </a:pPr>
            <a:r>
              <a:rPr lang="de-CH" dirty="0" smtClean="0"/>
              <a:t>Kantonale Richtpläne</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sp>
        <p:nvSpPr>
          <p:cNvPr id="6" name="Textfeld 5"/>
          <p:cNvSpPr txBox="1"/>
          <p:nvPr/>
        </p:nvSpPr>
        <p:spPr>
          <a:xfrm>
            <a:off x="3995936" y="2204864"/>
            <a:ext cx="5147563" cy="430887"/>
          </a:xfrm>
          <a:prstGeom prst="rect">
            <a:avLst/>
          </a:prstGeom>
          <a:noFill/>
        </p:spPr>
        <p:txBody>
          <a:bodyPr wrap="none" rtlCol="0">
            <a:spAutoFit/>
          </a:bodyPr>
          <a:lstStyle/>
          <a:p>
            <a:r>
              <a:rPr lang="de-CH" sz="2200" dirty="0" smtClean="0"/>
              <a:t>Koordinations- und Führungsinstrument</a:t>
            </a:r>
            <a:endParaRPr lang="de-CH" sz="2200" dirty="0"/>
          </a:p>
        </p:txBody>
      </p:sp>
      <p:sp>
        <p:nvSpPr>
          <p:cNvPr id="9" name="Pfeil nach unten 8"/>
          <p:cNvSpPr/>
          <p:nvPr/>
        </p:nvSpPr>
        <p:spPr>
          <a:xfrm>
            <a:off x="5580112" y="2708920"/>
            <a:ext cx="360040"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pic>
        <p:nvPicPr>
          <p:cNvPr id="11" name="Grafik 10" descr="kantonswappen-6930.jpg"/>
          <p:cNvPicPr>
            <a:picLocks noChangeAspect="1"/>
          </p:cNvPicPr>
          <p:nvPr/>
        </p:nvPicPr>
        <p:blipFill>
          <a:blip r:embed="rId3" cstate="print"/>
          <a:stretch>
            <a:fillRect/>
          </a:stretch>
        </p:blipFill>
        <p:spPr>
          <a:xfrm>
            <a:off x="611560" y="2420888"/>
            <a:ext cx="3145761" cy="2016224"/>
          </a:xfrm>
          <a:prstGeom prst="rect">
            <a:avLst/>
          </a:prstGeom>
        </p:spPr>
      </p:pic>
      <p:sp>
        <p:nvSpPr>
          <p:cNvPr id="12" name="Textfeld 11"/>
          <p:cNvSpPr txBox="1"/>
          <p:nvPr/>
        </p:nvSpPr>
        <p:spPr>
          <a:xfrm>
            <a:off x="3995936" y="3429000"/>
            <a:ext cx="4730975" cy="1785104"/>
          </a:xfrm>
          <a:prstGeom prst="rect">
            <a:avLst/>
          </a:prstGeom>
          <a:noFill/>
        </p:spPr>
        <p:txBody>
          <a:bodyPr wrap="none" rtlCol="0">
            <a:spAutoFit/>
          </a:bodyPr>
          <a:lstStyle/>
          <a:p>
            <a:r>
              <a:rPr lang="de-CH" sz="2200" dirty="0" smtClean="0"/>
              <a:t>Siedlungsplan</a:t>
            </a:r>
          </a:p>
          <a:p>
            <a:r>
              <a:rPr lang="de-CH" sz="2200" dirty="0" smtClean="0"/>
              <a:t>Landschaftsplan</a:t>
            </a:r>
          </a:p>
          <a:p>
            <a:r>
              <a:rPr lang="de-CH" sz="2200" dirty="0" smtClean="0"/>
              <a:t>Verkehrsplan</a:t>
            </a:r>
          </a:p>
          <a:p>
            <a:r>
              <a:rPr lang="de-CH" sz="2200" dirty="0" err="1" smtClean="0"/>
              <a:t>Ver</a:t>
            </a:r>
            <a:r>
              <a:rPr lang="de-CH" sz="2200" dirty="0" smtClean="0"/>
              <a:t>- und Entsorgungsplan</a:t>
            </a:r>
          </a:p>
          <a:p>
            <a:r>
              <a:rPr lang="de-CH" sz="2200" dirty="0" smtClean="0"/>
              <a:t>Plan öffentliche Bauten und Anlagen</a:t>
            </a:r>
            <a:endParaRPr lang="de-CH" sz="2200" dirty="0"/>
          </a:p>
        </p:txBody>
      </p:sp>
      <p:sp>
        <p:nvSpPr>
          <p:cNvPr id="10" name="Foliennummernplatzhalter 9"/>
          <p:cNvSpPr>
            <a:spLocks noGrp="1"/>
          </p:cNvSpPr>
          <p:nvPr>
            <p:ph type="sldNum" sz="quarter" idx="11"/>
          </p:nvPr>
        </p:nvSpPr>
        <p:spPr/>
        <p:txBody>
          <a:bodyPr/>
          <a:lstStyle/>
          <a:p>
            <a:fld id="{87674F0A-37BA-4CE3-B1FD-DE57A7E2F2C6}" type="slidenum">
              <a:rPr lang="de-CH" smtClean="0"/>
              <a:pPr/>
              <a:t>32</a:t>
            </a:fld>
            <a:endParaRPr lang="de-CH"/>
          </a:p>
        </p:txBody>
      </p:sp>
      <p:sp>
        <p:nvSpPr>
          <p:cNvPr id="14" name="Titel 1"/>
          <p:cNvSpPr>
            <a:spLocks noGrp="1"/>
          </p:cNvSpPr>
          <p:nvPr>
            <p:ph type="title"/>
          </p:nvPr>
        </p:nvSpPr>
        <p:spPr>
          <a:xfrm>
            <a:off x="323528" y="764704"/>
            <a:ext cx="8820472" cy="652934"/>
          </a:xfrm>
        </p:spPr>
        <p:txBody>
          <a:bodyPr/>
          <a:lstStyle/>
          <a:p>
            <a:pPr algn="l"/>
            <a:r>
              <a:rPr lang="de-CH" dirty="0" smtClean="0"/>
              <a:t>Rahmenbedingungen für die Entwicklung einer Region</a:t>
            </a:r>
            <a:endParaRPr lang="de-CH"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smtClean="0"/>
              <a:t>Bearbeitete Leistungsziele</a:t>
            </a:r>
            <a:endParaRPr lang="de-CH" dirty="0"/>
          </a:p>
        </p:txBody>
      </p:sp>
      <p:sp>
        <p:nvSpPr>
          <p:cNvPr id="4" name="Inhaltsplatzhalter 3"/>
          <p:cNvSpPr>
            <a:spLocks noGrp="1"/>
          </p:cNvSpPr>
          <p:nvPr>
            <p:ph idx="1"/>
          </p:nvPr>
        </p:nvSpPr>
        <p:spPr/>
        <p:txBody>
          <a:bodyPr/>
          <a:lstStyle/>
          <a:p>
            <a:pPr marL="0" indent="0">
              <a:buNone/>
            </a:pPr>
            <a:r>
              <a:rPr lang="de-CH" dirty="0" smtClean="0"/>
              <a:t>1.1.3.7.1 Publikationsorgane</a:t>
            </a:r>
          </a:p>
          <a:p>
            <a:pPr marL="0" indent="0">
              <a:buNone/>
            </a:pPr>
            <a:endParaRPr lang="de-CH" dirty="0" smtClean="0"/>
          </a:p>
          <a:p>
            <a:pPr marL="0" indent="0">
              <a:buNone/>
            </a:pPr>
            <a:r>
              <a:rPr lang="de-CH" dirty="0" smtClean="0"/>
              <a:t>Anhand von konkreten Publikationen zeige ich die inhaltlichen und formalen Vorschriften auf.</a:t>
            </a:r>
          </a:p>
          <a:p>
            <a:pPr marL="0" indent="0">
              <a:buNone/>
            </a:pPr>
            <a:endParaRPr lang="de-CH" dirty="0" smtClean="0"/>
          </a:p>
          <a:p>
            <a:pPr marL="0" indent="0">
              <a:buNone/>
            </a:pPr>
            <a:r>
              <a:rPr lang="de-CH" dirty="0" smtClean="0"/>
              <a:t>Ich nenne die Publikationsorgane, die in meinem Arbeitsbereich Anwendung finden.</a:t>
            </a:r>
          </a:p>
        </p:txBody>
      </p:sp>
      <p:sp>
        <p:nvSpPr>
          <p:cNvPr id="7" name="Fußzeilenplatzhalter 6"/>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33</a:t>
            </a:fld>
            <a:endParaRPr lang="de-CH"/>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smtClean="0"/>
              <a:t>Bearbeitete Leistungsziele </a:t>
            </a:r>
            <a:endParaRPr lang="de-CH" dirty="0"/>
          </a:p>
        </p:txBody>
      </p:sp>
      <p:sp>
        <p:nvSpPr>
          <p:cNvPr id="4" name="Inhaltsplatzhalter 3"/>
          <p:cNvSpPr>
            <a:spLocks noGrp="1"/>
          </p:cNvSpPr>
          <p:nvPr>
            <p:ph idx="1"/>
          </p:nvPr>
        </p:nvSpPr>
        <p:spPr/>
        <p:txBody>
          <a:bodyPr/>
          <a:lstStyle/>
          <a:p>
            <a:pPr marL="0" indent="0">
              <a:buNone/>
            </a:pPr>
            <a:r>
              <a:rPr lang="de-CH" dirty="0" smtClean="0"/>
              <a:t>1.1.4.1.1  Bedeutung der Öffentlichkeitsarbeit für die 			Öffentliche Verwaltung</a:t>
            </a:r>
          </a:p>
          <a:p>
            <a:pPr marL="0" indent="0">
              <a:buNone/>
            </a:pPr>
            <a:endParaRPr lang="de-CH" dirty="0" smtClean="0"/>
          </a:p>
          <a:p>
            <a:pPr marL="0" indent="0">
              <a:buNone/>
            </a:pPr>
            <a:r>
              <a:rPr lang="de-CH" dirty="0" smtClean="0"/>
              <a:t>Ich vergleiche das Ziel und den Nutzen verschiedener Massnahmen der Öffentlichkeitsarbeit.</a:t>
            </a:r>
          </a:p>
        </p:txBody>
      </p:sp>
      <p:sp>
        <p:nvSpPr>
          <p:cNvPr id="7" name="Fußzeilenplatzhalter 6"/>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34</a:t>
            </a:fld>
            <a:endParaRPr lang="de-CH"/>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smtClean="0"/>
              <a:t>Bearbeitete Leistungsziele</a:t>
            </a:r>
            <a:endParaRPr lang="de-CH" dirty="0"/>
          </a:p>
        </p:txBody>
      </p:sp>
      <p:sp>
        <p:nvSpPr>
          <p:cNvPr id="4" name="Inhaltsplatzhalter 3"/>
          <p:cNvSpPr>
            <a:spLocks noGrp="1"/>
          </p:cNvSpPr>
          <p:nvPr>
            <p:ph idx="1"/>
          </p:nvPr>
        </p:nvSpPr>
        <p:spPr/>
        <p:txBody>
          <a:bodyPr/>
          <a:lstStyle/>
          <a:p>
            <a:pPr marL="0" indent="0">
              <a:buNone/>
            </a:pPr>
            <a:r>
              <a:rPr lang="de-CH" dirty="0" smtClean="0"/>
              <a:t>1.1.4.1.3  Massnahmen des Standortmarketings aufzeigen</a:t>
            </a:r>
          </a:p>
          <a:p>
            <a:pPr marL="0" indent="0">
              <a:buNone/>
            </a:pPr>
            <a:endParaRPr lang="de-CH" dirty="0" smtClean="0"/>
          </a:p>
          <a:p>
            <a:pPr marL="0" indent="0">
              <a:buNone/>
            </a:pPr>
            <a:r>
              <a:rPr lang="de-CH" dirty="0" smtClean="0"/>
              <a:t>Ich gebe </a:t>
            </a:r>
            <a:r>
              <a:rPr lang="de-CH" dirty="0" err="1" smtClean="0"/>
              <a:t>adressatengerecht</a:t>
            </a:r>
            <a:r>
              <a:rPr lang="de-CH" smtClean="0"/>
              <a:t> </a:t>
            </a:r>
            <a:r>
              <a:rPr lang="de-CH" dirty="0" smtClean="0"/>
              <a:t>Auskunft über die Standortvorteile meines Wohnkantons/meiner Wohngemeinde und über diejenigen mir bekannter Gemeinden.</a:t>
            </a:r>
          </a:p>
        </p:txBody>
      </p:sp>
      <p:sp>
        <p:nvSpPr>
          <p:cNvPr id="7" name="Fußzeilenplatzhalter 6"/>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35</a:t>
            </a:fld>
            <a:endParaRPr lang="de-CH"/>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Ziel erreicht?</a:t>
            </a:r>
            <a:endParaRPr lang="de-CH" dirty="0"/>
          </a:p>
        </p:txBody>
      </p:sp>
      <p:pic>
        <p:nvPicPr>
          <p:cNvPr id="1026" name="Picture 2" descr="C:\Users\moe\AppData\Local\Microsoft\Windows\Temporary Internet Files\Content.IE5\FEQP1OCO\MC900254364[1].wmf"/>
          <p:cNvPicPr>
            <a:picLocks noChangeAspect="1" noChangeArrowheads="1"/>
          </p:cNvPicPr>
          <p:nvPr/>
        </p:nvPicPr>
        <p:blipFill>
          <a:blip r:embed="rId3" cstate="print">
            <a:duotone>
              <a:prstClr val="black"/>
              <a:schemeClr val="accent1">
                <a:tint val="45000"/>
                <a:satMod val="400000"/>
              </a:schemeClr>
            </a:duotone>
          </a:blip>
          <a:srcRect/>
          <a:stretch>
            <a:fillRect/>
          </a:stretch>
        </p:blipFill>
        <p:spPr bwMode="auto">
          <a:xfrm>
            <a:off x="3131840" y="2780928"/>
            <a:ext cx="2690825" cy="2020881"/>
          </a:xfrm>
          <a:prstGeom prst="rect">
            <a:avLst/>
          </a:prstGeom>
          <a:noFill/>
        </p:spPr>
      </p:pic>
      <p:sp>
        <p:nvSpPr>
          <p:cNvPr id="4" name="Textfeld 3"/>
          <p:cNvSpPr txBox="1"/>
          <p:nvPr/>
        </p:nvSpPr>
        <p:spPr>
          <a:xfrm>
            <a:off x="1691680" y="1916832"/>
            <a:ext cx="1180131" cy="400110"/>
          </a:xfrm>
          <a:prstGeom prst="rect">
            <a:avLst/>
          </a:prstGeom>
          <a:noFill/>
        </p:spPr>
        <p:txBody>
          <a:bodyPr wrap="none" rtlCol="0">
            <a:spAutoFit/>
          </a:bodyPr>
          <a:lstStyle/>
          <a:p>
            <a:r>
              <a:rPr lang="de-CH" sz="2000" dirty="0" smtClean="0"/>
              <a:t>1.1.3.7.1</a:t>
            </a:r>
            <a:endParaRPr lang="de-CH" sz="2000" dirty="0"/>
          </a:p>
        </p:txBody>
      </p:sp>
      <p:sp>
        <p:nvSpPr>
          <p:cNvPr id="5" name="Textfeld 4"/>
          <p:cNvSpPr txBox="1"/>
          <p:nvPr/>
        </p:nvSpPr>
        <p:spPr>
          <a:xfrm>
            <a:off x="3563888" y="1916832"/>
            <a:ext cx="1180131" cy="400110"/>
          </a:xfrm>
          <a:prstGeom prst="rect">
            <a:avLst/>
          </a:prstGeom>
          <a:noFill/>
        </p:spPr>
        <p:txBody>
          <a:bodyPr wrap="none" rtlCol="0">
            <a:spAutoFit/>
          </a:bodyPr>
          <a:lstStyle/>
          <a:p>
            <a:r>
              <a:rPr lang="de-CH" sz="2000" dirty="0" smtClean="0"/>
              <a:t>1.1.4.1.1</a:t>
            </a:r>
            <a:endParaRPr lang="de-CH" sz="2000" dirty="0"/>
          </a:p>
        </p:txBody>
      </p:sp>
      <p:sp>
        <p:nvSpPr>
          <p:cNvPr id="6" name="Textfeld 5"/>
          <p:cNvSpPr txBox="1"/>
          <p:nvPr/>
        </p:nvSpPr>
        <p:spPr>
          <a:xfrm>
            <a:off x="5436096" y="1916832"/>
            <a:ext cx="1180131" cy="400110"/>
          </a:xfrm>
          <a:prstGeom prst="rect">
            <a:avLst/>
          </a:prstGeom>
          <a:noFill/>
        </p:spPr>
        <p:txBody>
          <a:bodyPr wrap="none" rtlCol="0">
            <a:spAutoFit/>
          </a:bodyPr>
          <a:lstStyle/>
          <a:p>
            <a:r>
              <a:rPr lang="de-CH" sz="2000" dirty="0" smtClean="0"/>
              <a:t>1.1.4.1.3</a:t>
            </a:r>
            <a:endParaRPr lang="de-CH" sz="2000" dirty="0"/>
          </a:p>
        </p:txBody>
      </p:sp>
      <p:sp>
        <p:nvSpPr>
          <p:cNvPr id="8" name="Fußzeilenplatzhalter 7"/>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9" name="Foliennummernplatzhalter 8"/>
          <p:cNvSpPr>
            <a:spLocks noGrp="1"/>
          </p:cNvSpPr>
          <p:nvPr>
            <p:ph type="sldNum" sz="quarter" idx="11"/>
          </p:nvPr>
        </p:nvSpPr>
        <p:spPr/>
        <p:txBody>
          <a:bodyPr/>
          <a:lstStyle/>
          <a:p>
            <a:fld id="{87674F0A-37BA-4CE3-B1FD-DE57A7E2F2C6}" type="slidenum">
              <a:rPr lang="de-CH" smtClean="0"/>
              <a:pPr/>
              <a:t>36</a:t>
            </a:fld>
            <a:endParaRPr lang="de-CH"/>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smtClean="0"/>
              <a:t>Zielsetzung</a:t>
            </a:r>
            <a:endParaRPr lang="de-CH" dirty="0"/>
          </a:p>
        </p:txBody>
      </p:sp>
      <p:sp>
        <p:nvSpPr>
          <p:cNvPr id="4" name="Inhaltsplatzhalter 3"/>
          <p:cNvSpPr>
            <a:spLocks noGrp="1"/>
          </p:cNvSpPr>
          <p:nvPr>
            <p:ph idx="1"/>
          </p:nvPr>
        </p:nvSpPr>
        <p:spPr/>
        <p:txBody>
          <a:bodyPr/>
          <a:lstStyle/>
          <a:p>
            <a:pPr marL="0" indent="0">
              <a:buNone/>
            </a:pPr>
            <a:r>
              <a:rPr lang="de-CH" dirty="0" smtClean="0"/>
              <a:t>1.1.4.1.3  Massnahmen des Standortmarketings aufzeigen</a:t>
            </a:r>
          </a:p>
          <a:p>
            <a:pPr marL="0" indent="0">
              <a:buNone/>
            </a:pPr>
            <a:endParaRPr lang="de-CH" dirty="0" smtClean="0"/>
          </a:p>
          <a:p>
            <a:pPr marL="0" indent="0">
              <a:buNone/>
            </a:pPr>
            <a:r>
              <a:rPr lang="de-CH" dirty="0" smtClean="0"/>
              <a:t>Ich gebe </a:t>
            </a:r>
            <a:r>
              <a:rPr lang="de-CH" dirty="0" err="1" smtClean="0"/>
              <a:t>adressatengerecht</a:t>
            </a:r>
            <a:r>
              <a:rPr lang="de-CH" dirty="0" smtClean="0"/>
              <a:t> Auskunft über die Standortvorteile meines Wohnkantons/meiner Wohngemeinde und über diejenigen mir bekannter Gemeinden.</a:t>
            </a:r>
          </a:p>
        </p:txBody>
      </p:sp>
      <p:sp>
        <p:nvSpPr>
          <p:cNvPr id="7" name="Fußzeilenplatzhalter 6"/>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4</a:t>
            </a:fld>
            <a:endParaRPr lang="de-CH"/>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Ablauf (1)</a:t>
            </a:r>
            <a:endParaRPr lang="de-CH" dirty="0"/>
          </a:p>
        </p:txBody>
      </p:sp>
      <p:sp>
        <p:nvSpPr>
          <p:cNvPr id="3" name="Textfeld 2"/>
          <p:cNvSpPr txBox="1"/>
          <p:nvPr/>
        </p:nvSpPr>
        <p:spPr>
          <a:xfrm>
            <a:off x="683568" y="1988840"/>
            <a:ext cx="6701835" cy="4524315"/>
          </a:xfrm>
          <a:prstGeom prst="rect">
            <a:avLst/>
          </a:prstGeom>
          <a:noFill/>
        </p:spPr>
        <p:txBody>
          <a:bodyPr wrap="none" rtlCol="0">
            <a:spAutoFit/>
          </a:bodyPr>
          <a:lstStyle/>
          <a:p>
            <a:r>
              <a:rPr lang="de-CH" sz="2400" dirty="0" smtClean="0"/>
              <a:t>Begrüssung</a:t>
            </a:r>
          </a:p>
          <a:p>
            <a:r>
              <a:rPr lang="de-CH" sz="2400" dirty="0" smtClean="0"/>
              <a:t>Lernziele und Ablauf:</a:t>
            </a:r>
          </a:p>
          <a:p>
            <a:endParaRPr lang="de-CH" sz="2400" dirty="0" smtClean="0"/>
          </a:p>
          <a:p>
            <a:r>
              <a:rPr lang="de-CH" sz="2400" dirty="0" smtClean="0"/>
              <a:t>Publikationsorgane</a:t>
            </a:r>
          </a:p>
          <a:p>
            <a:pPr marL="633413">
              <a:buFont typeface="Arial" pitchFamily="34" charset="0"/>
              <a:buChar char="•"/>
            </a:pPr>
            <a:r>
              <a:rPr lang="de-CH" sz="2400" dirty="0" smtClean="0"/>
              <a:t>	Verarbeitung Vorbereitungsaufgaben</a:t>
            </a:r>
          </a:p>
          <a:p>
            <a:pPr marL="1090613" lvl="1">
              <a:buFont typeface="Arial" pitchFamily="34" charset="0"/>
              <a:buChar char="•"/>
            </a:pPr>
            <a:r>
              <a:rPr lang="de-CH" sz="2400" dirty="0" smtClean="0">
                <a:solidFill>
                  <a:schemeClr val="tx2"/>
                </a:solidFill>
              </a:rPr>
              <a:t> Kurzpräsentation Ihrer Vorbereitungen</a:t>
            </a:r>
          </a:p>
          <a:p>
            <a:pPr marL="1090613" lvl="1">
              <a:buFont typeface="Arial" pitchFamily="34" charset="0"/>
              <a:buChar char="•"/>
            </a:pPr>
            <a:r>
              <a:rPr lang="de-CH" sz="2400" dirty="0" smtClean="0">
                <a:solidFill>
                  <a:schemeClr val="tx2"/>
                </a:solidFill>
              </a:rPr>
              <a:t>Bearbeitung im Plenum</a:t>
            </a:r>
          </a:p>
          <a:p>
            <a:pPr marL="633413">
              <a:buFont typeface="Arial" pitchFamily="34" charset="0"/>
              <a:buChar char="•"/>
            </a:pPr>
            <a:r>
              <a:rPr lang="de-CH" sz="2400" dirty="0" smtClean="0"/>
              <a:t>Input</a:t>
            </a:r>
          </a:p>
          <a:p>
            <a:pPr marL="1090613" lvl="1">
              <a:buFont typeface="Arial" pitchFamily="34" charset="0"/>
              <a:buChar char="•"/>
            </a:pPr>
            <a:endParaRPr lang="de-CH" sz="2400" dirty="0" smtClean="0">
              <a:solidFill>
                <a:schemeClr val="tx2"/>
              </a:solidFill>
            </a:endParaRPr>
          </a:p>
          <a:p>
            <a:pPr marL="1090613" lvl="1" indent="-1090613"/>
            <a:endParaRPr lang="de-CH" sz="2400" dirty="0" smtClean="0">
              <a:solidFill>
                <a:schemeClr val="tx2"/>
              </a:solidFill>
            </a:endParaRPr>
          </a:p>
          <a:p>
            <a:r>
              <a:rPr lang="de-CH" sz="2400" dirty="0" smtClean="0"/>
              <a:t>		</a:t>
            </a:r>
          </a:p>
          <a:p>
            <a:r>
              <a:rPr lang="de-CH" sz="2400" dirty="0" smtClean="0"/>
              <a:t>	</a:t>
            </a:r>
            <a:endParaRPr lang="de-CH" sz="2400" dirty="0"/>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5</a:t>
            </a:fld>
            <a:endParaRPr lang="de-CH"/>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Ablauf (2)</a:t>
            </a:r>
            <a:endParaRPr lang="de-CH" dirty="0"/>
          </a:p>
        </p:txBody>
      </p:sp>
      <p:sp>
        <p:nvSpPr>
          <p:cNvPr id="3" name="Textfeld 2"/>
          <p:cNvSpPr txBox="1"/>
          <p:nvPr/>
        </p:nvSpPr>
        <p:spPr>
          <a:xfrm>
            <a:off x="683568" y="1412776"/>
            <a:ext cx="6521337" cy="3785652"/>
          </a:xfrm>
          <a:prstGeom prst="rect">
            <a:avLst/>
          </a:prstGeom>
          <a:noFill/>
        </p:spPr>
        <p:txBody>
          <a:bodyPr wrap="none" rtlCol="0">
            <a:spAutoFit/>
          </a:bodyPr>
          <a:lstStyle/>
          <a:p>
            <a:pPr marL="633413"/>
            <a:endParaRPr lang="de-CH" sz="2400" dirty="0" smtClean="0"/>
          </a:p>
          <a:p>
            <a:r>
              <a:rPr lang="de-CH" sz="2400" dirty="0" smtClean="0"/>
              <a:t>Öffentlichkeitsarbeit</a:t>
            </a:r>
          </a:p>
          <a:p>
            <a:pPr marL="717550">
              <a:buFont typeface="Arial" pitchFamily="34" charset="0"/>
              <a:buChar char="•"/>
            </a:pPr>
            <a:r>
              <a:rPr lang="de-CH" sz="2400" dirty="0" smtClean="0"/>
              <a:t>	Input Ziel der Öffentlichkeitsarbeit</a:t>
            </a:r>
            <a:endParaRPr lang="de-CH" sz="2400" dirty="0" smtClean="0">
              <a:solidFill>
                <a:schemeClr val="tx2"/>
              </a:solidFill>
            </a:endParaRPr>
          </a:p>
          <a:p>
            <a:pPr marL="717550">
              <a:buFont typeface="Arial" pitchFamily="34" charset="0"/>
              <a:buChar char="•"/>
            </a:pPr>
            <a:r>
              <a:rPr lang="de-CH" sz="2400" dirty="0" smtClean="0"/>
              <a:t>	</a:t>
            </a:r>
            <a:r>
              <a:rPr lang="de-CH" sz="2400" dirty="0" smtClean="0">
                <a:solidFill>
                  <a:schemeClr val="tx2">
                    <a:lumMod val="60000"/>
                    <a:lumOff val="40000"/>
                  </a:schemeClr>
                </a:solidFill>
              </a:rPr>
              <a:t>Gruppenarbeit</a:t>
            </a:r>
          </a:p>
          <a:p>
            <a:pPr marL="717550">
              <a:buFont typeface="Arial" pitchFamily="34" charset="0"/>
              <a:buChar char="•"/>
            </a:pPr>
            <a:endParaRPr lang="de-CH" sz="2400" dirty="0" smtClean="0"/>
          </a:p>
          <a:p>
            <a:r>
              <a:rPr lang="de-CH" sz="2400" dirty="0" smtClean="0"/>
              <a:t>Standortmarketing</a:t>
            </a:r>
          </a:p>
          <a:p>
            <a:pPr marL="984250" lvl="2" indent="-266700">
              <a:buFont typeface="Arial" pitchFamily="34" charset="0"/>
              <a:buChar char="•"/>
            </a:pPr>
            <a:r>
              <a:rPr lang="de-CH" sz="2400" dirty="0" smtClean="0">
                <a:solidFill>
                  <a:schemeClr val="tx2">
                    <a:lumMod val="60000"/>
                    <a:lumOff val="40000"/>
                  </a:schemeClr>
                </a:solidFill>
              </a:rPr>
              <a:t>3teilige Gruppenarbeit mit Präsentation</a:t>
            </a:r>
          </a:p>
          <a:p>
            <a:pPr marL="984250" lvl="2" indent="-266700">
              <a:buFont typeface="Arial" pitchFamily="34" charset="0"/>
              <a:buChar char="•"/>
            </a:pPr>
            <a:r>
              <a:rPr lang="de-CH" sz="2400" dirty="0" smtClean="0"/>
              <a:t>Input Entwicklung einer Region</a:t>
            </a:r>
          </a:p>
          <a:p>
            <a:endParaRPr lang="de-CH" sz="2400" dirty="0" smtClean="0"/>
          </a:p>
          <a:p>
            <a:r>
              <a:rPr lang="de-CH" sz="2400" smtClean="0"/>
              <a:t>Zielerreichung</a:t>
            </a:r>
            <a:endParaRPr lang="de-CH" sz="2400" dirty="0"/>
          </a:p>
        </p:txBody>
      </p:sp>
      <p:sp>
        <p:nvSpPr>
          <p:cNvPr id="5" name="Fußzeilenplatzhalter 4"/>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6" name="Foliennummernplatzhalter 5"/>
          <p:cNvSpPr>
            <a:spLocks noGrp="1"/>
          </p:cNvSpPr>
          <p:nvPr>
            <p:ph type="sldNum" sz="quarter" idx="11"/>
          </p:nvPr>
        </p:nvSpPr>
        <p:spPr/>
        <p:txBody>
          <a:bodyPr/>
          <a:lstStyle/>
          <a:p>
            <a:fld id="{87674F0A-37BA-4CE3-B1FD-DE57A7E2F2C6}" type="slidenum">
              <a:rPr lang="de-CH" smtClean="0"/>
              <a:pPr/>
              <a:t>6</a:t>
            </a:fld>
            <a:endParaRPr lang="de-CH"/>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Verarbeitung der Vorbereitungsaufgabe</a:t>
            </a:r>
            <a:endParaRPr lang="de-CH" dirty="0"/>
          </a:p>
        </p:txBody>
      </p:sp>
      <p:sp>
        <p:nvSpPr>
          <p:cNvPr id="3" name="Inhaltsplatzhalter 2"/>
          <p:cNvSpPr>
            <a:spLocks noGrp="1"/>
          </p:cNvSpPr>
          <p:nvPr>
            <p:ph idx="1"/>
          </p:nvPr>
        </p:nvSpPr>
        <p:spPr/>
        <p:txBody>
          <a:bodyPr/>
          <a:lstStyle/>
          <a:p>
            <a:pPr marL="0" indent="0">
              <a:buNone/>
            </a:pPr>
            <a:r>
              <a:rPr lang="de-CH" dirty="0" smtClean="0"/>
              <a:t>Sie haben zur Vorbereitung auf den heutigen </a:t>
            </a:r>
            <a:r>
              <a:rPr lang="de-CH" dirty="0" err="1" smtClean="0"/>
              <a:t>üK</a:t>
            </a:r>
            <a:r>
              <a:rPr lang="de-CH" dirty="0" smtClean="0"/>
              <a:t> Fragen beantwortet.</a:t>
            </a:r>
          </a:p>
          <a:p>
            <a:pPr marL="0" indent="0">
              <a:buNone/>
            </a:pPr>
            <a:r>
              <a:rPr lang="de-CH" b="1" dirty="0" smtClean="0">
                <a:solidFill>
                  <a:schemeClr val="tx2">
                    <a:lumMod val="60000"/>
                    <a:lumOff val="40000"/>
                  </a:schemeClr>
                </a:solidFill>
              </a:rPr>
              <a:t>1. Schritt: 5‘</a:t>
            </a:r>
          </a:p>
          <a:p>
            <a:pPr marL="0" indent="0">
              <a:buNone/>
            </a:pPr>
            <a:r>
              <a:rPr lang="de-CH" dirty="0" smtClean="0"/>
              <a:t>Sie bilden 4er bis 6er Gruppen und tragen Ihre Antworten in die dafür vorbereiteten Flip-Charts / Pinnwände ein.</a:t>
            </a:r>
          </a:p>
          <a:p>
            <a:pPr marL="0" indent="0">
              <a:buNone/>
            </a:pPr>
            <a:r>
              <a:rPr lang="de-CH" b="1" dirty="0" smtClean="0">
                <a:solidFill>
                  <a:schemeClr val="tx2">
                    <a:lumMod val="60000"/>
                    <a:lumOff val="40000"/>
                  </a:schemeClr>
                </a:solidFill>
              </a:rPr>
              <a:t>2. Schritt: 5‘</a:t>
            </a:r>
          </a:p>
          <a:p>
            <a:pPr marL="0" indent="0">
              <a:buNone/>
            </a:pPr>
            <a:r>
              <a:rPr lang="de-CH" dirty="0" smtClean="0"/>
              <a:t>Sie sehen sich die anderen Gruppen Flip-Charts / Pinnwände an und notieren sich die Publikationen, die ähnlich sind wie Ihre Beispiele sowie Publikationen, zu welchen Sie keinen Zugang haben (nicht verstehen worum es geht).</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a:p>
        </p:txBody>
      </p:sp>
      <p:sp>
        <p:nvSpPr>
          <p:cNvPr id="5" name="Foliennummernplatzhalter 4"/>
          <p:cNvSpPr>
            <a:spLocks noGrp="1"/>
          </p:cNvSpPr>
          <p:nvPr>
            <p:ph type="sldNum" sz="quarter" idx="11"/>
          </p:nvPr>
        </p:nvSpPr>
        <p:spPr/>
        <p:txBody>
          <a:bodyPr/>
          <a:lstStyle/>
          <a:p>
            <a:fld id="{87674F0A-37BA-4CE3-B1FD-DE57A7E2F2C6}" type="slidenum">
              <a:rPr lang="de-CH" smtClean="0"/>
              <a:pPr/>
              <a:t>7</a:t>
            </a:fld>
            <a:endParaRPr lang="de-CH"/>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Verarbeitung der Vorbereitungsaufgabe</a:t>
            </a:r>
            <a:endParaRPr lang="de-CH" dirty="0"/>
          </a:p>
        </p:txBody>
      </p:sp>
      <p:sp>
        <p:nvSpPr>
          <p:cNvPr id="3" name="Inhaltsplatzhalter 2"/>
          <p:cNvSpPr>
            <a:spLocks noGrp="1"/>
          </p:cNvSpPr>
          <p:nvPr>
            <p:ph idx="1"/>
          </p:nvPr>
        </p:nvSpPr>
        <p:spPr/>
        <p:txBody>
          <a:bodyPr/>
          <a:lstStyle/>
          <a:p>
            <a:pPr marL="0" indent="0">
              <a:buNone/>
            </a:pPr>
            <a:r>
              <a:rPr lang="de-CH" b="1" dirty="0" smtClean="0"/>
              <a:t>3</a:t>
            </a:r>
            <a:r>
              <a:rPr lang="de-CH" b="1" dirty="0" smtClean="0">
                <a:solidFill>
                  <a:schemeClr val="tx2">
                    <a:lumMod val="60000"/>
                    <a:lumOff val="40000"/>
                  </a:schemeClr>
                </a:solidFill>
              </a:rPr>
              <a:t>. Schritt: 10‘ – 15‘ </a:t>
            </a:r>
            <a:r>
              <a:rPr lang="de-CH" dirty="0" smtClean="0"/>
              <a:t>im Plenum</a:t>
            </a:r>
          </a:p>
          <a:p>
            <a:pPr marL="0" indent="0">
              <a:buNone/>
            </a:pPr>
            <a:r>
              <a:rPr lang="de-CH" dirty="0" smtClean="0"/>
              <a:t>Sie lassen sich die Publikationen, zu welchen Sie keinen Zugang haben, von Ihrer Kollegin / von Ihrem Kollegen erklären.</a:t>
            </a:r>
          </a:p>
          <a:p>
            <a:pPr marL="0" indent="0">
              <a:buNone/>
            </a:pPr>
            <a:endParaRPr lang="de-CH" dirty="0"/>
          </a:p>
        </p:txBody>
      </p:sp>
      <p:sp>
        <p:nvSpPr>
          <p:cNvPr id="4" name="Fußzeilenplatzhalter 3"/>
          <p:cNvSpPr>
            <a:spLocks noGrp="1"/>
          </p:cNvSpPr>
          <p:nvPr>
            <p:ph type="ftr" sz="quarter" idx="12"/>
          </p:nvPr>
        </p:nvSpPr>
        <p:spPr/>
        <p:txBody>
          <a:bodyPr/>
          <a:lstStyle/>
          <a:p>
            <a:r>
              <a:rPr lang="de-CH" dirty="0" smtClean="0"/>
              <a:t>© Branche Öffentliche Verwaltung/ Administration </a:t>
            </a:r>
            <a:r>
              <a:rPr lang="de-CH" dirty="0" err="1" smtClean="0"/>
              <a:t>publique</a:t>
            </a:r>
            <a:r>
              <a:rPr lang="de-CH" dirty="0" smtClean="0"/>
              <a:t>/ </a:t>
            </a:r>
            <a:r>
              <a:rPr lang="de-CH" dirty="0" err="1" smtClean="0"/>
              <a:t>Amministrazione</a:t>
            </a:r>
            <a:r>
              <a:rPr lang="de-CH" dirty="0" smtClean="0"/>
              <a:t> </a:t>
            </a:r>
            <a:r>
              <a:rPr lang="de-CH" dirty="0" err="1" smtClean="0"/>
              <a:t>pubblica</a:t>
            </a:r>
            <a:endParaRPr lang="de-CH" dirty="0"/>
          </a:p>
        </p:txBody>
      </p:sp>
      <p:sp>
        <p:nvSpPr>
          <p:cNvPr id="5" name="Foliennummernplatzhalter 4"/>
          <p:cNvSpPr>
            <a:spLocks noGrp="1"/>
          </p:cNvSpPr>
          <p:nvPr>
            <p:ph type="sldNum" sz="quarter" idx="11"/>
          </p:nvPr>
        </p:nvSpPr>
        <p:spPr/>
        <p:txBody>
          <a:bodyPr/>
          <a:lstStyle/>
          <a:p>
            <a:fld id="{87674F0A-37BA-4CE3-B1FD-DE57A7E2F2C6}" type="slidenum">
              <a:rPr lang="de-CH" smtClean="0"/>
              <a:pPr/>
              <a:t>8</a:t>
            </a:fld>
            <a:endParaRPr lang="de-CH"/>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Publikationsorgane</a:t>
            </a:r>
            <a:endParaRPr lang="de-CH" dirty="0"/>
          </a:p>
        </p:txBody>
      </p:sp>
      <p:sp>
        <p:nvSpPr>
          <p:cNvPr id="3" name="Inhaltsplatzhalter 2"/>
          <p:cNvSpPr>
            <a:spLocks noGrp="1"/>
          </p:cNvSpPr>
          <p:nvPr>
            <p:ph idx="1"/>
          </p:nvPr>
        </p:nvSpPr>
        <p:spPr/>
        <p:txBody>
          <a:bodyPr/>
          <a:lstStyle/>
          <a:p>
            <a:pPr marL="0" indent="0">
              <a:buNone/>
            </a:pPr>
            <a:r>
              <a:rPr lang="de-CH" dirty="0" smtClean="0"/>
              <a:t>Kantone und Gemeinden regeln, was, in welcher Form, wo öffentlich bekannt gemacht wird.</a:t>
            </a:r>
          </a:p>
          <a:p>
            <a:pPr marL="0" indent="0">
              <a:buNone/>
            </a:pPr>
            <a:endParaRPr lang="de-CH" dirty="0" smtClean="0"/>
          </a:p>
          <a:p>
            <a:pPr marL="0" indent="0">
              <a:buNone/>
            </a:pPr>
            <a:r>
              <a:rPr lang="de-CH" dirty="0" smtClean="0"/>
              <a:t>Dies geschieht zum Beispiel in einem «Gesetz über die öffentlichen Bekanntmachungen» und in entsprechenden Verordnungen respektive in der «Gemeindeordnung».</a:t>
            </a:r>
            <a:endParaRPr lang="de-CH" dirty="0"/>
          </a:p>
        </p:txBody>
      </p:sp>
      <p:sp>
        <p:nvSpPr>
          <p:cNvPr id="4" name="Fußzeilenplatzhalter 3"/>
          <p:cNvSpPr>
            <a:spLocks noGrp="1"/>
          </p:cNvSpPr>
          <p:nvPr>
            <p:ph type="ftr" sz="quarter" idx="12"/>
          </p:nvPr>
        </p:nvSpPr>
        <p:spPr/>
        <p:txBody>
          <a:bodyPr/>
          <a:lstStyle/>
          <a:p>
            <a:r>
              <a:rPr lang="de-CH" smtClean="0"/>
              <a:t>© Branche Öffentliche Verwaltung/ Administration publique/ Amministrazione pubblica</a:t>
            </a:r>
            <a:endParaRPr lang="de-CH" dirty="0"/>
          </a:p>
        </p:txBody>
      </p:sp>
      <p:pic>
        <p:nvPicPr>
          <p:cNvPr id="2060" name="Picture 12" descr="C:\Users\moe\AppData\Local\Microsoft\Windows\Temporary Internet Files\Content.IE5\BFW3IPQF\MP900313847[1].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5724128" y="4293096"/>
            <a:ext cx="2736304" cy="1824203"/>
          </a:xfrm>
          <a:prstGeom prst="rect">
            <a:avLst/>
          </a:prstGeom>
          <a:noFill/>
        </p:spPr>
      </p:pic>
      <p:sp>
        <p:nvSpPr>
          <p:cNvPr id="17" name="Textfeld 16"/>
          <p:cNvSpPr txBox="1"/>
          <p:nvPr/>
        </p:nvSpPr>
        <p:spPr>
          <a:xfrm rot="20811667">
            <a:off x="6876256" y="5013176"/>
            <a:ext cx="671979" cy="646331"/>
          </a:xfrm>
          <a:prstGeom prst="rect">
            <a:avLst/>
          </a:prstGeom>
          <a:noFill/>
        </p:spPr>
        <p:txBody>
          <a:bodyPr wrap="none" rtlCol="0">
            <a:spAutoFit/>
          </a:bodyPr>
          <a:lstStyle/>
          <a:p>
            <a:r>
              <a:rPr lang="de-CH" dirty="0" smtClean="0"/>
              <a:t>…n..</a:t>
            </a:r>
          </a:p>
          <a:p>
            <a:r>
              <a:rPr lang="de-CH" dirty="0" smtClean="0"/>
              <a:t>m….</a:t>
            </a:r>
            <a:endParaRPr lang="de-CH" dirty="0"/>
          </a:p>
        </p:txBody>
      </p:sp>
      <p:sp>
        <p:nvSpPr>
          <p:cNvPr id="7" name="Foliennummernplatzhalter 6"/>
          <p:cNvSpPr>
            <a:spLocks noGrp="1"/>
          </p:cNvSpPr>
          <p:nvPr>
            <p:ph type="sldNum" sz="quarter" idx="11"/>
          </p:nvPr>
        </p:nvSpPr>
        <p:spPr/>
        <p:txBody>
          <a:bodyPr/>
          <a:lstStyle/>
          <a:p>
            <a:fld id="{87674F0A-37BA-4CE3-B1FD-DE57A7E2F2C6}" type="slidenum">
              <a:rPr lang="de-CH" smtClean="0"/>
              <a:pPr/>
              <a:t>9</a:t>
            </a:fld>
            <a:endParaRPr lang="de-CH"/>
          </a:p>
        </p:txBody>
      </p:sp>
    </p:spTree>
  </p:cSld>
  <p:clrMapOvr>
    <a:masterClrMapping/>
  </p:clrMapOvr>
</p:sld>
</file>

<file path=ppt/theme/theme1.xml><?xml version="1.0" encoding="utf-8"?>
<a:theme xmlns:a="http://schemas.openxmlformats.org/drawingml/2006/main" name="Vorlage Präsentatio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EB7F676AC25FD045BC111E55AE9E26C6" ma:contentTypeVersion="0" ma:contentTypeDescription="Ein neues Dokument erstellen." ma:contentTypeScope="" ma:versionID="2c07a8d9504167d1f0bd0a8aad986873">
  <xsd:schema xmlns:xsd="http://www.w3.org/2001/XMLSchema" xmlns:p="http://schemas.microsoft.com/office/2006/metadata/properties" targetNamespace="http://schemas.microsoft.com/office/2006/metadata/properties" ma:root="true" ma:fieldsID="246f02dd96380beb4f7cdcce14d77fd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ma:readOnly="tru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E7028C2A-FE66-44D2-9F87-EBEA5B852B29}">
  <ds:schemaRefs>
    <ds:schemaRef ds:uri="http://schemas.microsoft.com/sharepoint/v3/contenttype/forms"/>
  </ds:schemaRefs>
</ds:datastoreItem>
</file>

<file path=customXml/itemProps2.xml><?xml version="1.0" encoding="utf-8"?>
<ds:datastoreItem xmlns:ds="http://schemas.openxmlformats.org/officeDocument/2006/customXml" ds:itemID="{ACF0CBE8-F3CE-4ADA-B4AA-DFC8ED3D58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C61F577F-F729-49BA-BBF3-F01730BE51FD}">
  <ds:schemaRefs>
    <ds:schemaRef ds:uri="http://schemas.openxmlformats.org/package/2006/metadata/core-properties"/>
    <ds:schemaRef ds:uri="http://purl.org/dc/elements/1.1/"/>
    <ds:schemaRef ds:uri="http://purl.org/dc/terms/"/>
    <ds:schemaRef ds:uri="http://schemas.microsoft.com/office/2006/metadata/properties"/>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Vorlage Präsentation</Template>
  <TotalTime>0</TotalTime>
  <Words>2455</Words>
  <Application>Microsoft Office PowerPoint</Application>
  <PresentationFormat>Bildschirmpräsentation (4:3)</PresentationFormat>
  <Paragraphs>442</Paragraphs>
  <Slides>36</Slides>
  <Notes>32</Notes>
  <HiddenSlides>0</HiddenSlides>
  <MMClips>0</MMClips>
  <ScaleCrop>false</ScaleCrop>
  <HeadingPairs>
    <vt:vector size="4" baseType="variant">
      <vt:variant>
        <vt:lpstr>Design</vt:lpstr>
      </vt:variant>
      <vt:variant>
        <vt:i4>3</vt:i4>
      </vt:variant>
      <vt:variant>
        <vt:lpstr>Folientitel</vt:lpstr>
      </vt:variant>
      <vt:variant>
        <vt:i4>36</vt:i4>
      </vt:variant>
    </vt:vector>
  </HeadingPairs>
  <TitlesOfParts>
    <vt:vector size="39" baseType="lpstr">
      <vt:lpstr>Vorlage Präsentation</vt:lpstr>
      <vt:lpstr>1_Benutzerdefiniertes Design</vt:lpstr>
      <vt:lpstr>Benutzerdefiniertes Design</vt:lpstr>
      <vt:lpstr>üK 2: Modul-04</vt:lpstr>
      <vt:lpstr>Zielsetzung</vt:lpstr>
      <vt:lpstr>Zielsetzung</vt:lpstr>
      <vt:lpstr>Zielsetzung</vt:lpstr>
      <vt:lpstr>Ablauf (1)</vt:lpstr>
      <vt:lpstr>Ablauf (2)</vt:lpstr>
      <vt:lpstr>Verarbeitung der Vorbereitungsaufgabe</vt:lpstr>
      <vt:lpstr>Verarbeitung der Vorbereitungsaufgabe</vt:lpstr>
      <vt:lpstr>Publikationsorgane</vt:lpstr>
      <vt:lpstr>Das Amtsblatt</vt:lpstr>
      <vt:lpstr>Das Amtsblatt</vt:lpstr>
      <vt:lpstr>Amtliches Publikationsorgan der Gemeinde..</vt:lpstr>
      <vt:lpstr>Kantonale Systematische Gesetzessammlung</vt:lpstr>
      <vt:lpstr>Der Staatskalender</vt:lpstr>
      <vt:lpstr>Protokolle der Legislative – Meinungsbildung</vt:lpstr>
      <vt:lpstr>Organisation der Kommunikation</vt:lpstr>
      <vt:lpstr>Wer übermittelt Informationen?</vt:lpstr>
      <vt:lpstr>Auftragserteilung</vt:lpstr>
      <vt:lpstr>Öffentlichkeitsarbeit</vt:lpstr>
      <vt:lpstr>Ziele der Öffentlichkeitsarbeit</vt:lpstr>
      <vt:lpstr>Ziele der Öffentlichkeitsarbeit</vt:lpstr>
      <vt:lpstr>Ziele der Öffentlichkeitsarbeit</vt:lpstr>
      <vt:lpstr>Ziele der Öffentlichkeitsarbeit</vt:lpstr>
      <vt:lpstr>Ziele der Öffentlichkeitsarbeit</vt:lpstr>
      <vt:lpstr>Massnahmen</vt:lpstr>
      <vt:lpstr>Gruppenarbeit – Auftragserteilung</vt:lpstr>
      <vt:lpstr>Massnahmen des Standortmarketings aufzeigen</vt:lpstr>
      <vt:lpstr>Massnahmen des Standortmarketings auzeigen</vt:lpstr>
      <vt:lpstr>Massnahmen des Standortmarketings aufzeigen</vt:lpstr>
      <vt:lpstr>Rahmenbedingungen für die Entwicklung einer Region</vt:lpstr>
      <vt:lpstr>Rahmenbedingungen für die Entwicklung einer Region</vt:lpstr>
      <vt:lpstr>Rahmenbedingungen für die Entwicklung einer Region</vt:lpstr>
      <vt:lpstr>Bearbeitete Leistungsziele</vt:lpstr>
      <vt:lpstr>Bearbeitete Leistungsziele </vt:lpstr>
      <vt:lpstr>Bearbeitete Leistungsziele</vt:lpstr>
      <vt:lpstr>Ziel erreicht?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üK 1</dc:title>
  <dc:creator>moe</dc:creator>
  <cp:lastModifiedBy>Strahm Daniela</cp:lastModifiedBy>
  <cp:revision>626</cp:revision>
  <dcterms:created xsi:type="dcterms:W3CDTF">2011-08-03T10:23:25Z</dcterms:created>
  <dcterms:modified xsi:type="dcterms:W3CDTF">2014-12-10T15:44:07Z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0x010100EB7F676AC25FD045BC111E55AE9E26C6</vt:lpwstr>
  </property>
</Properties>
</file>