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  <p:sldMasterId id="2147483672" r:id="rId5"/>
    <p:sldMasterId id="2147483660" r:id="rId6"/>
  </p:sldMasterIdLst>
  <p:notesMasterIdLst>
    <p:notesMasterId r:id="rId24"/>
  </p:notesMasterIdLst>
  <p:handoutMasterIdLst>
    <p:handoutMasterId r:id="rId25"/>
  </p:handoutMasterIdLst>
  <p:sldIdLst>
    <p:sldId id="464" r:id="rId7"/>
    <p:sldId id="465" r:id="rId8"/>
    <p:sldId id="450" r:id="rId9"/>
    <p:sldId id="461" r:id="rId10"/>
    <p:sldId id="446" r:id="rId11"/>
    <p:sldId id="459" r:id="rId12"/>
    <p:sldId id="460" r:id="rId13"/>
    <p:sldId id="467" r:id="rId14"/>
    <p:sldId id="454" r:id="rId15"/>
    <p:sldId id="456" r:id="rId16"/>
    <p:sldId id="457" r:id="rId17"/>
    <p:sldId id="458" r:id="rId18"/>
    <p:sldId id="455" r:id="rId19"/>
    <p:sldId id="462" r:id="rId20"/>
    <p:sldId id="468" r:id="rId21"/>
    <p:sldId id="463" r:id="rId22"/>
    <p:sldId id="466" r:id="rId23"/>
  </p:sldIdLst>
  <p:sldSz cx="9144000" cy="6858000" type="screen4x3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52" autoAdjust="0"/>
    <p:restoredTop sz="87922" autoAdjust="0"/>
  </p:normalViewPr>
  <p:slideViewPr>
    <p:cSldViewPr>
      <p:cViewPr>
        <p:scale>
          <a:sx n="80" d="100"/>
          <a:sy n="80" d="100"/>
        </p:scale>
        <p:origin x="-2430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8FF177C-A279-4176-9405-5838BFA8184C}" type="datetimeFigureOut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03AB09CB-EF5F-4AFD-8FB7-7562A9D1B9A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40613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4B16823F-8271-4E40-8173-30F60AD3F097}" type="datetimeFigureOut">
              <a:rPr lang="de-DE" smtClean="0"/>
              <a:pPr/>
              <a:t>24.06.2014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B4A389DC-B868-4A76-93F1-E20505CB5D10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8227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</a:t>
            </a:fld>
            <a:endParaRPr lang="de-C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7633">
              <a:defRPr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17</a:t>
            </a:fld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2</a:t>
            </a:fld>
            <a:endParaRPr lang="de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Mit</a:t>
            </a:r>
            <a:r>
              <a:rPr lang="de-CH" baseline="0" dirty="0" smtClean="0"/>
              <a:t> lokalen/regionalen Beispielen ersetzen / ergänzen!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1777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pic>
        <p:nvPicPr>
          <p:cNvPr id="8" name="Grafik 7" descr="pp-titelseite-balke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7616" y="476672"/>
            <a:ext cx="8406384" cy="1377696"/>
          </a:xfrm>
          <a:prstGeom prst="rect">
            <a:avLst/>
          </a:prstGeom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4A1C-B387-479E-9ED8-24E1BBC035A5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DDAD9-2EB7-497D-82F6-4415D0CC23D5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02DD-E908-4AE7-A98C-FE145A29A242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1219200" y="1600200"/>
            <a:ext cx="7772400" cy="4495800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143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EE87D57-37A7-469A-8920-2B90C3136A4C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0269900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929-7798-432A-A9B3-893E1C0FB6A6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AE3D-CC1C-4E28-AE52-8E6AF2589B95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A34D-3D2B-4348-AD6A-74C1C5BBF941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99E50-F471-4CB5-9918-D107661CA3CE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46017-FF5A-471D-BC73-2DAC7A8E8DA8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27A8-C257-49CB-9DE8-B37E9634434E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50EBD-D086-457E-8DE9-7356E3F774CC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pic>
        <p:nvPicPr>
          <p:cNvPr id="7" name="Grafik 6" descr="pp-folgeseite-balke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40278"/>
          </a:xfrm>
          <a:prstGeom prst="rect">
            <a:avLst/>
          </a:prstGeom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46AA-4D60-4A64-91C6-A6F3A4F53B3E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FB8-F5D8-45F9-BB1E-45E31519EBD7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4D71B-D688-47D3-A620-AF81B386DAE4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743-09FF-4757-A648-7A993D650DA3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345-2E04-45AE-86FA-11A1B4C08D7C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F1C0-B743-4FB4-AF6F-4C3B066C1BA9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D4DD-CA84-444B-BA36-9F228EBA7EB4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36D4-8642-4574-9548-D3B9A4CCB8EA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AAFC-C815-4A10-8173-E7BC40F652E8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8F23-8DA8-4BA7-BF97-5A57A3A5BC4F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F8F8-5FA9-4B45-AF16-11F4DD378586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ABA6-649F-42BC-89D8-7D6818F785F0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91BA7-95D5-438A-96E0-A932090CE0EB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5072-5BCF-4A82-8137-0F02E296A029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0748-E8DA-4284-8FED-1908127090F9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5A0-889A-4474-BDDC-B62FB9454261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20C7-AE95-4DA0-8CB5-FEFF3B16A84B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54D47-FB2A-4E6A-B28B-E8D470ED79CB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88635-2A42-47A3-BF09-5C971C0F9BDE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D8C2-1531-4A5A-9DB8-3A912298F1F0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28B9-BF48-47D3-9DF2-D9E3C43A4097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3F14-4F47-4E0D-8D32-EBE7B76823E4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 smtClean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9633-74BD-4A71-B902-80917C391B13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D088-27DC-4080-A240-86948479A28B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1D337-1AC3-4C90-A6D6-C76901335803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1D45D-C437-4629-92E5-447F4DCA3AC5}" type="datetime1">
              <a:rPr lang="de-CH" smtClean="0"/>
              <a:pPr/>
              <a:t>24.06.2014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err="1" smtClean="0"/>
              <a:t>üK</a:t>
            </a:r>
            <a:r>
              <a:rPr lang="de-CH" dirty="0" smtClean="0"/>
              <a:t> 4: Register G-08/2b</a:t>
            </a:r>
            <a:endParaRPr lang="de-CH" dirty="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CH" sz="2400" dirty="0" smtClean="0"/>
              <a:t>Spezialfinanzierungen </a:t>
            </a:r>
          </a:p>
          <a:p>
            <a:r>
              <a:rPr lang="de-CH" sz="2400" dirty="0" smtClean="0"/>
              <a:t>Finanzplanung</a:t>
            </a:r>
          </a:p>
          <a:p>
            <a:r>
              <a:rPr lang="de-CH" sz="2400" dirty="0" smtClean="0"/>
              <a:t>Kreditarten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83822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Nachtragskredit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Budgetkredit reicht </a:t>
            </a:r>
            <a:r>
              <a:rPr lang="de-CH" altLang="de-DE" dirty="0"/>
              <a:t>nicht aus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wird </a:t>
            </a:r>
            <a:r>
              <a:rPr lang="de-CH" altLang="de-DE" dirty="0"/>
              <a:t>von Legislative gesprochen, Gemeinderat nur in Ausnahmefällen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kleinere </a:t>
            </a:r>
            <a:r>
              <a:rPr lang="de-CH" altLang="de-DE" dirty="0"/>
              <a:t>Kreditüberschreitungen sind ausgenommen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nicht </a:t>
            </a:r>
            <a:r>
              <a:rPr lang="de-CH" altLang="de-DE" dirty="0"/>
              <a:t>nötig für gebundene Ausgaben oder wenn Ertrag gegenübersteht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10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719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Verpflichtungskredit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Investitionen, die sich über mehrere Rechnungsjahre erstrecken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Investitionsbeiträge, die erst in späteren Rechnungsjahren auszuzahlen sind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Ausgaben grösser als 2% der budgetierten Steuererträge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Neue Aufgaben oder jährlich wiederkehrende Ausgaben (&gt; </a:t>
            </a:r>
            <a:r>
              <a:rPr lang="de-CH" altLang="de-DE" dirty="0" smtClean="0"/>
              <a:t>0.4% </a:t>
            </a:r>
            <a:r>
              <a:rPr lang="de-CH" altLang="de-DE" dirty="0"/>
              <a:t>des budgetierten Steuerertrages oder &gt; </a:t>
            </a:r>
            <a:r>
              <a:rPr lang="de-CH" altLang="de-DE" dirty="0" smtClean="0"/>
              <a:t>5’000</a:t>
            </a:r>
            <a:r>
              <a:rPr lang="de-CH" altLang="de-DE" dirty="0"/>
              <a:t>)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Eingehung </a:t>
            </a:r>
            <a:r>
              <a:rPr lang="de-CH" altLang="de-DE" dirty="0"/>
              <a:t>von Eventualverpflichtungen (Bürgschaften, Garantien)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11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9432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Zusatzkredit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Verpflichtungskredit reicht nicht aus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Genehmigung durch zuständige Behörde (Einwohnerrat, Gemeindeversammlung)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In Ausnahmen vom Gemeinderat zu bewilligen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Sanktionierung allfällig nicht bewilligter Mehrausgaben mit der Genehmigung der Kreditabrechnung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12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6601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Investitionsbegriff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Ausgaben für Erwerb, </a:t>
            </a:r>
            <a:r>
              <a:rPr lang="de-CH" dirty="0" smtClean="0"/>
              <a:t>Erstellung und </a:t>
            </a:r>
            <a:r>
              <a:rPr lang="de-CH" dirty="0"/>
              <a:t>Verbesserung </a:t>
            </a:r>
            <a:r>
              <a:rPr lang="de-CH" dirty="0" smtClean="0"/>
              <a:t>von </a:t>
            </a:r>
            <a:r>
              <a:rPr lang="de-CH" dirty="0"/>
              <a:t>dauerhaften Vermögenswerten, die zum VV </a:t>
            </a:r>
            <a:r>
              <a:rPr lang="de-CH" dirty="0" smtClean="0"/>
              <a:t>gehören.</a:t>
            </a:r>
            <a:br>
              <a:rPr lang="de-CH" dirty="0" smtClean="0"/>
            </a:br>
            <a:endParaRPr lang="de-CH" dirty="0"/>
          </a:p>
          <a:p>
            <a:r>
              <a:rPr lang="de-CH" dirty="0" smtClean="0"/>
              <a:t>Landerwerb des Verwaltungsvermögens</a:t>
            </a:r>
            <a:endParaRPr lang="de-CH" dirty="0"/>
          </a:p>
          <a:p>
            <a:r>
              <a:rPr lang="de-CH" dirty="0"/>
              <a:t>Übertragungen von Vermögenswerten vom Finanz- ins Verwaltungsvermögen</a:t>
            </a:r>
          </a:p>
          <a:p>
            <a:r>
              <a:rPr lang="de-CH" dirty="0" smtClean="0"/>
              <a:t>Bauliche Investitionen</a:t>
            </a:r>
          </a:p>
          <a:p>
            <a:r>
              <a:rPr lang="de-CH" dirty="0" smtClean="0"/>
              <a:t>Anschaffung von Mobilien</a:t>
            </a:r>
          </a:p>
          <a:p>
            <a:r>
              <a:rPr lang="de-CH" dirty="0" smtClean="0"/>
              <a:t>Kosten für Planprojekte</a:t>
            </a:r>
          </a:p>
          <a:p>
            <a:r>
              <a:rPr lang="de-CH" dirty="0" smtClean="0"/>
              <a:t>Instandstellungs- und Unterhaltskosten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31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Aktivierungs- und Wesentlichkeitsgrenzen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79865"/>
              </p:ext>
            </p:extLst>
          </p:nvPr>
        </p:nvGraphicFramePr>
        <p:xfrm>
          <a:off x="755576" y="1685034"/>
          <a:ext cx="7488832" cy="304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608022">
                <a:tc>
                  <a:txBody>
                    <a:bodyPr/>
                    <a:lstStyle/>
                    <a:p>
                      <a:r>
                        <a:rPr lang="de-CH" dirty="0" smtClean="0"/>
                        <a:t>Einwohnerzahl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Grenze</a:t>
                      </a:r>
                      <a:endParaRPr lang="de-CH" dirty="0"/>
                    </a:p>
                  </a:txBody>
                  <a:tcPr/>
                </a:tc>
              </a:tr>
              <a:tr h="608022">
                <a:tc>
                  <a:txBody>
                    <a:bodyPr/>
                    <a:lstStyle/>
                    <a:p>
                      <a:r>
                        <a:rPr lang="de-CH" dirty="0" smtClean="0"/>
                        <a:t>bis 1’000 Einwohner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CHF 25’000</a:t>
                      </a:r>
                      <a:endParaRPr lang="de-CH" dirty="0"/>
                    </a:p>
                  </a:txBody>
                  <a:tcPr/>
                </a:tc>
              </a:tr>
              <a:tr h="608022">
                <a:tc>
                  <a:txBody>
                    <a:bodyPr/>
                    <a:lstStyle/>
                    <a:p>
                      <a:r>
                        <a:rPr lang="de-CH" dirty="0" smtClean="0"/>
                        <a:t>1’001 – 5’000 Einwohner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CHF 50’000</a:t>
                      </a:r>
                      <a:endParaRPr lang="de-CH" dirty="0"/>
                    </a:p>
                  </a:txBody>
                  <a:tcPr/>
                </a:tc>
              </a:tr>
              <a:tr h="608022">
                <a:tc>
                  <a:txBody>
                    <a:bodyPr/>
                    <a:lstStyle/>
                    <a:p>
                      <a:r>
                        <a:rPr lang="de-CH" dirty="0" smtClean="0"/>
                        <a:t>5’001 – 10’000 Einwohner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CHF 75’000</a:t>
                      </a:r>
                      <a:endParaRPr lang="de-CH" dirty="0"/>
                    </a:p>
                  </a:txBody>
                  <a:tcPr/>
                </a:tc>
              </a:tr>
              <a:tr h="608022">
                <a:tc>
                  <a:txBody>
                    <a:bodyPr/>
                    <a:lstStyle/>
                    <a:p>
                      <a:r>
                        <a:rPr lang="de-CH" dirty="0" smtClean="0"/>
                        <a:t>ab 10’001</a:t>
                      </a:r>
                      <a:r>
                        <a:rPr lang="de-CH" baseline="0" dirty="0" smtClean="0"/>
                        <a:t> Einwohner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CHF 100’000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899592" y="5229200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4800" indent="-304800"/>
            <a:r>
              <a:rPr lang="de-CH" dirty="0" smtClean="0">
                <a:sym typeface="Wingdings"/>
              </a:rPr>
              <a:t> Für Gemeindeverbände sind die kumulierten Einwohnerzahlen der beteiligten Gemeinden massgebend.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551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Übung Verpflichtungskredit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Einzelarbeit Kreditarten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 smtClean="0"/>
              <a:t>Zeitbedarf ca. 20 Minuten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292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Rückstellungen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Rückstellungen werden gebildet für bestehende Verpflichtungen, bei denen der Zeitpunkt der Erfüllung oder die Höhe des künftigen Mittelabflusses mit </a:t>
            </a:r>
            <a:r>
              <a:rPr lang="de-CH" dirty="0" smtClean="0"/>
              <a:t>Unsicherheiten </a:t>
            </a:r>
            <a:r>
              <a:rPr lang="de-CH" dirty="0"/>
              <a:t>behaftet sind</a:t>
            </a:r>
            <a:r>
              <a:rPr lang="de-CH" dirty="0" smtClean="0"/>
              <a:t>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 smtClean="0"/>
              <a:t>Die Wesentlichkeitsgrenze für Rückstellungen beträgt die Hälfte der für die Gemeinden jeweils geltenden Aktivierungsgrenze.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806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52934"/>
          </a:xfrm>
        </p:spPr>
        <p:txBody>
          <a:bodyPr/>
          <a:lstStyle/>
          <a:p>
            <a:r>
              <a:rPr lang="de-CH" dirty="0" smtClean="0"/>
              <a:t>Ziele erreicht?</a:t>
            </a:r>
            <a:endParaRPr lang="de-CH" dirty="0"/>
          </a:p>
        </p:txBody>
      </p:sp>
      <p:pic>
        <p:nvPicPr>
          <p:cNvPr id="1026" name="Picture 2" descr="C:\Users\moe\AppData\Local\Microsoft\Windows\Temporary Internet Files\Content.IE5\FEQP1OCO\MC900254364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98963" y="3175812"/>
            <a:ext cx="2690825" cy="2020881"/>
          </a:xfrm>
          <a:prstGeom prst="rect">
            <a:avLst/>
          </a:prstGeom>
          <a:noFill/>
        </p:spPr>
      </p:pic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smtClean="0"/>
              <a:t>© Branche Öffentliche Verwaltung/ Administration publique/ Amministrazione pubblica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17</a:t>
            </a:fld>
            <a:endParaRPr lang="de-CH"/>
          </a:p>
        </p:txBody>
      </p:sp>
      <p:sp>
        <p:nvSpPr>
          <p:cNvPr id="12" name="Textfeld 11"/>
          <p:cNvSpPr txBox="1"/>
          <p:nvPr/>
        </p:nvSpPr>
        <p:spPr>
          <a:xfrm>
            <a:off x="1233850" y="2765293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 smtClean="0"/>
              <a:t>Kredite?</a:t>
            </a:r>
            <a:endParaRPr lang="de-CH" sz="2400" dirty="0"/>
          </a:p>
        </p:txBody>
      </p:sp>
      <p:sp>
        <p:nvSpPr>
          <p:cNvPr id="13" name="Textfeld 12"/>
          <p:cNvSpPr txBox="1"/>
          <p:nvPr/>
        </p:nvSpPr>
        <p:spPr>
          <a:xfrm>
            <a:off x="853297" y="4485228"/>
            <a:ext cx="2379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 smtClean="0"/>
              <a:t>Finanzplanung?</a:t>
            </a:r>
            <a:endParaRPr lang="de-CH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3232474" y="2052769"/>
            <a:ext cx="3390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 smtClean="0"/>
              <a:t>Spezialfinanzierungen?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233536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Zielsetzung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Ich kenne die wichtigsten Spezialfinanzierungen einer Gemeinde und kann deren Gebühren und rechtlichen Grundlagen erklären.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 smtClean="0"/>
              <a:t>Ich kenne die Planungsinstrumente einer Gemeinde und kann deren Nutzen erklären. 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 smtClean="0"/>
              <a:t>Ich kenne die verschiedenen Kreditarten und kann erklären wann diese zur Anwendung gelangen.</a:t>
            </a:r>
            <a:endParaRPr lang="de-CH" dirty="0"/>
          </a:p>
          <a:p>
            <a:pPr marL="0" indent="0">
              <a:buNone/>
            </a:pPr>
            <a:endParaRPr lang="de-CH" dirty="0" smtClean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</a:t>
            </a:r>
            <a:r>
              <a:rPr lang="de-CH" dirty="0" err="1" smtClean="0"/>
              <a:t>publique</a:t>
            </a:r>
            <a:r>
              <a:rPr lang="de-CH" dirty="0" smtClean="0"/>
              <a:t>/ </a:t>
            </a:r>
            <a:r>
              <a:rPr lang="de-CH" dirty="0" err="1" smtClean="0"/>
              <a:t>Amministrazione</a:t>
            </a:r>
            <a:r>
              <a:rPr lang="de-CH" dirty="0" smtClean="0"/>
              <a:t> </a:t>
            </a:r>
            <a:r>
              <a:rPr lang="de-CH" dirty="0" err="1" smtClean="0"/>
              <a:t>pubblica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04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Spezialfinanzierungen 1/2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027129"/>
              </p:ext>
            </p:extLst>
          </p:nvPr>
        </p:nvGraphicFramePr>
        <p:xfrm>
          <a:off x="755576" y="1772816"/>
          <a:ext cx="7632848" cy="425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736304"/>
                <a:gridCol w="2304256"/>
              </a:tblGrid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Spezialfinanzierung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Gebühren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Rechtliche Grundlagen</a:t>
                      </a:r>
                      <a:endParaRPr lang="de-CH" dirty="0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Wasserwerk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Wassergebühren,</a:t>
                      </a:r>
                      <a:r>
                        <a:rPr lang="de-CH" baseline="0" dirty="0" smtClean="0"/>
                        <a:t> Anschlussgebühren</a:t>
                      </a:r>
                      <a:endParaRPr lang="de-CH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de-CH" sz="2400" dirty="0" smtClean="0"/>
                        <a:t>Gebührenreglemente</a:t>
                      </a:r>
                      <a:endParaRPr lang="de-CH" sz="2400" dirty="0"/>
                    </a:p>
                  </a:txBody>
                  <a:tcPr vert="vert270" anchor="ctr"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Abwasserbeseitigung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Abwassergebühren, Anschlussgebühren</a:t>
                      </a:r>
                      <a:endParaRPr lang="de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Abfallwirtschaft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Kehrichtsackgebühren</a:t>
                      </a:r>
                      <a:r>
                        <a:rPr lang="de-CH" baseline="0" dirty="0" smtClean="0"/>
                        <a:t>, Grünabfuhrgebühren usw.</a:t>
                      </a:r>
                      <a:endParaRPr lang="de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Elektrizitätswerk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Stromgebühren, Anschlussgebühren</a:t>
                      </a:r>
                      <a:endParaRPr lang="de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6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Spezialfinanzierungen 2/2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4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840501"/>
              </p:ext>
            </p:extLst>
          </p:nvPr>
        </p:nvGraphicFramePr>
        <p:xfrm>
          <a:off x="755576" y="2003241"/>
          <a:ext cx="7632848" cy="2505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736304"/>
                <a:gridCol w="2304256"/>
              </a:tblGrid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Spezialfinanzierung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Gebühren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Defizit</a:t>
                      </a:r>
                      <a:endParaRPr lang="de-CH" dirty="0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Forstbetrieb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Holzerlös</a:t>
                      </a:r>
                      <a:endParaRPr lang="de-CH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e-CH" sz="2400" dirty="0" smtClean="0"/>
                        <a:t>Zuschuss durch Gemeinde</a:t>
                      </a:r>
                      <a:endParaRPr lang="de-CH" sz="2400" dirty="0"/>
                    </a:p>
                  </a:txBody>
                  <a:tcPr vert="vert270" anchor="ctr"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de-CH" dirty="0" smtClean="0"/>
                        <a:t>Abfallwirtschaft (einzelne Gemeinden)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Kehrichtgebühren,</a:t>
                      </a:r>
                      <a:r>
                        <a:rPr lang="de-CH" baseline="0" dirty="0" smtClean="0"/>
                        <a:t> Grüngutgebühren</a:t>
                      </a:r>
                      <a:endParaRPr lang="de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9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344816" cy="517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62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Aufgaben- und Finanzplanung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de-CH" altLang="de-DE" u="sng" dirty="0" smtClean="0"/>
              <a:t>Die Aufgaben- und Finanzplanung…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wird vom Gemeinderat für mindestens 4 Jahre erstellt.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wird mindestens jährlich aktualisiert.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ist öffentlich zugänglich.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ist rechtlich nicht verbindlich.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</a:pPr>
            <a:r>
              <a:rPr lang="de-CH" altLang="de-DE" dirty="0" smtClean="0">
                <a:sym typeface="Wingdings"/>
              </a:rPr>
              <a:t>Nicht </a:t>
            </a:r>
            <a:r>
              <a:rPr lang="de-CH" altLang="de-DE" dirty="0">
                <a:sym typeface="Wingdings"/>
              </a:rPr>
              <a:t>die Genauigkeit des Finanzplans ist </a:t>
            </a:r>
            <a:r>
              <a:rPr lang="de-CH" altLang="de-DE" dirty="0" smtClean="0">
                <a:sym typeface="Wingdings"/>
              </a:rPr>
              <a:t>am wichtigsten</a:t>
            </a:r>
            <a:r>
              <a:rPr lang="de-CH" altLang="de-DE" dirty="0">
                <a:sym typeface="Wingdings"/>
              </a:rPr>
              <a:t>, sondern der Prozess, der zum </a:t>
            </a:r>
            <a:r>
              <a:rPr lang="de-CH" altLang="de-DE" dirty="0" smtClean="0">
                <a:sym typeface="Wingdings"/>
              </a:rPr>
              <a:t>Finanzplan </a:t>
            </a:r>
            <a:r>
              <a:rPr lang="de-CH" altLang="de-DE" dirty="0">
                <a:sym typeface="Wingdings"/>
              </a:rPr>
              <a:t>führt. </a:t>
            </a:r>
            <a:endParaRPr lang="de-CH" altLang="de-DE" dirty="0" smtClean="0">
              <a:sym typeface="Wingdings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è"/>
            </a:pPr>
            <a:r>
              <a:rPr lang="de-CH" altLang="de-DE" dirty="0">
                <a:sym typeface="Wingdings"/>
              </a:rPr>
              <a:t>In der Erarbeitung sollten Ziele, Visionen </a:t>
            </a:r>
            <a:r>
              <a:rPr lang="de-CH" altLang="de-DE" dirty="0" smtClean="0">
                <a:sym typeface="Wingdings"/>
              </a:rPr>
              <a:t>und Zukunftsszenarien </a:t>
            </a:r>
            <a:r>
              <a:rPr lang="de-CH" altLang="de-DE" dirty="0">
                <a:sym typeface="Wingdings"/>
              </a:rPr>
              <a:t>der Verwaltung entwickelt </a:t>
            </a:r>
            <a:r>
              <a:rPr lang="de-CH" altLang="de-DE" dirty="0" smtClean="0">
                <a:sym typeface="Wingdings"/>
              </a:rPr>
              <a:t>werden</a:t>
            </a:r>
            <a:r>
              <a:rPr lang="de-CH" altLang="de-DE" dirty="0">
                <a:sym typeface="Wingdings"/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</a:pPr>
            <a:endParaRPr lang="de-CH" altLang="de-DE" dirty="0">
              <a:sym typeface="Wingdings"/>
            </a:endParaRPr>
          </a:p>
          <a:p>
            <a:pPr marL="0" indent="0">
              <a:spcBef>
                <a:spcPct val="50000"/>
              </a:spcBef>
              <a:buNone/>
            </a:pPr>
            <a:endParaRPr lang="de-CH" altLang="de-DE" dirty="0" smtClean="0"/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endParaRPr lang="de-CH" altLang="de-DE" dirty="0" smtClean="0"/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endParaRPr lang="de-CH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2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Aufgaben- und Finanzplanung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525963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de-CH" altLang="de-DE" u="sng" dirty="0" smtClean="0"/>
              <a:t>Die Aufgaben- und Finanzplanung enthält…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den Planaufwand und -ertrag </a:t>
            </a:r>
            <a:r>
              <a:rPr lang="de-CH" altLang="de-DE" dirty="0">
                <a:sym typeface="Wingdings"/>
              </a:rPr>
              <a:t>(</a:t>
            </a:r>
            <a:r>
              <a:rPr lang="de-CH" altLang="de-DE" dirty="0" smtClean="0">
                <a:sym typeface="Wingdings"/>
              </a:rPr>
              <a:t>beeinflussbare/gebundene</a:t>
            </a:r>
            <a:r>
              <a:rPr lang="de-CH" altLang="de-DE" dirty="0">
                <a:sym typeface="Wingdings"/>
              </a:rPr>
              <a:t>)</a:t>
            </a:r>
            <a:r>
              <a:rPr lang="de-CH" altLang="de-DE" dirty="0" smtClean="0"/>
              <a:t>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>
                <a:sym typeface="Wingdings"/>
              </a:rPr>
              <a:t>die Planinvestitionsausgaben und -einnahmen (beeinflussbare/gebundene).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>
                <a:sym typeface="Wingdings"/>
              </a:rPr>
              <a:t>die Schätzung des Finanzierungsbedarfs.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>
                <a:sym typeface="Wingdings"/>
              </a:rPr>
              <a:t>die Finanzierungsmöglichkeiten.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>
                <a:sym typeface="Wingdings"/>
              </a:rPr>
              <a:t>die Entwicklung der Kennzahlen:</a:t>
            </a:r>
            <a:br>
              <a:rPr lang="de-CH" altLang="de-DE" dirty="0" smtClean="0">
                <a:sym typeface="Wingdings"/>
              </a:rPr>
            </a:br>
            <a:r>
              <a:rPr lang="de-CH" altLang="de-DE" dirty="0" smtClean="0">
                <a:sym typeface="Wingdings"/>
              </a:rPr>
              <a:t>- Nettoschuld I je Einwohner</a:t>
            </a:r>
            <a:br>
              <a:rPr lang="de-CH" altLang="de-DE" dirty="0" smtClean="0">
                <a:sym typeface="Wingdings"/>
              </a:rPr>
            </a:br>
            <a:r>
              <a:rPr lang="de-CH" altLang="de-DE" dirty="0" smtClean="0">
                <a:sym typeface="Wingdings"/>
              </a:rPr>
              <a:t>- Eigenkapitaldeckungsgrad</a:t>
            </a:r>
            <a:br>
              <a:rPr lang="de-CH" altLang="de-DE" dirty="0" smtClean="0">
                <a:sym typeface="Wingdings"/>
              </a:rPr>
            </a:br>
            <a:r>
              <a:rPr lang="de-CH" altLang="de-DE" dirty="0" smtClean="0">
                <a:sym typeface="Wingdings"/>
              </a:rPr>
              <a:t>- Selbstfinanzierungsgrad</a:t>
            </a:r>
            <a:endParaRPr lang="de-CH" altLang="de-DE" dirty="0">
              <a:sym typeface="Wingdings"/>
            </a:endParaRPr>
          </a:p>
          <a:p>
            <a:pPr marL="0" indent="0">
              <a:spcBef>
                <a:spcPct val="50000"/>
              </a:spcBef>
              <a:buNone/>
            </a:pPr>
            <a:endParaRPr lang="de-CH" altLang="de-DE" dirty="0" smtClean="0"/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endParaRPr lang="de-CH" altLang="de-DE" dirty="0" smtClean="0"/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endParaRPr lang="de-CH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7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52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Kreditarten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CH" dirty="0" smtClean="0"/>
              <a:t>Kreditrecht § 90 ff. Gemeindegesetz	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8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smtClean="0"/>
              <a:t>© Branche Öffentliche Verwaltung/ Administration publique/ Amministrazione pubblica</a:t>
            </a:r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1619672" y="2276872"/>
            <a:ext cx="24482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 smtClean="0"/>
              <a:t>Budgetkredit</a:t>
            </a:r>
            <a:endParaRPr lang="de-CH" b="1" dirty="0"/>
          </a:p>
        </p:txBody>
      </p:sp>
      <p:sp>
        <p:nvSpPr>
          <p:cNvPr id="9" name="Rechteck 8"/>
          <p:cNvSpPr/>
          <p:nvPr/>
        </p:nvSpPr>
        <p:spPr>
          <a:xfrm>
            <a:off x="5220072" y="2276872"/>
            <a:ext cx="2448272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 smtClean="0"/>
              <a:t>Verpflichtungskredit</a:t>
            </a:r>
            <a:endParaRPr lang="de-CH" b="1" dirty="0"/>
          </a:p>
        </p:txBody>
      </p:sp>
      <p:sp>
        <p:nvSpPr>
          <p:cNvPr id="10" name="Pfeil nach unten 9"/>
          <p:cNvSpPr/>
          <p:nvPr/>
        </p:nvSpPr>
        <p:spPr>
          <a:xfrm>
            <a:off x="2627784" y="3356992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1" name="Pfeil nach unten 10"/>
          <p:cNvSpPr/>
          <p:nvPr/>
        </p:nvSpPr>
        <p:spPr>
          <a:xfrm>
            <a:off x="6228184" y="3356992"/>
            <a:ext cx="484632" cy="72008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Rechteck 11"/>
          <p:cNvSpPr/>
          <p:nvPr/>
        </p:nvSpPr>
        <p:spPr>
          <a:xfrm>
            <a:off x="1619672" y="4221088"/>
            <a:ext cx="24482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 smtClean="0"/>
              <a:t>Nachtragskredit</a:t>
            </a:r>
            <a:endParaRPr lang="de-CH" b="1" dirty="0"/>
          </a:p>
        </p:txBody>
      </p:sp>
      <p:sp>
        <p:nvSpPr>
          <p:cNvPr id="13" name="Rechteck 12"/>
          <p:cNvSpPr/>
          <p:nvPr/>
        </p:nvSpPr>
        <p:spPr>
          <a:xfrm>
            <a:off x="5220072" y="4221088"/>
            <a:ext cx="2448272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b="1" dirty="0" smtClean="0"/>
              <a:t>Zusatzkredit</a:t>
            </a:r>
            <a:endParaRPr lang="de-CH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3635896" y="350100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 smtClean="0"/>
              <a:t>Kreditbetrag reicht nicht aus</a:t>
            </a:r>
            <a:endParaRPr lang="de-CH" dirty="0"/>
          </a:p>
        </p:txBody>
      </p:sp>
      <p:sp>
        <p:nvSpPr>
          <p:cNvPr id="19" name="Textfeld 18"/>
          <p:cNvSpPr txBox="1"/>
          <p:nvPr/>
        </p:nvSpPr>
        <p:spPr>
          <a:xfrm>
            <a:off x="1691680" y="501317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 smtClean="0">
                <a:solidFill>
                  <a:srgbClr val="C00000"/>
                </a:solidFill>
              </a:rPr>
              <a:t>Budgetkredite verfallen eine Rechnungsjahr</a:t>
            </a:r>
            <a:endParaRPr lang="de-CH" sz="1400" dirty="0">
              <a:solidFill>
                <a:srgbClr val="C00000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5292080" y="5013176"/>
            <a:ext cx="23898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400" dirty="0" smtClean="0">
                <a:solidFill>
                  <a:srgbClr val="C00000"/>
                </a:solidFill>
              </a:rPr>
              <a:t>Verpflichtungskredit </a:t>
            </a:r>
            <a:r>
              <a:rPr lang="de-CH" sz="1400" dirty="0" err="1" smtClean="0">
                <a:solidFill>
                  <a:srgbClr val="C00000"/>
                </a:solidFill>
              </a:rPr>
              <a:t>ver</a:t>
            </a:r>
            <a:r>
              <a:rPr lang="de-CH" sz="1400" dirty="0" smtClean="0">
                <a:solidFill>
                  <a:srgbClr val="C00000"/>
                </a:solidFill>
              </a:rPr>
              <a:t>-fällt, wenn Projekt innert 5 Jahren nicht begonnen wird</a:t>
            </a:r>
            <a:endParaRPr lang="de-CH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15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52934"/>
          </a:xfrm>
        </p:spPr>
        <p:txBody>
          <a:bodyPr/>
          <a:lstStyle/>
          <a:p>
            <a:r>
              <a:rPr lang="de-CH" dirty="0" smtClean="0"/>
              <a:t>Budgetkredit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Ausgaben / Aufwendungen, die für das folgende Jahr mit dem </a:t>
            </a:r>
            <a:r>
              <a:rPr lang="de-CH" altLang="de-DE" dirty="0" smtClean="0"/>
              <a:t>Budget genehmigt </a:t>
            </a:r>
            <a:r>
              <a:rPr lang="de-CH" altLang="de-DE" dirty="0"/>
              <a:t>werden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bestehende Aufgabe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 smtClean="0"/>
              <a:t>kleiner </a:t>
            </a:r>
            <a:r>
              <a:rPr lang="de-CH" altLang="de-DE" dirty="0"/>
              <a:t>als 2% der budgetierten Steuererträge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Neue Aufgaben kleiner als </a:t>
            </a:r>
            <a:r>
              <a:rPr lang="de-CH" altLang="de-DE" dirty="0" smtClean="0"/>
              <a:t>0.4% oder CHF 5’000 </a:t>
            </a:r>
            <a:r>
              <a:rPr lang="de-CH" altLang="de-DE" dirty="0"/>
              <a:t>der budgetierten Steuererträge</a:t>
            </a:r>
          </a:p>
          <a:p>
            <a:pPr>
              <a:spcBef>
                <a:spcPct val="50000"/>
              </a:spcBef>
              <a:buFont typeface="Times" pitchFamily="20" charset="0"/>
              <a:buChar char="•"/>
            </a:pPr>
            <a:r>
              <a:rPr lang="de-CH" altLang="de-DE" dirty="0"/>
              <a:t>Kreditverfall Ende </a:t>
            </a:r>
            <a:r>
              <a:rPr lang="de-CH" altLang="de-DE" dirty="0" smtClean="0"/>
              <a:t>Jahr</a:t>
            </a:r>
            <a:endParaRPr lang="de-CH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CH" dirty="0" smtClean="0"/>
              <a:t>© Branche Öffentliche Verwaltung/ Administration publique/ Amministrazione pubblica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200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BB28E77EDF9443A988F6C652C8E0FB" ma:contentTypeVersion="0" ma:contentTypeDescription="Ein neues Dokument erstellen." ma:contentTypeScope="" ma:versionID="f274b36b2f51cd892b9e6617150b3098">
  <xsd:schema xmlns:xsd="http://www.w3.org/2001/XMLSchema" xmlns:p="http://schemas.microsoft.com/office/2006/metadata/properties" targetNamespace="http://schemas.microsoft.com/office/2006/metadata/properties" ma:root="true" ma:fieldsID="246f02dd96380beb4f7cdcce14d77f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234CE6-19FF-49C9-899C-B9085E9531C8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72C2DBD-5A0A-4276-870C-7920CB3F8B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32769F-C568-4F3A-8DA7-B6B61C9ED8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 Präsentation</Template>
  <TotalTime>0</TotalTime>
  <Words>721</Words>
  <Application>Microsoft Office PowerPoint</Application>
  <PresentationFormat>Bildschirmpräsentation (4:3)</PresentationFormat>
  <Paragraphs>163</Paragraphs>
  <Slides>17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3</vt:i4>
      </vt:variant>
      <vt:variant>
        <vt:lpstr>Folientitel</vt:lpstr>
      </vt:variant>
      <vt:variant>
        <vt:i4>17</vt:i4>
      </vt:variant>
    </vt:vector>
  </HeadingPairs>
  <TitlesOfParts>
    <vt:vector size="20" baseType="lpstr">
      <vt:lpstr>Vorlage Präsentation</vt:lpstr>
      <vt:lpstr>1_Benutzerdefiniertes Design</vt:lpstr>
      <vt:lpstr>Benutzerdefiniertes Design</vt:lpstr>
      <vt:lpstr>üK 4: Register G-08/2b</vt:lpstr>
      <vt:lpstr>Zielsetzung</vt:lpstr>
      <vt:lpstr>Spezialfinanzierungen 1/2</vt:lpstr>
      <vt:lpstr>Spezialfinanzierungen 2/2</vt:lpstr>
      <vt:lpstr>PowerPoint-Präsentation</vt:lpstr>
      <vt:lpstr>Aufgaben- und Finanzplanung</vt:lpstr>
      <vt:lpstr>Aufgaben- und Finanzplanung</vt:lpstr>
      <vt:lpstr>Kreditarten</vt:lpstr>
      <vt:lpstr>Budgetkredit</vt:lpstr>
      <vt:lpstr>Nachtragskredit</vt:lpstr>
      <vt:lpstr>Verpflichtungskredit</vt:lpstr>
      <vt:lpstr>Zusatzkredit</vt:lpstr>
      <vt:lpstr>Investitionsbegriff</vt:lpstr>
      <vt:lpstr>Aktivierungs- und Wesentlichkeitsgrenzen</vt:lpstr>
      <vt:lpstr>Übung Verpflichtungskredit</vt:lpstr>
      <vt:lpstr>Rückstellungen</vt:lpstr>
      <vt:lpstr>Ziele erreicht?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üK 1</dc:title>
  <dc:creator>moe</dc:creator>
  <cp:lastModifiedBy>Richard Schraner</cp:lastModifiedBy>
  <cp:revision>1343</cp:revision>
  <cp:lastPrinted>2014-04-26T07:35:16Z</cp:lastPrinted>
  <dcterms:created xsi:type="dcterms:W3CDTF">2011-08-03T10:23:25Z</dcterms:created>
  <dcterms:modified xsi:type="dcterms:W3CDTF">2014-06-24T14:21:05Z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0x01010089BB28E77EDF9443A988F6C652C8E0FB</vt:lpwstr>
  </property>
</Properties>
</file>