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 id="2147483672" r:id="rId5"/>
    <p:sldMasterId id="2147483660" r:id="rId6"/>
  </p:sldMasterIdLst>
  <p:notesMasterIdLst>
    <p:notesMasterId r:id="rId64"/>
  </p:notesMasterIdLst>
  <p:handoutMasterIdLst>
    <p:handoutMasterId r:id="rId65"/>
  </p:handoutMasterIdLst>
  <p:sldIdLst>
    <p:sldId id="502" r:id="rId7"/>
    <p:sldId id="500" r:id="rId8"/>
    <p:sldId id="501" r:id="rId9"/>
    <p:sldId id="503" r:id="rId10"/>
    <p:sldId id="504" r:id="rId11"/>
    <p:sldId id="505" r:id="rId12"/>
    <p:sldId id="506" r:id="rId13"/>
    <p:sldId id="256" r:id="rId14"/>
    <p:sldId id="258" r:id="rId15"/>
    <p:sldId id="262" r:id="rId16"/>
    <p:sldId id="436" r:id="rId17"/>
    <p:sldId id="438" r:id="rId18"/>
    <p:sldId id="481" r:id="rId19"/>
    <p:sldId id="437" r:id="rId20"/>
    <p:sldId id="440" r:id="rId21"/>
    <p:sldId id="442" r:id="rId22"/>
    <p:sldId id="444" r:id="rId23"/>
    <p:sldId id="466" r:id="rId24"/>
    <p:sldId id="467" r:id="rId25"/>
    <p:sldId id="471" r:id="rId26"/>
    <p:sldId id="472" r:id="rId27"/>
    <p:sldId id="473" r:id="rId28"/>
    <p:sldId id="475" r:id="rId29"/>
    <p:sldId id="476" r:id="rId30"/>
    <p:sldId id="477" r:id="rId31"/>
    <p:sldId id="478" r:id="rId32"/>
    <p:sldId id="479" r:id="rId33"/>
    <p:sldId id="484" r:id="rId34"/>
    <p:sldId id="443" r:id="rId35"/>
    <p:sldId id="445" r:id="rId36"/>
    <p:sldId id="448" r:id="rId37"/>
    <p:sldId id="446" r:id="rId38"/>
    <p:sldId id="447" r:id="rId39"/>
    <p:sldId id="449" r:id="rId40"/>
    <p:sldId id="483" r:id="rId41"/>
    <p:sldId id="482" r:id="rId42"/>
    <p:sldId id="450" r:id="rId43"/>
    <p:sldId id="452" r:id="rId44"/>
    <p:sldId id="485" r:id="rId45"/>
    <p:sldId id="453" r:id="rId46"/>
    <p:sldId id="486" r:id="rId47"/>
    <p:sldId id="487" r:id="rId48"/>
    <p:sldId id="454" r:id="rId49"/>
    <p:sldId id="455" r:id="rId50"/>
    <p:sldId id="488" r:id="rId51"/>
    <p:sldId id="489" r:id="rId52"/>
    <p:sldId id="490" r:id="rId53"/>
    <p:sldId id="456" r:id="rId54"/>
    <p:sldId id="457" r:id="rId55"/>
    <p:sldId id="494" r:id="rId56"/>
    <p:sldId id="495" r:id="rId57"/>
    <p:sldId id="458" r:id="rId58"/>
    <p:sldId id="491" r:id="rId59"/>
    <p:sldId id="492" r:id="rId60"/>
    <p:sldId id="497" r:id="rId61"/>
    <p:sldId id="499" r:id="rId62"/>
    <p:sldId id="297" r:id="rId63"/>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69693" autoAdjust="0"/>
  </p:normalViewPr>
  <p:slideViewPr>
    <p:cSldViewPr>
      <p:cViewPr>
        <p:scale>
          <a:sx n="97" d="100"/>
          <a:sy n="97" d="100"/>
        </p:scale>
        <p:origin x="-203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423182-F6CF-4B7E-A156-9899D874657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CH"/>
        </a:p>
      </dgm:t>
    </dgm:pt>
    <dgm:pt modelId="{760F08B9-4C41-4D48-BCEB-BCC16FF3A799}">
      <dgm:prSet phldrT="[Text]" custT="1"/>
      <dgm:spPr/>
      <dgm:t>
        <a:bodyPr/>
        <a:lstStyle/>
        <a:p>
          <a:r>
            <a:rPr lang="de-CH" sz="2400" dirty="0" smtClean="0"/>
            <a:t>1. </a:t>
          </a:r>
          <a:r>
            <a:rPr lang="de-CH" sz="2400" dirty="0" err="1" smtClean="0"/>
            <a:t>Entscheidprozesse</a:t>
          </a:r>
          <a:endParaRPr lang="de-CH" sz="2400" dirty="0"/>
        </a:p>
      </dgm:t>
    </dgm:pt>
    <dgm:pt modelId="{DC76EF6B-6383-4E40-A316-C422D9534406}" type="parTrans" cxnId="{4A4AE479-B0BC-4885-BDE0-87B470F624D6}">
      <dgm:prSet/>
      <dgm:spPr/>
      <dgm:t>
        <a:bodyPr/>
        <a:lstStyle/>
        <a:p>
          <a:endParaRPr lang="de-CH" sz="2400"/>
        </a:p>
      </dgm:t>
    </dgm:pt>
    <dgm:pt modelId="{51BB600F-B23B-4BEE-939B-83B9D2E5F933}" type="sibTrans" cxnId="{4A4AE479-B0BC-4885-BDE0-87B470F624D6}">
      <dgm:prSet/>
      <dgm:spPr/>
      <dgm:t>
        <a:bodyPr/>
        <a:lstStyle/>
        <a:p>
          <a:endParaRPr lang="de-CH" sz="2400"/>
        </a:p>
      </dgm:t>
    </dgm:pt>
    <dgm:pt modelId="{0D75BDAD-D1B8-422E-9BBD-C9628131F9E1}">
      <dgm:prSet phldrT="[Text]" custT="1"/>
      <dgm:spPr/>
      <dgm:t>
        <a:bodyPr/>
        <a:lstStyle/>
        <a:p>
          <a:r>
            <a:rPr lang="de-CH" sz="2400" dirty="0" smtClean="0"/>
            <a:t>Politische Akteure</a:t>
          </a:r>
          <a:endParaRPr lang="de-CH" sz="2400" dirty="0"/>
        </a:p>
      </dgm:t>
    </dgm:pt>
    <dgm:pt modelId="{B9D3663A-A376-4554-A8BB-A0E7EBFF93E9}" type="parTrans" cxnId="{1254C18D-AD41-49B1-8209-5EBE14AA02B8}">
      <dgm:prSet/>
      <dgm:spPr/>
      <dgm:t>
        <a:bodyPr/>
        <a:lstStyle/>
        <a:p>
          <a:endParaRPr lang="de-CH" sz="2400"/>
        </a:p>
      </dgm:t>
    </dgm:pt>
    <dgm:pt modelId="{9A0539E9-A2F0-4D00-8A28-50A648EB8487}" type="sibTrans" cxnId="{1254C18D-AD41-49B1-8209-5EBE14AA02B8}">
      <dgm:prSet/>
      <dgm:spPr/>
      <dgm:t>
        <a:bodyPr/>
        <a:lstStyle/>
        <a:p>
          <a:endParaRPr lang="de-CH" sz="2400"/>
        </a:p>
      </dgm:t>
    </dgm:pt>
    <dgm:pt modelId="{FB77C0E6-DD37-42FB-BDED-A9047F535D3D}">
      <dgm:prSet phldrT="[Text]" custT="1"/>
      <dgm:spPr/>
      <dgm:t>
        <a:bodyPr/>
        <a:lstStyle/>
        <a:p>
          <a:r>
            <a:rPr lang="de-CH" sz="2400" dirty="0" smtClean="0"/>
            <a:t>2. Vollzugsprozesse</a:t>
          </a:r>
          <a:endParaRPr lang="de-CH" sz="2400" dirty="0"/>
        </a:p>
      </dgm:t>
    </dgm:pt>
    <dgm:pt modelId="{6221CCC2-9340-4C23-B70C-01C62A6EB8A6}" type="parTrans" cxnId="{49B3D696-63DD-4F01-839E-38E3D7A79ED9}">
      <dgm:prSet/>
      <dgm:spPr/>
      <dgm:t>
        <a:bodyPr/>
        <a:lstStyle/>
        <a:p>
          <a:endParaRPr lang="de-CH" sz="2400"/>
        </a:p>
      </dgm:t>
    </dgm:pt>
    <dgm:pt modelId="{63F78B02-FF73-440A-A1B6-76C1BC6581F4}" type="sibTrans" cxnId="{49B3D696-63DD-4F01-839E-38E3D7A79ED9}">
      <dgm:prSet/>
      <dgm:spPr/>
      <dgm:t>
        <a:bodyPr/>
        <a:lstStyle/>
        <a:p>
          <a:endParaRPr lang="de-CH" sz="2400"/>
        </a:p>
      </dgm:t>
    </dgm:pt>
    <dgm:pt modelId="{9CBBD150-007E-480A-B93E-2341D856249B}">
      <dgm:prSet phldrT="[Text]" custT="1"/>
      <dgm:spPr/>
      <dgm:t>
        <a:bodyPr/>
        <a:lstStyle/>
        <a:p>
          <a:r>
            <a:rPr lang="de-CH" sz="2400" dirty="0" smtClean="0"/>
            <a:t>Verwaltung</a:t>
          </a:r>
          <a:endParaRPr lang="de-CH" sz="2400" dirty="0"/>
        </a:p>
      </dgm:t>
    </dgm:pt>
    <dgm:pt modelId="{390EA2C1-32D9-4D0B-9528-3AA8972FC0D6}" type="parTrans" cxnId="{1612882E-AAC2-4103-A363-3CC4CC9386BD}">
      <dgm:prSet/>
      <dgm:spPr/>
      <dgm:t>
        <a:bodyPr/>
        <a:lstStyle/>
        <a:p>
          <a:endParaRPr lang="de-CH" sz="2400"/>
        </a:p>
      </dgm:t>
    </dgm:pt>
    <dgm:pt modelId="{2124B4FC-AC5E-49E3-BC66-C2D7EB537573}" type="sibTrans" cxnId="{1612882E-AAC2-4103-A363-3CC4CC9386BD}">
      <dgm:prSet/>
      <dgm:spPr/>
      <dgm:t>
        <a:bodyPr/>
        <a:lstStyle/>
        <a:p>
          <a:endParaRPr lang="de-CH" sz="2400"/>
        </a:p>
      </dgm:t>
    </dgm:pt>
    <dgm:pt modelId="{1B6D1ECD-9836-4571-9D93-8AE42B02AB12}" type="pres">
      <dgm:prSet presAssocID="{06423182-F6CF-4B7E-A156-9899D874657E}" presName="linear" presStyleCnt="0">
        <dgm:presLayoutVars>
          <dgm:animLvl val="lvl"/>
          <dgm:resizeHandles val="exact"/>
        </dgm:presLayoutVars>
      </dgm:prSet>
      <dgm:spPr/>
      <dgm:t>
        <a:bodyPr/>
        <a:lstStyle/>
        <a:p>
          <a:endParaRPr lang="de-CH"/>
        </a:p>
      </dgm:t>
    </dgm:pt>
    <dgm:pt modelId="{BBD7C702-10F0-4745-B68A-E30E036F5AEB}" type="pres">
      <dgm:prSet presAssocID="{760F08B9-4C41-4D48-BCEB-BCC16FF3A799}" presName="parentText" presStyleLbl="node1" presStyleIdx="0" presStyleCnt="2">
        <dgm:presLayoutVars>
          <dgm:chMax val="0"/>
          <dgm:bulletEnabled val="1"/>
        </dgm:presLayoutVars>
      </dgm:prSet>
      <dgm:spPr/>
      <dgm:t>
        <a:bodyPr/>
        <a:lstStyle/>
        <a:p>
          <a:endParaRPr lang="de-CH"/>
        </a:p>
      </dgm:t>
    </dgm:pt>
    <dgm:pt modelId="{EC4CC68F-18E0-44C1-94AD-794392EFB69F}" type="pres">
      <dgm:prSet presAssocID="{760F08B9-4C41-4D48-BCEB-BCC16FF3A799}" presName="childText" presStyleLbl="revTx" presStyleIdx="0" presStyleCnt="2">
        <dgm:presLayoutVars>
          <dgm:bulletEnabled val="1"/>
        </dgm:presLayoutVars>
      </dgm:prSet>
      <dgm:spPr/>
      <dgm:t>
        <a:bodyPr/>
        <a:lstStyle/>
        <a:p>
          <a:endParaRPr lang="de-CH"/>
        </a:p>
      </dgm:t>
    </dgm:pt>
    <dgm:pt modelId="{26399587-B914-4246-81D5-F8C7945280B1}" type="pres">
      <dgm:prSet presAssocID="{FB77C0E6-DD37-42FB-BDED-A9047F535D3D}" presName="parentText" presStyleLbl="node1" presStyleIdx="1" presStyleCnt="2">
        <dgm:presLayoutVars>
          <dgm:chMax val="0"/>
          <dgm:bulletEnabled val="1"/>
        </dgm:presLayoutVars>
      </dgm:prSet>
      <dgm:spPr/>
      <dgm:t>
        <a:bodyPr/>
        <a:lstStyle/>
        <a:p>
          <a:endParaRPr lang="de-CH"/>
        </a:p>
      </dgm:t>
    </dgm:pt>
    <dgm:pt modelId="{EDAB953E-98D6-4F21-B967-FB6D06B8D842}" type="pres">
      <dgm:prSet presAssocID="{FB77C0E6-DD37-42FB-BDED-A9047F535D3D}" presName="childText" presStyleLbl="revTx" presStyleIdx="1" presStyleCnt="2">
        <dgm:presLayoutVars>
          <dgm:bulletEnabled val="1"/>
        </dgm:presLayoutVars>
      </dgm:prSet>
      <dgm:spPr/>
      <dgm:t>
        <a:bodyPr/>
        <a:lstStyle/>
        <a:p>
          <a:endParaRPr lang="de-CH"/>
        </a:p>
      </dgm:t>
    </dgm:pt>
  </dgm:ptLst>
  <dgm:cxnLst>
    <dgm:cxn modelId="{8B4ED481-4249-4D09-B707-2F4C83483ADD}" type="presOf" srcId="{FB77C0E6-DD37-42FB-BDED-A9047F535D3D}" destId="{26399587-B914-4246-81D5-F8C7945280B1}" srcOrd="0" destOrd="0" presId="urn:microsoft.com/office/officeart/2005/8/layout/vList2"/>
    <dgm:cxn modelId="{04B769FE-689C-47B7-9127-57B324FCC05A}" type="presOf" srcId="{9CBBD150-007E-480A-B93E-2341D856249B}" destId="{EDAB953E-98D6-4F21-B967-FB6D06B8D842}" srcOrd="0" destOrd="0" presId="urn:microsoft.com/office/officeart/2005/8/layout/vList2"/>
    <dgm:cxn modelId="{616E174C-879E-40FC-B1A8-6F4D53BCFF78}" type="presOf" srcId="{760F08B9-4C41-4D48-BCEB-BCC16FF3A799}" destId="{BBD7C702-10F0-4745-B68A-E30E036F5AEB}" srcOrd="0" destOrd="0" presId="urn:microsoft.com/office/officeart/2005/8/layout/vList2"/>
    <dgm:cxn modelId="{10395910-9030-419B-9F9F-996B2FE59F56}" type="presOf" srcId="{0D75BDAD-D1B8-422E-9BBD-C9628131F9E1}" destId="{EC4CC68F-18E0-44C1-94AD-794392EFB69F}" srcOrd="0" destOrd="0" presId="urn:microsoft.com/office/officeart/2005/8/layout/vList2"/>
    <dgm:cxn modelId="{1254C18D-AD41-49B1-8209-5EBE14AA02B8}" srcId="{760F08B9-4C41-4D48-BCEB-BCC16FF3A799}" destId="{0D75BDAD-D1B8-422E-9BBD-C9628131F9E1}" srcOrd="0" destOrd="0" parTransId="{B9D3663A-A376-4554-A8BB-A0E7EBFF93E9}" sibTransId="{9A0539E9-A2F0-4D00-8A28-50A648EB8487}"/>
    <dgm:cxn modelId="{4A4AE479-B0BC-4885-BDE0-87B470F624D6}" srcId="{06423182-F6CF-4B7E-A156-9899D874657E}" destId="{760F08B9-4C41-4D48-BCEB-BCC16FF3A799}" srcOrd="0" destOrd="0" parTransId="{DC76EF6B-6383-4E40-A316-C422D9534406}" sibTransId="{51BB600F-B23B-4BEE-939B-83B9D2E5F933}"/>
    <dgm:cxn modelId="{1612882E-AAC2-4103-A363-3CC4CC9386BD}" srcId="{FB77C0E6-DD37-42FB-BDED-A9047F535D3D}" destId="{9CBBD150-007E-480A-B93E-2341D856249B}" srcOrd="0" destOrd="0" parTransId="{390EA2C1-32D9-4D0B-9528-3AA8972FC0D6}" sibTransId="{2124B4FC-AC5E-49E3-BC66-C2D7EB537573}"/>
    <dgm:cxn modelId="{7ED45707-BD5B-4F6F-AF9F-DDAC24ECFE4F}" type="presOf" srcId="{06423182-F6CF-4B7E-A156-9899D874657E}" destId="{1B6D1ECD-9836-4571-9D93-8AE42B02AB12}" srcOrd="0" destOrd="0" presId="urn:microsoft.com/office/officeart/2005/8/layout/vList2"/>
    <dgm:cxn modelId="{49B3D696-63DD-4F01-839E-38E3D7A79ED9}" srcId="{06423182-F6CF-4B7E-A156-9899D874657E}" destId="{FB77C0E6-DD37-42FB-BDED-A9047F535D3D}" srcOrd="1" destOrd="0" parTransId="{6221CCC2-9340-4C23-B70C-01C62A6EB8A6}" sibTransId="{63F78B02-FF73-440A-A1B6-76C1BC6581F4}"/>
    <dgm:cxn modelId="{0395D658-A83C-44E5-B942-FC7F76E993E7}" type="presParOf" srcId="{1B6D1ECD-9836-4571-9D93-8AE42B02AB12}" destId="{BBD7C702-10F0-4745-B68A-E30E036F5AEB}" srcOrd="0" destOrd="0" presId="urn:microsoft.com/office/officeart/2005/8/layout/vList2"/>
    <dgm:cxn modelId="{FA82EC2C-4399-4C29-9944-B008CBEC3E0D}" type="presParOf" srcId="{1B6D1ECD-9836-4571-9D93-8AE42B02AB12}" destId="{EC4CC68F-18E0-44C1-94AD-794392EFB69F}" srcOrd="1" destOrd="0" presId="urn:microsoft.com/office/officeart/2005/8/layout/vList2"/>
    <dgm:cxn modelId="{C5919FAF-F7EF-4C64-8592-79168F6C32DF}" type="presParOf" srcId="{1B6D1ECD-9836-4571-9D93-8AE42B02AB12}" destId="{26399587-B914-4246-81D5-F8C7945280B1}" srcOrd="2" destOrd="0" presId="urn:microsoft.com/office/officeart/2005/8/layout/vList2"/>
    <dgm:cxn modelId="{20CD34A5-A0CC-4921-AFA5-487ADB1BC591}" type="presParOf" srcId="{1B6D1ECD-9836-4571-9D93-8AE42B02AB12}" destId="{EDAB953E-98D6-4F21-B967-FB6D06B8D84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8FF177C-A279-4176-9405-5838BFA8184C}" type="datetimeFigureOut">
              <a:rPr lang="de-CH" smtClean="0"/>
              <a:pPr/>
              <a:t>27.01.2015</a:t>
            </a:fld>
            <a:endParaRPr lang="de-CH"/>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3AB09CB-EF5F-4AFD-8FB7-7562A9D1B9A6}" type="slidenum">
              <a:rPr lang="de-CH" smtClean="0"/>
              <a:pPr/>
              <a:t>‹Nr.›</a:t>
            </a:fld>
            <a:endParaRPr lang="de-CH"/>
          </a:p>
        </p:txBody>
      </p:sp>
    </p:spTree>
    <p:extLst>
      <p:ext uri="{BB962C8B-B14F-4D97-AF65-F5344CB8AC3E}">
        <p14:creationId xmlns:p14="http://schemas.microsoft.com/office/powerpoint/2010/main" val="1140613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B16823F-8271-4E40-8173-30F60AD3F097}" type="datetimeFigureOut">
              <a:rPr lang="de-DE" smtClean="0"/>
              <a:pPr/>
              <a:t>27.01.2015</a:t>
            </a:fld>
            <a:endParaRPr lang="de-CH"/>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4A389DC-B868-4A76-93F1-E20505CB5D10}" type="slidenum">
              <a:rPr lang="de-CH" smtClean="0"/>
              <a:pPr/>
              <a:t>‹Nr.›</a:t>
            </a:fld>
            <a:endParaRPr lang="de-CH"/>
          </a:p>
        </p:txBody>
      </p:sp>
    </p:spTree>
    <p:extLst>
      <p:ext uri="{BB962C8B-B14F-4D97-AF65-F5344CB8AC3E}">
        <p14:creationId xmlns:p14="http://schemas.microsoft.com/office/powerpoint/2010/main" val="2882270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tg.clex.ch/data/101"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tg.clex.ch/data/161.1"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tg.clex.ch/data/161.1"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7</a:t>
            </a:fld>
            <a:endParaRPr lang="de-CH"/>
          </a:p>
        </p:txBody>
      </p:sp>
    </p:spTree>
    <p:extLst>
      <p:ext uri="{BB962C8B-B14F-4D97-AF65-F5344CB8AC3E}">
        <p14:creationId xmlns:p14="http://schemas.microsoft.com/office/powerpoint/2010/main" val="2890519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Siehe dazu Parteipolitische</a:t>
            </a:r>
            <a:r>
              <a:rPr lang="de-CH" baseline="0" dirty="0" smtClean="0"/>
              <a:t> Zusammensetzung des Nationalrates nach den Wahlen 2011 USB-Stick, Reg. 15</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17</a:t>
            </a:fld>
            <a:endParaRPr lang="de-CH"/>
          </a:p>
        </p:txBody>
      </p:sp>
    </p:spTree>
    <p:extLst>
      <p:ext uri="{BB962C8B-B14F-4D97-AF65-F5344CB8AC3E}">
        <p14:creationId xmlns:p14="http://schemas.microsoft.com/office/powerpoint/2010/main" val="3120239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20</a:t>
            </a:fld>
            <a:endParaRPr lang="de-CH"/>
          </a:p>
        </p:txBody>
      </p:sp>
    </p:spTree>
    <p:extLst>
      <p:ext uri="{BB962C8B-B14F-4D97-AF65-F5344CB8AC3E}">
        <p14:creationId xmlns:p14="http://schemas.microsoft.com/office/powerpoint/2010/main" val="1323203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baseline="0" dirty="0" smtClean="0">
                <a:solidFill>
                  <a:schemeClr val="tx1"/>
                </a:solidFill>
                <a:latin typeface="+mn-lt"/>
                <a:ea typeface="+mn-ea"/>
                <a:cs typeface="+mn-cs"/>
              </a:rPr>
              <a:t>Zusammenschluss von Menschen oder Unternehmungen, der auf einem begrenzten Interessengebiet (meist</a:t>
            </a:r>
          </a:p>
          <a:p>
            <a:r>
              <a:rPr lang="de-CH" sz="1200" kern="1200" baseline="0" dirty="0" smtClean="0">
                <a:solidFill>
                  <a:schemeClr val="tx1"/>
                </a:solidFill>
                <a:latin typeface="+mn-lt"/>
                <a:ea typeface="+mn-ea"/>
                <a:cs typeface="+mn-cs"/>
              </a:rPr>
              <a:t>wirtschaftlicher Art) ihre Vorstellungen durchzusetzen versucht. Dank ihrer grossen Mitgliederzahl, der guten Organisationsstruktur und einer starken Finanzkraft haben diese einen grossen Einfluss.</a:t>
            </a:r>
          </a:p>
          <a:p>
            <a:r>
              <a:rPr lang="de-CH" sz="1200" kern="1200" baseline="0" dirty="0" smtClean="0">
                <a:solidFill>
                  <a:schemeClr val="tx1"/>
                </a:solidFill>
                <a:latin typeface="+mn-lt"/>
                <a:ea typeface="+mn-ea"/>
                <a:cs typeface="+mn-cs"/>
              </a:rPr>
              <a:t>Sie erbringen Dienstleistungen gegenüber ihren Mitgliedern. </a:t>
            </a:r>
            <a:br>
              <a:rPr lang="de-CH" sz="1200" kern="1200" baseline="0" dirty="0" smtClean="0">
                <a:solidFill>
                  <a:schemeClr val="tx1"/>
                </a:solidFill>
                <a:latin typeface="+mn-lt"/>
                <a:ea typeface="+mn-ea"/>
                <a:cs typeface="+mn-cs"/>
              </a:rPr>
            </a:br>
            <a:r>
              <a:rPr lang="de-CH" sz="1200" kern="1200" baseline="0" dirty="0" smtClean="0">
                <a:solidFill>
                  <a:schemeClr val="tx1"/>
                </a:solidFill>
                <a:latin typeface="+mn-lt"/>
                <a:ea typeface="+mn-ea"/>
                <a:cs typeface="+mn-cs"/>
              </a:rPr>
              <a:t>Beispiele: Berufsverbände, Schweizerischer Gewerbeverband, Schweizerischer Gewerkschaftsbund, Arbeitnehmervereinigungen etc. </a:t>
            </a:r>
            <a:endParaRPr lang="de-DE" dirty="0" smtClean="0"/>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29</a:t>
            </a:fld>
            <a:endParaRPr lang="de-CH"/>
          </a:p>
        </p:txBody>
      </p:sp>
    </p:spTree>
    <p:extLst>
      <p:ext uri="{BB962C8B-B14F-4D97-AF65-F5344CB8AC3E}">
        <p14:creationId xmlns:p14="http://schemas.microsoft.com/office/powerpoint/2010/main" val="2476450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Fachreferentin/Fachreferent</a:t>
            </a:r>
            <a:r>
              <a:rPr lang="de-CH" baseline="0" dirty="0" smtClean="0"/>
              <a:t> erklärt die Pinnwandstruktur für das Erstellen der Pinnkarten und die Präsentation der Lernenden. </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30</a:t>
            </a:fld>
            <a:endParaRPr lang="de-CH"/>
          </a:p>
        </p:txBody>
      </p:sp>
    </p:spTree>
    <p:extLst>
      <p:ext uri="{BB962C8B-B14F-4D97-AF65-F5344CB8AC3E}">
        <p14:creationId xmlns:p14="http://schemas.microsoft.com/office/powerpoint/2010/main" val="3819678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 </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31</a:t>
            </a:fld>
            <a:endParaRPr lang="de-CH"/>
          </a:p>
        </p:txBody>
      </p:sp>
    </p:spTree>
    <p:extLst>
      <p:ext uri="{BB962C8B-B14F-4D97-AF65-F5344CB8AC3E}">
        <p14:creationId xmlns:p14="http://schemas.microsoft.com/office/powerpoint/2010/main" val="3916490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Die</a:t>
            </a:r>
            <a:r>
              <a:rPr lang="de-CH" baseline="0" dirty="0" smtClean="0"/>
              <a:t> </a:t>
            </a:r>
            <a:r>
              <a:rPr lang="de-CH" baseline="0" dirty="0" err="1" smtClean="0"/>
              <a:t>Entscheidprozesse</a:t>
            </a:r>
            <a:r>
              <a:rPr lang="de-CH" baseline="0" dirty="0" smtClean="0"/>
              <a:t> sind lauter und bewegen die Öffentlichkeit, weil oft bekannte Persönlichkeiten aus der Politik sich für notwendige Bestimmungen einsetzen.</a:t>
            </a:r>
          </a:p>
          <a:p>
            <a:endParaRPr lang="de-CH" baseline="0" dirty="0" smtClean="0"/>
          </a:p>
          <a:p>
            <a:r>
              <a:rPr lang="de-CH" baseline="0" dirty="0" smtClean="0"/>
              <a:t>Der Vollzug wird deutlicher leiser geführt, weil hier die Verwaltung ihre Tätigkeit ausübt.</a:t>
            </a:r>
          </a:p>
          <a:p>
            <a:endParaRPr lang="de-CH" baseline="0" dirty="0" smtClean="0"/>
          </a:p>
          <a:p>
            <a:r>
              <a:rPr lang="de-CH" baseline="0" dirty="0" smtClean="0"/>
              <a:t>Hier entstehen auch Schnittstellen zwischen der Verwaltung und der Politik.</a:t>
            </a:r>
          </a:p>
          <a:p>
            <a:endParaRPr lang="de-CH" baseline="0" dirty="0" smtClean="0"/>
          </a:p>
          <a:p>
            <a:r>
              <a:rPr lang="de-CH" baseline="0" dirty="0" smtClean="0"/>
              <a:t>Die politischen Prozesse laufen in der Schweiz auf 3 Ebenen ab:</a:t>
            </a:r>
          </a:p>
          <a:p>
            <a:r>
              <a:rPr lang="de-CH" baseline="0" dirty="0" smtClean="0"/>
              <a:t>Bund, Kanton, Gemeinden</a:t>
            </a:r>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32</a:t>
            </a:fld>
            <a:endParaRPr lang="de-CH"/>
          </a:p>
        </p:txBody>
      </p:sp>
    </p:spTree>
    <p:extLst>
      <p:ext uri="{BB962C8B-B14F-4D97-AF65-F5344CB8AC3E}">
        <p14:creationId xmlns:p14="http://schemas.microsoft.com/office/powerpoint/2010/main" val="3133954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z.B. Wenn der Turnverein das</a:t>
            </a:r>
            <a:r>
              <a:rPr lang="de-CH" baseline="0" dirty="0" smtClean="0"/>
              <a:t> Thema für die Erweiterung des Aussensportplatzes aufgreift – Projekteingabe bei der Gemeinde – Gemeinderat leitet das Geschäft an die Gemeindeversammlung weiter, weil die Erweiterung dieses Sportplatzes die Finanzkompetenzen des Gemeinderates übersteigt.</a:t>
            </a:r>
          </a:p>
          <a:p>
            <a:r>
              <a:rPr lang="de-CH" baseline="0" dirty="0" smtClean="0"/>
              <a:t>An der Gemeindeversammlung wird heftig debattiert und schlussendlich wird dem Kreditantrag für die Erweiterung zugestimmt.</a:t>
            </a:r>
          </a:p>
          <a:p>
            <a:endParaRPr lang="de-CH" baseline="0" dirty="0" smtClean="0"/>
          </a:p>
          <a:p>
            <a:r>
              <a:rPr lang="de-CH" baseline="0" dirty="0" smtClean="0"/>
              <a:t>Wo und wie beeinflusst hier die Politik die Verwaltungstätigkeit:</a:t>
            </a:r>
          </a:p>
          <a:p>
            <a:r>
              <a:rPr lang="de-CH" baseline="0" dirty="0" smtClean="0"/>
              <a:t>Vorbereitung Gemeinderatssitzung</a:t>
            </a:r>
          </a:p>
          <a:p>
            <a:r>
              <a:rPr lang="de-CH" baseline="0" dirty="0" smtClean="0"/>
              <a:t>Erarbeitung der Botschaft</a:t>
            </a:r>
          </a:p>
          <a:p>
            <a:r>
              <a:rPr lang="de-CH" baseline="0" dirty="0" smtClean="0"/>
              <a:t>…….</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33</a:t>
            </a:fld>
            <a:endParaRPr lang="de-CH"/>
          </a:p>
        </p:txBody>
      </p:sp>
    </p:spTree>
    <p:extLst>
      <p:ext uri="{BB962C8B-B14F-4D97-AF65-F5344CB8AC3E}">
        <p14:creationId xmlns:p14="http://schemas.microsoft.com/office/powerpoint/2010/main" val="1448072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34</a:t>
            </a:fld>
            <a:endParaRPr lang="de-CH"/>
          </a:p>
        </p:txBody>
      </p:sp>
    </p:spTree>
    <p:extLst>
      <p:ext uri="{BB962C8B-B14F-4D97-AF65-F5344CB8AC3E}">
        <p14:creationId xmlns:p14="http://schemas.microsoft.com/office/powerpoint/2010/main" val="114988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0" dirty="0" smtClean="0"/>
              <a:t>Wie beeinflusst</a:t>
            </a:r>
            <a:r>
              <a:rPr lang="de-CH" b="0" baseline="0" dirty="0" smtClean="0"/>
              <a:t> die parlamentarische Initiative die Verwaltungstätigkeit?</a:t>
            </a:r>
            <a:endParaRPr lang="de-CH" b="0"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37</a:t>
            </a:fld>
            <a:endParaRPr lang="de-CH"/>
          </a:p>
        </p:txBody>
      </p:sp>
    </p:spTree>
    <p:extLst>
      <p:ext uri="{BB962C8B-B14F-4D97-AF65-F5344CB8AC3E}">
        <p14:creationId xmlns:p14="http://schemas.microsoft.com/office/powerpoint/2010/main" val="1941590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0" dirty="0" smtClean="0"/>
              <a:t>Wie beeinflusst</a:t>
            </a:r>
            <a:r>
              <a:rPr lang="de-CH" b="0" baseline="0" dirty="0" smtClean="0"/>
              <a:t> die parlamentarische Initiative die Verwaltungstätigkeit?</a:t>
            </a:r>
            <a:endParaRPr lang="de-CH" b="0" dirty="0" smtClean="0"/>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38</a:t>
            </a:fld>
            <a:endParaRPr lang="de-CH"/>
          </a:p>
        </p:txBody>
      </p:sp>
    </p:spTree>
    <p:extLst>
      <p:ext uri="{BB962C8B-B14F-4D97-AF65-F5344CB8AC3E}">
        <p14:creationId xmlns:p14="http://schemas.microsoft.com/office/powerpoint/2010/main" val="1662966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 </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8</a:t>
            </a:fld>
            <a:endParaRPr lang="de-CH"/>
          </a:p>
        </p:txBody>
      </p:sp>
    </p:spTree>
    <p:extLst>
      <p:ext uri="{BB962C8B-B14F-4D97-AF65-F5344CB8AC3E}">
        <p14:creationId xmlns:p14="http://schemas.microsoft.com/office/powerpoint/2010/main" val="2260851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0" dirty="0" smtClean="0"/>
              <a:t>Wie beeinflusst</a:t>
            </a:r>
            <a:r>
              <a:rPr lang="de-CH" b="0" baseline="0" dirty="0" smtClean="0"/>
              <a:t> die parlamentarische Initiative die Verwaltungstätigkeit?</a:t>
            </a:r>
            <a:endParaRPr lang="de-CH" b="0" dirty="0" smtClean="0"/>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40</a:t>
            </a:fld>
            <a:endParaRPr lang="de-CH"/>
          </a:p>
        </p:txBody>
      </p:sp>
    </p:spTree>
    <p:extLst>
      <p:ext uri="{BB962C8B-B14F-4D97-AF65-F5344CB8AC3E}">
        <p14:creationId xmlns:p14="http://schemas.microsoft.com/office/powerpoint/2010/main" val="2340451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u="none" strike="noStrike" kern="1200" dirty="0" smtClean="0">
                <a:solidFill>
                  <a:schemeClr val="tx1"/>
                </a:solidFill>
                <a:effectLst/>
                <a:latin typeface="+mn-lt"/>
                <a:ea typeface="+mn-ea"/>
                <a:cs typeface="+mn-cs"/>
              </a:rPr>
              <a:t>Bürgerinnen und Bürger können einen Volksentscheid über eine von ihnen gewünschte </a:t>
            </a:r>
            <a:r>
              <a:rPr lang="de-CH" sz="1200" b="1" u="none" strike="noStrike" kern="1200" dirty="0" smtClean="0">
                <a:solidFill>
                  <a:schemeClr val="tx1"/>
                </a:solidFill>
                <a:effectLst/>
                <a:latin typeface="+mn-lt"/>
                <a:ea typeface="+mn-ea"/>
                <a:cs typeface="+mn-cs"/>
              </a:rPr>
              <a:t>Änderung der Bundesverfassung</a:t>
            </a:r>
            <a:r>
              <a:rPr lang="de-CH" sz="1200" u="none" strike="noStrike" kern="1200" dirty="0" smtClean="0">
                <a:solidFill>
                  <a:schemeClr val="tx1"/>
                </a:solidFill>
                <a:effectLst/>
                <a:latin typeface="+mn-lt"/>
                <a:ea typeface="+mn-ea"/>
                <a:cs typeface="+mn-cs"/>
              </a:rPr>
              <a:t> verlangen. Damit eine Initiative zustande kommt, braucht es innert einer </a:t>
            </a:r>
            <a:r>
              <a:rPr lang="de-CH" sz="1200" b="1" u="none" strike="noStrike" kern="1200" dirty="0" smtClean="0">
                <a:solidFill>
                  <a:schemeClr val="tx1"/>
                </a:solidFill>
                <a:effectLst/>
                <a:latin typeface="+mn-lt"/>
                <a:ea typeface="+mn-ea"/>
                <a:cs typeface="+mn-cs"/>
              </a:rPr>
              <a:t>Sammelfrist von 18 Monaten</a:t>
            </a:r>
            <a:r>
              <a:rPr lang="de-CH" sz="1200" u="none" strike="noStrike" kern="1200" dirty="0" smtClean="0">
                <a:solidFill>
                  <a:schemeClr val="tx1"/>
                </a:solidFill>
                <a:effectLst/>
                <a:latin typeface="+mn-lt"/>
                <a:ea typeface="+mn-ea"/>
                <a:cs typeface="+mn-cs"/>
              </a:rPr>
              <a:t> die </a:t>
            </a:r>
            <a:r>
              <a:rPr lang="de-CH" sz="1200" b="1" u="none" strike="noStrike" kern="1200" dirty="0" smtClean="0">
                <a:solidFill>
                  <a:schemeClr val="tx1"/>
                </a:solidFill>
                <a:effectLst/>
                <a:latin typeface="+mn-lt"/>
                <a:ea typeface="+mn-ea"/>
                <a:cs typeface="+mn-cs"/>
              </a:rPr>
              <a:t>Unterschriften von 100 000 Stimmberechtigten</a:t>
            </a:r>
            <a:r>
              <a:rPr lang="de-CH" sz="1200" u="none" strike="noStrike" kern="1200" dirty="0" smtClean="0">
                <a:solidFill>
                  <a:schemeClr val="tx1"/>
                </a:solidFill>
                <a:effectLst/>
                <a:latin typeface="+mn-lt"/>
                <a:ea typeface="+mn-ea"/>
                <a:cs typeface="+mn-cs"/>
              </a:rPr>
              <a:t>. </a:t>
            </a:r>
          </a:p>
          <a:p>
            <a:r>
              <a:rPr lang="de-CH" sz="1200" u="none" strike="noStrike" kern="1200" dirty="0" smtClean="0">
                <a:solidFill>
                  <a:schemeClr val="tx1"/>
                </a:solidFill>
                <a:effectLst/>
                <a:latin typeface="+mn-lt"/>
                <a:ea typeface="+mn-ea"/>
                <a:cs typeface="+mn-cs"/>
              </a:rPr>
              <a:t/>
            </a:r>
            <a:br>
              <a:rPr lang="de-CH" sz="1200" u="none" strike="noStrike" kern="1200" dirty="0" smtClean="0">
                <a:solidFill>
                  <a:schemeClr val="tx1"/>
                </a:solidFill>
                <a:effectLst/>
                <a:latin typeface="+mn-lt"/>
                <a:ea typeface="+mn-ea"/>
                <a:cs typeface="+mn-cs"/>
              </a:rPr>
            </a:br>
            <a:r>
              <a:rPr lang="de-CH" sz="1200" u="none" strike="noStrike" kern="1200" dirty="0" smtClean="0">
                <a:solidFill>
                  <a:schemeClr val="tx1"/>
                </a:solidFill>
                <a:effectLst/>
                <a:latin typeface="+mn-lt"/>
                <a:ea typeface="+mn-ea"/>
                <a:cs typeface="+mn-cs"/>
              </a:rPr>
              <a:t>Die Volksinitiative kann als allgemeine Anregung formuliert sein oder – was viel häufiger der Fall ist – als fertig ausgearbeiteter Text vorliegen, dessen Wortlaut Parlament und Bundesrat nicht mehr verändern können. </a:t>
            </a:r>
          </a:p>
          <a:p>
            <a:r>
              <a:rPr lang="de-CH" sz="1200" u="none" strike="noStrike" kern="1200" dirty="0" smtClean="0">
                <a:solidFill>
                  <a:schemeClr val="tx1"/>
                </a:solidFill>
                <a:effectLst/>
                <a:latin typeface="+mn-lt"/>
                <a:ea typeface="+mn-ea"/>
                <a:cs typeface="+mn-cs"/>
              </a:rPr>
              <a:t/>
            </a:r>
            <a:br>
              <a:rPr lang="de-CH" sz="1200" u="none" strike="noStrike" kern="1200" dirty="0" smtClean="0">
                <a:solidFill>
                  <a:schemeClr val="tx1"/>
                </a:solidFill>
                <a:effectLst/>
                <a:latin typeface="+mn-lt"/>
                <a:ea typeface="+mn-ea"/>
                <a:cs typeface="+mn-cs"/>
              </a:rPr>
            </a:br>
            <a:r>
              <a:rPr lang="de-CH" sz="1200" u="none" strike="noStrike" kern="1200" dirty="0" smtClean="0">
                <a:solidFill>
                  <a:schemeClr val="tx1"/>
                </a:solidFill>
                <a:effectLst/>
                <a:latin typeface="+mn-lt"/>
                <a:ea typeface="+mn-ea"/>
                <a:cs typeface="+mn-cs"/>
              </a:rPr>
              <a:t>Die Behörden reagieren auf eine eingereichte Initiative manchmal mit einem (meist nicht so weit gehenden) Gegenentwurf – in der Hoffnung, dieser werde von Volk und Ständen eher angenommen. </a:t>
            </a:r>
          </a:p>
          <a:p>
            <a:r>
              <a:rPr lang="de-CH" sz="1200" u="none" strike="noStrike" kern="1200" dirty="0" smtClean="0">
                <a:solidFill>
                  <a:schemeClr val="tx1"/>
                </a:solidFill>
                <a:effectLst/>
                <a:latin typeface="+mn-lt"/>
                <a:ea typeface="+mn-ea"/>
                <a:cs typeface="+mn-cs"/>
              </a:rPr>
              <a:t/>
            </a:r>
            <a:br>
              <a:rPr lang="de-CH" sz="1200" u="none" strike="noStrike" kern="1200" dirty="0" smtClean="0">
                <a:solidFill>
                  <a:schemeClr val="tx1"/>
                </a:solidFill>
                <a:effectLst/>
                <a:latin typeface="+mn-lt"/>
                <a:ea typeface="+mn-ea"/>
                <a:cs typeface="+mn-cs"/>
              </a:rPr>
            </a:br>
            <a:r>
              <a:rPr lang="de-CH" sz="1200" u="none" strike="noStrike" kern="1200" dirty="0" smtClean="0">
                <a:solidFill>
                  <a:schemeClr val="tx1"/>
                </a:solidFill>
                <a:effectLst/>
                <a:latin typeface="+mn-lt"/>
                <a:ea typeface="+mn-ea"/>
                <a:cs typeface="+mn-cs"/>
              </a:rPr>
              <a:t>Seit 1987 gibt es bei Abstimmungen über Volksinitiativen die Möglichkeit des </a:t>
            </a:r>
            <a:r>
              <a:rPr lang="de-CH" sz="1200" b="1" u="none" strike="noStrike" kern="1200" dirty="0" smtClean="0">
                <a:solidFill>
                  <a:schemeClr val="tx1"/>
                </a:solidFill>
                <a:effectLst/>
                <a:latin typeface="+mn-lt"/>
                <a:ea typeface="+mn-ea"/>
                <a:cs typeface="+mn-cs"/>
              </a:rPr>
              <a:t>doppelten Ja</a:t>
            </a:r>
            <a:r>
              <a:rPr lang="de-CH" sz="1200" u="none" strike="noStrike" kern="1200" dirty="0" smtClean="0">
                <a:solidFill>
                  <a:schemeClr val="tx1"/>
                </a:solidFill>
                <a:effectLst/>
                <a:latin typeface="+mn-lt"/>
                <a:ea typeface="+mn-ea"/>
                <a:cs typeface="+mn-cs"/>
              </a:rPr>
              <a:t>: Man kann also sowohl die Initiative als auch den Gegenentwurf gutheissen; mit einer Stichfrage wird ermittelt, welcher der beiden Texte in Kraft tritt, falls beide das Volks- und Ständemehr erreichen.</a:t>
            </a:r>
          </a:p>
          <a:p>
            <a:r>
              <a:rPr lang="de-CH" sz="1200" u="none" strike="noStrike" kern="1200" dirty="0" smtClean="0">
                <a:solidFill>
                  <a:schemeClr val="tx1"/>
                </a:solidFill>
                <a:effectLst/>
                <a:latin typeface="+mn-lt"/>
                <a:ea typeface="+mn-ea"/>
                <a:cs typeface="+mn-cs"/>
              </a:rPr>
              <a:t/>
            </a:r>
            <a:br>
              <a:rPr lang="de-CH" sz="1200" u="none" strike="noStrike" kern="1200" dirty="0" smtClean="0">
                <a:solidFill>
                  <a:schemeClr val="tx1"/>
                </a:solidFill>
                <a:effectLst/>
                <a:latin typeface="+mn-lt"/>
                <a:ea typeface="+mn-ea"/>
                <a:cs typeface="+mn-cs"/>
              </a:rPr>
            </a:br>
            <a:r>
              <a:rPr lang="de-CH" sz="1200" u="none" strike="noStrike" kern="1200" dirty="0" smtClean="0">
                <a:solidFill>
                  <a:schemeClr val="tx1"/>
                </a:solidFill>
                <a:effectLst/>
                <a:latin typeface="+mn-lt"/>
                <a:ea typeface="+mn-ea"/>
                <a:cs typeface="+mn-cs"/>
              </a:rPr>
              <a:t>Volksinitiativen gehen nicht vom Parlament oder von der Regierung aus, sondern von den Bürgerinnen und Bürgern. Sie gelten als </a:t>
            </a:r>
            <a:r>
              <a:rPr lang="de-CH" sz="1200" b="1" u="none" strike="noStrike" kern="1200" dirty="0" smtClean="0">
                <a:solidFill>
                  <a:schemeClr val="tx1"/>
                </a:solidFill>
                <a:effectLst/>
                <a:latin typeface="+mn-lt"/>
                <a:ea typeface="+mn-ea"/>
                <a:cs typeface="+mn-cs"/>
              </a:rPr>
              <a:t>Antriebselement </a:t>
            </a:r>
            <a:r>
              <a:rPr lang="de-CH" sz="1200" u="none" strike="noStrike" kern="1200" dirty="0" smtClean="0">
                <a:solidFill>
                  <a:schemeClr val="tx1"/>
                </a:solidFill>
                <a:effectLst/>
                <a:latin typeface="+mn-lt"/>
                <a:ea typeface="+mn-ea"/>
                <a:cs typeface="+mn-cs"/>
              </a:rPr>
              <a:t>der direkten Demokratie.</a:t>
            </a:r>
          </a:p>
          <a:p>
            <a:r>
              <a:rPr lang="de-CH" sz="1200" u="none" strike="noStrike" kern="1200" dirty="0" smtClean="0">
                <a:solidFill>
                  <a:schemeClr val="tx1"/>
                </a:solidFill>
                <a:effectLst/>
                <a:latin typeface="+mn-lt"/>
                <a:ea typeface="+mn-ea"/>
                <a:cs typeface="+mn-cs"/>
              </a:rPr>
              <a:t/>
            </a:r>
            <a:br>
              <a:rPr lang="de-CH" sz="1200" u="none" strike="noStrike" kern="1200" dirty="0" smtClean="0">
                <a:solidFill>
                  <a:schemeClr val="tx1"/>
                </a:solidFill>
                <a:effectLst/>
                <a:latin typeface="+mn-lt"/>
                <a:ea typeface="+mn-ea"/>
                <a:cs typeface="+mn-cs"/>
              </a:rPr>
            </a:br>
            <a:endParaRPr lang="de-CH" sz="1200" b="1" u="none" strike="noStrike" kern="1200" dirty="0" smtClean="0">
              <a:solidFill>
                <a:schemeClr val="tx1"/>
              </a:solidFill>
              <a:effectLst/>
              <a:latin typeface="+mn-lt"/>
              <a:ea typeface="+mn-ea"/>
              <a:cs typeface="+mn-cs"/>
            </a:endParaRPr>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43</a:t>
            </a:fld>
            <a:endParaRPr lang="de-CH"/>
          </a:p>
        </p:txBody>
      </p:sp>
    </p:spTree>
    <p:extLst>
      <p:ext uri="{BB962C8B-B14F-4D97-AF65-F5344CB8AC3E}">
        <p14:creationId xmlns:p14="http://schemas.microsoft.com/office/powerpoint/2010/main" val="2074309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smtClean="0"/>
              <a:t>Kantonale Anpassung,</a:t>
            </a:r>
            <a:r>
              <a:rPr lang="de-CH" b="1" baseline="0" dirty="0" smtClean="0"/>
              <a:t> Beispiel TG – </a:t>
            </a:r>
            <a:r>
              <a:rPr lang="de-CH" b="1" baseline="0" dirty="0" smtClean="0">
                <a:solidFill>
                  <a:srgbClr val="FFFF00"/>
                </a:solidFill>
              </a:rPr>
              <a:t>regional/kantonal  anpassen</a:t>
            </a:r>
          </a:p>
          <a:p>
            <a:r>
              <a:rPr lang="de-CH" dirty="0" smtClean="0"/>
              <a:t>Jede im Kanton wohnhafte Schweizer Bürgerin und jeder im Kanton wohnhafte Bürger ist stimm- und wahlberechtigt, wenn sie oder er mindestens 18 Jahre alt ist und nicht wegen Geisteskrankheit oder Geistesschwäche entmündigt ist. </a:t>
            </a:r>
            <a:r>
              <a:rPr lang="de-CH" dirty="0" smtClean="0">
                <a:hlinkClick r:id="rId3" tooltip="§ 18 KV; RB 101"/>
              </a:rPr>
              <a:t>§ 18 KV; RB 101</a:t>
            </a:r>
            <a:r>
              <a:rPr lang="de-CH" dirty="0" smtClean="0"/>
              <a:t> Das Stimm- und Wahlrecht umfasst das Recht, an Abstimmungen und Wahlen teilzunehmen, sich wählen zu lassen sowie Volksbegehren zu ergreifen und zu unterzeichnen. </a:t>
            </a:r>
            <a:r>
              <a:rPr lang="de-CH" dirty="0" smtClean="0">
                <a:hlinkClick r:id="rId4" tooltip="§ 1 StWG; RB 161.1"/>
              </a:rPr>
              <a:t>§ 1 StWG; RB 161.1</a:t>
            </a:r>
            <a:r>
              <a:rPr lang="de-CH" dirty="0" smtClean="0"/>
              <a:t> Auslandschweizerinnen und -schweizer sind kantonal nicht stimmberechtigt.</a:t>
            </a:r>
          </a:p>
          <a:p>
            <a:r>
              <a:rPr lang="de-CH" dirty="0" smtClean="0"/>
              <a:t>4000 Stimmberechtigte können den Erlass, die Änderung oder die Aufhebung von Verfassungs- oder Gesetzesbestimmungen verlangen. Die Frist zum Sammeln der Unterschriften beträgt sechs Monate. Das Begehren kann als allgemeine Anregung oder als ausgearbeiteter Entwurf eingereicht werden. </a:t>
            </a:r>
            <a:r>
              <a:rPr lang="de-CH" dirty="0" smtClean="0">
                <a:hlinkClick r:id="rId3" tooltip="§ 26 KV; RB 101"/>
              </a:rPr>
              <a:t>§ 26 KV; RB 101</a:t>
            </a:r>
            <a:endParaRPr lang="de-CH" dirty="0" smtClean="0"/>
          </a:p>
          <a:p>
            <a:r>
              <a:rPr lang="de-CH" b="1" dirty="0" smtClean="0"/>
              <a:t>Vorprüfung</a:t>
            </a:r>
            <a:endParaRPr lang="de-CH" dirty="0" smtClean="0"/>
          </a:p>
          <a:p>
            <a:r>
              <a:rPr lang="de-CH" dirty="0" smtClean="0"/>
              <a:t>Vor Beginn der Unterschriftensammlung ist die Unterschriftenliste dem Rechtsdienst der Staatskanzlei zur formellen Prüfung einzureichen. Sofern die gesetzlichen Erfordernisse erfüllt sind, werden in Absprache mit den Mitgliedern des Initiativkomitees Titel und Text im kantonalen Amtsblatt veröffentlicht. Die Sammelfrist beginnt erst mit dem Datum der Veröffentlichung im Amtsblatt. </a:t>
            </a:r>
            <a:r>
              <a:rPr lang="de-CH" dirty="0" smtClean="0">
                <a:hlinkClick r:id="rId4" tooltip="§ 57 StWG; RB 161.1"/>
              </a:rPr>
              <a:t>§ 57 StWG; RB 161.1</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44</a:t>
            </a:fld>
            <a:endParaRPr lang="de-CH"/>
          </a:p>
        </p:txBody>
      </p:sp>
    </p:spTree>
    <p:extLst>
      <p:ext uri="{BB962C8B-B14F-4D97-AF65-F5344CB8AC3E}">
        <p14:creationId xmlns:p14="http://schemas.microsoft.com/office/powerpoint/2010/main" val="2040261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smtClean="0"/>
              <a:t>Lokale/kantonale Anpassungen</a:t>
            </a:r>
          </a:p>
          <a:p>
            <a:r>
              <a:rPr lang="de-CH" b="1" dirty="0" smtClean="0"/>
              <a:t>Vorprüfung</a:t>
            </a:r>
            <a:endParaRPr lang="de-CH" dirty="0" smtClean="0"/>
          </a:p>
          <a:p>
            <a:r>
              <a:rPr lang="de-CH" dirty="0" smtClean="0"/>
              <a:t>Vor Beginn der </a:t>
            </a:r>
            <a:r>
              <a:rPr lang="de-CH" b="1" dirty="0" smtClean="0"/>
              <a:t>Unterschriftensammlung ist die Unterschriftenliste dem Rechtsdienst der Staatskanzlei </a:t>
            </a:r>
            <a:r>
              <a:rPr lang="de-CH" dirty="0" smtClean="0"/>
              <a:t>zur formellen Prüfung einzureichen. Sofern die gesetzlichen Erfordernisse erfüllt sind, werden in Absprache mit den Mitgliedern des Initiativkomitees Titel und Text im kantonalen Amtsblatt veröffentlicht.</a:t>
            </a:r>
            <a:r>
              <a:rPr lang="de-CH" baseline="0" dirty="0" smtClean="0"/>
              <a:t> </a:t>
            </a:r>
            <a:r>
              <a:rPr lang="de-CH" dirty="0" smtClean="0"/>
              <a:t>Die Sammelfrist beginnt erst mit dem Datum der Veröffentlichung im Amtsblatt. </a:t>
            </a:r>
            <a:r>
              <a:rPr lang="de-CH" dirty="0" smtClean="0">
                <a:hlinkClick r:id="rId3" tooltip="§ 57 StWG; RB 161.1"/>
              </a:rPr>
              <a:t>§ 57 StWG; RB 161.1</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48</a:t>
            </a:fld>
            <a:endParaRPr lang="de-CH"/>
          </a:p>
        </p:txBody>
      </p:sp>
    </p:spTree>
    <p:extLst>
      <p:ext uri="{BB962C8B-B14F-4D97-AF65-F5344CB8AC3E}">
        <p14:creationId xmlns:p14="http://schemas.microsoft.com/office/powerpoint/2010/main" val="1056582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49</a:t>
            </a:fld>
            <a:endParaRPr lang="de-CH"/>
          </a:p>
        </p:txBody>
      </p:sp>
    </p:spTree>
    <p:extLst>
      <p:ext uri="{BB962C8B-B14F-4D97-AF65-F5344CB8AC3E}">
        <p14:creationId xmlns:p14="http://schemas.microsoft.com/office/powerpoint/2010/main" val="1056582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52</a:t>
            </a:fld>
            <a:endParaRPr lang="de-CH"/>
          </a:p>
        </p:txBody>
      </p:sp>
    </p:spTree>
    <p:extLst>
      <p:ext uri="{BB962C8B-B14F-4D97-AF65-F5344CB8AC3E}">
        <p14:creationId xmlns:p14="http://schemas.microsoft.com/office/powerpoint/2010/main" val="1056582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Symbol"/>
              <a:buChar char="Þ"/>
            </a:pPr>
            <a:r>
              <a:rPr lang="de-CH" dirty="0" smtClean="0"/>
              <a:t> Der Wille und die Bedürfnisse des Stimmvolkes resp.</a:t>
            </a:r>
            <a:r>
              <a:rPr lang="de-CH" baseline="0" dirty="0" smtClean="0"/>
              <a:t> deren Vertreter in den Parlamenten.</a:t>
            </a:r>
          </a:p>
          <a:p>
            <a:pPr marL="171450" indent="-171450">
              <a:buFont typeface="Symbol"/>
              <a:buChar char="Þ"/>
            </a:pPr>
            <a:r>
              <a:rPr lang="de-CH" baseline="0" dirty="0" smtClean="0"/>
              <a:t> Aufarbeitung in den Medien, in den Interessengruppen</a:t>
            </a:r>
          </a:p>
          <a:p>
            <a:pPr marL="171450" indent="-171450">
              <a:buFont typeface="Symbol"/>
              <a:buChar char="Þ"/>
            </a:pPr>
            <a:r>
              <a:rPr lang="de-CH" baseline="0" dirty="0" smtClean="0"/>
              <a:t>…….</a:t>
            </a:r>
          </a:p>
          <a:p>
            <a:pPr marL="171450" indent="-171450">
              <a:buFont typeface="Symbol"/>
              <a:buChar char="Þ"/>
            </a:pPr>
            <a:r>
              <a:rPr lang="de-CH" baseline="0" dirty="0" smtClean="0"/>
              <a:t>…..</a:t>
            </a:r>
          </a:p>
          <a:p>
            <a:pPr marL="171450" indent="-171450">
              <a:buFont typeface="Symbol"/>
              <a:buChar char="Þ"/>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55</a:t>
            </a:fld>
            <a:endParaRPr lang="de-CH"/>
          </a:p>
        </p:txBody>
      </p:sp>
    </p:spTree>
    <p:extLst>
      <p:ext uri="{BB962C8B-B14F-4D97-AF65-F5344CB8AC3E}">
        <p14:creationId xmlns:p14="http://schemas.microsoft.com/office/powerpoint/2010/main" val="28774982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Symbol"/>
              <a:buNone/>
            </a:pPr>
            <a:r>
              <a:rPr lang="de-CH" dirty="0" smtClean="0"/>
              <a:t>………..</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56</a:t>
            </a:fld>
            <a:endParaRPr lang="de-CH"/>
          </a:p>
        </p:txBody>
      </p:sp>
    </p:spTree>
    <p:extLst>
      <p:ext uri="{BB962C8B-B14F-4D97-AF65-F5344CB8AC3E}">
        <p14:creationId xmlns:p14="http://schemas.microsoft.com/office/powerpoint/2010/main" val="27950893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57</a:t>
            </a:fld>
            <a:endParaRPr lang="de-CH"/>
          </a:p>
        </p:txBody>
      </p:sp>
    </p:spTree>
    <p:extLst>
      <p:ext uri="{BB962C8B-B14F-4D97-AF65-F5344CB8AC3E}">
        <p14:creationId xmlns:p14="http://schemas.microsoft.com/office/powerpoint/2010/main" val="2414727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baseline="0" dirty="0" smtClean="0"/>
          </a:p>
        </p:txBody>
      </p:sp>
      <p:sp>
        <p:nvSpPr>
          <p:cNvPr id="4" name="Foliennummernplatzhalter 3"/>
          <p:cNvSpPr>
            <a:spLocks noGrp="1"/>
          </p:cNvSpPr>
          <p:nvPr>
            <p:ph type="sldNum" sz="quarter" idx="10"/>
          </p:nvPr>
        </p:nvSpPr>
        <p:spPr/>
        <p:txBody>
          <a:bodyPr/>
          <a:lstStyle/>
          <a:p>
            <a:fld id="{B4A389DC-B868-4A76-93F1-E20505CB5D10}" type="slidenum">
              <a:rPr lang="de-CH" smtClean="0"/>
              <a:pPr/>
              <a:t>9</a:t>
            </a:fld>
            <a:endParaRPr lang="de-CH"/>
          </a:p>
        </p:txBody>
      </p:sp>
    </p:spTree>
    <p:extLst>
      <p:ext uri="{BB962C8B-B14F-4D97-AF65-F5344CB8AC3E}">
        <p14:creationId xmlns:p14="http://schemas.microsoft.com/office/powerpoint/2010/main" val="3168156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10</a:t>
            </a:fld>
            <a:endParaRPr lang="de-CH"/>
          </a:p>
        </p:txBody>
      </p:sp>
    </p:spTree>
    <p:extLst>
      <p:ext uri="{BB962C8B-B14F-4D97-AF65-F5344CB8AC3E}">
        <p14:creationId xmlns:p14="http://schemas.microsoft.com/office/powerpoint/2010/main" val="1819917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11</a:t>
            </a:fld>
            <a:endParaRPr lang="de-CH"/>
          </a:p>
        </p:txBody>
      </p:sp>
    </p:spTree>
    <p:extLst>
      <p:ext uri="{BB962C8B-B14F-4D97-AF65-F5344CB8AC3E}">
        <p14:creationId xmlns:p14="http://schemas.microsoft.com/office/powerpoint/2010/main" val="1536201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Fragen</a:t>
            </a:r>
            <a:r>
              <a:rPr lang="de-CH" baseline="0" dirty="0" smtClean="0"/>
              <a:t> Sie die Lernenden, was sie von diesen Aussagen halten und ob sie diese Aussagen in Bezug zu den von ihnen formulierten setzen können.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12</a:t>
            </a:fld>
            <a:endParaRPr lang="de-CH"/>
          </a:p>
        </p:txBody>
      </p:sp>
    </p:spTree>
    <p:extLst>
      <p:ext uri="{BB962C8B-B14F-4D97-AF65-F5344CB8AC3E}">
        <p14:creationId xmlns:p14="http://schemas.microsoft.com/office/powerpoint/2010/main" val="71569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Es ist schwierig, den Begriff</a:t>
            </a:r>
            <a:r>
              <a:rPr lang="de-CH" baseline="0" dirty="0" smtClean="0"/>
              <a:t> «Politik» einfach zu definieren. Der Begriff hat eher beschreibenden Charakter.</a:t>
            </a:r>
          </a:p>
          <a:p>
            <a:r>
              <a:rPr lang="de-CH" baseline="0" dirty="0" smtClean="0"/>
              <a:t>In unserem demokratischen System können wir feststellen, dass es in der Politik sehr oft um das Spannungsfeld von Einzelinteressen und Allgemeininteressen geht, um die in der Präambel zur  Bundesverfassung definierten Bestrebungen aufrecht zu erhalten: </a:t>
            </a:r>
            <a:r>
              <a:rPr lang="de-CH" baseline="0" smtClean="0"/>
              <a:t>Folie 9 </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14</a:t>
            </a:fld>
            <a:endParaRPr lang="de-CH"/>
          </a:p>
        </p:txBody>
      </p:sp>
    </p:spTree>
    <p:extLst>
      <p:ext uri="{BB962C8B-B14F-4D97-AF65-F5344CB8AC3E}">
        <p14:creationId xmlns:p14="http://schemas.microsoft.com/office/powerpoint/2010/main" val="2043341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Das</a:t>
            </a:r>
            <a:r>
              <a:rPr lang="de-CH" baseline="0" dirty="0" smtClean="0"/>
              <a:t> Volk bildet die Basis, den Unterbau: Es kann wählen und abstimmen.</a:t>
            </a:r>
          </a:p>
          <a:p>
            <a:endParaRPr lang="de-CH" baseline="0" dirty="0" smtClean="0"/>
          </a:p>
          <a:p>
            <a:r>
              <a:rPr lang="de-CH" baseline="0" dirty="0" smtClean="0"/>
              <a:t>Der Unterbau wählt also den Überbau. </a:t>
            </a:r>
          </a:p>
          <a:p>
            <a:endParaRPr lang="de-CH" baseline="0" dirty="0" smtClean="0"/>
          </a:p>
          <a:p>
            <a:r>
              <a:rPr lang="de-CH" baseline="0" dirty="0" smtClean="0"/>
              <a:t>Im Zwischenbau finden wir die informellen politischen Institutionen wie Parteien, Verbände und Medien. Diese beteiligen sich massgeblich an der Meinungsbildung, finden sich in Interessengruppen und vertreten ihre Interessen. </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15</a:t>
            </a:fld>
            <a:endParaRPr lang="de-CH"/>
          </a:p>
        </p:txBody>
      </p:sp>
    </p:spTree>
    <p:extLst>
      <p:ext uri="{BB962C8B-B14F-4D97-AF65-F5344CB8AC3E}">
        <p14:creationId xmlns:p14="http://schemas.microsoft.com/office/powerpoint/2010/main" val="3152875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baseline="0" dirty="0" smtClean="0">
                <a:solidFill>
                  <a:schemeClr val="tx1"/>
                </a:solidFill>
                <a:latin typeface="+mn-lt"/>
                <a:ea typeface="+mn-ea"/>
                <a:cs typeface="+mn-cs"/>
              </a:rPr>
              <a:t>Politischer Verein, in dem sich gleichgesinnte Bürgerinnen und Bürger</a:t>
            </a:r>
          </a:p>
          <a:p>
            <a:r>
              <a:rPr lang="de-CH" sz="1200" kern="1200" baseline="0" dirty="0" smtClean="0">
                <a:solidFill>
                  <a:schemeClr val="tx1"/>
                </a:solidFill>
                <a:latin typeface="+mn-lt"/>
                <a:ea typeface="+mn-ea"/>
                <a:cs typeface="+mn-cs"/>
              </a:rPr>
              <a:t>zusammenschliessen mit dem Zweck, wichtige Bereiche des öffentlichen</a:t>
            </a:r>
          </a:p>
          <a:p>
            <a:r>
              <a:rPr lang="de-CH" sz="1200" kern="1200" baseline="0" dirty="0" smtClean="0">
                <a:solidFill>
                  <a:schemeClr val="tx1"/>
                </a:solidFill>
                <a:latin typeface="+mn-lt"/>
                <a:ea typeface="+mn-ea"/>
                <a:cs typeface="+mn-cs"/>
              </a:rPr>
              <a:t>Lebens in Gemeinde, Kanton und Bund nach ihren Vorstellungen und</a:t>
            </a:r>
          </a:p>
          <a:p>
            <a:r>
              <a:rPr lang="de-CH" sz="1200" kern="1200" baseline="0" dirty="0" smtClean="0">
                <a:solidFill>
                  <a:schemeClr val="tx1"/>
                </a:solidFill>
                <a:latin typeface="+mn-lt"/>
                <a:ea typeface="+mn-ea"/>
                <a:cs typeface="+mn-cs"/>
              </a:rPr>
              <a:t>Interessen zu gestalten. Parteien leiten aus einer bestimmten</a:t>
            </a:r>
          </a:p>
          <a:p>
            <a:r>
              <a:rPr lang="de-CH" sz="1200" kern="1200" baseline="0" dirty="0" smtClean="0">
                <a:solidFill>
                  <a:schemeClr val="tx1"/>
                </a:solidFill>
                <a:latin typeface="+mn-lt"/>
                <a:ea typeface="+mn-ea"/>
                <a:cs typeface="+mn-cs"/>
              </a:rPr>
              <a:t>Weltanschauung ein Programm ab. Um ihre Ziele zu erreichen, stellen sie politische Forderungen.</a:t>
            </a:r>
            <a:endParaRPr lang="de-DE" dirty="0" smtClean="0"/>
          </a:p>
          <a:p>
            <a:endParaRPr lang="de-CH" dirty="0" smtClean="0"/>
          </a:p>
        </p:txBody>
      </p:sp>
      <p:sp>
        <p:nvSpPr>
          <p:cNvPr id="4" name="Foliennummernplatzhalter 3"/>
          <p:cNvSpPr>
            <a:spLocks noGrp="1"/>
          </p:cNvSpPr>
          <p:nvPr>
            <p:ph type="sldNum" sz="quarter" idx="10"/>
          </p:nvPr>
        </p:nvSpPr>
        <p:spPr/>
        <p:txBody>
          <a:bodyPr/>
          <a:lstStyle/>
          <a:p>
            <a:fld id="{B4A389DC-B868-4A76-93F1-E20505CB5D10}" type="slidenum">
              <a:rPr lang="de-CH" smtClean="0"/>
              <a:pPr/>
              <a:t>16</a:t>
            </a:fld>
            <a:endParaRPr lang="de-CH"/>
          </a:p>
        </p:txBody>
      </p:sp>
    </p:spTree>
    <p:extLst>
      <p:ext uri="{BB962C8B-B14F-4D97-AF65-F5344CB8AC3E}">
        <p14:creationId xmlns:p14="http://schemas.microsoft.com/office/powerpoint/2010/main" val="34994189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pic>
        <p:nvPicPr>
          <p:cNvPr id="7" name="Grafik 6" descr="pp-titelseite-www-kreise.jpg"/>
          <p:cNvPicPr>
            <a:picLocks noChangeAspect="1"/>
          </p:cNvPicPr>
          <p:nvPr userDrawn="1"/>
        </p:nvPicPr>
        <p:blipFill>
          <a:blip r:embed="rId2" cstate="print"/>
          <a:stretch>
            <a:fillRect/>
          </a:stretch>
        </p:blipFill>
        <p:spPr>
          <a:xfrm>
            <a:off x="0" y="4407408"/>
            <a:ext cx="1962912" cy="2450592"/>
          </a:xfrm>
          <a:prstGeom prst="rect">
            <a:avLst/>
          </a:prstGeom>
        </p:spPr>
      </p:pic>
      <p:pic>
        <p:nvPicPr>
          <p:cNvPr id="8" name="Grafik 7" descr="pp-titelseite-balken.jpg"/>
          <p:cNvPicPr>
            <a:picLocks noChangeAspect="1"/>
          </p:cNvPicPr>
          <p:nvPr userDrawn="1"/>
        </p:nvPicPr>
        <p:blipFill>
          <a:blip r:embed="rId3" cstate="print"/>
          <a:stretch>
            <a:fillRect/>
          </a:stretch>
        </p:blipFill>
        <p:spPr>
          <a:xfrm>
            <a:off x="737616" y="476672"/>
            <a:ext cx="8406384" cy="1377696"/>
          </a:xfrm>
          <a:prstGeom prst="rect">
            <a:avLst/>
          </a:prstGeom>
        </p:spPr>
      </p:pic>
      <p:sp>
        <p:nvSpPr>
          <p:cNvPr id="6" name="Datumsplatzhalter 5"/>
          <p:cNvSpPr>
            <a:spLocks noGrp="1"/>
          </p:cNvSpPr>
          <p:nvPr>
            <p:ph type="dt" sz="half" idx="10"/>
          </p:nvPr>
        </p:nvSpPr>
        <p:spPr/>
        <p:txBody>
          <a:bodyPr/>
          <a:lstStyle/>
          <a:p>
            <a:fld id="{8DD54A1C-B387-479E-9ED8-24E1BBC035A5}" type="datetime1">
              <a:rPr lang="de-CH" smtClean="0"/>
              <a:pPr/>
              <a:t>27.01.2015</a:t>
            </a:fld>
            <a:endParaRPr lang="de-CH"/>
          </a:p>
        </p:txBody>
      </p:sp>
      <p:sp>
        <p:nvSpPr>
          <p:cNvPr id="9" name="Foliennummernplatzhalter 8"/>
          <p:cNvSpPr>
            <a:spLocks noGrp="1"/>
          </p:cNvSpPr>
          <p:nvPr>
            <p:ph type="sldNum" sz="quarter" idx="11"/>
          </p:nvPr>
        </p:nvSpPr>
        <p:spPr/>
        <p:txBody>
          <a:bodyPr/>
          <a:lstStyle/>
          <a:p>
            <a:fld id="{87674F0A-37BA-4CE3-B1FD-DE57A7E2F2C6}" type="slidenum">
              <a:rPr lang="de-CH" smtClean="0"/>
              <a:pPr/>
              <a:t>‹Nr.›</a:t>
            </a:fld>
            <a:endParaRPr lang="de-CH"/>
          </a:p>
        </p:txBody>
      </p:sp>
      <p:sp>
        <p:nvSpPr>
          <p:cNvPr id="10" name="Fußzeilenplatzhalter 9"/>
          <p:cNvSpPr>
            <a:spLocks noGrp="1"/>
          </p:cNvSpPr>
          <p:nvPr>
            <p:ph type="ftr" sz="quarter" idx="12"/>
          </p:nvPr>
        </p:nvSpPr>
        <p:spPr/>
        <p:txBody>
          <a:bodyPr/>
          <a:lstStyle/>
          <a:p>
            <a:r>
              <a:rPr lang="de-CH" smtClean="0"/>
              <a:t>© Branche Öffentliche Verwaltung/ Administration publique/ Amministrazione pubblica</a:t>
            </a:r>
            <a:endParaRPr lang="de-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114DDAD9-2EB7-497D-82F6-4415D0CC23D5}" type="datetime1">
              <a:rPr lang="de-CH" smtClean="0"/>
              <a:pPr/>
              <a:t>27.01.2015</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42CE02DD-E908-4AE7-A98C-FE145A29A242}" type="datetime1">
              <a:rPr lang="de-CH" smtClean="0"/>
              <a:pPr/>
              <a:t>27.01.2015</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1219200" y="304800"/>
            <a:ext cx="7772400" cy="1206500"/>
          </a:xfrm>
        </p:spPr>
        <p:txBody>
          <a:bodyPr/>
          <a:lstStyle/>
          <a:p>
            <a:r>
              <a:rPr lang="de-DE" smtClean="0"/>
              <a:t>Titelmasterformat durch Klicken bearbeiten</a:t>
            </a:r>
            <a:endParaRPr lang="de-CH"/>
          </a:p>
        </p:txBody>
      </p:sp>
      <p:sp>
        <p:nvSpPr>
          <p:cNvPr id="3" name="SmartArt-Platzhalter 2"/>
          <p:cNvSpPr>
            <a:spLocks noGrp="1"/>
          </p:cNvSpPr>
          <p:nvPr>
            <p:ph type="dgm" idx="1"/>
          </p:nvPr>
        </p:nvSpPr>
        <p:spPr>
          <a:xfrm>
            <a:off x="1219200" y="1600200"/>
            <a:ext cx="7772400" cy="4495800"/>
          </a:xfrm>
        </p:spPr>
        <p:txBody>
          <a:bodyPr/>
          <a:lstStyle/>
          <a:p>
            <a:endParaRPr lang="de-CH"/>
          </a:p>
        </p:txBody>
      </p:sp>
      <p:sp>
        <p:nvSpPr>
          <p:cNvPr id="4" name="Datumsplatzhalter 3"/>
          <p:cNvSpPr>
            <a:spLocks noGrp="1"/>
          </p:cNvSpPr>
          <p:nvPr>
            <p:ph type="dt" sz="half" idx="10"/>
          </p:nvPr>
        </p:nvSpPr>
        <p:spPr>
          <a:xfrm>
            <a:off x="1143000" y="6400800"/>
            <a:ext cx="1905000" cy="457200"/>
          </a:xfrm>
        </p:spPr>
        <p:txBody>
          <a:bodyPr/>
          <a:lstStyle>
            <a:lvl1pPr>
              <a:defRPr/>
            </a:lvl1pPr>
          </a:lstStyle>
          <a:p>
            <a:endParaRPr lang="de-DE"/>
          </a:p>
        </p:txBody>
      </p:sp>
      <p:sp>
        <p:nvSpPr>
          <p:cNvPr id="5" name="Fußzeilenplatzhalter 4"/>
          <p:cNvSpPr>
            <a:spLocks noGrp="1"/>
          </p:cNvSpPr>
          <p:nvPr>
            <p:ph type="ftr" sz="quarter" idx="11"/>
          </p:nvPr>
        </p:nvSpPr>
        <p:spPr>
          <a:xfrm>
            <a:off x="3581400" y="6400800"/>
            <a:ext cx="2895600" cy="457200"/>
          </a:xfrm>
        </p:spPr>
        <p:txBody>
          <a:bodyPr/>
          <a:lstStyle>
            <a:lvl1pPr>
              <a:defRPr/>
            </a:lvl1pPr>
          </a:lstStyle>
          <a:p>
            <a:endParaRPr lang="de-DE"/>
          </a:p>
        </p:txBody>
      </p:sp>
      <p:sp>
        <p:nvSpPr>
          <p:cNvPr id="6" name="Foliennummernplatzhalter 5"/>
          <p:cNvSpPr>
            <a:spLocks noGrp="1"/>
          </p:cNvSpPr>
          <p:nvPr>
            <p:ph type="sldNum" sz="quarter" idx="12"/>
          </p:nvPr>
        </p:nvSpPr>
        <p:spPr>
          <a:xfrm>
            <a:off x="7239000" y="6400800"/>
            <a:ext cx="1905000" cy="457200"/>
          </a:xfrm>
        </p:spPr>
        <p:txBody>
          <a:bodyPr/>
          <a:lstStyle>
            <a:lvl1pPr>
              <a:defRPr/>
            </a:lvl1pPr>
          </a:lstStyle>
          <a:p>
            <a:fld id="{DEE87D57-37A7-469A-8920-2B90C3136A4C}" type="slidenum">
              <a:rPr lang="de-DE"/>
              <a:pPr/>
              <a:t>‹Nr.›</a:t>
            </a:fld>
            <a:endParaRPr lang="de-DE"/>
          </a:p>
        </p:txBody>
      </p:sp>
    </p:spTree>
    <p:extLst>
      <p:ext uri="{BB962C8B-B14F-4D97-AF65-F5344CB8AC3E}">
        <p14:creationId xmlns:p14="http://schemas.microsoft.com/office/powerpoint/2010/main" val="820269900"/>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BFEA3929-7798-432A-A9B3-893E1C0FB6A6}" type="datetime1">
              <a:rPr lang="de-CH" smtClean="0"/>
              <a:pPr/>
              <a:t>27.01.2015</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183AAE3D-CC1C-4E28-AE52-8E6AF2589B95}" type="datetime1">
              <a:rPr lang="de-CH" smtClean="0"/>
              <a:pPr/>
              <a:t>27.01.2015</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2B41A34D-3D2B-4348-AD6A-74C1C5BBF941}" type="datetime1">
              <a:rPr lang="de-CH" smtClean="0"/>
              <a:pPr/>
              <a:t>27.01.2015</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0000"/>
                </a:solidFill>
              </a:defRPr>
            </a:lvl1pPr>
          </a:lstStyle>
          <a:p>
            <a:r>
              <a:rPr lang="de-DE" dirty="0" smtClean="0"/>
              <a:t>Titelmasterformat durch Klicken bearbeiten</a:t>
            </a:r>
            <a:endParaRPr lang="de-CH" dirty="0"/>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2B699E50-F471-4CB5-9918-D107661CA3CE}" type="datetime1">
              <a:rPr lang="de-CH" smtClean="0"/>
              <a:pPr/>
              <a:t>27.01.2015</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DC646017-FF5A-471D-BC73-2DAC7A8E8DA8}" type="datetime1">
              <a:rPr lang="de-CH" smtClean="0"/>
              <a:pPr/>
              <a:t>27.01.2015</a:t>
            </a:fld>
            <a:endParaRPr lang="de-CH"/>
          </a:p>
        </p:txBody>
      </p:sp>
      <p:sp>
        <p:nvSpPr>
          <p:cNvPr id="8" name="Fußzeilenplatzhalter 7"/>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9" name="Foliennummernplatzhalter 8"/>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221D27A8-C257-49CB-9DE8-B37E9634434E}" type="datetime1">
              <a:rPr lang="de-CH" smtClean="0"/>
              <a:pPr/>
              <a:t>27.01.2015</a:t>
            </a:fld>
            <a:endParaRPr lang="de-CH"/>
          </a:p>
        </p:txBody>
      </p:sp>
      <p:sp>
        <p:nvSpPr>
          <p:cNvPr id="4" name="Fußzeilenplatzhalter 3"/>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5" name="Foliennummernplatzhalter 4"/>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7050EBD-D086-457E-8DE9-7356E3F774CC}" type="datetime1">
              <a:rPr lang="de-CH" smtClean="0"/>
              <a:pPr/>
              <a:t>27.01.2015</a:t>
            </a:fld>
            <a:endParaRPr lang="de-CH"/>
          </a:p>
        </p:txBody>
      </p:sp>
      <p:sp>
        <p:nvSpPr>
          <p:cNvPr id="3" name="Fußzeilenplatzhalter 2"/>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4" name="Foliennummernplatzhalter 3"/>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4"/>
            <a:ext cx="8229600" cy="652934"/>
          </a:xfrm>
        </p:spPr>
        <p:txBody>
          <a:bodyPr>
            <a:noAutofit/>
          </a:bodyPr>
          <a:lstStyle>
            <a:lvl1pPr>
              <a:defRPr sz="2800"/>
            </a:lvl1pPr>
          </a:lstStyle>
          <a:p>
            <a:r>
              <a:rPr lang="de-DE" smtClean="0"/>
              <a:t>Titelmasterformat durch Klicken bearbeiten</a:t>
            </a:r>
            <a:endParaRPr lang="de-CH" dirty="0"/>
          </a:p>
        </p:txBody>
      </p:sp>
      <p:sp>
        <p:nvSpPr>
          <p:cNvPr id="3" name="Inhaltsplatzhalter 2"/>
          <p:cNvSpPr>
            <a:spLocks noGrp="1"/>
          </p:cNvSpPr>
          <p:nvPr>
            <p:ph idx="1"/>
          </p:nvPr>
        </p:nvSpPr>
        <p:spPr/>
        <p:txBody>
          <a:bodyPr>
            <a:noAutofit/>
          </a:bodyPr>
          <a:lstStyle>
            <a:lvl1pPr>
              <a:defRPr sz="2400"/>
            </a:lvl1pPr>
            <a:lvl2pPr>
              <a:defRPr sz="2400"/>
            </a:lvl2pPr>
            <a:lvl3pPr>
              <a:defRPr sz="2400"/>
            </a:lvl3pPr>
            <a:lvl4pPr>
              <a:defRPr sz="2400"/>
            </a:lvl4pPr>
            <a:lvl5pPr>
              <a:defRPr sz="24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pic>
        <p:nvPicPr>
          <p:cNvPr id="7" name="Grafik 6" descr="pp-folgeseite-balken.jpg"/>
          <p:cNvPicPr>
            <a:picLocks noChangeAspect="1"/>
          </p:cNvPicPr>
          <p:nvPr userDrawn="1"/>
        </p:nvPicPr>
        <p:blipFill>
          <a:blip r:embed="rId2" cstate="print"/>
          <a:stretch>
            <a:fillRect/>
          </a:stretch>
        </p:blipFill>
        <p:spPr>
          <a:xfrm>
            <a:off x="0" y="0"/>
            <a:ext cx="9144000" cy="740278"/>
          </a:xfrm>
          <a:prstGeom prst="rect">
            <a:avLst/>
          </a:prstGeom>
        </p:spPr>
      </p:pic>
      <p:sp>
        <p:nvSpPr>
          <p:cNvPr id="5" name="Datumsplatzhalter 4"/>
          <p:cNvSpPr>
            <a:spLocks noGrp="1"/>
          </p:cNvSpPr>
          <p:nvPr>
            <p:ph type="dt" sz="half" idx="10"/>
          </p:nvPr>
        </p:nvSpPr>
        <p:spPr/>
        <p:txBody>
          <a:bodyPr/>
          <a:lstStyle/>
          <a:p>
            <a:fld id="{BA7A46AA-4D60-4A64-91C6-A6F3A4F53B3E}" type="datetime1">
              <a:rPr lang="de-CH" smtClean="0"/>
              <a:pPr/>
              <a:t>27.01.2015</a:t>
            </a:fld>
            <a:endParaRPr lang="de-CH"/>
          </a:p>
        </p:txBody>
      </p:sp>
      <p:sp>
        <p:nvSpPr>
          <p:cNvPr id="6" name="Foliennummernplatzhalter 5"/>
          <p:cNvSpPr>
            <a:spLocks noGrp="1"/>
          </p:cNvSpPr>
          <p:nvPr>
            <p:ph type="sldNum" sz="quarter" idx="11"/>
          </p:nvPr>
        </p:nvSpPr>
        <p:spPr/>
        <p:txBody>
          <a:bodyPr/>
          <a:lstStyle/>
          <a:p>
            <a:fld id="{87674F0A-37BA-4CE3-B1FD-DE57A7E2F2C6}" type="slidenum">
              <a:rPr lang="de-CH" smtClean="0"/>
              <a:pPr/>
              <a:t>‹Nr.›</a:t>
            </a:fld>
            <a:endParaRPr lang="de-CH"/>
          </a:p>
        </p:txBody>
      </p:sp>
      <p:sp>
        <p:nvSpPr>
          <p:cNvPr id="8" name="Fußzeilenplatzhalter 7"/>
          <p:cNvSpPr>
            <a:spLocks noGrp="1"/>
          </p:cNvSpPr>
          <p:nvPr>
            <p:ph type="ftr" sz="quarter" idx="12"/>
          </p:nvPr>
        </p:nvSpPr>
        <p:spPr/>
        <p:txBody>
          <a:bodyPr/>
          <a:lstStyle/>
          <a:p>
            <a:r>
              <a:rPr lang="de-CH" dirty="0" smtClean="0"/>
              <a:t>© Branche Öffentliche Verwaltung/ Administration </a:t>
            </a:r>
            <a:r>
              <a:rPr lang="de-CH" dirty="0" err="1" smtClean="0"/>
              <a:t>publique</a:t>
            </a:r>
            <a:r>
              <a:rPr lang="de-CH" dirty="0" smtClean="0"/>
              <a:t>/ </a:t>
            </a:r>
            <a:r>
              <a:rPr lang="de-CH" dirty="0" err="1" smtClean="0"/>
              <a:t>Amministrazione</a:t>
            </a:r>
            <a:r>
              <a:rPr lang="de-CH" dirty="0" smtClean="0"/>
              <a:t> </a:t>
            </a:r>
            <a:r>
              <a:rPr lang="de-CH" dirty="0" err="1" smtClean="0"/>
              <a:t>pubblica</a:t>
            </a:r>
            <a:endParaRPr lang="de-CH"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DC49FFB8-F5D8-45F9-BB1E-45E31519EBD7}" type="datetime1">
              <a:rPr lang="de-CH" smtClean="0"/>
              <a:pPr/>
              <a:t>27.01.2015</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B644D71B-D688-47D3-A620-AF81B386DAE4}" type="datetime1">
              <a:rPr lang="de-CH" smtClean="0"/>
              <a:pPr/>
              <a:t>27.01.2015</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D2D14743-09FF-4757-A648-7A993D650DA3}" type="datetime1">
              <a:rPr lang="de-CH" smtClean="0"/>
              <a:pPr/>
              <a:t>27.01.2015</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97847345-2E04-45AE-86FA-11A1B4C08D7C}" type="datetime1">
              <a:rPr lang="de-CH" smtClean="0"/>
              <a:pPr/>
              <a:t>27.01.2015</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6955F1C0-B743-4FB4-AF6F-4C3B066C1BA9}" type="datetime1">
              <a:rPr lang="de-CH" smtClean="0"/>
              <a:pPr/>
              <a:t>27.01.2015</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4A91D4DD-CA84-444B-BA36-9F228EBA7EB4}" type="datetime1">
              <a:rPr lang="de-CH" smtClean="0"/>
              <a:pPr/>
              <a:t>27.01.2015</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9F6936D4-8642-4574-9548-D3B9A4CCB8EA}" type="datetime1">
              <a:rPr lang="de-CH" smtClean="0"/>
              <a:pPr/>
              <a:t>27.01.2015</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75E7AAFC-C815-4A10-8173-E7BC40F652E8}" type="datetime1">
              <a:rPr lang="de-CH" smtClean="0"/>
              <a:pPr/>
              <a:t>27.01.2015</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1D388F23-8DA8-4BA7-BF97-5A57A3A5BC4F}" type="datetime1">
              <a:rPr lang="de-CH" smtClean="0"/>
              <a:pPr/>
              <a:t>27.01.2015</a:t>
            </a:fld>
            <a:endParaRPr lang="de-CH"/>
          </a:p>
        </p:txBody>
      </p:sp>
      <p:sp>
        <p:nvSpPr>
          <p:cNvPr id="8" name="Fußzeilenplatzhalter 7"/>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9" name="Foliennummernplatzhalter 8"/>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279CF8F8-5FA9-4B45-AF16-11F4DD378586}" type="datetime1">
              <a:rPr lang="de-CH" smtClean="0"/>
              <a:pPr/>
              <a:t>27.01.2015</a:t>
            </a:fld>
            <a:endParaRPr lang="de-CH"/>
          </a:p>
        </p:txBody>
      </p:sp>
      <p:sp>
        <p:nvSpPr>
          <p:cNvPr id="4" name="Fußzeilenplatzhalter 3"/>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5" name="Foliennummernplatzhalter 4"/>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1EF6ABA6-649F-42BC-89D8-7D6818F785F0}" type="datetime1">
              <a:rPr lang="de-CH" smtClean="0"/>
              <a:pPr/>
              <a:t>27.01.2015</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8D91BA7-95D5-438A-96E0-A932090CE0EB}" type="datetime1">
              <a:rPr lang="de-CH" smtClean="0"/>
              <a:pPr/>
              <a:t>27.01.2015</a:t>
            </a:fld>
            <a:endParaRPr lang="de-CH"/>
          </a:p>
        </p:txBody>
      </p:sp>
      <p:sp>
        <p:nvSpPr>
          <p:cNvPr id="3" name="Fußzeilenplatzhalter 2"/>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4" name="Foliennummernplatzhalter 3"/>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86275072-5BCF-4A82-8137-0F02E296A029}" type="datetime1">
              <a:rPr lang="de-CH" smtClean="0"/>
              <a:pPr/>
              <a:t>27.01.2015</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68AD0748-E8DA-4284-8FED-1908127090F9}" type="datetime1">
              <a:rPr lang="de-CH" smtClean="0"/>
              <a:pPr/>
              <a:t>27.01.2015</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E104A5A0-889A-4474-BDDC-B62FB9454261}" type="datetime1">
              <a:rPr lang="de-CH" smtClean="0"/>
              <a:pPr/>
              <a:t>27.01.2015</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4EAF20C7-AE95-4DA0-8CB5-FEFF3B16A84B}" type="datetime1">
              <a:rPr lang="de-CH" smtClean="0"/>
              <a:pPr/>
              <a:t>27.01.2015</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40054D47-FB2A-4E6A-B28B-E8D470ED79CB}" type="datetime1">
              <a:rPr lang="de-CH" smtClean="0"/>
              <a:pPr/>
              <a:t>27.01.2015</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EC988635-2A42-47A3-BF09-5C971C0F9BDE}" type="datetime1">
              <a:rPr lang="de-CH" smtClean="0"/>
              <a:pPr/>
              <a:t>27.01.2015</a:t>
            </a:fld>
            <a:endParaRPr lang="de-CH"/>
          </a:p>
        </p:txBody>
      </p:sp>
      <p:sp>
        <p:nvSpPr>
          <p:cNvPr id="8" name="Fußzeilenplatzhalter 7"/>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9" name="Foliennummernplatzhalter 8"/>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1EDBD8C2-1531-4A5A-9DB8-3A912298F1F0}" type="datetime1">
              <a:rPr lang="de-CH" smtClean="0"/>
              <a:pPr/>
              <a:t>27.01.2015</a:t>
            </a:fld>
            <a:endParaRPr lang="de-CH"/>
          </a:p>
        </p:txBody>
      </p:sp>
      <p:sp>
        <p:nvSpPr>
          <p:cNvPr id="4" name="Fußzeilenplatzhalter 3"/>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5" name="Foliennummernplatzhalter 4"/>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FCA28B9-BF48-47D3-9DF2-D9E3C43A4097}" type="datetime1">
              <a:rPr lang="de-CH" smtClean="0"/>
              <a:pPr/>
              <a:t>27.01.2015</a:t>
            </a:fld>
            <a:endParaRPr lang="de-CH"/>
          </a:p>
        </p:txBody>
      </p:sp>
      <p:sp>
        <p:nvSpPr>
          <p:cNvPr id="3" name="Fußzeilenplatzhalter 2"/>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4" name="Foliennummernplatzhalter 3"/>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F8513F14-4F47-4E0D-8D32-EBE7B76823E4}" type="datetime1">
              <a:rPr lang="de-CH" smtClean="0"/>
              <a:pPr/>
              <a:t>27.01.2015</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46E79633-74BD-4A71-B902-80917C391B13}" type="datetime1">
              <a:rPr lang="de-CH" smtClean="0"/>
              <a:pPr/>
              <a:t>27.01.2015</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9D088-27DC-4080-A240-86948479A28B}" type="datetime1">
              <a:rPr lang="de-CH" smtClean="0"/>
              <a:pPr/>
              <a:t>27.01.2015</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674F0A-37BA-4CE3-B1FD-DE57A7E2F2C6}"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21D337-1AC3-4C90-A6D6-C76901335803}" type="datetime1">
              <a:rPr lang="de-CH" smtClean="0"/>
              <a:pPr/>
              <a:t>27.01.2015</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83DD5-C3DA-4CA9-B8E4-0EE8BDD3D8BD}"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41D45D-C437-4629-92E5-447F4DCA3AC5}" type="datetime1">
              <a:rPr lang="de-CH" smtClean="0"/>
              <a:pPr/>
              <a:t>27.01.2015</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B997-77BE-4D3A-A955-1FC2A3076634}"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google.ch/url?sa=i&amp;source=images&amp;cd=&amp;cad=rja&amp;docid=nkTeXNZMKR6-SM&amp;tbnid=NaB7by2_iFfqJM:&amp;ved=0CAgQjRwwAA&amp;url=http://de.wikipedia.org/wiki/Bundeshaus_(Bern)&amp;ei=4puCUaaMFK3U4QSmkoDoBQ&amp;psig=AFQjCNEitEhimQgMPif5t7cY4DflqfqBhg&amp;ust=1367600482422759"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4.xml.rels><?xml version="1.0" encoding="UTF-8" standalone="yes"?>
<Relationships xmlns="http://schemas.openxmlformats.org/package/2006/relationships"><Relationship Id="rId3" Type="http://schemas.openxmlformats.org/officeDocument/2006/relationships/hyperlink" Target="http://www.google.ch/url?sa=i&amp;source=images&amp;cd=&amp;cad=rja&amp;docid=gQiGhC_WAwoqUM&amp;tbnid=9J-Txb5QkKFIqM:&amp;ved=0CAgQjRwwAA&amp;url=http://www.swissfot.ch/htm_public_d/Wappen/ch/Umriss%20Kantone_Wappen.htm&amp;ei=Q52CUfvpGYzDPIOcgdgG&amp;psig=AFQjCNFlV8MI5L_qiqj7fdc9o07WOVHYjg&amp;ust=1367600835452036"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fld id="{87674F0A-37BA-4CE3-B1FD-DE57A7E2F2C6}" type="slidenum">
              <a:rPr lang="de-CH" smtClean="0"/>
              <a:pPr/>
              <a:t>1</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1026" name="Picture 2" descr="https://encrypted-tbn0.gstatic.com/images?q=tbn:ANd9GcRcu39S21ZWXIVYaIcXMbjlCyJS2Rv-JGmMf-OAxE6Mc-G3mTUakQ"/>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01820" y="1484784"/>
            <a:ext cx="2994248" cy="4266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682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47874"/>
            <a:ext cx="8229600" cy="652934"/>
          </a:xfrm>
        </p:spPr>
        <p:txBody>
          <a:bodyPr/>
          <a:lstStyle/>
          <a:p>
            <a:r>
              <a:rPr lang="de-CH" dirty="0" smtClean="0"/>
              <a:t>Ablauf</a:t>
            </a:r>
            <a:endParaRPr lang="de-CH" dirty="0"/>
          </a:p>
        </p:txBody>
      </p:sp>
      <p:sp>
        <p:nvSpPr>
          <p:cNvPr id="3" name="Textfeld 2"/>
          <p:cNvSpPr txBox="1"/>
          <p:nvPr/>
        </p:nvSpPr>
        <p:spPr>
          <a:xfrm>
            <a:off x="683568" y="1884888"/>
            <a:ext cx="7272808" cy="3416320"/>
          </a:xfrm>
          <a:prstGeom prst="rect">
            <a:avLst/>
          </a:prstGeom>
          <a:noFill/>
        </p:spPr>
        <p:txBody>
          <a:bodyPr wrap="square" rtlCol="0">
            <a:spAutoFit/>
          </a:bodyPr>
          <a:lstStyle/>
          <a:p>
            <a:endParaRPr lang="de-CH" sz="2400" dirty="0"/>
          </a:p>
          <a:p>
            <a:pPr marL="363538" lvl="1" indent="-276225">
              <a:buFont typeface="Arial" pitchFamily="34" charset="0"/>
              <a:buChar char="•"/>
              <a:tabLst>
                <a:tab pos="363538" algn="l"/>
                <a:tab pos="987425" algn="l"/>
              </a:tabLst>
            </a:pPr>
            <a:r>
              <a:rPr lang="de-CH" sz="2400" dirty="0" smtClean="0"/>
              <a:t>Input: Was bedeutet «Politik»?</a:t>
            </a:r>
          </a:p>
          <a:p>
            <a:pPr marL="363538" lvl="1" indent="-276225">
              <a:buFont typeface="Arial" pitchFamily="34" charset="0"/>
              <a:buChar char="•"/>
              <a:tabLst>
                <a:tab pos="363538" algn="l"/>
                <a:tab pos="987425" algn="l"/>
              </a:tabLst>
            </a:pPr>
            <a:endParaRPr lang="de-CH" sz="2400" dirty="0" smtClean="0"/>
          </a:p>
          <a:p>
            <a:pPr marL="363538" lvl="1" indent="-276225">
              <a:buFont typeface="Arial" pitchFamily="34" charset="0"/>
              <a:buChar char="•"/>
              <a:tabLst>
                <a:tab pos="363538" algn="l"/>
                <a:tab pos="987425" algn="l"/>
              </a:tabLst>
            </a:pPr>
            <a:r>
              <a:rPr lang="de-CH" sz="2400" dirty="0" smtClean="0"/>
              <a:t>Input: Akteure auf dem politischen Parkett</a:t>
            </a:r>
          </a:p>
          <a:p>
            <a:pPr marL="363538" indent="-276225">
              <a:buFont typeface="Arial" pitchFamily="34" charset="0"/>
              <a:buChar char="•"/>
              <a:tabLst>
                <a:tab pos="363538" algn="l"/>
                <a:tab pos="987425" algn="l"/>
              </a:tabLst>
            </a:pPr>
            <a:endParaRPr lang="de-CH" sz="2400" dirty="0" smtClean="0"/>
          </a:p>
          <a:p>
            <a:pPr marL="363538" indent="-276225">
              <a:buFont typeface="Arial" pitchFamily="34" charset="0"/>
              <a:buChar char="•"/>
              <a:tabLst>
                <a:tab pos="363538" algn="l"/>
                <a:tab pos="987425" algn="l"/>
              </a:tabLst>
            </a:pPr>
            <a:r>
              <a:rPr lang="de-CH" sz="2400" dirty="0" smtClean="0"/>
              <a:t>Input: Die Rolle der Verwaltung</a:t>
            </a:r>
            <a:endParaRPr lang="de-CH" sz="2400" dirty="0"/>
          </a:p>
          <a:p>
            <a:endParaRPr lang="de-CH" sz="2400" dirty="0" smtClean="0"/>
          </a:p>
          <a:p>
            <a:pPr marL="342900" indent="-342900">
              <a:buFont typeface="Arial" pitchFamily="34" charset="0"/>
              <a:buChar char="•"/>
            </a:pPr>
            <a:endParaRPr lang="de-CH" sz="2400" dirty="0"/>
          </a:p>
          <a:p>
            <a:endParaRPr lang="de-CH" sz="2400" dirty="0" smtClean="0"/>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1"/>
          </p:nvPr>
        </p:nvSpPr>
        <p:spPr/>
        <p:txBody>
          <a:bodyPr/>
          <a:lstStyle/>
          <a:p>
            <a:fld id="{87674F0A-37BA-4CE3-B1FD-DE57A7E2F2C6}" type="slidenum">
              <a:rPr lang="de-CH" smtClean="0"/>
              <a:pPr/>
              <a:t>10</a:t>
            </a:fld>
            <a:endParaRPr lang="de-CH"/>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Begriffsklärung</a:t>
            </a:r>
            <a:endParaRPr lang="de-CH" dirty="0"/>
          </a:p>
        </p:txBody>
      </p:sp>
      <p:sp>
        <p:nvSpPr>
          <p:cNvPr id="3" name="Inhaltsplatzhalter 2"/>
          <p:cNvSpPr>
            <a:spLocks noGrp="1"/>
          </p:cNvSpPr>
          <p:nvPr>
            <p:ph idx="1"/>
          </p:nvPr>
        </p:nvSpPr>
        <p:spPr/>
        <p:txBody>
          <a:bodyPr/>
          <a:lstStyle/>
          <a:p>
            <a:pPr marL="0" indent="0">
              <a:buNone/>
            </a:pPr>
            <a:endParaRPr lang="de-CH" dirty="0" smtClean="0"/>
          </a:p>
          <a:p>
            <a:pPr marL="0" indent="0">
              <a:buNone/>
            </a:pPr>
            <a:r>
              <a:rPr lang="de-CH" dirty="0"/>
              <a:t>	</a:t>
            </a:r>
            <a:r>
              <a:rPr lang="de-CH" dirty="0" smtClean="0"/>
              <a:t>	Was bedeutet der Begriff Politik?</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11</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1027" name="Picture 3" descr="C:\Users\moe\AppData\Local\Microsoft\Windows\Temporary Internet Files\Content.IE5\F3HNEE6Y\MC900434403[2].wmf"/>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818954" y="2996952"/>
            <a:ext cx="1362075" cy="190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113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Definitionen «Politik»</a:t>
            </a:r>
            <a:endParaRPr lang="de-CH" dirty="0"/>
          </a:p>
        </p:txBody>
      </p:sp>
      <p:sp>
        <p:nvSpPr>
          <p:cNvPr id="3" name="Inhaltsplatzhalter 2"/>
          <p:cNvSpPr>
            <a:spLocks noGrp="1"/>
          </p:cNvSpPr>
          <p:nvPr>
            <p:ph idx="1"/>
          </p:nvPr>
        </p:nvSpPr>
        <p:spPr/>
        <p:txBody>
          <a:bodyPr/>
          <a:lstStyle/>
          <a:p>
            <a:pPr marL="0" indent="0">
              <a:buNone/>
            </a:pPr>
            <a:r>
              <a:rPr lang="de-CH" dirty="0" smtClean="0"/>
              <a:t>«Politik ist die Summe der Mittel, die nötig sind, um zur Macht zu kommen und sich an der Macht zu halten und um von der Macht den nützlichsten Gebrauch zu machen.»</a:t>
            </a:r>
          </a:p>
          <a:p>
            <a:pPr marL="0" indent="0">
              <a:buNone/>
            </a:pPr>
            <a:r>
              <a:rPr lang="de-CH" sz="1600" dirty="0" smtClean="0"/>
              <a:t>Machiavelli, um 1515</a:t>
            </a:r>
          </a:p>
          <a:p>
            <a:pPr marL="0" indent="0">
              <a:buNone/>
            </a:pPr>
            <a:endParaRPr lang="de-CH" sz="1600" dirty="0"/>
          </a:p>
          <a:p>
            <a:pPr marL="0" indent="0">
              <a:buNone/>
            </a:pPr>
            <a:r>
              <a:rPr lang="de-CH" dirty="0" smtClean="0"/>
              <a:t>«Politik ist die Lehre vom Staatszweck und den besten Mitteln (Einrichtungen, Formen, Tätigkeiten) zu ihrer Verwirklichung.»</a:t>
            </a:r>
          </a:p>
          <a:p>
            <a:pPr marL="0" indent="0">
              <a:buNone/>
            </a:pPr>
            <a:r>
              <a:rPr lang="de-CH" sz="1600" dirty="0" smtClean="0"/>
              <a:t>Brockhaus, 1903, Bd. 13: S.236</a:t>
            </a:r>
            <a:endParaRPr lang="de-CH" sz="1600"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12</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extLst>
      <p:ext uri="{BB962C8B-B14F-4D97-AF65-F5344CB8AC3E}">
        <p14:creationId xmlns:p14="http://schemas.microsoft.com/office/powerpoint/2010/main" val="3993704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80728"/>
            <a:ext cx="8229600" cy="652934"/>
          </a:xfrm>
        </p:spPr>
        <p:txBody>
          <a:bodyPr/>
          <a:lstStyle/>
          <a:p>
            <a:r>
              <a:rPr lang="de-CH" dirty="0"/>
              <a:t>Definitionen «Politik»</a:t>
            </a:r>
          </a:p>
        </p:txBody>
      </p:sp>
      <p:sp>
        <p:nvSpPr>
          <p:cNvPr id="3" name="Inhaltsplatzhalter 2"/>
          <p:cNvSpPr>
            <a:spLocks noGrp="1"/>
          </p:cNvSpPr>
          <p:nvPr>
            <p:ph idx="1"/>
          </p:nvPr>
        </p:nvSpPr>
        <p:spPr/>
        <p:txBody>
          <a:bodyPr/>
          <a:lstStyle/>
          <a:p>
            <a:pPr marL="0" indent="0">
              <a:buNone/>
            </a:pPr>
            <a:endParaRPr lang="de-CH" dirty="0" smtClean="0"/>
          </a:p>
          <a:p>
            <a:pPr marL="0" indent="0">
              <a:buNone/>
            </a:pPr>
            <a:r>
              <a:rPr lang="de-CH" dirty="0" smtClean="0"/>
              <a:t>Politik bezeichnet </a:t>
            </a:r>
            <a:r>
              <a:rPr lang="de-CH" dirty="0"/>
              <a:t>jegliche Art der </a:t>
            </a:r>
            <a:r>
              <a:rPr lang="de-CH" b="1" dirty="0"/>
              <a:t>Einflussnahme</a:t>
            </a:r>
            <a:r>
              <a:rPr lang="de-CH" dirty="0"/>
              <a:t> und Gestaltung sowie die Durchsetzung von Forderungen und Zielen, sei es in privaten oder öffentlichen Bereichen. </a:t>
            </a:r>
            <a:br>
              <a:rPr lang="de-CH" dirty="0"/>
            </a:br>
            <a:endParaRPr lang="de-CH" dirty="0" smtClean="0"/>
          </a:p>
          <a:p>
            <a:pPr marL="0" indent="0">
              <a:buNone/>
            </a:pPr>
            <a:r>
              <a:rPr lang="de-CH" b="1" dirty="0" smtClean="0"/>
              <a:t>Politik ist ein ständiger Machtkampf zwischen verschiedenen Gruppierungen und Organisationen mit unterschiedlichen Werten, Vorstellungen und Interessen.</a:t>
            </a:r>
            <a:endParaRPr lang="de-CH" b="1"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13</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extLst>
      <p:ext uri="{BB962C8B-B14F-4D97-AF65-F5344CB8AC3E}">
        <p14:creationId xmlns:p14="http://schemas.microsoft.com/office/powerpoint/2010/main" val="3204717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Was umfasst Politik?</a:t>
            </a:r>
            <a:endParaRPr lang="de-CH" dirty="0"/>
          </a:p>
        </p:txBody>
      </p:sp>
      <p:sp>
        <p:nvSpPr>
          <p:cNvPr id="3" name="Inhaltsplatzhalter 2"/>
          <p:cNvSpPr>
            <a:spLocks noGrp="1"/>
          </p:cNvSpPr>
          <p:nvPr>
            <p:ph idx="1"/>
          </p:nvPr>
        </p:nvSpPr>
        <p:spPr/>
        <p:txBody>
          <a:bodyPr/>
          <a:lstStyle/>
          <a:p>
            <a:r>
              <a:rPr lang="de-CH" dirty="0" smtClean="0"/>
              <a:t>Ordnung</a:t>
            </a:r>
          </a:p>
          <a:p>
            <a:r>
              <a:rPr lang="de-CH" dirty="0" smtClean="0"/>
              <a:t>Gemeinwohl</a:t>
            </a:r>
          </a:p>
          <a:p>
            <a:r>
              <a:rPr lang="de-CH" dirty="0" smtClean="0"/>
              <a:t>Macht</a:t>
            </a:r>
          </a:p>
          <a:p>
            <a:r>
              <a:rPr lang="de-CH" dirty="0" smtClean="0"/>
              <a:t>Staat</a:t>
            </a:r>
          </a:p>
          <a:p>
            <a:r>
              <a:rPr lang="de-CH" dirty="0" smtClean="0"/>
              <a:t>Interessenskonflikte</a:t>
            </a:r>
          </a:p>
          <a:p>
            <a:pPr lvl="1"/>
            <a:r>
              <a:rPr lang="de-CH" b="1" dirty="0" smtClean="0"/>
              <a:t>Einzelinteressen</a:t>
            </a:r>
          </a:p>
          <a:p>
            <a:pPr lvl="1"/>
            <a:r>
              <a:rPr lang="de-CH" b="1" dirty="0" smtClean="0"/>
              <a:t>Allgemeininteressen</a:t>
            </a:r>
            <a:endParaRPr lang="de-CH" b="1"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14</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extLst>
      <p:ext uri="{BB962C8B-B14F-4D97-AF65-F5344CB8AC3E}">
        <p14:creationId xmlns:p14="http://schemas.microsoft.com/office/powerpoint/2010/main" val="1125407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75866"/>
            <a:ext cx="8229600" cy="652934"/>
          </a:xfrm>
        </p:spPr>
        <p:txBody>
          <a:bodyPr/>
          <a:lstStyle/>
          <a:p>
            <a:r>
              <a:rPr lang="de-CH" dirty="0" smtClean="0"/>
              <a:t>Akteure auf dem politischen Parkett</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15</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graphicFrame>
        <p:nvGraphicFramePr>
          <p:cNvPr id="11" name="Tabelle 10"/>
          <p:cNvGraphicFramePr>
            <a:graphicFrameLocks noGrp="1"/>
          </p:cNvGraphicFramePr>
          <p:nvPr>
            <p:extLst>
              <p:ext uri="{D42A27DB-BD31-4B8C-83A1-F6EECF244321}">
                <p14:modId xmlns:p14="http://schemas.microsoft.com/office/powerpoint/2010/main" val="2969763090"/>
              </p:ext>
            </p:extLst>
          </p:nvPr>
        </p:nvGraphicFramePr>
        <p:xfrm>
          <a:off x="899593" y="2204864"/>
          <a:ext cx="7128792" cy="3528393"/>
        </p:xfrm>
        <a:graphic>
          <a:graphicData uri="http://schemas.openxmlformats.org/drawingml/2006/table">
            <a:tbl>
              <a:tblPr>
                <a:tableStyleId>{5C22544A-7EE6-4342-B048-85BDC9FD1C3A}</a:tableStyleId>
              </a:tblPr>
              <a:tblGrid>
                <a:gridCol w="1307866"/>
                <a:gridCol w="1307866"/>
                <a:gridCol w="1307866"/>
                <a:gridCol w="1307866"/>
                <a:gridCol w="1897328"/>
              </a:tblGrid>
              <a:tr h="1176131">
                <a:tc>
                  <a:txBody>
                    <a:bodyPr/>
                    <a:lstStyle/>
                    <a:p>
                      <a:pPr algn="ctr" fontAlgn="ctr"/>
                      <a:r>
                        <a:rPr lang="de-CH" sz="2000" b="1" u="none" strike="noStrike" dirty="0" smtClean="0">
                          <a:effectLst/>
                        </a:rPr>
                        <a:t>Volks-</a:t>
                      </a:r>
                      <a:br>
                        <a:rPr lang="de-CH" sz="2000" b="1" u="none" strike="noStrike" dirty="0" smtClean="0">
                          <a:effectLst/>
                        </a:rPr>
                      </a:br>
                      <a:r>
                        <a:rPr lang="de-CH" sz="2000" b="1" u="none" strike="noStrike" dirty="0" err="1" smtClean="0">
                          <a:effectLst/>
                        </a:rPr>
                        <a:t>ver</a:t>
                      </a:r>
                      <a:r>
                        <a:rPr lang="de-CH" sz="2000" b="1" u="none" strike="noStrike" dirty="0" smtClean="0">
                          <a:effectLst/>
                        </a:rPr>
                        <a:t>-</a:t>
                      </a:r>
                    </a:p>
                    <a:p>
                      <a:pPr algn="ctr" fontAlgn="ctr"/>
                      <a:r>
                        <a:rPr lang="de-CH" sz="2000" b="1" u="none" strike="noStrike" dirty="0" err="1" smtClean="0">
                          <a:effectLst/>
                        </a:rPr>
                        <a:t>tretung</a:t>
                      </a:r>
                      <a:endParaRPr lang="de-CH" sz="2000" b="1" i="0" u="none" strike="noStrike" dirty="0">
                        <a:solidFill>
                          <a:srgbClr val="000000"/>
                        </a:solidFill>
                        <a:effectLst/>
                        <a:latin typeface="Calibri"/>
                      </a:endParaRPr>
                    </a:p>
                  </a:txBody>
                  <a:tcPr marL="9525" marR="9525" marT="9525" marB="0" anchor="ctr"/>
                </a:tc>
                <a:tc>
                  <a:txBody>
                    <a:bodyPr/>
                    <a:lstStyle/>
                    <a:p>
                      <a:pPr algn="ctr" fontAlgn="ctr"/>
                      <a:r>
                        <a:rPr lang="de-CH" sz="2000" b="1" u="none" strike="noStrike" dirty="0">
                          <a:effectLst/>
                        </a:rPr>
                        <a:t>Regierung</a:t>
                      </a:r>
                      <a:endParaRPr lang="de-CH" sz="2000" b="1" i="0" u="none" strike="noStrike" dirty="0">
                        <a:solidFill>
                          <a:srgbClr val="000000"/>
                        </a:solidFill>
                        <a:effectLst/>
                        <a:latin typeface="Calibri"/>
                      </a:endParaRPr>
                    </a:p>
                  </a:txBody>
                  <a:tcPr marL="9525" marR="9525" marT="9525" marB="0" anchor="ctr"/>
                </a:tc>
                <a:tc>
                  <a:txBody>
                    <a:bodyPr/>
                    <a:lstStyle/>
                    <a:p>
                      <a:pPr algn="ctr" fontAlgn="ctr"/>
                      <a:r>
                        <a:rPr lang="de-CH" sz="2000" b="1" u="none" strike="noStrike" dirty="0" err="1" smtClean="0">
                          <a:effectLst/>
                        </a:rPr>
                        <a:t>Verwal-tung</a:t>
                      </a:r>
                      <a:endParaRPr lang="de-CH" sz="2000" b="1" i="0" u="none" strike="noStrike" dirty="0">
                        <a:solidFill>
                          <a:srgbClr val="000000"/>
                        </a:solidFill>
                        <a:effectLst/>
                        <a:latin typeface="Calibri"/>
                      </a:endParaRPr>
                    </a:p>
                  </a:txBody>
                  <a:tcPr marL="9525" marR="9525" marT="9525" marB="0" anchor="ctr"/>
                </a:tc>
                <a:tc>
                  <a:txBody>
                    <a:bodyPr/>
                    <a:lstStyle/>
                    <a:p>
                      <a:pPr algn="ctr" fontAlgn="ctr"/>
                      <a:r>
                        <a:rPr lang="de-CH" sz="2000" b="1" u="none" strike="noStrike" dirty="0">
                          <a:effectLst/>
                        </a:rPr>
                        <a:t>Justiz</a:t>
                      </a:r>
                      <a:endParaRPr lang="de-CH" sz="2000" b="1" i="0" u="none" strike="noStrike" dirty="0">
                        <a:solidFill>
                          <a:srgbClr val="000000"/>
                        </a:solidFill>
                        <a:effectLst/>
                        <a:latin typeface="Calibri"/>
                      </a:endParaRPr>
                    </a:p>
                  </a:txBody>
                  <a:tcPr marL="9525" marR="9525" marT="9525" marB="0" anchor="ctr"/>
                </a:tc>
                <a:tc>
                  <a:txBody>
                    <a:bodyPr/>
                    <a:lstStyle/>
                    <a:p>
                      <a:pPr algn="l" fontAlgn="ctr"/>
                      <a:r>
                        <a:rPr lang="de-CH" sz="2000" b="1" u="none" strike="noStrike">
                          <a:effectLst/>
                        </a:rPr>
                        <a:t>Behörden</a:t>
                      </a:r>
                      <a:br>
                        <a:rPr lang="de-CH" sz="2000" b="1" u="none" strike="noStrike">
                          <a:effectLst/>
                        </a:rPr>
                      </a:br>
                      <a:r>
                        <a:rPr lang="de-CH" sz="2000" b="1" u="none" strike="noStrike">
                          <a:effectLst/>
                        </a:rPr>
                        <a:t>Überbau</a:t>
                      </a:r>
                      <a:endParaRPr lang="de-CH" sz="2000" b="1" i="0" u="none" strike="noStrike">
                        <a:solidFill>
                          <a:srgbClr val="000000"/>
                        </a:solidFill>
                        <a:effectLst/>
                        <a:latin typeface="Calibri"/>
                      </a:endParaRPr>
                    </a:p>
                  </a:txBody>
                  <a:tcPr marL="9525" marR="9525" marT="9525" marB="0" anchor="ctr"/>
                </a:tc>
              </a:tr>
              <a:tr h="1176131">
                <a:tc gridSpan="4">
                  <a:txBody>
                    <a:bodyPr/>
                    <a:lstStyle/>
                    <a:p>
                      <a:pPr algn="ctr" fontAlgn="ctr"/>
                      <a:r>
                        <a:rPr lang="de-CH" sz="2000" b="1" u="none" strike="noStrike" dirty="0">
                          <a:effectLst/>
                        </a:rPr>
                        <a:t>Parteien, Verbände, Medien</a:t>
                      </a:r>
                      <a:endParaRPr lang="de-CH" sz="2000" b="1" i="0" u="none" strike="noStrike" dirty="0">
                        <a:solidFill>
                          <a:srgbClr val="000000"/>
                        </a:solidFill>
                        <a:effectLst/>
                        <a:latin typeface="Calibri"/>
                      </a:endParaRPr>
                    </a:p>
                  </a:txBody>
                  <a:tcPr marL="9525" marR="9525" marT="9525" marB="0" anchor="ctr">
                    <a:solidFill>
                      <a:schemeClr val="tx2">
                        <a:lumMod val="20000"/>
                        <a:lumOff val="80000"/>
                      </a:schemeClr>
                    </a:solidFill>
                  </a:tcPr>
                </a:tc>
                <a:tc hMerge="1">
                  <a:txBody>
                    <a:bodyPr/>
                    <a:lstStyle/>
                    <a:p>
                      <a:endParaRPr lang="de-CH"/>
                    </a:p>
                  </a:txBody>
                  <a:tcPr/>
                </a:tc>
                <a:tc hMerge="1">
                  <a:txBody>
                    <a:bodyPr/>
                    <a:lstStyle/>
                    <a:p>
                      <a:endParaRPr lang="de-CH"/>
                    </a:p>
                  </a:txBody>
                  <a:tcPr/>
                </a:tc>
                <a:tc hMerge="1">
                  <a:txBody>
                    <a:bodyPr/>
                    <a:lstStyle/>
                    <a:p>
                      <a:endParaRPr lang="de-CH"/>
                    </a:p>
                  </a:txBody>
                  <a:tcPr/>
                </a:tc>
                <a:tc>
                  <a:txBody>
                    <a:bodyPr/>
                    <a:lstStyle/>
                    <a:p>
                      <a:pPr algn="l" fontAlgn="ctr"/>
                      <a:r>
                        <a:rPr lang="de-CH" sz="2000" b="1" u="none" strike="noStrike" dirty="0">
                          <a:effectLst/>
                        </a:rPr>
                        <a:t>Zwischenbau</a:t>
                      </a:r>
                      <a:endParaRPr lang="de-CH" sz="2000" b="1" i="0" u="none" strike="noStrike" dirty="0">
                        <a:solidFill>
                          <a:srgbClr val="000000"/>
                        </a:solidFill>
                        <a:effectLst/>
                        <a:latin typeface="Calibri"/>
                      </a:endParaRPr>
                    </a:p>
                  </a:txBody>
                  <a:tcPr marL="9525" marR="9525" marT="9525" marB="0" anchor="ctr">
                    <a:solidFill>
                      <a:schemeClr val="tx2">
                        <a:lumMod val="20000"/>
                        <a:lumOff val="80000"/>
                      </a:schemeClr>
                    </a:solidFill>
                  </a:tcPr>
                </a:tc>
              </a:tr>
              <a:tr h="1176131">
                <a:tc gridSpan="4">
                  <a:txBody>
                    <a:bodyPr/>
                    <a:lstStyle/>
                    <a:p>
                      <a:pPr algn="ctr" fontAlgn="ctr"/>
                      <a:r>
                        <a:rPr lang="de-CH" sz="2000" b="1" u="none" strike="noStrike" dirty="0">
                          <a:effectLst/>
                        </a:rPr>
                        <a:t>Volk</a:t>
                      </a:r>
                      <a:endParaRPr lang="de-CH" sz="2000" b="1" i="0" u="none" strike="noStrike" dirty="0">
                        <a:solidFill>
                          <a:srgbClr val="000000"/>
                        </a:solidFill>
                        <a:effectLst/>
                        <a:latin typeface="Calibri"/>
                      </a:endParaRPr>
                    </a:p>
                  </a:txBody>
                  <a:tcPr marL="9525" marR="9525" marT="9525" marB="0" anchor="ctr">
                    <a:solidFill>
                      <a:schemeClr val="tx2">
                        <a:lumMod val="40000"/>
                        <a:lumOff val="60000"/>
                      </a:schemeClr>
                    </a:solidFill>
                  </a:tcPr>
                </a:tc>
                <a:tc hMerge="1">
                  <a:txBody>
                    <a:bodyPr/>
                    <a:lstStyle/>
                    <a:p>
                      <a:endParaRPr lang="de-CH"/>
                    </a:p>
                  </a:txBody>
                  <a:tcPr/>
                </a:tc>
                <a:tc hMerge="1">
                  <a:txBody>
                    <a:bodyPr/>
                    <a:lstStyle/>
                    <a:p>
                      <a:endParaRPr lang="de-CH"/>
                    </a:p>
                  </a:txBody>
                  <a:tcPr/>
                </a:tc>
                <a:tc hMerge="1">
                  <a:txBody>
                    <a:bodyPr/>
                    <a:lstStyle/>
                    <a:p>
                      <a:endParaRPr lang="de-CH"/>
                    </a:p>
                  </a:txBody>
                  <a:tcPr/>
                </a:tc>
                <a:tc>
                  <a:txBody>
                    <a:bodyPr/>
                    <a:lstStyle/>
                    <a:p>
                      <a:pPr algn="l" fontAlgn="ctr"/>
                      <a:r>
                        <a:rPr lang="de-CH" sz="2000" b="1" u="none" strike="noStrike" dirty="0">
                          <a:effectLst/>
                        </a:rPr>
                        <a:t>Basis Unterbau</a:t>
                      </a:r>
                      <a:endParaRPr lang="de-CH" sz="2000" b="1" i="0" u="none" strike="noStrike" dirty="0">
                        <a:solidFill>
                          <a:srgbClr val="000000"/>
                        </a:solidFill>
                        <a:effectLst/>
                        <a:latin typeface="Calibri"/>
                      </a:endParaRPr>
                    </a:p>
                  </a:txBody>
                  <a:tcPr marL="9525" marR="9525" marT="9525" marB="0" anchor="ctr">
                    <a:solidFill>
                      <a:schemeClr val="tx2">
                        <a:lumMod val="40000"/>
                        <a:lumOff val="60000"/>
                      </a:schemeClr>
                    </a:solidFill>
                  </a:tcPr>
                </a:tc>
              </a:tr>
            </a:tbl>
          </a:graphicData>
        </a:graphic>
      </p:graphicFrame>
    </p:spTree>
    <p:extLst>
      <p:ext uri="{BB962C8B-B14F-4D97-AF65-F5344CB8AC3E}">
        <p14:creationId xmlns:p14="http://schemas.microsoft.com/office/powerpoint/2010/main" val="25682149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Parteien</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16</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
        <p:nvSpPr>
          <p:cNvPr id="6" name="Rectangle 3"/>
          <p:cNvSpPr txBox="1">
            <a:spLocks noGrp="1" noChangeArrowheads="1"/>
          </p:cNvSpPr>
          <p:nvPr>
            <p:ph idx="1"/>
          </p:nvPr>
        </p:nvSpPr>
        <p:spPr>
          <a:prstGeom prst="rect">
            <a:avLst/>
          </a:prstGeom>
          <a:noFill/>
        </p:spPr>
        <p:txBody>
          <a:bodyPr/>
          <a:lstStyle/>
          <a:p>
            <a:pPr marL="266700" marR="0" lvl="0" indent="-266700" algn="l" defTabSz="914400" rtl="0" eaLnBrk="0" fontAlgn="auto" latinLnBrk="0" hangingPunct="0">
              <a:lnSpc>
                <a:spcPct val="100000"/>
              </a:lnSpc>
              <a:spcBef>
                <a:spcPct val="50000"/>
              </a:spcBef>
              <a:spcAft>
                <a:spcPts val="0"/>
              </a:spcAft>
              <a:buClrTx/>
              <a:buSzTx/>
              <a:buFont typeface="Times" pitchFamily="20" charset="0"/>
              <a:buChar char="•"/>
              <a:tabLst/>
              <a:defRPr/>
            </a:pPr>
            <a:r>
              <a:rPr kumimoji="0" lang="fr-CH" i="0" u="none" strike="noStrike" kern="1200" cap="none" spc="0" normalizeH="0" baseline="0" noProof="0" dirty="0" smtClean="0">
                <a:ln>
                  <a:noFill/>
                </a:ln>
                <a:solidFill>
                  <a:schemeClr val="tx1"/>
                </a:solidFill>
                <a:effectLst/>
                <a:uLnTx/>
                <a:uFillTx/>
                <a:cs typeface="Arial" charset="0"/>
              </a:rPr>
              <a:t>politischer Verein </a:t>
            </a:r>
          </a:p>
          <a:p>
            <a:pPr marL="266700" marR="0" lvl="0" indent="-266700" algn="l" defTabSz="914400" rtl="0" eaLnBrk="0" fontAlgn="auto" latinLnBrk="0" hangingPunct="0">
              <a:lnSpc>
                <a:spcPct val="100000"/>
              </a:lnSpc>
              <a:spcBef>
                <a:spcPct val="50000"/>
              </a:spcBef>
              <a:spcAft>
                <a:spcPts val="0"/>
              </a:spcAft>
              <a:buClrTx/>
              <a:buSzTx/>
              <a:buFont typeface="Times" pitchFamily="20" charset="0"/>
              <a:buChar char="•"/>
              <a:tabLst/>
              <a:defRPr/>
            </a:pPr>
            <a:r>
              <a:rPr kumimoji="0" lang="fr-CH" i="0" u="none" strike="noStrike" kern="1200" cap="none" spc="0" normalizeH="0" baseline="0" noProof="0" dirty="0" smtClean="0">
                <a:ln>
                  <a:noFill/>
                </a:ln>
                <a:solidFill>
                  <a:schemeClr val="tx1"/>
                </a:solidFill>
                <a:effectLst/>
                <a:uLnTx/>
                <a:uFillTx/>
                <a:cs typeface="Arial" charset="0"/>
              </a:rPr>
              <a:t>gleichgesinnte Bürgerinnen und Bürger wollen wichtige </a:t>
            </a:r>
          </a:p>
          <a:p>
            <a:pPr marL="0" indent="0" eaLnBrk="0" hangingPunct="0">
              <a:spcBef>
                <a:spcPct val="50000"/>
              </a:spcBef>
              <a:buNone/>
              <a:tabLst>
                <a:tab pos="261938" algn="l"/>
              </a:tabLst>
              <a:defRPr/>
            </a:pPr>
            <a:r>
              <a:rPr kumimoji="0" lang="fr-CH" i="0" u="none" strike="noStrike" kern="1200" cap="none" spc="0" normalizeH="0" baseline="0" noProof="0" dirty="0" smtClean="0">
                <a:ln>
                  <a:noFill/>
                </a:ln>
                <a:solidFill>
                  <a:schemeClr val="tx1"/>
                </a:solidFill>
                <a:effectLst/>
                <a:uLnTx/>
                <a:uFillTx/>
                <a:cs typeface="Arial" charset="0"/>
              </a:rPr>
              <a:t>   	</a:t>
            </a:r>
            <a:r>
              <a:rPr kumimoji="0" lang="fr-CH" i="0" u="none" strike="noStrike" kern="1200" cap="none" spc="0" normalizeH="0" baseline="0" noProof="0" dirty="0" err="1" smtClean="0">
                <a:ln>
                  <a:noFill/>
                </a:ln>
                <a:solidFill>
                  <a:schemeClr val="tx1"/>
                </a:solidFill>
                <a:effectLst/>
                <a:uLnTx/>
                <a:uFillTx/>
                <a:cs typeface="Arial" charset="0"/>
              </a:rPr>
              <a:t>Bereiche</a:t>
            </a:r>
            <a:r>
              <a:rPr kumimoji="0" lang="fr-CH" i="0" u="none" strike="noStrike" kern="1200" cap="none" spc="0" normalizeH="0" baseline="0" noProof="0" dirty="0" smtClean="0">
                <a:ln>
                  <a:noFill/>
                </a:ln>
                <a:solidFill>
                  <a:schemeClr val="tx1"/>
                </a:solidFill>
                <a:effectLst/>
                <a:uLnTx/>
                <a:uFillTx/>
                <a:cs typeface="Arial" charset="0"/>
              </a:rPr>
              <a:t> des öffentlichen Lebens in Gemeinde, Kanton </a:t>
            </a:r>
          </a:p>
          <a:p>
            <a:pPr marL="0" marR="0" lvl="0" indent="0" algn="l" defTabSz="914400" rtl="0" eaLnBrk="0" fontAlgn="auto" latinLnBrk="0" hangingPunct="0">
              <a:lnSpc>
                <a:spcPct val="100000"/>
              </a:lnSpc>
              <a:spcBef>
                <a:spcPct val="50000"/>
              </a:spcBef>
              <a:spcAft>
                <a:spcPts val="0"/>
              </a:spcAft>
              <a:buClrTx/>
              <a:buSzTx/>
              <a:buNone/>
              <a:tabLst>
                <a:tab pos="261938" algn="l"/>
              </a:tabLst>
              <a:defRPr/>
            </a:pPr>
            <a:r>
              <a:rPr kumimoji="0" lang="fr-CH" i="0" u="none" strike="noStrike" kern="1200" cap="none" spc="0" normalizeH="0" baseline="0" noProof="0" dirty="0" smtClean="0">
                <a:ln>
                  <a:noFill/>
                </a:ln>
                <a:solidFill>
                  <a:schemeClr val="tx1"/>
                </a:solidFill>
                <a:effectLst/>
                <a:uLnTx/>
                <a:uFillTx/>
                <a:cs typeface="Arial" charset="0"/>
              </a:rPr>
              <a:t>   	und Bund nach ihren Vorstellungen und Interessen</a:t>
            </a:r>
          </a:p>
          <a:p>
            <a:pPr marL="0" marR="0" lvl="0" indent="0" algn="l" defTabSz="914400" rtl="0" eaLnBrk="0" fontAlgn="auto" latinLnBrk="0" hangingPunct="0">
              <a:lnSpc>
                <a:spcPct val="100000"/>
              </a:lnSpc>
              <a:spcBef>
                <a:spcPct val="50000"/>
              </a:spcBef>
              <a:spcAft>
                <a:spcPts val="0"/>
              </a:spcAft>
              <a:buClrTx/>
              <a:buSzTx/>
              <a:buNone/>
              <a:tabLst>
                <a:tab pos="261938" algn="l"/>
              </a:tabLst>
              <a:defRPr/>
            </a:pPr>
            <a:r>
              <a:rPr kumimoji="0" lang="fr-CH" i="0" u="none" strike="noStrike" kern="1200" cap="none" spc="0" normalizeH="0" baseline="0" noProof="0" dirty="0" smtClean="0">
                <a:ln>
                  <a:noFill/>
                </a:ln>
                <a:solidFill>
                  <a:schemeClr val="tx1"/>
                </a:solidFill>
                <a:effectLst/>
                <a:uLnTx/>
                <a:uFillTx/>
                <a:cs typeface="Arial" charset="0"/>
              </a:rPr>
              <a:t>   	</a:t>
            </a:r>
            <a:r>
              <a:rPr kumimoji="0" lang="fr-CH" i="0" u="none" strike="noStrike" kern="1200" cap="none" spc="0" normalizeH="0" baseline="0" noProof="0" dirty="0" err="1" smtClean="0">
                <a:ln>
                  <a:noFill/>
                </a:ln>
                <a:solidFill>
                  <a:schemeClr val="tx1"/>
                </a:solidFill>
                <a:effectLst/>
                <a:uLnTx/>
                <a:uFillTx/>
                <a:cs typeface="Arial" charset="0"/>
              </a:rPr>
              <a:t>gestalten</a:t>
            </a:r>
            <a:endParaRPr kumimoji="0" lang="fr-CH" i="0" u="none" strike="noStrike" kern="1200" cap="none" spc="0" normalizeH="0" baseline="0" noProof="0" dirty="0" smtClean="0">
              <a:ln>
                <a:noFill/>
              </a:ln>
              <a:solidFill>
                <a:schemeClr val="tx1"/>
              </a:solidFill>
              <a:effectLst/>
              <a:uLnTx/>
              <a:uFillTx/>
              <a:cs typeface="Arial" charset="0"/>
            </a:endParaRPr>
          </a:p>
          <a:p>
            <a:pPr marL="266700" marR="0" lvl="0" indent="-266700" algn="l" defTabSz="914400" rtl="0" eaLnBrk="0" fontAlgn="auto" latinLnBrk="0" hangingPunct="0">
              <a:lnSpc>
                <a:spcPct val="100000"/>
              </a:lnSpc>
              <a:spcBef>
                <a:spcPct val="50000"/>
              </a:spcBef>
              <a:spcAft>
                <a:spcPts val="0"/>
              </a:spcAft>
              <a:buClrTx/>
              <a:buSzTx/>
              <a:buFont typeface="Times" pitchFamily="20" charset="0"/>
              <a:buChar char="•"/>
              <a:tabLst/>
              <a:defRPr/>
            </a:pPr>
            <a:r>
              <a:rPr kumimoji="0" lang="fr-CH" i="0" u="none" strike="noStrike" kern="1200" cap="none" spc="0" normalizeH="0" baseline="0" noProof="0" dirty="0" smtClean="0">
                <a:ln>
                  <a:noFill/>
                </a:ln>
                <a:solidFill>
                  <a:schemeClr val="tx1"/>
                </a:solidFill>
                <a:effectLst/>
                <a:uLnTx/>
                <a:uFillTx/>
                <a:cs typeface="Arial" charset="0"/>
              </a:rPr>
              <a:t>Parteien </a:t>
            </a:r>
            <a:r>
              <a:rPr kumimoji="0" lang="fr-CH" i="0" u="none" strike="noStrike" kern="1200" cap="none" spc="0" normalizeH="0" baseline="0" noProof="0" dirty="0" err="1" smtClean="0">
                <a:ln>
                  <a:noFill/>
                </a:ln>
                <a:solidFill>
                  <a:schemeClr val="tx1"/>
                </a:solidFill>
                <a:effectLst/>
                <a:uLnTx/>
                <a:uFillTx/>
                <a:cs typeface="Arial" charset="0"/>
              </a:rPr>
              <a:t>leiten</a:t>
            </a:r>
            <a:r>
              <a:rPr kumimoji="0" lang="fr-CH" i="0" u="none" strike="noStrike" kern="1200" cap="none" spc="0" normalizeH="0" baseline="0" noProof="0" dirty="0" smtClean="0">
                <a:ln>
                  <a:noFill/>
                </a:ln>
                <a:solidFill>
                  <a:schemeClr val="tx1"/>
                </a:solidFill>
                <a:effectLst/>
                <a:uLnTx/>
                <a:uFillTx/>
                <a:cs typeface="Arial" charset="0"/>
              </a:rPr>
              <a:t> </a:t>
            </a:r>
            <a:r>
              <a:rPr kumimoji="0" lang="fr-CH" i="0" u="none" strike="noStrike" kern="1200" cap="none" spc="0" normalizeH="0" baseline="0" noProof="0" dirty="0" err="1" smtClean="0">
                <a:ln>
                  <a:noFill/>
                </a:ln>
                <a:solidFill>
                  <a:schemeClr val="tx1"/>
                </a:solidFill>
                <a:effectLst/>
                <a:uLnTx/>
                <a:uFillTx/>
                <a:cs typeface="Arial" charset="0"/>
              </a:rPr>
              <a:t>aus</a:t>
            </a:r>
            <a:r>
              <a:rPr kumimoji="0" lang="fr-CH" i="0" u="none" strike="noStrike" kern="1200" cap="none" spc="0" normalizeH="0" noProof="0" dirty="0" smtClean="0">
                <a:ln>
                  <a:noFill/>
                </a:ln>
                <a:solidFill>
                  <a:schemeClr val="tx1"/>
                </a:solidFill>
                <a:effectLst/>
                <a:uLnTx/>
                <a:uFillTx/>
                <a:cs typeface="Arial" charset="0"/>
              </a:rPr>
              <a:t> </a:t>
            </a:r>
            <a:r>
              <a:rPr kumimoji="0" lang="fr-CH" i="0" u="none" strike="noStrike" kern="1200" cap="none" spc="0" normalizeH="0" baseline="0" noProof="0" dirty="0" smtClean="0">
                <a:ln>
                  <a:noFill/>
                </a:ln>
                <a:solidFill>
                  <a:schemeClr val="tx1"/>
                </a:solidFill>
                <a:effectLst/>
                <a:uLnTx/>
                <a:uFillTx/>
                <a:cs typeface="Arial" charset="0"/>
              </a:rPr>
              <a:t>Weltanschauung </a:t>
            </a:r>
            <a:r>
              <a:rPr kumimoji="0" lang="fr-CH" i="0" u="none" strike="noStrike" kern="1200" cap="none" spc="0" normalizeH="0" baseline="0" noProof="0" dirty="0" err="1" smtClean="0">
                <a:ln>
                  <a:noFill/>
                </a:ln>
                <a:solidFill>
                  <a:schemeClr val="tx1"/>
                </a:solidFill>
                <a:effectLst/>
                <a:uLnTx/>
                <a:uFillTx/>
                <a:cs typeface="Arial" charset="0"/>
              </a:rPr>
              <a:t>ein</a:t>
            </a:r>
            <a:r>
              <a:rPr kumimoji="0" lang="fr-CH" i="0" u="none" strike="noStrike" kern="1200" cap="none" spc="0" normalizeH="0" baseline="0" noProof="0" dirty="0" smtClean="0">
                <a:ln>
                  <a:noFill/>
                </a:ln>
                <a:solidFill>
                  <a:schemeClr val="tx1"/>
                </a:solidFill>
                <a:effectLst/>
                <a:uLnTx/>
                <a:uFillTx/>
                <a:cs typeface="Arial" charset="0"/>
              </a:rPr>
              <a:t> Programm ab</a:t>
            </a:r>
          </a:p>
          <a:p>
            <a:pPr marL="266700" marR="0" lvl="0" indent="-266700" algn="l" defTabSz="914400" rtl="0" eaLnBrk="0" fontAlgn="auto" latinLnBrk="0" hangingPunct="0">
              <a:lnSpc>
                <a:spcPct val="100000"/>
              </a:lnSpc>
              <a:spcBef>
                <a:spcPct val="50000"/>
              </a:spcBef>
              <a:spcAft>
                <a:spcPts val="0"/>
              </a:spcAft>
              <a:buClrTx/>
              <a:buSzTx/>
              <a:buFont typeface="Times" pitchFamily="20" charset="0"/>
              <a:buChar char="•"/>
              <a:tabLst/>
              <a:defRPr/>
            </a:pPr>
            <a:r>
              <a:rPr kumimoji="0" lang="fr-CH" i="0" u="none" strike="noStrike" kern="1200" cap="none" spc="0" normalizeH="0" baseline="0" noProof="0" dirty="0" smtClean="0">
                <a:ln>
                  <a:noFill/>
                </a:ln>
                <a:solidFill>
                  <a:schemeClr val="tx1"/>
                </a:solidFill>
                <a:effectLst/>
                <a:uLnTx/>
                <a:uFillTx/>
                <a:cs typeface="Arial" charset="0"/>
              </a:rPr>
              <a:t>Mitglieder erhalten keine direkten materiellen</a:t>
            </a:r>
            <a:r>
              <a:rPr lang="fr-CH" dirty="0" smtClean="0">
                <a:cs typeface="Arial" charset="0"/>
              </a:rPr>
              <a:t> </a:t>
            </a:r>
            <a:r>
              <a:rPr kumimoji="0" lang="fr-CH" i="0" u="none" strike="noStrike" kern="1200" cap="none" spc="0" normalizeH="0" baseline="0" noProof="0" dirty="0" smtClean="0">
                <a:ln>
                  <a:noFill/>
                </a:ln>
                <a:solidFill>
                  <a:schemeClr val="tx1"/>
                </a:solidFill>
                <a:effectLst/>
                <a:uLnTx/>
                <a:uFillTx/>
                <a:cs typeface="Arial" charset="0"/>
              </a:rPr>
              <a:t>Gegenleistungen</a:t>
            </a:r>
          </a:p>
          <a:p>
            <a:pPr marL="0" marR="0" lvl="0" indent="0" algn="l" defTabSz="914400" rtl="0" eaLnBrk="0" fontAlgn="auto" latinLnBrk="0" hangingPunct="0">
              <a:lnSpc>
                <a:spcPct val="100000"/>
              </a:lnSpc>
              <a:spcBef>
                <a:spcPct val="50000"/>
              </a:spcBef>
              <a:spcAft>
                <a:spcPts val="0"/>
              </a:spcAft>
              <a:buClrTx/>
              <a:buSzTx/>
              <a:buNone/>
              <a:tabLst/>
              <a:defRPr/>
            </a:pPr>
            <a:endParaRPr kumimoji="0" lang="de-CH" i="0" u="none" strike="noStrike" kern="1200" cap="none" spc="0" normalizeH="0" baseline="0" noProof="0" dirty="0" smtClean="0">
              <a:ln>
                <a:noFill/>
              </a:ln>
              <a:solidFill>
                <a:schemeClr val="tx1"/>
              </a:solidFill>
              <a:effectLst/>
              <a:uLnTx/>
              <a:uFillTx/>
              <a:cs typeface="Arial" charset="0"/>
            </a:endParaRPr>
          </a:p>
          <a:p>
            <a:pPr marL="0" marR="0" lvl="0" indent="0" algn="l" defTabSz="914400" rtl="0" eaLnBrk="0" fontAlgn="auto" latinLnBrk="0" hangingPunct="0">
              <a:lnSpc>
                <a:spcPct val="100000"/>
              </a:lnSpc>
              <a:spcBef>
                <a:spcPct val="50000"/>
              </a:spcBef>
              <a:spcAft>
                <a:spcPts val="0"/>
              </a:spcAft>
              <a:buClrTx/>
              <a:buSzTx/>
              <a:buNone/>
              <a:tabLst/>
              <a:defRPr/>
            </a:pPr>
            <a:endParaRPr kumimoji="0" lang="de-CH" i="0" u="none" strike="noStrike" kern="1200" cap="none" spc="0" normalizeH="0" baseline="0" noProof="0" dirty="0">
              <a:ln>
                <a:noFill/>
              </a:ln>
              <a:solidFill>
                <a:schemeClr val="tx1"/>
              </a:solidFill>
              <a:effectLst/>
              <a:uLnTx/>
              <a:uFillTx/>
              <a:cs typeface="Arial" charset="0"/>
            </a:endParaRPr>
          </a:p>
        </p:txBody>
      </p:sp>
    </p:spTree>
    <p:extLst>
      <p:ext uri="{BB962C8B-B14F-4D97-AF65-F5344CB8AC3E}">
        <p14:creationId xmlns:p14="http://schemas.microsoft.com/office/powerpoint/2010/main" val="32885216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91890"/>
            <a:ext cx="8229600" cy="652934"/>
          </a:xfrm>
        </p:spPr>
        <p:txBody>
          <a:bodyPr/>
          <a:lstStyle/>
          <a:p>
            <a:r>
              <a:rPr lang="de-CH" dirty="0" smtClean="0"/>
              <a:t>Vertretungen in unserem Kanton</a:t>
            </a:r>
            <a:endParaRPr lang="de-CH" dirty="0"/>
          </a:p>
        </p:txBody>
      </p:sp>
      <p:sp>
        <p:nvSpPr>
          <p:cNvPr id="3" name="Inhaltsplatzhalter 2"/>
          <p:cNvSpPr>
            <a:spLocks noGrp="1"/>
          </p:cNvSpPr>
          <p:nvPr>
            <p:ph idx="1"/>
          </p:nvPr>
        </p:nvSpPr>
        <p:spPr>
          <a:xfrm>
            <a:off x="467544" y="1916832"/>
            <a:ext cx="8229600" cy="4525963"/>
          </a:xfrm>
        </p:spPr>
        <p:txBody>
          <a:bodyPr/>
          <a:lstStyle/>
          <a:p>
            <a:endParaRPr lang="de-CH" dirty="0" smtClean="0"/>
          </a:p>
          <a:p>
            <a:endParaRPr lang="de-CH" dirty="0"/>
          </a:p>
          <a:p>
            <a:r>
              <a:rPr lang="de-CH" dirty="0" smtClean="0"/>
              <a:t>Welche Parteien sind im Grossrat vertreten?</a:t>
            </a:r>
          </a:p>
          <a:p>
            <a:endParaRPr lang="de-CH" dirty="0"/>
          </a:p>
          <a:p>
            <a:r>
              <a:rPr lang="de-CH" dirty="0" smtClean="0"/>
              <a:t>Welcher Partei gehören die Mitglieder des Regierungsrats</a:t>
            </a:r>
            <a:r>
              <a:rPr lang="de-CH" dirty="0"/>
              <a:t> </a:t>
            </a:r>
            <a:r>
              <a:rPr lang="de-CH" dirty="0" smtClean="0"/>
              <a:t>(Exekutive) an?</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17</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extLst>
      <p:ext uri="{BB962C8B-B14F-4D97-AF65-F5344CB8AC3E}">
        <p14:creationId xmlns:p14="http://schemas.microsoft.com/office/powerpoint/2010/main" val="21993206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
            </a:r>
            <a:br>
              <a:rPr lang="de-CH" dirty="0" smtClean="0"/>
            </a:br>
            <a:r>
              <a:rPr lang="de-CH" dirty="0" smtClean="0"/>
              <a:t>Grossrat Aargau</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18</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1988840"/>
            <a:ext cx="5854305" cy="3641378"/>
          </a:xfrm>
          <a:prstGeom prst="rect">
            <a:avLst/>
          </a:prstGeom>
        </p:spPr>
      </p:pic>
    </p:spTree>
    <p:extLst>
      <p:ext uri="{BB962C8B-B14F-4D97-AF65-F5344CB8AC3E}">
        <p14:creationId xmlns:p14="http://schemas.microsoft.com/office/powerpoint/2010/main" val="1699137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4"/>
            <a:ext cx="8229600" cy="1080120"/>
          </a:xfrm>
        </p:spPr>
        <p:txBody>
          <a:bodyPr/>
          <a:lstStyle/>
          <a:p>
            <a:r>
              <a:rPr lang="de-CH" dirty="0" smtClean="0"/>
              <a:t/>
            </a:r>
            <a:br>
              <a:rPr lang="de-CH" dirty="0" smtClean="0"/>
            </a:br>
            <a:r>
              <a:rPr lang="de-CH" dirty="0" smtClean="0"/>
              <a:t>Aktuelle Mitglieder des Regierungsrats</a:t>
            </a:r>
            <a:endParaRPr lang="de-CH"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2948683939"/>
              </p:ext>
            </p:extLst>
          </p:nvPr>
        </p:nvGraphicFramePr>
        <p:xfrm>
          <a:off x="827584" y="2060847"/>
          <a:ext cx="7560840" cy="3888432"/>
        </p:xfrm>
        <a:graphic>
          <a:graphicData uri="http://schemas.openxmlformats.org/drawingml/2006/table">
            <a:tbl>
              <a:tblPr>
                <a:tableStyleId>{2D5ABB26-0587-4C30-8999-92F81FD0307C}</a:tableStyleId>
              </a:tblPr>
              <a:tblGrid>
                <a:gridCol w="1784018"/>
                <a:gridCol w="1791152"/>
                <a:gridCol w="2617518"/>
                <a:gridCol w="1368152"/>
              </a:tblGrid>
              <a:tr h="239254">
                <a:tc gridSpan="4">
                  <a:txBody>
                    <a:bodyPr/>
                    <a:lstStyle/>
                    <a:p>
                      <a:endParaRPr lang="de-CH" sz="1200" dirty="0"/>
                    </a:p>
                  </a:txBody>
                  <a:tcPr marL="34030" marR="34030" marT="17015" marB="17015" anchor="ctr"/>
                </a:tc>
                <a:tc hMerge="1">
                  <a:txBody>
                    <a:bodyPr/>
                    <a:lstStyle/>
                    <a:p>
                      <a:endParaRPr lang="de-CH"/>
                    </a:p>
                  </a:txBody>
                  <a:tcPr/>
                </a:tc>
                <a:tc hMerge="1">
                  <a:txBody>
                    <a:bodyPr/>
                    <a:lstStyle/>
                    <a:p>
                      <a:endParaRPr lang="de-CH"/>
                    </a:p>
                  </a:txBody>
                  <a:tcPr/>
                </a:tc>
                <a:tc hMerge="1">
                  <a:txBody>
                    <a:bodyPr/>
                    <a:lstStyle/>
                    <a:p>
                      <a:endParaRPr lang="de-CH"/>
                    </a:p>
                  </a:txBody>
                  <a:tcPr/>
                </a:tc>
              </a:tr>
              <a:tr h="385217">
                <a:tc>
                  <a:txBody>
                    <a:bodyPr/>
                    <a:lstStyle/>
                    <a:p>
                      <a:pPr algn="l"/>
                      <a:r>
                        <a:rPr lang="de-CH" sz="1200" dirty="0">
                          <a:effectLst/>
                        </a:rPr>
                        <a:t>Name</a:t>
                      </a:r>
                    </a:p>
                  </a:txBody>
                  <a:tcPr marL="34030" marR="63806" marT="17015" marB="17015" anchor="ctr"/>
                </a:tc>
                <a:tc>
                  <a:txBody>
                    <a:bodyPr/>
                    <a:lstStyle/>
                    <a:p>
                      <a:pPr algn="l"/>
                      <a:r>
                        <a:rPr lang="de-CH" sz="1200" dirty="0">
                          <a:effectLst/>
                        </a:rPr>
                        <a:t>Im Amt seit…</a:t>
                      </a:r>
                    </a:p>
                  </a:txBody>
                  <a:tcPr marL="34030" marR="63806" marT="17015" marB="17015" anchor="ctr"/>
                </a:tc>
                <a:tc>
                  <a:txBody>
                    <a:bodyPr/>
                    <a:lstStyle/>
                    <a:p>
                      <a:pPr algn="l"/>
                      <a:r>
                        <a:rPr lang="de-CH" sz="1200">
                          <a:effectLst/>
                        </a:rPr>
                        <a:t>Departement</a:t>
                      </a:r>
                    </a:p>
                  </a:txBody>
                  <a:tcPr marL="34030" marR="63806" marT="17015" marB="17015" anchor="ctr"/>
                </a:tc>
                <a:tc>
                  <a:txBody>
                    <a:bodyPr/>
                    <a:lstStyle/>
                    <a:p>
                      <a:pPr algn="l"/>
                      <a:r>
                        <a:rPr lang="de-CH" sz="1200" b="1" dirty="0">
                          <a:effectLst/>
                        </a:rPr>
                        <a:t>Partei</a:t>
                      </a:r>
                    </a:p>
                  </a:txBody>
                  <a:tcPr marL="34030" marR="63806" marT="17015" marB="17015" anchor="ctr"/>
                </a:tc>
              </a:tr>
              <a:tr h="652792">
                <a:tc>
                  <a:txBody>
                    <a:bodyPr/>
                    <a:lstStyle/>
                    <a:p>
                      <a:pPr algn="l"/>
                      <a:r>
                        <a:rPr lang="de-CH" sz="1200" dirty="0" smtClean="0"/>
                        <a:t>Roland </a:t>
                      </a:r>
                      <a:r>
                        <a:rPr lang="de-CH" sz="1200" dirty="0" err="1" smtClean="0"/>
                        <a:t>Brogli</a:t>
                      </a:r>
                      <a:endParaRPr lang="de-CH" sz="1200" dirty="0"/>
                    </a:p>
                  </a:txBody>
                  <a:tcPr marL="34030" marR="34030" marT="17015" marB="17015" anchor="ctr"/>
                </a:tc>
                <a:tc>
                  <a:txBody>
                    <a:bodyPr/>
                    <a:lstStyle/>
                    <a:p>
                      <a:pPr algn="l"/>
                      <a:r>
                        <a:rPr lang="de-CH" sz="1200" dirty="0"/>
                        <a:t>1. April 2001</a:t>
                      </a:r>
                    </a:p>
                  </a:txBody>
                  <a:tcPr marL="34030" marR="34030" marT="17015" marB="17015" anchor="ctr"/>
                </a:tc>
                <a:tc>
                  <a:txBody>
                    <a:bodyPr/>
                    <a:lstStyle/>
                    <a:p>
                      <a:pPr algn="l"/>
                      <a:r>
                        <a:rPr lang="de-CH" sz="1200"/>
                        <a:t>Finanzen und Ressourcen (DFR)</a:t>
                      </a:r>
                    </a:p>
                  </a:txBody>
                  <a:tcPr marL="34030" marR="34030" marT="17015" marB="17015" anchor="ctr"/>
                </a:tc>
                <a:tc>
                  <a:txBody>
                    <a:bodyPr/>
                    <a:lstStyle/>
                    <a:p>
                      <a:pPr algn="l"/>
                      <a:r>
                        <a:rPr lang="de-CH" sz="1200" b="1" dirty="0"/>
                        <a:t>CVP</a:t>
                      </a:r>
                    </a:p>
                  </a:txBody>
                  <a:tcPr marL="34030" marR="34030" marT="17015" marB="17015" anchor="ctr"/>
                </a:tc>
              </a:tr>
              <a:tr h="652792">
                <a:tc>
                  <a:txBody>
                    <a:bodyPr/>
                    <a:lstStyle/>
                    <a:p>
                      <a:pPr algn="l"/>
                      <a:r>
                        <a:rPr lang="de-CH" sz="1200" dirty="0" smtClean="0">
                          <a:effectLst/>
                        </a:rPr>
                        <a:t>Dr. Urs</a:t>
                      </a:r>
                      <a:r>
                        <a:rPr lang="de-CH" sz="1200" baseline="0" dirty="0" smtClean="0">
                          <a:effectLst/>
                        </a:rPr>
                        <a:t> </a:t>
                      </a:r>
                      <a:r>
                        <a:rPr lang="de-CH" sz="1200" dirty="0" smtClean="0">
                          <a:effectLst/>
                        </a:rPr>
                        <a:t>Hofmann</a:t>
                      </a:r>
                      <a:endParaRPr lang="de-CH" sz="1200" dirty="0">
                        <a:effectLst/>
                      </a:endParaRPr>
                    </a:p>
                  </a:txBody>
                  <a:tcPr marL="34030" marR="34030" marT="17015" marB="17015" anchor="ctr"/>
                </a:tc>
                <a:tc>
                  <a:txBody>
                    <a:bodyPr/>
                    <a:lstStyle/>
                    <a:p>
                      <a:pPr algn="l"/>
                      <a:r>
                        <a:rPr lang="de-CH" sz="1200" dirty="0"/>
                        <a:t>1. April 2009</a:t>
                      </a:r>
                    </a:p>
                  </a:txBody>
                  <a:tcPr marL="34030" marR="34030" marT="17015" marB="17015" anchor="ctr"/>
                </a:tc>
                <a:tc>
                  <a:txBody>
                    <a:bodyPr/>
                    <a:lstStyle/>
                    <a:p>
                      <a:r>
                        <a:rPr lang="de-CH" sz="1200"/>
                        <a:t>Volkswirtschaft und Inneres (DVI)</a:t>
                      </a:r>
                    </a:p>
                  </a:txBody>
                  <a:tcPr marL="34030" marR="34030" marT="17015" marB="17015" anchor="ctr"/>
                </a:tc>
                <a:tc>
                  <a:txBody>
                    <a:bodyPr/>
                    <a:lstStyle/>
                    <a:p>
                      <a:r>
                        <a:rPr lang="de-CH" sz="1200" b="1" dirty="0"/>
                        <a:t>SP</a:t>
                      </a:r>
                    </a:p>
                  </a:txBody>
                  <a:tcPr marL="34030" marR="34030" marT="17015" marB="17015" anchor="ctr"/>
                </a:tc>
              </a:tr>
              <a:tr h="741984">
                <a:tc>
                  <a:txBody>
                    <a:bodyPr/>
                    <a:lstStyle/>
                    <a:p>
                      <a:pPr algn="l"/>
                      <a:r>
                        <a:rPr lang="de-CH" sz="1200" dirty="0" smtClean="0">
                          <a:effectLst/>
                        </a:rPr>
                        <a:t>Susanne </a:t>
                      </a:r>
                      <a:r>
                        <a:rPr lang="de-CH" sz="1200" dirty="0" err="1" smtClean="0">
                          <a:effectLst/>
                        </a:rPr>
                        <a:t>Hochuli</a:t>
                      </a:r>
                      <a:endParaRPr lang="de-CH" sz="1200" dirty="0">
                        <a:effectLst/>
                      </a:endParaRPr>
                    </a:p>
                  </a:txBody>
                  <a:tcPr marL="34030" marR="34030" marT="17015" marB="17015" anchor="ctr"/>
                </a:tc>
                <a:tc>
                  <a:txBody>
                    <a:bodyPr/>
                    <a:lstStyle/>
                    <a:p>
                      <a:pPr algn="l"/>
                      <a:r>
                        <a:rPr lang="de-CH" sz="1200" dirty="0">
                          <a:effectLst/>
                        </a:rPr>
                        <a:t>1. April 2009</a:t>
                      </a:r>
                    </a:p>
                  </a:txBody>
                  <a:tcPr marL="34030" marR="34030" marT="17015" marB="17015" anchor="ctr"/>
                </a:tc>
                <a:tc>
                  <a:txBody>
                    <a:bodyPr/>
                    <a:lstStyle/>
                    <a:p>
                      <a:pPr algn="l"/>
                      <a:r>
                        <a:rPr lang="de-CH" sz="1200"/>
                        <a:t>Gesundheit und Soziales (DGS)</a:t>
                      </a:r>
                    </a:p>
                  </a:txBody>
                  <a:tcPr marL="34030" marR="34030" marT="17015" marB="17015" anchor="ctr"/>
                </a:tc>
                <a:tc>
                  <a:txBody>
                    <a:bodyPr/>
                    <a:lstStyle/>
                    <a:p>
                      <a:pPr algn="l"/>
                      <a:r>
                        <a:rPr lang="de-CH" sz="1200" b="1" dirty="0"/>
                        <a:t>Grüne</a:t>
                      </a:r>
                    </a:p>
                  </a:txBody>
                  <a:tcPr marL="34030" marR="34030" marT="17015" marB="17015" anchor="ctr"/>
                </a:tc>
              </a:tr>
              <a:tr h="563601">
                <a:tc>
                  <a:txBody>
                    <a:bodyPr/>
                    <a:lstStyle/>
                    <a:p>
                      <a:pPr algn="l"/>
                      <a:r>
                        <a:rPr lang="de-CH" sz="1200" dirty="0" smtClean="0">
                          <a:effectLst/>
                        </a:rPr>
                        <a:t>Alex </a:t>
                      </a:r>
                      <a:r>
                        <a:rPr lang="de-CH" sz="1200" dirty="0" err="1" smtClean="0">
                          <a:effectLst/>
                        </a:rPr>
                        <a:t>Hürzeler</a:t>
                      </a:r>
                      <a:endParaRPr lang="de-CH" sz="1200" dirty="0">
                        <a:effectLst/>
                      </a:endParaRPr>
                    </a:p>
                  </a:txBody>
                  <a:tcPr marL="34030" marR="34030" marT="17015" marB="17015" anchor="ctr"/>
                </a:tc>
                <a:tc>
                  <a:txBody>
                    <a:bodyPr/>
                    <a:lstStyle/>
                    <a:p>
                      <a:pPr algn="l"/>
                      <a:r>
                        <a:rPr lang="de-CH" sz="1200"/>
                        <a:t>1. April 2009</a:t>
                      </a:r>
                    </a:p>
                  </a:txBody>
                  <a:tcPr marL="34030" marR="34030" marT="17015" marB="17015" anchor="ctr"/>
                </a:tc>
                <a:tc>
                  <a:txBody>
                    <a:bodyPr/>
                    <a:lstStyle/>
                    <a:p>
                      <a:r>
                        <a:rPr lang="de-CH" sz="1200" dirty="0"/>
                        <a:t>Bildung, Kultur und Sport (BKS)</a:t>
                      </a:r>
                    </a:p>
                  </a:txBody>
                  <a:tcPr marL="34030" marR="34030" marT="17015" marB="17015" anchor="ctr"/>
                </a:tc>
                <a:tc>
                  <a:txBody>
                    <a:bodyPr/>
                    <a:lstStyle/>
                    <a:p>
                      <a:r>
                        <a:rPr lang="de-CH" sz="1200" b="1" dirty="0"/>
                        <a:t>SVP</a:t>
                      </a:r>
                    </a:p>
                  </a:txBody>
                  <a:tcPr marL="34030" marR="34030" marT="17015" marB="17015" anchor="ctr"/>
                </a:tc>
              </a:tr>
              <a:tr h="652792">
                <a:tc>
                  <a:txBody>
                    <a:bodyPr/>
                    <a:lstStyle/>
                    <a:p>
                      <a:pPr algn="l"/>
                      <a:r>
                        <a:rPr lang="de-CH" sz="1200" dirty="0" smtClean="0">
                          <a:effectLst/>
                        </a:rPr>
                        <a:t>Stephan</a:t>
                      </a:r>
                      <a:r>
                        <a:rPr lang="de-CH" sz="1200" baseline="0" dirty="0" smtClean="0">
                          <a:effectLst/>
                        </a:rPr>
                        <a:t> </a:t>
                      </a:r>
                      <a:r>
                        <a:rPr lang="de-CH" sz="1200" baseline="0" dirty="0" err="1" smtClean="0">
                          <a:effectLst/>
                        </a:rPr>
                        <a:t>Attiger</a:t>
                      </a:r>
                      <a:endParaRPr lang="de-CH" sz="1200" dirty="0">
                        <a:effectLst/>
                      </a:endParaRPr>
                    </a:p>
                  </a:txBody>
                  <a:tcPr marL="34030" marR="34030" marT="17015" marB="17015" anchor="ctr"/>
                </a:tc>
                <a:tc>
                  <a:txBody>
                    <a:bodyPr/>
                    <a:lstStyle/>
                    <a:p>
                      <a:pPr algn="l"/>
                      <a:r>
                        <a:rPr lang="de-CH" sz="1200" dirty="0">
                          <a:effectLst/>
                        </a:rPr>
                        <a:t>1. April 2013</a:t>
                      </a:r>
                    </a:p>
                  </a:txBody>
                  <a:tcPr marL="34030" marR="34030" marT="17015" marB="17015" anchor="ctr"/>
                </a:tc>
                <a:tc>
                  <a:txBody>
                    <a:bodyPr/>
                    <a:lstStyle/>
                    <a:p>
                      <a:pPr algn="l"/>
                      <a:r>
                        <a:rPr lang="de-CH" sz="1200" dirty="0"/>
                        <a:t>Bau, Verkehr und Umwelt (BVU)</a:t>
                      </a:r>
                    </a:p>
                  </a:txBody>
                  <a:tcPr marL="34030" marR="34030" marT="17015" marB="17015" anchor="ctr"/>
                </a:tc>
                <a:tc>
                  <a:txBody>
                    <a:bodyPr/>
                    <a:lstStyle/>
                    <a:p>
                      <a:pPr algn="l"/>
                      <a:r>
                        <a:rPr lang="de-CH" sz="1200" b="1" dirty="0"/>
                        <a:t>FDP</a:t>
                      </a:r>
                    </a:p>
                  </a:txBody>
                  <a:tcPr marL="34030" marR="34030" marT="17015" marB="17015" anchor="ctr"/>
                </a:tc>
              </a:tr>
            </a:tbl>
          </a:graphicData>
        </a:graphic>
      </p:graphicFrame>
      <p:sp>
        <p:nvSpPr>
          <p:cNvPr id="4" name="Foliennummernplatzhalter 3"/>
          <p:cNvSpPr>
            <a:spLocks noGrp="1"/>
          </p:cNvSpPr>
          <p:nvPr>
            <p:ph type="sldNum" sz="quarter" idx="11"/>
          </p:nvPr>
        </p:nvSpPr>
        <p:spPr/>
        <p:txBody>
          <a:bodyPr/>
          <a:lstStyle/>
          <a:p>
            <a:fld id="{87674F0A-37BA-4CE3-B1FD-DE57A7E2F2C6}" type="slidenum">
              <a:rPr lang="de-CH" smtClean="0"/>
              <a:pPr/>
              <a:t>19</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extLst>
      <p:ext uri="{BB962C8B-B14F-4D97-AF65-F5344CB8AC3E}">
        <p14:creationId xmlns:p14="http://schemas.microsoft.com/office/powerpoint/2010/main" val="4204238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idx="1"/>
          </p:nvPr>
        </p:nvPicPr>
        <p:blipFill>
          <a:blip r:embed="rId2"/>
          <a:stretch>
            <a:fillRect/>
          </a:stretch>
        </p:blipFill>
        <p:spPr>
          <a:xfrm>
            <a:off x="814387" y="1340768"/>
            <a:ext cx="7515225" cy="4476750"/>
          </a:xfrm>
          <a:prstGeom prst="rect">
            <a:avLst/>
          </a:prstGeom>
        </p:spPr>
      </p:pic>
      <p:sp>
        <p:nvSpPr>
          <p:cNvPr id="4" name="Foliennummernplatzhalter 3"/>
          <p:cNvSpPr>
            <a:spLocks noGrp="1"/>
          </p:cNvSpPr>
          <p:nvPr>
            <p:ph type="sldNum" sz="quarter" idx="11"/>
          </p:nvPr>
        </p:nvSpPr>
        <p:spPr/>
        <p:txBody>
          <a:bodyPr/>
          <a:lstStyle/>
          <a:p>
            <a:fld id="{87674F0A-37BA-4CE3-B1FD-DE57A7E2F2C6}" type="slidenum">
              <a:rPr lang="de-CH" smtClean="0"/>
              <a:pPr/>
              <a:t>2</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extLst>
      <p:ext uri="{BB962C8B-B14F-4D97-AF65-F5344CB8AC3E}">
        <p14:creationId xmlns:p14="http://schemas.microsoft.com/office/powerpoint/2010/main" val="2654436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Bundesrat Schweiz</a:t>
            </a:r>
            <a:endParaRPr lang="de-CH" dirty="0"/>
          </a:p>
        </p:txBody>
      </p:sp>
      <p:pic>
        <p:nvPicPr>
          <p:cNvPr id="6" name="Inhaltsplatzhalter 5"/>
          <p:cNvPicPr>
            <a:picLocks noGrp="1" noChangeAspect="1"/>
          </p:cNvPicPr>
          <p:nvPr>
            <p:ph idx="1"/>
          </p:nvPr>
        </p:nvPicPr>
        <p:blipFill>
          <a:blip r:embed="rId3"/>
          <a:stretch>
            <a:fillRect/>
          </a:stretch>
        </p:blipFill>
        <p:spPr>
          <a:xfrm>
            <a:off x="1166812" y="1643856"/>
            <a:ext cx="6810375" cy="4438650"/>
          </a:xfrm>
          <a:prstGeom prst="rect">
            <a:avLst/>
          </a:prstGeom>
        </p:spPr>
      </p:pic>
      <p:sp>
        <p:nvSpPr>
          <p:cNvPr id="4" name="Foliennummernplatzhalter 3"/>
          <p:cNvSpPr>
            <a:spLocks noGrp="1"/>
          </p:cNvSpPr>
          <p:nvPr>
            <p:ph type="sldNum" sz="quarter" idx="11"/>
          </p:nvPr>
        </p:nvSpPr>
        <p:spPr/>
        <p:txBody>
          <a:bodyPr/>
          <a:lstStyle/>
          <a:p>
            <a:fld id="{87674F0A-37BA-4CE3-B1FD-DE57A7E2F2C6}" type="slidenum">
              <a:rPr lang="de-CH" smtClean="0"/>
              <a:pPr/>
              <a:t>20</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extLst>
      <p:ext uri="{BB962C8B-B14F-4D97-AF65-F5344CB8AC3E}">
        <p14:creationId xmlns:p14="http://schemas.microsoft.com/office/powerpoint/2010/main" val="847713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Schweizerische Volkspartei</a:t>
            </a:r>
            <a:endParaRPr lang="de-CH" b="1" dirty="0"/>
          </a:p>
        </p:txBody>
      </p:sp>
      <p:pic>
        <p:nvPicPr>
          <p:cNvPr id="6" name="Inhaltsplatzhalter 5"/>
          <p:cNvPicPr>
            <a:picLocks noGrp="1" noChangeAspect="1"/>
          </p:cNvPicPr>
          <p:nvPr>
            <p:ph idx="1"/>
          </p:nvPr>
        </p:nvPicPr>
        <p:blipFill>
          <a:blip r:embed="rId2"/>
          <a:stretch>
            <a:fillRect/>
          </a:stretch>
        </p:blipFill>
        <p:spPr>
          <a:xfrm>
            <a:off x="1115616" y="1556792"/>
            <a:ext cx="6829425" cy="3857625"/>
          </a:xfrm>
          <a:prstGeom prst="rect">
            <a:avLst/>
          </a:prstGeom>
        </p:spPr>
      </p:pic>
      <p:sp>
        <p:nvSpPr>
          <p:cNvPr id="4" name="Foliennummernplatzhalter 3"/>
          <p:cNvSpPr>
            <a:spLocks noGrp="1"/>
          </p:cNvSpPr>
          <p:nvPr>
            <p:ph type="sldNum" sz="quarter" idx="11"/>
          </p:nvPr>
        </p:nvSpPr>
        <p:spPr/>
        <p:txBody>
          <a:bodyPr/>
          <a:lstStyle/>
          <a:p>
            <a:fld id="{87674F0A-37BA-4CE3-B1FD-DE57A7E2F2C6}" type="slidenum">
              <a:rPr lang="de-CH" smtClean="0"/>
              <a:pPr/>
              <a:t>21</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extLst>
      <p:ext uri="{BB962C8B-B14F-4D97-AF65-F5344CB8AC3E}">
        <p14:creationId xmlns:p14="http://schemas.microsoft.com/office/powerpoint/2010/main" val="39165098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Sozialdemokratische</a:t>
            </a:r>
            <a:r>
              <a:rPr lang="de-CH" dirty="0" smtClean="0"/>
              <a:t> </a:t>
            </a:r>
            <a:r>
              <a:rPr lang="de-CH" b="1" dirty="0" smtClean="0"/>
              <a:t>Partei</a:t>
            </a:r>
            <a:r>
              <a:rPr lang="de-CH" dirty="0" smtClean="0"/>
              <a:t> </a:t>
            </a:r>
            <a:endParaRPr lang="de-CH" dirty="0"/>
          </a:p>
        </p:txBody>
      </p:sp>
      <p:pic>
        <p:nvPicPr>
          <p:cNvPr id="6" name="Inhaltsplatzhalter 5"/>
          <p:cNvPicPr>
            <a:picLocks noGrp="1" noChangeAspect="1"/>
          </p:cNvPicPr>
          <p:nvPr>
            <p:ph idx="1"/>
          </p:nvPr>
        </p:nvPicPr>
        <p:blipFill>
          <a:blip r:embed="rId2"/>
          <a:stretch>
            <a:fillRect/>
          </a:stretch>
        </p:blipFill>
        <p:spPr>
          <a:xfrm>
            <a:off x="1119187" y="1628800"/>
            <a:ext cx="6905625" cy="3914775"/>
          </a:xfrm>
          <a:prstGeom prst="rect">
            <a:avLst/>
          </a:prstGeom>
        </p:spPr>
      </p:pic>
      <p:sp>
        <p:nvSpPr>
          <p:cNvPr id="4" name="Foliennummernplatzhalter 3"/>
          <p:cNvSpPr>
            <a:spLocks noGrp="1"/>
          </p:cNvSpPr>
          <p:nvPr>
            <p:ph type="sldNum" sz="quarter" idx="11"/>
          </p:nvPr>
        </p:nvSpPr>
        <p:spPr/>
        <p:txBody>
          <a:bodyPr/>
          <a:lstStyle/>
          <a:p>
            <a:fld id="{87674F0A-37BA-4CE3-B1FD-DE57A7E2F2C6}" type="slidenum">
              <a:rPr lang="de-CH" smtClean="0"/>
              <a:pPr/>
              <a:t>22</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extLst>
      <p:ext uri="{BB962C8B-B14F-4D97-AF65-F5344CB8AC3E}">
        <p14:creationId xmlns:p14="http://schemas.microsoft.com/office/powerpoint/2010/main" val="37582358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b="1" dirty="0" smtClean="0"/>
              <a:t>Freisinnig-demokratische Partei «die Liberalen»</a:t>
            </a:r>
            <a:endParaRPr lang="de-CH" sz="2400" b="1" dirty="0"/>
          </a:p>
        </p:txBody>
      </p:sp>
      <p:pic>
        <p:nvPicPr>
          <p:cNvPr id="6" name="Inhaltsplatzhalter 5"/>
          <p:cNvPicPr>
            <a:picLocks noGrp="1" noChangeAspect="1"/>
          </p:cNvPicPr>
          <p:nvPr>
            <p:ph idx="1"/>
          </p:nvPr>
        </p:nvPicPr>
        <p:blipFill>
          <a:blip r:embed="rId2"/>
          <a:stretch>
            <a:fillRect/>
          </a:stretch>
        </p:blipFill>
        <p:spPr>
          <a:xfrm>
            <a:off x="1128712" y="1628800"/>
            <a:ext cx="6886575" cy="3962400"/>
          </a:xfrm>
          <a:prstGeom prst="rect">
            <a:avLst/>
          </a:prstGeom>
        </p:spPr>
      </p:pic>
      <p:sp>
        <p:nvSpPr>
          <p:cNvPr id="4" name="Foliennummernplatzhalter 3"/>
          <p:cNvSpPr>
            <a:spLocks noGrp="1"/>
          </p:cNvSpPr>
          <p:nvPr>
            <p:ph type="sldNum" sz="quarter" idx="11"/>
          </p:nvPr>
        </p:nvSpPr>
        <p:spPr/>
        <p:txBody>
          <a:bodyPr/>
          <a:lstStyle/>
          <a:p>
            <a:fld id="{87674F0A-37BA-4CE3-B1FD-DE57A7E2F2C6}" type="slidenum">
              <a:rPr lang="de-CH" smtClean="0"/>
              <a:pPr/>
              <a:t>23</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extLst>
      <p:ext uri="{BB962C8B-B14F-4D97-AF65-F5344CB8AC3E}">
        <p14:creationId xmlns:p14="http://schemas.microsoft.com/office/powerpoint/2010/main" val="26282501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err="1" smtClean="0"/>
              <a:t>Christlichdemokratische</a:t>
            </a:r>
            <a:r>
              <a:rPr lang="de-CH" dirty="0" smtClean="0"/>
              <a:t> </a:t>
            </a:r>
            <a:r>
              <a:rPr lang="de-CH" b="1" dirty="0" smtClean="0"/>
              <a:t>Volkspartei</a:t>
            </a:r>
            <a:endParaRPr lang="de-CH" b="1" dirty="0"/>
          </a:p>
        </p:txBody>
      </p:sp>
      <p:pic>
        <p:nvPicPr>
          <p:cNvPr id="6" name="Inhaltsplatzhalter 5"/>
          <p:cNvPicPr>
            <a:picLocks noGrp="1" noChangeAspect="1"/>
          </p:cNvPicPr>
          <p:nvPr>
            <p:ph idx="1"/>
          </p:nvPr>
        </p:nvPicPr>
        <p:blipFill>
          <a:blip r:embed="rId2"/>
          <a:stretch>
            <a:fillRect/>
          </a:stretch>
        </p:blipFill>
        <p:spPr>
          <a:xfrm>
            <a:off x="1104900" y="1700808"/>
            <a:ext cx="6934200" cy="3686175"/>
          </a:xfrm>
          <a:prstGeom prst="rect">
            <a:avLst/>
          </a:prstGeom>
        </p:spPr>
      </p:pic>
      <p:sp>
        <p:nvSpPr>
          <p:cNvPr id="4" name="Foliennummernplatzhalter 3"/>
          <p:cNvSpPr>
            <a:spLocks noGrp="1"/>
          </p:cNvSpPr>
          <p:nvPr>
            <p:ph type="sldNum" sz="quarter" idx="11"/>
          </p:nvPr>
        </p:nvSpPr>
        <p:spPr/>
        <p:txBody>
          <a:bodyPr/>
          <a:lstStyle/>
          <a:p>
            <a:fld id="{87674F0A-37BA-4CE3-B1FD-DE57A7E2F2C6}" type="slidenum">
              <a:rPr lang="de-CH" smtClean="0"/>
              <a:pPr/>
              <a:t>24</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extLst>
      <p:ext uri="{BB962C8B-B14F-4D97-AF65-F5344CB8AC3E}">
        <p14:creationId xmlns:p14="http://schemas.microsoft.com/office/powerpoint/2010/main" val="8313166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Die Grünen und Grünliberale Partei Schweiz</a:t>
            </a:r>
            <a:endParaRPr lang="de-CH" b="1" dirty="0"/>
          </a:p>
        </p:txBody>
      </p:sp>
      <p:pic>
        <p:nvPicPr>
          <p:cNvPr id="6" name="Inhaltsplatzhalter 5"/>
          <p:cNvPicPr>
            <a:picLocks noGrp="1" noChangeAspect="1"/>
          </p:cNvPicPr>
          <p:nvPr>
            <p:ph idx="1"/>
          </p:nvPr>
        </p:nvPicPr>
        <p:blipFill>
          <a:blip r:embed="rId2"/>
          <a:stretch>
            <a:fillRect/>
          </a:stretch>
        </p:blipFill>
        <p:spPr>
          <a:xfrm>
            <a:off x="1128712" y="1700808"/>
            <a:ext cx="6886575" cy="3714750"/>
          </a:xfrm>
          <a:prstGeom prst="rect">
            <a:avLst/>
          </a:prstGeom>
        </p:spPr>
      </p:pic>
      <p:sp>
        <p:nvSpPr>
          <p:cNvPr id="4" name="Foliennummernplatzhalter 3"/>
          <p:cNvSpPr>
            <a:spLocks noGrp="1"/>
          </p:cNvSpPr>
          <p:nvPr>
            <p:ph type="sldNum" sz="quarter" idx="11"/>
          </p:nvPr>
        </p:nvSpPr>
        <p:spPr/>
        <p:txBody>
          <a:bodyPr/>
          <a:lstStyle/>
          <a:p>
            <a:fld id="{87674F0A-37BA-4CE3-B1FD-DE57A7E2F2C6}" type="slidenum">
              <a:rPr lang="de-CH" smtClean="0"/>
              <a:pPr/>
              <a:t>25</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extLst>
      <p:ext uri="{BB962C8B-B14F-4D97-AF65-F5344CB8AC3E}">
        <p14:creationId xmlns:p14="http://schemas.microsoft.com/office/powerpoint/2010/main" val="32238983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000" b="1" dirty="0" smtClean="0"/>
              <a:t>Bürgerlich-Demokratische Partei und Evangelische Volkspartei</a:t>
            </a:r>
            <a:endParaRPr lang="de-CH" sz="2000" b="1" dirty="0"/>
          </a:p>
        </p:txBody>
      </p:sp>
      <p:pic>
        <p:nvPicPr>
          <p:cNvPr id="6" name="Inhaltsplatzhalter 5"/>
          <p:cNvPicPr>
            <a:picLocks noGrp="1" noChangeAspect="1"/>
          </p:cNvPicPr>
          <p:nvPr>
            <p:ph idx="1"/>
          </p:nvPr>
        </p:nvPicPr>
        <p:blipFill>
          <a:blip r:embed="rId2"/>
          <a:stretch>
            <a:fillRect/>
          </a:stretch>
        </p:blipFill>
        <p:spPr>
          <a:xfrm>
            <a:off x="1123950" y="1844824"/>
            <a:ext cx="6896100" cy="3371850"/>
          </a:xfrm>
          <a:prstGeom prst="rect">
            <a:avLst/>
          </a:prstGeom>
        </p:spPr>
      </p:pic>
      <p:sp>
        <p:nvSpPr>
          <p:cNvPr id="4" name="Foliennummernplatzhalter 3"/>
          <p:cNvSpPr>
            <a:spLocks noGrp="1"/>
          </p:cNvSpPr>
          <p:nvPr>
            <p:ph type="sldNum" sz="quarter" idx="11"/>
          </p:nvPr>
        </p:nvSpPr>
        <p:spPr/>
        <p:txBody>
          <a:bodyPr/>
          <a:lstStyle/>
          <a:p>
            <a:fld id="{87674F0A-37BA-4CE3-B1FD-DE57A7E2F2C6}" type="slidenum">
              <a:rPr lang="de-CH" smtClean="0"/>
              <a:pPr/>
              <a:t>26</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extLst>
      <p:ext uri="{BB962C8B-B14F-4D97-AF65-F5344CB8AC3E}">
        <p14:creationId xmlns:p14="http://schemas.microsoft.com/office/powerpoint/2010/main" val="12864874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03858"/>
            <a:ext cx="8229600" cy="652934"/>
          </a:xfrm>
        </p:spPr>
        <p:txBody>
          <a:bodyPr/>
          <a:lstStyle/>
          <a:p>
            <a:r>
              <a:rPr lang="de-CH" b="1" dirty="0" smtClean="0"/>
              <a:t>Lega del </a:t>
            </a:r>
            <a:r>
              <a:rPr lang="de-CH" b="1" dirty="0" err="1" smtClean="0"/>
              <a:t>Ticinesi</a:t>
            </a:r>
            <a:r>
              <a:rPr lang="de-CH" b="1" dirty="0" smtClean="0"/>
              <a:t> und Christlich-soziale Partei </a:t>
            </a:r>
            <a:endParaRPr lang="de-CH" b="1"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27</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6" name="Grafik 5"/>
          <p:cNvPicPr>
            <a:picLocks noChangeAspect="1"/>
          </p:cNvPicPr>
          <p:nvPr/>
        </p:nvPicPr>
        <p:blipFill>
          <a:blip r:embed="rId2"/>
          <a:stretch>
            <a:fillRect/>
          </a:stretch>
        </p:blipFill>
        <p:spPr>
          <a:xfrm>
            <a:off x="1119187" y="1930499"/>
            <a:ext cx="6905625" cy="3514725"/>
          </a:xfrm>
          <a:prstGeom prst="rect">
            <a:avLst/>
          </a:prstGeom>
        </p:spPr>
      </p:pic>
    </p:spTree>
    <p:extLst>
      <p:ext uri="{BB962C8B-B14F-4D97-AF65-F5344CB8AC3E}">
        <p14:creationId xmlns:p14="http://schemas.microsoft.com/office/powerpoint/2010/main" val="5447643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«Links» bzw. «Rechts/bürgerlich»</a:t>
            </a:r>
            <a:endParaRPr lang="de-CH" dirty="0"/>
          </a:p>
        </p:txBody>
      </p:sp>
      <p:pic>
        <p:nvPicPr>
          <p:cNvPr id="6" name="Inhaltsplatzhalter 5"/>
          <p:cNvPicPr>
            <a:picLocks noGrp="1" noChangeAspect="1"/>
          </p:cNvPicPr>
          <p:nvPr>
            <p:ph idx="1"/>
          </p:nvPr>
        </p:nvPicPr>
        <p:blipFill>
          <a:blip r:embed="rId2"/>
          <a:stretch>
            <a:fillRect/>
          </a:stretch>
        </p:blipFill>
        <p:spPr>
          <a:xfrm>
            <a:off x="1619673" y="1700808"/>
            <a:ext cx="6360706" cy="3816424"/>
          </a:xfrm>
          <a:prstGeom prst="rect">
            <a:avLst/>
          </a:prstGeom>
        </p:spPr>
      </p:pic>
      <p:sp>
        <p:nvSpPr>
          <p:cNvPr id="4" name="Foliennummernplatzhalter 3"/>
          <p:cNvSpPr>
            <a:spLocks noGrp="1"/>
          </p:cNvSpPr>
          <p:nvPr>
            <p:ph type="sldNum" sz="quarter" idx="11"/>
          </p:nvPr>
        </p:nvSpPr>
        <p:spPr/>
        <p:txBody>
          <a:bodyPr/>
          <a:lstStyle/>
          <a:p>
            <a:fld id="{87674F0A-37BA-4CE3-B1FD-DE57A7E2F2C6}" type="slidenum">
              <a:rPr lang="de-CH" smtClean="0"/>
              <a:pPr/>
              <a:t>28</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extLst>
      <p:ext uri="{BB962C8B-B14F-4D97-AF65-F5344CB8AC3E}">
        <p14:creationId xmlns:p14="http://schemas.microsoft.com/office/powerpoint/2010/main" val="15923469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Verbände</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29</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
        <p:nvSpPr>
          <p:cNvPr id="6" name="Inhaltsplatzhalter 5"/>
          <p:cNvSpPr txBox="1">
            <a:spLocks noGrp="1"/>
          </p:cNvSpPr>
          <p:nvPr>
            <p:ph idx="1"/>
          </p:nvPr>
        </p:nvSpPr>
        <p:spPr>
          <a:xfrm>
            <a:off x="457200" y="1600200"/>
            <a:ext cx="7729360" cy="3674852"/>
          </a:xfrm>
          <a:prstGeom prst="rect">
            <a:avLst/>
          </a:prstGeom>
          <a:noFill/>
        </p:spPr>
        <p:txBody>
          <a:bodyPr wrap="none" rtlCol="0">
            <a:spAutoFit/>
          </a:bodyPr>
          <a:lstStyle/>
          <a:p>
            <a:pPr marL="266700" indent="-266700" eaLnBrk="0" hangingPunct="0">
              <a:spcBef>
                <a:spcPct val="50000"/>
              </a:spcBef>
              <a:buFont typeface="Times" pitchFamily="20" charset="0"/>
              <a:buChar char="•"/>
            </a:pPr>
            <a:r>
              <a:rPr lang="fr-CH" dirty="0" smtClean="0">
                <a:cs typeface="Arial" charset="0"/>
              </a:rPr>
              <a:t>Zusammenschluss von Menschen oder </a:t>
            </a:r>
          </a:p>
          <a:p>
            <a:pPr marL="0" indent="0" eaLnBrk="0" hangingPunct="0">
              <a:spcBef>
                <a:spcPct val="50000"/>
              </a:spcBef>
              <a:buNone/>
              <a:tabLst>
                <a:tab pos="261938" algn="l"/>
              </a:tabLst>
            </a:pPr>
            <a:r>
              <a:rPr lang="fr-CH" dirty="0" smtClean="0">
                <a:cs typeface="Arial" charset="0"/>
              </a:rPr>
              <a:t>   	Unternehmungen, der ihre </a:t>
            </a:r>
            <a:r>
              <a:rPr lang="fr-CH" dirty="0" err="1" smtClean="0">
                <a:cs typeface="Arial" charset="0"/>
              </a:rPr>
              <a:t>Vorstellungen</a:t>
            </a:r>
            <a:r>
              <a:rPr lang="fr-CH" dirty="0" smtClean="0">
                <a:cs typeface="Arial" charset="0"/>
              </a:rPr>
              <a:t> </a:t>
            </a:r>
            <a:r>
              <a:rPr lang="fr-CH" dirty="0" err="1" smtClean="0">
                <a:cs typeface="Arial" charset="0"/>
              </a:rPr>
              <a:t>durchsetzen</a:t>
            </a:r>
            <a:endParaRPr lang="fr-CH" dirty="0" smtClean="0">
              <a:cs typeface="Arial" charset="0"/>
            </a:endParaRPr>
          </a:p>
          <a:p>
            <a:pPr marL="0" indent="0" eaLnBrk="0" hangingPunct="0">
              <a:spcBef>
                <a:spcPct val="50000"/>
              </a:spcBef>
              <a:tabLst>
                <a:tab pos="261938" algn="l"/>
              </a:tabLst>
            </a:pPr>
            <a:r>
              <a:rPr lang="fr-CH" dirty="0" smtClean="0">
                <a:cs typeface="Arial" charset="0"/>
              </a:rPr>
              <a:t>	</a:t>
            </a:r>
            <a:r>
              <a:rPr lang="fr-CH" dirty="0" err="1" smtClean="0">
                <a:cs typeface="Arial" charset="0"/>
              </a:rPr>
              <a:t>Dank</a:t>
            </a:r>
            <a:r>
              <a:rPr lang="fr-CH" dirty="0" smtClean="0">
                <a:cs typeface="Arial" charset="0"/>
              </a:rPr>
              <a:t> ihrer grossen Mitgliederzahl und ihren </a:t>
            </a:r>
          </a:p>
          <a:p>
            <a:pPr marL="0" indent="0" eaLnBrk="0" hangingPunct="0">
              <a:spcBef>
                <a:spcPct val="50000"/>
              </a:spcBef>
              <a:buNone/>
              <a:tabLst>
                <a:tab pos="261938" algn="l"/>
              </a:tabLst>
            </a:pPr>
            <a:r>
              <a:rPr lang="fr-CH" dirty="0" smtClean="0">
                <a:cs typeface="Arial" charset="0"/>
              </a:rPr>
              <a:t>   	finanziellen Mitteln haben sie einen grossen Einfluss</a:t>
            </a:r>
          </a:p>
          <a:p>
            <a:pPr marL="266700" indent="-266700" eaLnBrk="0" hangingPunct="0">
              <a:spcBef>
                <a:spcPct val="50000"/>
              </a:spcBef>
              <a:buFontTx/>
              <a:buChar char="•"/>
            </a:pPr>
            <a:r>
              <a:rPr lang="fr-CH" dirty="0" smtClean="0">
                <a:cs typeface="Arial" charset="0"/>
              </a:rPr>
              <a:t>Dienstleistungen für die Mitglieder</a:t>
            </a:r>
          </a:p>
          <a:p>
            <a:pPr marL="0" indent="0" eaLnBrk="0" hangingPunct="0">
              <a:spcBef>
                <a:spcPct val="50000"/>
              </a:spcBef>
              <a:buNone/>
            </a:pPr>
            <a:endParaRPr lang="de-CH" dirty="0" smtClean="0">
              <a:cs typeface="Arial" charset="0"/>
            </a:endParaRPr>
          </a:p>
          <a:p>
            <a:endParaRPr lang="de-CH" dirty="0"/>
          </a:p>
        </p:txBody>
      </p:sp>
    </p:spTree>
    <p:extLst>
      <p:ext uri="{BB962C8B-B14F-4D97-AF65-F5344CB8AC3E}">
        <p14:creationId xmlns:p14="http://schemas.microsoft.com/office/powerpoint/2010/main" val="243261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Gripen</a:t>
            </a:r>
            <a:r>
              <a:rPr lang="de-CH" dirty="0" smtClean="0"/>
              <a:t> «Ja»</a:t>
            </a:r>
            <a:endParaRPr lang="de-CH" dirty="0"/>
          </a:p>
        </p:txBody>
      </p:sp>
      <p:pic>
        <p:nvPicPr>
          <p:cNvPr id="6" name="Inhaltsplatzhalter 5"/>
          <p:cNvPicPr>
            <a:picLocks noGrp="1" noChangeAspect="1"/>
          </p:cNvPicPr>
          <p:nvPr>
            <p:ph idx="1"/>
          </p:nvPr>
        </p:nvPicPr>
        <p:blipFill>
          <a:blip r:embed="rId2"/>
          <a:stretch>
            <a:fillRect/>
          </a:stretch>
        </p:blipFill>
        <p:spPr>
          <a:xfrm>
            <a:off x="519037" y="1600200"/>
            <a:ext cx="8105925" cy="4525963"/>
          </a:xfrm>
          <a:prstGeom prst="rect">
            <a:avLst/>
          </a:prstGeom>
        </p:spPr>
      </p:pic>
      <p:sp>
        <p:nvSpPr>
          <p:cNvPr id="4" name="Foliennummernplatzhalter 3"/>
          <p:cNvSpPr>
            <a:spLocks noGrp="1"/>
          </p:cNvSpPr>
          <p:nvPr>
            <p:ph type="sldNum" sz="quarter" idx="11"/>
          </p:nvPr>
        </p:nvSpPr>
        <p:spPr/>
        <p:txBody>
          <a:bodyPr/>
          <a:lstStyle/>
          <a:p>
            <a:fld id="{87674F0A-37BA-4CE3-B1FD-DE57A7E2F2C6}" type="slidenum">
              <a:rPr lang="de-CH" smtClean="0"/>
              <a:pPr/>
              <a:t>3</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extLst>
      <p:ext uri="{BB962C8B-B14F-4D97-AF65-F5344CB8AC3E}">
        <p14:creationId xmlns:p14="http://schemas.microsoft.com/office/powerpoint/2010/main" val="16748465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Einzelarbeit</a:t>
            </a:r>
            <a:endParaRPr lang="de-CH" dirty="0"/>
          </a:p>
        </p:txBody>
      </p:sp>
      <p:sp>
        <p:nvSpPr>
          <p:cNvPr id="3" name="Inhaltsplatzhalter 2"/>
          <p:cNvSpPr>
            <a:spLocks noGrp="1"/>
          </p:cNvSpPr>
          <p:nvPr>
            <p:ph idx="1"/>
          </p:nvPr>
        </p:nvSpPr>
        <p:spPr/>
        <p:txBody>
          <a:bodyPr/>
          <a:lstStyle/>
          <a:p>
            <a:pPr marL="0" indent="0">
              <a:buNone/>
            </a:pPr>
            <a:r>
              <a:rPr lang="de-CH" dirty="0" smtClean="0"/>
              <a:t>Wo gibt es Schnittstellen zwischen den politischen Akteuren und der öffentlichen Verwaltung?</a:t>
            </a:r>
          </a:p>
          <a:p>
            <a:pPr marL="0" indent="0">
              <a:buNone/>
            </a:pPr>
            <a:r>
              <a:rPr lang="de-CH" dirty="0" smtClean="0"/>
              <a:t>Suchen Sie </a:t>
            </a:r>
            <a:r>
              <a:rPr lang="de-CH" b="1" dirty="0" smtClean="0"/>
              <a:t>3 Beispiele aus Ihrem beruflichen Umfeld. </a:t>
            </a:r>
            <a:r>
              <a:rPr lang="de-CH" dirty="0" smtClean="0"/>
              <a:t>Schreiben Sie diese auf Pinnkarten. </a:t>
            </a:r>
          </a:p>
          <a:p>
            <a:pPr marL="0" indent="0">
              <a:buNone/>
            </a:pPr>
            <a:endParaRPr lang="de-CH" dirty="0"/>
          </a:p>
          <a:p>
            <a:pPr marL="0" indent="0">
              <a:buNone/>
            </a:pPr>
            <a:r>
              <a:rPr lang="de-CH" dirty="0" smtClean="0"/>
              <a:t>Zeitvorgabe: 5 Minuten</a:t>
            </a:r>
          </a:p>
          <a:p>
            <a:pPr marL="0" indent="0">
              <a:buNone/>
            </a:pPr>
            <a:endParaRPr lang="de-CH" dirty="0"/>
          </a:p>
          <a:p>
            <a:pPr marL="0" indent="0">
              <a:buNone/>
            </a:pPr>
            <a:r>
              <a:rPr lang="de-CH" dirty="0" smtClean="0"/>
              <a:t>Präsentieren Sie Ihre Beispiele der Kursgruppe. </a:t>
            </a:r>
          </a:p>
          <a:p>
            <a:pPr marL="0" indent="0">
              <a:buNone/>
            </a:pP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30</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4098" name="Picture 2" descr="C:\Users\moe\AppData\Local\Microsoft\Windows\Temporary Internet Files\Content.IE5\3G2055K8\MC900434411[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36296" y="3212976"/>
            <a:ext cx="1094251" cy="1231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4015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Die Rolle der Verwaltung</a:t>
            </a:r>
            <a:endParaRPr lang="de-CH" dirty="0"/>
          </a:p>
        </p:txBody>
      </p:sp>
      <p:sp>
        <p:nvSpPr>
          <p:cNvPr id="3" name="Inhaltsplatzhalter 2"/>
          <p:cNvSpPr>
            <a:spLocks noGrp="1"/>
          </p:cNvSpPr>
          <p:nvPr>
            <p:ph idx="1"/>
          </p:nvPr>
        </p:nvSpPr>
        <p:spPr/>
        <p:txBody>
          <a:bodyPr/>
          <a:lstStyle/>
          <a:p>
            <a:r>
              <a:rPr lang="de-CH" dirty="0" smtClean="0"/>
              <a:t>Verlängerter Arm der Regierung</a:t>
            </a:r>
          </a:p>
          <a:p>
            <a:r>
              <a:rPr lang="de-CH" dirty="0" smtClean="0"/>
              <a:t>Vollzug der Gesetze:</a:t>
            </a:r>
          </a:p>
          <a:p>
            <a:pPr lvl="1"/>
            <a:r>
              <a:rPr lang="de-CH" dirty="0" smtClean="0"/>
              <a:t>Steuern einziehen (Steuerämter)</a:t>
            </a:r>
          </a:p>
          <a:p>
            <a:pPr lvl="1"/>
            <a:r>
              <a:rPr lang="de-CH" dirty="0" smtClean="0"/>
              <a:t>Bussen verteilen (Polizei)</a:t>
            </a:r>
          </a:p>
          <a:p>
            <a:pPr lvl="1"/>
            <a:r>
              <a:rPr lang="de-CH" dirty="0" smtClean="0"/>
              <a:t>erteilt Baubewilligungen (Bauamt)</a:t>
            </a:r>
          </a:p>
          <a:p>
            <a:pPr lvl="1"/>
            <a:r>
              <a:rPr lang="de-CH" dirty="0" smtClean="0"/>
              <a:t>etc.</a:t>
            </a:r>
          </a:p>
          <a:p>
            <a:r>
              <a:rPr lang="de-CH" dirty="0" smtClean="0"/>
              <a:t>Mitwirkung bei der Gesetzesausarbeitung</a:t>
            </a:r>
          </a:p>
          <a:p>
            <a:pPr lvl="1"/>
            <a:r>
              <a:rPr lang="de-CH" dirty="0" smtClean="0"/>
              <a:t>fachliche Beratung</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31</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extLst>
      <p:ext uri="{BB962C8B-B14F-4D97-AF65-F5344CB8AC3E}">
        <p14:creationId xmlns:p14="http://schemas.microsoft.com/office/powerpoint/2010/main" val="16091934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Politische Prozesse</a:t>
            </a:r>
            <a:endParaRPr lang="de-CH"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110332482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p:cNvSpPr>
            <a:spLocks noGrp="1"/>
          </p:cNvSpPr>
          <p:nvPr>
            <p:ph type="sldNum" sz="quarter" idx="11"/>
          </p:nvPr>
        </p:nvSpPr>
        <p:spPr/>
        <p:txBody>
          <a:bodyPr/>
          <a:lstStyle/>
          <a:p>
            <a:fld id="{87674F0A-37BA-4CE3-B1FD-DE57A7E2F2C6}" type="slidenum">
              <a:rPr lang="de-CH" smtClean="0"/>
              <a:pPr/>
              <a:t>32</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extLst>
      <p:ext uri="{BB962C8B-B14F-4D97-AF65-F5344CB8AC3E}">
        <p14:creationId xmlns:p14="http://schemas.microsoft.com/office/powerpoint/2010/main" val="19357519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Beispiel auf Gemeindeebene</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33</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
        <p:nvSpPr>
          <p:cNvPr id="6" name="Rechteck 5"/>
          <p:cNvSpPr/>
          <p:nvPr/>
        </p:nvSpPr>
        <p:spPr>
          <a:xfrm>
            <a:off x="1079612" y="1628800"/>
            <a:ext cx="6984776" cy="3416320"/>
          </a:xfrm>
          <a:prstGeom prst="rect">
            <a:avLst/>
          </a:prstGeom>
        </p:spPr>
        <p:txBody>
          <a:bodyPr wrap="square">
            <a:spAutoFit/>
          </a:bodyPr>
          <a:lstStyle/>
          <a:p>
            <a:pPr marL="285750" indent="-285750">
              <a:buFont typeface="Wingdings" panose="05000000000000000000" pitchFamily="2" charset="2"/>
              <a:buChar char="§"/>
            </a:pPr>
            <a:r>
              <a:rPr lang="de-CH" dirty="0" smtClean="0"/>
              <a:t>Der Turnverein greift das </a:t>
            </a:r>
            <a:r>
              <a:rPr lang="de-CH" dirty="0"/>
              <a:t>Thema für die Erweiterung des </a:t>
            </a:r>
            <a:r>
              <a:rPr lang="de-CH" dirty="0" smtClean="0"/>
              <a:t> </a:t>
            </a:r>
          </a:p>
          <a:p>
            <a:r>
              <a:rPr lang="de-CH" dirty="0"/>
              <a:t> </a:t>
            </a:r>
            <a:r>
              <a:rPr lang="de-CH" dirty="0" smtClean="0"/>
              <a:t>    Aussensportplatzes auf</a:t>
            </a:r>
          </a:p>
          <a:p>
            <a:endParaRPr lang="de-CH" dirty="0" smtClean="0"/>
          </a:p>
          <a:p>
            <a:pPr marL="285750" indent="-285750">
              <a:buFont typeface="Wingdings" panose="05000000000000000000" pitchFamily="2" charset="2"/>
              <a:buChar char="§"/>
            </a:pPr>
            <a:r>
              <a:rPr lang="de-CH" dirty="0" smtClean="0"/>
              <a:t>Projekteingabe </a:t>
            </a:r>
            <a:r>
              <a:rPr lang="de-CH" dirty="0"/>
              <a:t>bei der Gemeinde </a:t>
            </a:r>
            <a:endParaRPr lang="de-CH" dirty="0" smtClean="0"/>
          </a:p>
          <a:p>
            <a:pPr marL="285750" indent="-285750">
              <a:buFont typeface="Wingdings" panose="05000000000000000000" pitchFamily="2" charset="2"/>
              <a:buChar char="§"/>
            </a:pPr>
            <a:endParaRPr lang="de-CH" dirty="0" smtClean="0"/>
          </a:p>
          <a:p>
            <a:pPr marL="285750" indent="-285750">
              <a:buFont typeface="Wingdings" panose="05000000000000000000" pitchFamily="2" charset="2"/>
              <a:buChar char="§"/>
            </a:pPr>
            <a:r>
              <a:rPr lang="de-CH" dirty="0" smtClean="0"/>
              <a:t>Gemeinderat </a:t>
            </a:r>
            <a:r>
              <a:rPr lang="de-CH" dirty="0"/>
              <a:t>leitet das Geschäft an die Gemeindeversammlung weiter, weil die Erweiterung dieses Sportplatzes die Finanzkompetenzen des Gemeinderates übersteigt</a:t>
            </a:r>
            <a:r>
              <a:rPr lang="de-CH" dirty="0" smtClean="0"/>
              <a:t>.</a:t>
            </a:r>
          </a:p>
          <a:p>
            <a:endParaRPr lang="de-CH" dirty="0" smtClean="0"/>
          </a:p>
          <a:p>
            <a:pPr marL="285750" indent="-285750">
              <a:buFont typeface="Wingdings" panose="05000000000000000000" pitchFamily="2" charset="2"/>
              <a:buChar char="§"/>
            </a:pPr>
            <a:r>
              <a:rPr lang="de-CH" dirty="0" smtClean="0"/>
              <a:t>An </a:t>
            </a:r>
            <a:r>
              <a:rPr lang="de-CH" dirty="0"/>
              <a:t>der Gemeindeversammlung wird heftig debattiert und schlussendlich wird dem Kreditantrag für die Erweiterung zugestimmt</a:t>
            </a:r>
            <a:r>
              <a:rPr lang="de-CH" dirty="0" smtClean="0"/>
              <a:t>.</a:t>
            </a:r>
            <a:endParaRPr lang="de-CH" dirty="0"/>
          </a:p>
        </p:txBody>
      </p:sp>
    </p:spTree>
    <p:extLst>
      <p:ext uri="{BB962C8B-B14F-4D97-AF65-F5344CB8AC3E}">
        <p14:creationId xmlns:p14="http://schemas.microsoft.com/office/powerpoint/2010/main" val="32929005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3407" y="983719"/>
            <a:ext cx="8229600" cy="652934"/>
          </a:xfrm>
        </p:spPr>
        <p:txBody>
          <a:bodyPr/>
          <a:lstStyle/>
          <a:p>
            <a:r>
              <a:rPr lang="de-CH" b="1" dirty="0" smtClean="0"/>
              <a:t>Parlamentarische Vorstösse</a:t>
            </a:r>
            <a:endParaRPr lang="de-CH" b="1"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34</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
        <p:nvSpPr>
          <p:cNvPr id="7" name="Rechteck 6"/>
          <p:cNvSpPr/>
          <p:nvPr/>
        </p:nvSpPr>
        <p:spPr>
          <a:xfrm>
            <a:off x="1447800" y="1855668"/>
            <a:ext cx="6580584" cy="4062651"/>
          </a:xfrm>
          <a:prstGeom prst="rect">
            <a:avLst/>
          </a:prstGeom>
        </p:spPr>
        <p:txBody>
          <a:bodyPr wrap="square">
            <a:spAutoFit/>
          </a:bodyPr>
          <a:lstStyle/>
          <a:p>
            <a:endParaRPr lang="de-CH" dirty="0">
              <a:solidFill>
                <a:srgbClr val="444444"/>
              </a:solidFill>
              <a:latin typeface="Arial" panose="020B0604020202020204" pitchFamily="34" charset="0"/>
            </a:endParaRPr>
          </a:p>
          <a:p>
            <a:r>
              <a:rPr lang="de-CH" sz="2400" dirty="0" smtClean="0"/>
              <a:t>Vorstösse </a:t>
            </a:r>
            <a:r>
              <a:rPr lang="de-CH" sz="2400" dirty="0"/>
              <a:t>sind parlamentarische Handlungsinstrumente, mit denen Ratsmitglieder Anstösse für Massnahmen oder für neue Rechtsbestimmungen geben können sowie Auskünfte oder Berichte verlangen können. Dazu stehen dem Parlament folgende Instrumente zur Verfügung:</a:t>
            </a:r>
          </a:p>
          <a:p>
            <a:endParaRPr lang="de-CH" sz="2400" dirty="0" smtClean="0">
              <a:solidFill>
                <a:srgbClr val="444444"/>
              </a:solidFill>
              <a:latin typeface="Arial" panose="020B0604020202020204" pitchFamily="34" charset="0"/>
            </a:endParaRPr>
          </a:p>
          <a:p>
            <a:endParaRPr lang="de-CH" sz="2400" b="0" i="0" dirty="0">
              <a:solidFill>
                <a:srgbClr val="444444"/>
              </a:solidFill>
              <a:effectLst/>
              <a:latin typeface="Arial" panose="020B0604020202020204" pitchFamily="34" charset="0"/>
            </a:endParaRPr>
          </a:p>
          <a:p>
            <a:endParaRPr lang="de-CH" sz="2400" b="0" i="0" dirty="0">
              <a:solidFill>
                <a:srgbClr val="444444"/>
              </a:solidFill>
              <a:effectLst/>
              <a:latin typeface="Arial" panose="020B0604020202020204" pitchFamily="34" charset="0"/>
            </a:endParaRPr>
          </a:p>
        </p:txBody>
      </p:sp>
    </p:spTree>
    <p:extLst>
      <p:ext uri="{BB962C8B-B14F-4D97-AF65-F5344CB8AC3E}">
        <p14:creationId xmlns:p14="http://schemas.microsoft.com/office/powerpoint/2010/main" val="318896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75866"/>
            <a:ext cx="8229600" cy="652934"/>
          </a:xfrm>
        </p:spPr>
        <p:txBody>
          <a:bodyPr/>
          <a:lstStyle/>
          <a:p>
            <a:r>
              <a:rPr lang="de-CH" b="1" dirty="0" smtClean="0"/>
              <a:t/>
            </a:r>
            <a:br>
              <a:rPr lang="de-CH" b="1" dirty="0" smtClean="0"/>
            </a:br>
            <a:r>
              <a:rPr lang="de-CH" b="1" dirty="0" smtClean="0"/>
              <a:t>Die </a:t>
            </a:r>
            <a:r>
              <a:rPr lang="de-CH" b="1" dirty="0"/>
              <a:t>Motion</a:t>
            </a:r>
            <a:br>
              <a:rPr lang="de-CH" b="1" dirty="0"/>
            </a:b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35</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
        <p:nvSpPr>
          <p:cNvPr id="10" name="Rechteck 9"/>
          <p:cNvSpPr/>
          <p:nvPr/>
        </p:nvSpPr>
        <p:spPr>
          <a:xfrm>
            <a:off x="1619672" y="2132856"/>
            <a:ext cx="6696744" cy="1815882"/>
          </a:xfrm>
          <a:prstGeom prst="rect">
            <a:avLst/>
          </a:prstGeom>
        </p:spPr>
        <p:txBody>
          <a:bodyPr wrap="square">
            <a:spAutoFit/>
          </a:bodyPr>
          <a:lstStyle/>
          <a:p>
            <a:r>
              <a:rPr lang="de-CH" sz="2800" dirty="0">
                <a:solidFill>
                  <a:srgbClr val="444444"/>
                </a:solidFill>
                <a:latin typeface="Arial" panose="020B0604020202020204" pitchFamily="34" charset="0"/>
              </a:rPr>
              <a:t>Der Regierungsrat wird beauftragt, einen Entwurf für eine Änderung in der Verfassung oder in einem Gesetz oder für eine neues Gesetz auszuarbeiten.</a:t>
            </a:r>
            <a:endParaRPr lang="de-CH" sz="2800" dirty="0"/>
          </a:p>
        </p:txBody>
      </p:sp>
    </p:spTree>
    <p:extLst>
      <p:ext uri="{BB962C8B-B14F-4D97-AF65-F5344CB8AC3E}">
        <p14:creationId xmlns:p14="http://schemas.microsoft.com/office/powerpoint/2010/main" val="11349423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Motione</a:t>
            </a:r>
            <a:r>
              <a:rPr lang="de-CH" dirty="0" smtClean="0"/>
              <a:t> Grossrat</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36</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7" name="Grafik 6"/>
          <p:cNvPicPr>
            <a:picLocks noChangeAspect="1"/>
          </p:cNvPicPr>
          <p:nvPr/>
        </p:nvPicPr>
        <p:blipFill>
          <a:blip r:embed="rId2"/>
          <a:stretch>
            <a:fillRect/>
          </a:stretch>
        </p:blipFill>
        <p:spPr>
          <a:xfrm>
            <a:off x="542925" y="1905000"/>
            <a:ext cx="8058150" cy="3048000"/>
          </a:xfrm>
          <a:prstGeom prst="rect">
            <a:avLst/>
          </a:prstGeom>
        </p:spPr>
      </p:pic>
    </p:spTree>
    <p:extLst>
      <p:ext uri="{BB962C8B-B14F-4D97-AF65-F5344CB8AC3E}">
        <p14:creationId xmlns:p14="http://schemas.microsoft.com/office/powerpoint/2010/main" val="31819490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75866"/>
            <a:ext cx="8229600" cy="652934"/>
          </a:xfrm>
        </p:spPr>
        <p:txBody>
          <a:bodyPr/>
          <a:lstStyle/>
          <a:p>
            <a:r>
              <a:rPr lang="de-CH" b="1" dirty="0" smtClean="0"/>
              <a:t>Parlamentarische Initiative</a:t>
            </a:r>
            <a:endParaRPr lang="de-CH" b="1" dirty="0"/>
          </a:p>
        </p:txBody>
      </p:sp>
      <p:sp>
        <p:nvSpPr>
          <p:cNvPr id="3" name="Inhaltsplatzhalter 2"/>
          <p:cNvSpPr>
            <a:spLocks noGrp="1"/>
          </p:cNvSpPr>
          <p:nvPr>
            <p:ph idx="1"/>
          </p:nvPr>
        </p:nvSpPr>
        <p:spPr>
          <a:xfrm>
            <a:off x="1403648" y="2143397"/>
            <a:ext cx="7056784" cy="2221707"/>
          </a:xfrm>
        </p:spPr>
        <p:txBody>
          <a:bodyPr/>
          <a:lstStyle/>
          <a:p>
            <a:pPr marL="0" indent="0">
              <a:buNone/>
            </a:pPr>
            <a:r>
              <a:rPr lang="de-CH" dirty="0"/>
              <a:t>Eine Kommission des Grossen Rats wird </a:t>
            </a:r>
            <a:r>
              <a:rPr lang="de-CH" dirty="0" smtClean="0"/>
              <a:t>beauftragt</a:t>
            </a:r>
            <a:r>
              <a:rPr lang="de-CH" dirty="0"/>
              <a:t>, einen Entwurf für eine Änderung in der Verfassung, für eine Gesetzes- oder </a:t>
            </a:r>
            <a:r>
              <a:rPr lang="de-CH" dirty="0" err="1"/>
              <a:t>Dekretsänderung</a:t>
            </a:r>
            <a:r>
              <a:rPr lang="de-CH" dirty="0"/>
              <a:t> oder gar einen neuen Erlass auszuarbeiten.</a:t>
            </a:r>
          </a:p>
        </p:txBody>
      </p:sp>
      <p:sp>
        <p:nvSpPr>
          <p:cNvPr id="4" name="Foliennummernplatzhalter 3"/>
          <p:cNvSpPr>
            <a:spLocks noGrp="1"/>
          </p:cNvSpPr>
          <p:nvPr>
            <p:ph type="sldNum" sz="quarter" idx="11"/>
          </p:nvPr>
        </p:nvSpPr>
        <p:spPr/>
        <p:txBody>
          <a:bodyPr/>
          <a:lstStyle/>
          <a:p>
            <a:fld id="{87674F0A-37BA-4CE3-B1FD-DE57A7E2F2C6}" type="slidenum">
              <a:rPr lang="de-CH" smtClean="0"/>
              <a:pPr/>
              <a:t>37</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extLst>
      <p:ext uri="{BB962C8B-B14F-4D97-AF65-F5344CB8AC3E}">
        <p14:creationId xmlns:p14="http://schemas.microsoft.com/office/powerpoint/2010/main" val="31627822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19882"/>
            <a:ext cx="8229600" cy="652934"/>
          </a:xfrm>
        </p:spPr>
        <p:txBody>
          <a:bodyPr/>
          <a:lstStyle/>
          <a:p>
            <a:r>
              <a:rPr lang="de-CH" b="1" dirty="0" smtClean="0"/>
              <a:t>Postulat</a:t>
            </a:r>
            <a:endParaRPr lang="de-CH" b="1"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38</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
        <p:nvSpPr>
          <p:cNvPr id="3" name="Inhaltsplatzhalter 2"/>
          <p:cNvSpPr>
            <a:spLocks noGrp="1"/>
          </p:cNvSpPr>
          <p:nvPr>
            <p:ph idx="1"/>
          </p:nvPr>
        </p:nvSpPr>
        <p:spPr>
          <a:xfrm>
            <a:off x="1547664" y="2276872"/>
            <a:ext cx="6851104" cy="1368152"/>
          </a:xfrm>
        </p:spPr>
        <p:txBody>
          <a:bodyPr/>
          <a:lstStyle/>
          <a:p>
            <a:pPr marL="0" indent="0">
              <a:buNone/>
            </a:pPr>
            <a:r>
              <a:rPr lang="de-CH" dirty="0"/>
              <a:t>Der Regierungsrat wird beauftragt, ein Anliegen zu prüfen und geeignete Massnahmen zu ergreifen.</a:t>
            </a:r>
          </a:p>
        </p:txBody>
      </p:sp>
    </p:spTree>
    <p:extLst>
      <p:ext uri="{BB962C8B-B14F-4D97-AF65-F5344CB8AC3E}">
        <p14:creationId xmlns:p14="http://schemas.microsoft.com/office/powerpoint/2010/main" val="38909406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
            </a:r>
            <a:br>
              <a:rPr lang="de-CH" dirty="0" smtClean="0"/>
            </a:br>
            <a:r>
              <a:rPr lang="de-CH" dirty="0" smtClean="0"/>
              <a:t/>
            </a:r>
            <a:br>
              <a:rPr lang="de-CH" dirty="0" smtClean="0"/>
            </a:br>
            <a:r>
              <a:rPr lang="de-CH" b="1" dirty="0" smtClean="0"/>
              <a:t>Auftrag</a:t>
            </a:r>
            <a:r>
              <a:rPr lang="de-CH" dirty="0" smtClean="0"/>
              <a:t/>
            </a:r>
            <a:br>
              <a:rPr lang="de-CH" dirty="0" smtClean="0"/>
            </a:br>
            <a:endParaRPr lang="de-CH" dirty="0"/>
          </a:p>
        </p:txBody>
      </p:sp>
      <p:sp>
        <p:nvSpPr>
          <p:cNvPr id="3" name="Inhaltsplatzhalter 2"/>
          <p:cNvSpPr>
            <a:spLocks noGrp="1"/>
          </p:cNvSpPr>
          <p:nvPr>
            <p:ph idx="1"/>
          </p:nvPr>
        </p:nvSpPr>
        <p:spPr>
          <a:xfrm>
            <a:off x="971600" y="2204864"/>
            <a:ext cx="7715200" cy="3921299"/>
          </a:xfrm>
        </p:spPr>
        <p:txBody>
          <a:bodyPr/>
          <a:lstStyle/>
          <a:p>
            <a:pPr marL="0" indent="0">
              <a:buNone/>
            </a:pPr>
            <a:r>
              <a:rPr lang="de-CH" dirty="0"/>
              <a:t>Der Regierungsrat wird beauftragt, einen Bereich zu </a:t>
            </a:r>
            <a:r>
              <a:rPr lang="de-CH" dirty="0" smtClean="0"/>
              <a:t>prüfen und </a:t>
            </a:r>
            <a:r>
              <a:rPr lang="de-CH" dirty="0"/>
              <a:t>Massnahmen zu ergreifen. Betrifft das Anliegen den Zuständigkeitsbereich des Regierungsrats, hat der Auftrag Richtliniencharakter. Betrifft er den Zuständigkeitsbereich des Grossen Rats, ist er hingegen verbindlich.</a:t>
            </a:r>
          </a:p>
        </p:txBody>
      </p:sp>
      <p:sp>
        <p:nvSpPr>
          <p:cNvPr id="4" name="Foliennummernplatzhalter 3"/>
          <p:cNvSpPr>
            <a:spLocks noGrp="1"/>
          </p:cNvSpPr>
          <p:nvPr>
            <p:ph type="sldNum" sz="quarter" idx="11"/>
          </p:nvPr>
        </p:nvSpPr>
        <p:spPr/>
        <p:txBody>
          <a:bodyPr/>
          <a:lstStyle/>
          <a:p>
            <a:fld id="{87674F0A-37BA-4CE3-B1FD-DE57A7E2F2C6}" type="slidenum">
              <a:rPr lang="de-CH" smtClean="0"/>
              <a:pPr/>
              <a:t>39</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extLst>
      <p:ext uri="{BB962C8B-B14F-4D97-AF65-F5344CB8AC3E}">
        <p14:creationId xmlns:p14="http://schemas.microsoft.com/office/powerpoint/2010/main" val="2083049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fld id="{87674F0A-37BA-4CE3-B1FD-DE57A7E2F2C6}" type="slidenum">
              <a:rPr lang="de-CH" smtClean="0"/>
              <a:pPr/>
              <a:t>4</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2054" name="Picture 6" descr="http://stop-gripen.ch/wp-content/uploads/2014/03/Nein_Kampfjet-Milliarde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07504" y="1600200"/>
            <a:ext cx="332899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0062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80728"/>
            <a:ext cx="8229600" cy="720079"/>
          </a:xfrm>
        </p:spPr>
        <p:txBody>
          <a:bodyPr/>
          <a:lstStyle/>
          <a:p>
            <a:r>
              <a:rPr lang="de-CH" b="1" dirty="0" smtClean="0"/>
              <a:t>Interpellation</a:t>
            </a:r>
            <a:endParaRPr lang="de-CH" b="1"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40</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
        <p:nvSpPr>
          <p:cNvPr id="3" name="Inhaltsplatzhalter 2"/>
          <p:cNvSpPr>
            <a:spLocks noGrp="1"/>
          </p:cNvSpPr>
          <p:nvPr>
            <p:ph idx="1"/>
          </p:nvPr>
        </p:nvSpPr>
        <p:spPr>
          <a:xfrm>
            <a:off x="1403648" y="2492896"/>
            <a:ext cx="6779096" cy="1728192"/>
          </a:xfrm>
        </p:spPr>
        <p:txBody>
          <a:bodyPr/>
          <a:lstStyle/>
          <a:p>
            <a:pPr marL="0" indent="0">
              <a:buNone/>
            </a:pPr>
            <a:r>
              <a:rPr lang="de-CH" dirty="0"/>
              <a:t>Vom Regierungsrat wird eine Auskunft zu einem bestimmten Thema verlangt.</a:t>
            </a:r>
          </a:p>
        </p:txBody>
      </p:sp>
    </p:spTree>
    <p:extLst>
      <p:ext uri="{BB962C8B-B14F-4D97-AF65-F5344CB8AC3E}">
        <p14:creationId xmlns:p14="http://schemas.microsoft.com/office/powerpoint/2010/main" val="18880665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52736"/>
            <a:ext cx="7571184" cy="720080"/>
          </a:xfrm>
        </p:spPr>
        <p:txBody>
          <a:bodyPr/>
          <a:lstStyle/>
          <a:p>
            <a:r>
              <a:rPr lang="de-CH" b="1" dirty="0" smtClean="0"/>
              <a:t>Antrag auf Direktbeschluss</a:t>
            </a:r>
            <a:endParaRPr lang="de-CH" b="1" dirty="0"/>
          </a:p>
        </p:txBody>
      </p:sp>
      <p:sp>
        <p:nvSpPr>
          <p:cNvPr id="3" name="Inhaltsplatzhalter 2"/>
          <p:cNvSpPr>
            <a:spLocks noGrp="1"/>
          </p:cNvSpPr>
          <p:nvPr>
            <p:ph idx="1"/>
          </p:nvPr>
        </p:nvSpPr>
        <p:spPr>
          <a:xfrm>
            <a:off x="1619672" y="2636912"/>
            <a:ext cx="5688632" cy="1296144"/>
          </a:xfrm>
        </p:spPr>
        <p:txBody>
          <a:bodyPr/>
          <a:lstStyle/>
          <a:p>
            <a:pPr marL="0" indent="0">
              <a:buNone/>
            </a:pPr>
            <a:r>
              <a:rPr lang="de-CH" dirty="0"/>
              <a:t>Der Grosse Rat fasst im Bereich seiner ausschliesslichen Zuständigkeit einen Beschluss.</a:t>
            </a:r>
          </a:p>
        </p:txBody>
      </p:sp>
      <p:sp>
        <p:nvSpPr>
          <p:cNvPr id="4" name="Foliennummernplatzhalter 3"/>
          <p:cNvSpPr>
            <a:spLocks noGrp="1"/>
          </p:cNvSpPr>
          <p:nvPr>
            <p:ph type="sldNum" sz="quarter" idx="11"/>
          </p:nvPr>
        </p:nvSpPr>
        <p:spPr/>
        <p:txBody>
          <a:bodyPr/>
          <a:lstStyle/>
          <a:p>
            <a:fld id="{87674F0A-37BA-4CE3-B1FD-DE57A7E2F2C6}" type="slidenum">
              <a:rPr lang="de-CH" smtClean="0"/>
              <a:pPr/>
              <a:t>41</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extLst>
      <p:ext uri="{BB962C8B-B14F-4D97-AF65-F5344CB8AC3E}">
        <p14:creationId xmlns:p14="http://schemas.microsoft.com/office/powerpoint/2010/main" val="16753666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78295" y="1844824"/>
            <a:ext cx="8229600" cy="3744416"/>
          </a:xfrm>
        </p:spPr>
        <p:txBody>
          <a:bodyPr/>
          <a:lstStyle/>
          <a:p>
            <a:pPr marL="0" indent="0">
              <a:buNone/>
            </a:pPr>
            <a:r>
              <a:rPr lang="de-CH" sz="2000" dirty="0"/>
              <a:t>Bei der Motion, dem Postulat und dem Auftrag legt der Regierungsrat dem Grossen Rat eine Stellungnahme vor, bevor dieser über das Anliegen entscheidet.</a:t>
            </a:r>
          </a:p>
          <a:p>
            <a:pPr marL="0" indent="0">
              <a:buNone/>
            </a:pPr>
            <a:endParaRPr lang="de-CH" sz="2000" dirty="0" smtClean="0"/>
          </a:p>
          <a:p>
            <a:pPr marL="0" indent="0">
              <a:buNone/>
            </a:pPr>
            <a:r>
              <a:rPr lang="de-CH" sz="2000" dirty="0" smtClean="0"/>
              <a:t>Der </a:t>
            </a:r>
            <a:r>
              <a:rPr lang="de-CH" sz="2000" dirty="0"/>
              <a:t>Regierungsrat legt dem Grossen Rat von sich aus oder auf einen parlamentarischen Vorstoss hin Gesetzesentwürfe, Vorlagen (z.B. Kreditanträge, Budget) und Jahresberichte vor. Dazu fertigt das zuständige Departement eine Botschaft an, in der die näheren Informationen zum vorliegenden Geschäft festgehalten werden. Die Botschaften des Obergerichts werden dem Grossen Rat unverändert durch den Regierungsrat vorgelegt.</a:t>
            </a:r>
          </a:p>
          <a:p>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42</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extLst>
      <p:ext uri="{BB962C8B-B14F-4D97-AF65-F5344CB8AC3E}">
        <p14:creationId xmlns:p14="http://schemas.microsoft.com/office/powerpoint/2010/main" val="7248895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Volksbegehren (Initiative)</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43</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1026" name="Picture 2" descr="http://upload.wikimedia.org/wikipedia/commons/thumb/4/45/Bundeshaus_Bern_2009,_Flooffy.jpg/330px-Bundeshaus_Bern_2009,_Flooffy.jpg">
            <a:hlinkClick r:id="rId3"/>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75181" y="1988840"/>
            <a:ext cx="3143250" cy="2066925"/>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13657" y="2810709"/>
            <a:ext cx="2634054" cy="461665"/>
          </a:xfrm>
          <a:prstGeom prst="rect">
            <a:avLst/>
          </a:prstGeom>
          <a:noFill/>
        </p:spPr>
        <p:txBody>
          <a:bodyPr wrap="none" rtlCol="0">
            <a:spAutoFit/>
          </a:bodyPr>
          <a:lstStyle/>
          <a:p>
            <a:r>
              <a:rPr lang="de-CH" sz="2400" dirty="0" smtClean="0"/>
              <a:t>Auf Bundesebene</a:t>
            </a:r>
            <a:endParaRPr lang="de-CH" sz="2400" dirty="0"/>
          </a:p>
        </p:txBody>
      </p:sp>
      <p:sp>
        <p:nvSpPr>
          <p:cNvPr id="8" name="Textfeld 7"/>
          <p:cNvSpPr txBox="1"/>
          <p:nvPr/>
        </p:nvSpPr>
        <p:spPr>
          <a:xfrm>
            <a:off x="6017326" y="2828739"/>
            <a:ext cx="2993768" cy="461665"/>
          </a:xfrm>
          <a:prstGeom prst="rect">
            <a:avLst/>
          </a:prstGeom>
          <a:noFill/>
        </p:spPr>
        <p:txBody>
          <a:bodyPr wrap="none" rtlCol="0">
            <a:spAutoFit/>
          </a:bodyPr>
          <a:lstStyle/>
          <a:p>
            <a:r>
              <a:rPr lang="de-CH" sz="2400" dirty="0" smtClean="0"/>
              <a:t>Verfassungsinitiative</a:t>
            </a:r>
            <a:endParaRPr lang="de-CH" sz="2400" dirty="0"/>
          </a:p>
        </p:txBody>
      </p:sp>
      <p:sp>
        <p:nvSpPr>
          <p:cNvPr id="3" name="Rechteck 2"/>
          <p:cNvSpPr/>
          <p:nvPr/>
        </p:nvSpPr>
        <p:spPr>
          <a:xfrm>
            <a:off x="457200" y="4483584"/>
            <a:ext cx="8363271" cy="1200329"/>
          </a:xfrm>
          <a:prstGeom prst="rect">
            <a:avLst/>
          </a:prstGeom>
        </p:spPr>
        <p:txBody>
          <a:bodyPr wrap="square">
            <a:spAutoFit/>
          </a:bodyPr>
          <a:lstStyle/>
          <a:p>
            <a:r>
              <a:rPr lang="de-CH" dirty="0"/>
              <a:t>Bürgerinnen und Bürger können einen Volksentscheid über eine von ihnen gewünschte </a:t>
            </a:r>
            <a:r>
              <a:rPr lang="de-CH" b="1" dirty="0"/>
              <a:t>Änderung der Bundesverfassung</a:t>
            </a:r>
            <a:r>
              <a:rPr lang="de-CH" dirty="0"/>
              <a:t> verlangen. Damit eine Initiative zustande kommt, braucht es innert einer </a:t>
            </a:r>
            <a:r>
              <a:rPr lang="de-CH" b="1" dirty="0"/>
              <a:t>Sammelfrist von 18 Monaten</a:t>
            </a:r>
            <a:r>
              <a:rPr lang="de-CH" dirty="0"/>
              <a:t> die </a:t>
            </a:r>
            <a:r>
              <a:rPr lang="de-CH" b="1" dirty="0"/>
              <a:t>Unterschriften von 100 000 Stimmberechtigten</a:t>
            </a:r>
            <a:r>
              <a:rPr lang="de-CH" dirty="0"/>
              <a:t>. </a:t>
            </a:r>
          </a:p>
        </p:txBody>
      </p:sp>
    </p:spTree>
    <p:extLst>
      <p:ext uri="{BB962C8B-B14F-4D97-AF65-F5344CB8AC3E}">
        <p14:creationId xmlns:p14="http://schemas.microsoft.com/office/powerpoint/2010/main" val="11237234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Volksbegehren (Initiative)</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44</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2050" name="Picture 2" descr="http://www.swissfot.ch/0_Umriss/CH/Kantone_Wappen.gif">
            <a:hlinkClick r:id="rId3"/>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03648" y="1844824"/>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539552" y="1454448"/>
            <a:ext cx="2082621" cy="369332"/>
          </a:xfrm>
          <a:prstGeom prst="rect">
            <a:avLst/>
          </a:prstGeom>
          <a:noFill/>
        </p:spPr>
        <p:txBody>
          <a:bodyPr wrap="none" rtlCol="0">
            <a:spAutoFit/>
          </a:bodyPr>
          <a:lstStyle/>
          <a:p>
            <a:r>
              <a:rPr lang="de-CH" dirty="0" smtClean="0"/>
              <a:t>Auf Kantonsebene</a:t>
            </a:r>
            <a:endParaRPr lang="de-CH" dirty="0"/>
          </a:p>
        </p:txBody>
      </p:sp>
      <p:sp>
        <p:nvSpPr>
          <p:cNvPr id="7" name="Textfeld 6"/>
          <p:cNvSpPr txBox="1"/>
          <p:nvPr/>
        </p:nvSpPr>
        <p:spPr>
          <a:xfrm>
            <a:off x="6846958" y="2600037"/>
            <a:ext cx="1980094" cy="646331"/>
          </a:xfrm>
          <a:prstGeom prst="rect">
            <a:avLst/>
          </a:prstGeom>
          <a:noFill/>
        </p:spPr>
        <p:txBody>
          <a:bodyPr wrap="none" rtlCol="0">
            <a:spAutoFit/>
          </a:bodyPr>
          <a:lstStyle/>
          <a:p>
            <a:r>
              <a:rPr lang="de-CH" dirty="0" smtClean="0"/>
              <a:t>Verfassungs- und</a:t>
            </a:r>
          </a:p>
          <a:p>
            <a:r>
              <a:rPr lang="de-CH" dirty="0" smtClean="0"/>
              <a:t>Gesetzesinitiative</a:t>
            </a:r>
            <a:endParaRPr lang="de-CH" dirty="0"/>
          </a:p>
        </p:txBody>
      </p:sp>
    </p:spTree>
    <p:extLst>
      <p:ext uri="{BB962C8B-B14F-4D97-AF65-F5344CB8AC3E}">
        <p14:creationId xmlns:p14="http://schemas.microsoft.com/office/powerpoint/2010/main" val="4196572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96751"/>
            <a:ext cx="8229600" cy="561901"/>
          </a:xfrm>
        </p:spPr>
        <p:txBody>
          <a:bodyPr/>
          <a:lstStyle/>
          <a:p>
            <a:r>
              <a:rPr lang="de-CH" b="1" dirty="0" smtClean="0"/>
              <a:t>Initiative auf Kantonsebene</a:t>
            </a:r>
            <a:r>
              <a:rPr lang="de-CH" dirty="0" smtClean="0"/>
              <a:t/>
            </a:r>
            <a:br>
              <a:rPr lang="de-CH" dirty="0" smtClean="0"/>
            </a:br>
            <a:endParaRPr lang="de-CH" dirty="0"/>
          </a:p>
        </p:txBody>
      </p:sp>
      <p:sp>
        <p:nvSpPr>
          <p:cNvPr id="3" name="Inhaltsplatzhalter 2"/>
          <p:cNvSpPr>
            <a:spLocks noGrp="1"/>
          </p:cNvSpPr>
          <p:nvPr>
            <p:ph idx="1"/>
          </p:nvPr>
        </p:nvSpPr>
        <p:spPr>
          <a:xfrm>
            <a:off x="457200" y="1988841"/>
            <a:ext cx="8229600" cy="3024336"/>
          </a:xfrm>
        </p:spPr>
        <p:txBody>
          <a:bodyPr/>
          <a:lstStyle/>
          <a:p>
            <a:pPr marL="0" indent="0">
              <a:buNone/>
            </a:pPr>
            <a:r>
              <a:rPr lang="de-CH" dirty="0"/>
              <a:t>Bürgerinnen und Bürger können einen Volksentscheid verlangen zu einer Totalrevision der </a:t>
            </a:r>
            <a:r>
              <a:rPr lang="de-CH" dirty="0" smtClean="0"/>
              <a:t>Kantonsverfassung</a:t>
            </a:r>
            <a:r>
              <a:rPr lang="de-CH" dirty="0"/>
              <a:t>, einem Erlass, einer Änderung oder Aufhebung einzelner Verfassungsbestimmungen sowie eines Gesetzes. Damit eine Initiative zustande kommt, braucht es innert einer </a:t>
            </a:r>
            <a:r>
              <a:rPr lang="de-CH" b="1" dirty="0"/>
              <a:t>Sammelfrist von zwölf Monaten die Unterschriften von 3'000 Stimmberechtigten.</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45</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extLst>
      <p:ext uri="{BB962C8B-B14F-4D97-AF65-F5344CB8AC3E}">
        <p14:creationId xmlns:p14="http://schemas.microsoft.com/office/powerpoint/2010/main" val="16009525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0574" y="1052736"/>
            <a:ext cx="8229600" cy="4525963"/>
          </a:xfrm>
        </p:spPr>
        <p:txBody>
          <a:bodyPr/>
          <a:lstStyle/>
          <a:p>
            <a:r>
              <a:rPr lang="de-CH" sz="1800" dirty="0"/>
              <a:t>Aargauische Volksinitiative </a:t>
            </a:r>
            <a:r>
              <a:rPr lang="de-CH" sz="1800" b="1" dirty="0"/>
              <a:t>"Weg mit dem Tanzverbot!"</a:t>
            </a:r>
            <a:endParaRPr lang="de-CH" sz="1800" dirty="0"/>
          </a:p>
          <a:p>
            <a:pPr marL="0" indent="0">
              <a:buNone/>
            </a:pPr>
            <a:endParaRPr lang="de-CH" sz="1800" dirty="0"/>
          </a:p>
          <a:p>
            <a:r>
              <a:rPr lang="de-CH" sz="1800" dirty="0"/>
              <a:t>Gestützt auf § 64 der </a:t>
            </a:r>
            <a:r>
              <a:rPr lang="de-CH" sz="1800" dirty="0" smtClean="0"/>
              <a:t>Kantonsverfassung stellen </a:t>
            </a:r>
            <a:r>
              <a:rPr lang="de-CH" sz="1800" dirty="0"/>
              <a:t>die </a:t>
            </a:r>
            <a:r>
              <a:rPr lang="de-CH" sz="1800" dirty="0" smtClean="0"/>
              <a:t>stimmberechtigten </a:t>
            </a:r>
            <a:r>
              <a:rPr lang="de-CH" sz="1800" dirty="0"/>
              <a:t>Bürgerinnen und Bürger folgendes Initiativbegehren:</a:t>
            </a:r>
            <a:br>
              <a:rPr lang="de-CH" sz="1800" dirty="0"/>
            </a:br>
            <a:r>
              <a:rPr lang="de-CH" sz="1800" dirty="0"/>
              <a:t/>
            </a:r>
            <a:br>
              <a:rPr lang="de-CH" sz="1800" dirty="0"/>
            </a:br>
            <a:r>
              <a:rPr lang="de-CH" sz="1800" dirty="0"/>
              <a:t>Das Gesetz über das Gastgewerbe und den Kleinhandel mit alkoholhaltigen Getränken </a:t>
            </a:r>
            <a:r>
              <a:rPr lang="de-CH" sz="1800" dirty="0" smtClean="0"/>
              <a:t>vom 25.11.1997 </a:t>
            </a:r>
            <a:r>
              <a:rPr lang="de-CH" sz="1800" dirty="0"/>
              <a:t>wird wie folgt geändert:</a:t>
            </a:r>
            <a:br>
              <a:rPr lang="de-CH" sz="1800" dirty="0"/>
            </a:br>
            <a:r>
              <a:rPr lang="de-CH" sz="1800" dirty="0"/>
              <a:t/>
            </a:r>
            <a:br>
              <a:rPr lang="de-CH" sz="1800" dirty="0"/>
            </a:br>
            <a:r>
              <a:rPr lang="de-CH" sz="1800" dirty="0"/>
              <a:t>§ 4 Abs. 3 mit dem Wortlaut "An Karfreitag, Ostersonntag, Pfingstsonntag, am Eidgenössischen Dank-, Buss- und Bettag, am Weihnachtstag sowie am jeweils darauf folgenden Tag sind die Gastwirtschaftsbetriebe um 00.15 Uhr zu schliessen." wird aufgehoben.</a:t>
            </a:r>
          </a:p>
          <a:p>
            <a:r>
              <a:rPr lang="de-CH" sz="1800" dirty="0"/>
              <a:t>Publikation:</a:t>
            </a:r>
          </a:p>
          <a:p>
            <a:r>
              <a:rPr lang="de-CH" sz="1800" dirty="0"/>
              <a:t>Veröffentlicht im Amtsblatt vom 18. Oktober 2013</a:t>
            </a:r>
            <a:br>
              <a:rPr lang="de-CH" sz="1800" dirty="0"/>
            </a:br>
            <a:r>
              <a:rPr lang="de-CH" sz="1800" dirty="0"/>
              <a:t>Ablauf der Sammelfrist: </a:t>
            </a:r>
            <a:r>
              <a:rPr lang="de-CH" sz="1800" b="1" dirty="0"/>
              <a:t>18. Oktober 2014</a:t>
            </a:r>
            <a:endParaRPr lang="de-CH" sz="1800" dirty="0"/>
          </a:p>
          <a:p>
            <a:endParaRPr lang="de-CH" sz="1800"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46</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extLst>
      <p:ext uri="{BB962C8B-B14F-4D97-AF65-F5344CB8AC3E}">
        <p14:creationId xmlns:p14="http://schemas.microsoft.com/office/powerpoint/2010/main" val="25949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idx="1"/>
          </p:nvPr>
        </p:nvPicPr>
        <p:blipFill>
          <a:blip r:embed="rId2"/>
          <a:stretch>
            <a:fillRect/>
          </a:stretch>
        </p:blipFill>
        <p:spPr>
          <a:xfrm>
            <a:off x="523215" y="1124744"/>
            <a:ext cx="8097569" cy="4525963"/>
          </a:xfrm>
          <a:prstGeom prst="rect">
            <a:avLst/>
          </a:prstGeom>
        </p:spPr>
      </p:pic>
      <p:sp>
        <p:nvSpPr>
          <p:cNvPr id="4" name="Foliennummernplatzhalter 3"/>
          <p:cNvSpPr>
            <a:spLocks noGrp="1"/>
          </p:cNvSpPr>
          <p:nvPr>
            <p:ph type="sldNum" sz="quarter" idx="11"/>
          </p:nvPr>
        </p:nvSpPr>
        <p:spPr/>
        <p:txBody>
          <a:bodyPr/>
          <a:lstStyle/>
          <a:p>
            <a:fld id="{87674F0A-37BA-4CE3-B1FD-DE57A7E2F2C6}" type="slidenum">
              <a:rPr lang="de-CH" smtClean="0"/>
              <a:pPr/>
              <a:t>47</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extLst>
      <p:ext uri="{BB962C8B-B14F-4D97-AF65-F5344CB8AC3E}">
        <p14:creationId xmlns:p14="http://schemas.microsoft.com/office/powerpoint/2010/main" val="16491539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335906"/>
            <a:ext cx="8229600" cy="652934"/>
          </a:xfrm>
        </p:spPr>
        <p:txBody>
          <a:bodyPr/>
          <a:lstStyle/>
          <a:p>
            <a:r>
              <a:rPr lang="de-CH" dirty="0" smtClean="0"/>
              <a:t>Einfluss einer Initiative auf die Verwaltung?</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48</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3074" name="Picture 2" descr="C:\Users\moe\AppData\Local\Microsoft\Windows\Temporary Internet Files\Content.IE5\B1FBQJTK\MC900440428[3].wmf"/>
          <p:cNvPicPr>
            <a:picLocks noGrp="1" noChangeAspect="1" noChangeArrowheads="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03637" y="2948781"/>
            <a:ext cx="173672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9567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19882"/>
            <a:ext cx="8229600" cy="652934"/>
          </a:xfrm>
        </p:spPr>
        <p:txBody>
          <a:bodyPr/>
          <a:lstStyle/>
          <a:p>
            <a:r>
              <a:rPr lang="de-CH" dirty="0" smtClean="0"/>
              <a:t>Volksentscheid (Referendum)</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49</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1026" name="Picture 2" descr="C:\Users\moe\AppData\Local\Microsoft\Windows\Temporary Internet Files\Content.IE5\F3HNEE6Y\MC900438000[2].wmf"/>
          <p:cNvPicPr>
            <a:picLocks noGrp="1" noChangeAspect="1" noChangeArrowheads="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32240" y="2201385"/>
            <a:ext cx="1863725" cy="1270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251520" y="2420887"/>
            <a:ext cx="6793848" cy="830997"/>
          </a:xfrm>
          <a:prstGeom prst="rect">
            <a:avLst/>
          </a:prstGeom>
          <a:noFill/>
        </p:spPr>
        <p:txBody>
          <a:bodyPr wrap="none" rtlCol="0">
            <a:spAutoFit/>
          </a:bodyPr>
          <a:lstStyle/>
          <a:p>
            <a:r>
              <a:rPr lang="de-CH" sz="2400" dirty="0" smtClean="0"/>
              <a:t>Nachträglicher Entscheid der Stimmberechtigten</a:t>
            </a:r>
          </a:p>
          <a:p>
            <a:r>
              <a:rPr lang="de-CH" sz="2400" dirty="0" smtClean="0"/>
              <a:t>über einen Beschluss der Behörden.</a:t>
            </a:r>
            <a:endParaRPr lang="de-CH" sz="2400" dirty="0"/>
          </a:p>
        </p:txBody>
      </p:sp>
    </p:spTree>
    <p:extLst>
      <p:ext uri="{BB962C8B-B14F-4D97-AF65-F5344CB8AC3E}">
        <p14:creationId xmlns:p14="http://schemas.microsoft.com/office/powerpoint/2010/main" val="1727170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fld id="{87674F0A-37BA-4CE3-B1FD-DE57A7E2F2C6}" type="slidenum">
              <a:rPr lang="de-CH" smtClean="0"/>
              <a:pPr/>
              <a:t>5</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1026" name="Picture 2" descr="https://encrypted-tbn3.gstatic.com/images?q=tbn:ANd9GcQPbcyr9-byHEgEMqETwkgv3ijLlHd52NzZLJGo17hYcq8fHvWh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1916" y="1124744"/>
            <a:ext cx="4760168" cy="4760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7526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Referendum auf Bundesebene</a:t>
            </a:r>
            <a:endParaRPr lang="de-CH" b="1" dirty="0"/>
          </a:p>
        </p:txBody>
      </p:sp>
      <p:pic>
        <p:nvPicPr>
          <p:cNvPr id="6" name="Inhaltsplatzhalter 5"/>
          <p:cNvPicPr>
            <a:picLocks noGrp="1" noChangeAspect="1"/>
          </p:cNvPicPr>
          <p:nvPr>
            <p:ph idx="1"/>
          </p:nvPr>
        </p:nvPicPr>
        <p:blipFill>
          <a:blip r:embed="rId2"/>
          <a:stretch>
            <a:fillRect/>
          </a:stretch>
        </p:blipFill>
        <p:spPr>
          <a:xfrm>
            <a:off x="1763688" y="1844824"/>
            <a:ext cx="5795913" cy="3784316"/>
          </a:xfrm>
          <a:prstGeom prst="rect">
            <a:avLst/>
          </a:prstGeom>
        </p:spPr>
      </p:pic>
      <p:sp>
        <p:nvSpPr>
          <p:cNvPr id="4" name="Foliennummernplatzhalter 3"/>
          <p:cNvSpPr>
            <a:spLocks noGrp="1"/>
          </p:cNvSpPr>
          <p:nvPr>
            <p:ph type="sldNum" sz="quarter" idx="11"/>
          </p:nvPr>
        </p:nvSpPr>
        <p:spPr/>
        <p:txBody>
          <a:bodyPr/>
          <a:lstStyle/>
          <a:p>
            <a:fld id="{87674F0A-37BA-4CE3-B1FD-DE57A7E2F2C6}" type="slidenum">
              <a:rPr lang="de-CH" smtClean="0"/>
              <a:pPr/>
              <a:t>50</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extLst>
      <p:ext uri="{BB962C8B-B14F-4D97-AF65-F5344CB8AC3E}">
        <p14:creationId xmlns:p14="http://schemas.microsoft.com/office/powerpoint/2010/main" val="37633932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Verfahren bei Referendum</a:t>
            </a:r>
            <a:endParaRPr lang="de-CH" dirty="0"/>
          </a:p>
        </p:txBody>
      </p:sp>
      <p:pic>
        <p:nvPicPr>
          <p:cNvPr id="6" name="Inhaltsplatzhalter 5"/>
          <p:cNvPicPr>
            <a:picLocks noGrp="1" noChangeAspect="1"/>
          </p:cNvPicPr>
          <p:nvPr>
            <p:ph idx="1"/>
          </p:nvPr>
        </p:nvPicPr>
        <p:blipFill>
          <a:blip r:embed="rId2"/>
          <a:stretch>
            <a:fillRect/>
          </a:stretch>
        </p:blipFill>
        <p:spPr>
          <a:xfrm>
            <a:off x="251520" y="2708920"/>
            <a:ext cx="8280920" cy="1944216"/>
          </a:xfrm>
          <a:prstGeom prst="rect">
            <a:avLst/>
          </a:prstGeom>
        </p:spPr>
      </p:pic>
      <p:sp>
        <p:nvSpPr>
          <p:cNvPr id="4" name="Foliennummernplatzhalter 3"/>
          <p:cNvSpPr>
            <a:spLocks noGrp="1"/>
          </p:cNvSpPr>
          <p:nvPr>
            <p:ph type="sldNum" sz="quarter" idx="11"/>
          </p:nvPr>
        </p:nvSpPr>
        <p:spPr/>
        <p:txBody>
          <a:bodyPr/>
          <a:lstStyle/>
          <a:p>
            <a:fld id="{87674F0A-37BA-4CE3-B1FD-DE57A7E2F2C6}" type="slidenum">
              <a:rPr lang="de-CH" smtClean="0"/>
              <a:pPr/>
              <a:t>51</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7" name="Grafik 6"/>
          <p:cNvPicPr>
            <a:picLocks noChangeAspect="1"/>
          </p:cNvPicPr>
          <p:nvPr/>
        </p:nvPicPr>
        <p:blipFill>
          <a:blip r:embed="rId3"/>
          <a:stretch>
            <a:fillRect/>
          </a:stretch>
        </p:blipFill>
        <p:spPr>
          <a:xfrm>
            <a:off x="1896327" y="1652634"/>
            <a:ext cx="6636113" cy="654605"/>
          </a:xfrm>
          <a:prstGeom prst="rect">
            <a:avLst/>
          </a:prstGeom>
        </p:spPr>
      </p:pic>
    </p:spTree>
    <p:extLst>
      <p:ext uri="{BB962C8B-B14F-4D97-AF65-F5344CB8AC3E}">
        <p14:creationId xmlns:p14="http://schemas.microsoft.com/office/powerpoint/2010/main" val="6063358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2 Arten von Volksentscheiden</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52</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
        <p:nvSpPr>
          <p:cNvPr id="3" name="Inhaltsplatzhalter 2"/>
          <p:cNvSpPr>
            <a:spLocks noGrp="1"/>
          </p:cNvSpPr>
          <p:nvPr>
            <p:ph idx="1"/>
          </p:nvPr>
        </p:nvSpPr>
        <p:spPr/>
        <p:txBody>
          <a:bodyPr/>
          <a:lstStyle/>
          <a:p>
            <a:r>
              <a:rPr lang="de-CH" dirty="0" smtClean="0"/>
              <a:t>Obligatorisches Referendum:</a:t>
            </a:r>
          </a:p>
          <a:p>
            <a:pPr lvl="1"/>
            <a:r>
              <a:rPr lang="de-CH" dirty="0" smtClean="0"/>
              <a:t>Es muss auf jeden Fall eine Volksabstimmung durchgeführt werden.</a:t>
            </a:r>
          </a:p>
          <a:p>
            <a:endParaRPr lang="de-CH" dirty="0"/>
          </a:p>
          <a:p>
            <a:r>
              <a:rPr lang="de-CH" dirty="0" smtClean="0"/>
              <a:t>Fakultatives Referendum:</a:t>
            </a:r>
          </a:p>
          <a:p>
            <a:pPr lvl="1"/>
            <a:r>
              <a:rPr lang="de-CH" dirty="0" smtClean="0"/>
              <a:t>Eine Volksabstimmung findet nur auf Begehren einer Mindestzahl von Staatsbürgern oder auf Begehren der Behörden statt.</a:t>
            </a:r>
            <a:endParaRPr lang="de-CH" dirty="0"/>
          </a:p>
        </p:txBody>
      </p:sp>
    </p:spTree>
    <p:extLst>
      <p:ext uri="{BB962C8B-B14F-4D97-AF65-F5344CB8AC3E}">
        <p14:creationId xmlns:p14="http://schemas.microsoft.com/office/powerpoint/2010/main" val="17271700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Ablauf Referendum auf Stufe Kanton</a:t>
            </a:r>
            <a:endParaRPr lang="de-CH" dirty="0"/>
          </a:p>
        </p:txBody>
      </p:sp>
      <p:sp>
        <p:nvSpPr>
          <p:cNvPr id="3" name="Inhaltsplatzhalter 2"/>
          <p:cNvSpPr>
            <a:spLocks noGrp="1"/>
          </p:cNvSpPr>
          <p:nvPr>
            <p:ph idx="1"/>
          </p:nvPr>
        </p:nvSpPr>
        <p:spPr/>
        <p:txBody>
          <a:bodyPr/>
          <a:lstStyle/>
          <a:p>
            <a:pPr marL="0" indent="0">
              <a:buNone/>
            </a:pPr>
            <a:r>
              <a:rPr lang="de-CH" sz="2000" b="1" dirty="0" smtClean="0"/>
              <a:t>Feststellung </a:t>
            </a:r>
            <a:r>
              <a:rPr lang="de-CH" sz="2000" b="1" dirty="0"/>
              <a:t>des </a:t>
            </a:r>
            <a:r>
              <a:rPr lang="de-CH" sz="2000" b="1" dirty="0" smtClean="0"/>
              <a:t>Referendums</a:t>
            </a:r>
          </a:p>
          <a:p>
            <a:pPr marL="0" indent="0">
              <a:buNone/>
            </a:pPr>
            <a:endParaRPr lang="de-CH" sz="2000" dirty="0"/>
          </a:p>
          <a:p>
            <a:pPr marL="0" indent="0">
              <a:buNone/>
            </a:pPr>
            <a:r>
              <a:rPr lang="de-CH" sz="2000" dirty="0"/>
              <a:t>Der Grosse Rat entscheidet, ob seine Beschlüsse nach § 63 der Kantonsverfassung dem fakultativen Referendum unterstehen. Der Grosse Rat ordnet die Veröffentlichung derjenigen Erlasse und Beschlüsse im Amtsblatt an, die dem fakultativen Referendum unterstehen</a:t>
            </a:r>
            <a:r>
              <a:rPr lang="de-CH" sz="2000" dirty="0" smtClean="0"/>
              <a:t>.</a:t>
            </a:r>
          </a:p>
          <a:p>
            <a:pPr marL="0" indent="0">
              <a:buNone/>
            </a:pPr>
            <a:endParaRPr lang="de-CH" sz="2000" dirty="0"/>
          </a:p>
          <a:p>
            <a:pPr marL="0" indent="0">
              <a:buNone/>
            </a:pPr>
            <a:r>
              <a:rPr lang="de-CH" sz="2000" b="1" dirty="0" smtClean="0"/>
              <a:t>Frist</a:t>
            </a:r>
          </a:p>
          <a:p>
            <a:pPr marL="0" indent="0">
              <a:buNone/>
            </a:pPr>
            <a:endParaRPr lang="de-CH" sz="2000" dirty="0"/>
          </a:p>
          <a:p>
            <a:pPr marL="0" indent="0">
              <a:buNone/>
            </a:pPr>
            <a:r>
              <a:rPr lang="de-CH" sz="2000" dirty="0"/>
              <a:t>Die Referendumsfrist dauert </a:t>
            </a:r>
            <a:r>
              <a:rPr lang="de-CH" sz="2000" dirty="0" smtClean="0"/>
              <a:t>90 </a:t>
            </a:r>
            <a:r>
              <a:rPr lang="de-CH" sz="2000" dirty="0"/>
              <a:t>Tage von der amtlichen Veröffentlichung an.</a:t>
            </a:r>
          </a:p>
          <a:p>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53</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extLst>
      <p:ext uri="{BB962C8B-B14F-4D97-AF65-F5344CB8AC3E}">
        <p14:creationId xmlns:p14="http://schemas.microsoft.com/office/powerpoint/2010/main" val="42000363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idx="1"/>
          </p:nvPr>
        </p:nvPicPr>
        <p:blipFill>
          <a:blip r:embed="rId2"/>
          <a:stretch>
            <a:fillRect/>
          </a:stretch>
        </p:blipFill>
        <p:spPr>
          <a:xfrm>
            <a:off x="2123728" y="764704"/>
            <a:ext cx="4032448" cy="5419172"/>
          </a:xfrm>
          <a:prstGeom prst="rect">
            <a:avLst/>
          </a:prstGeom>
        </p:spPr>
      </p:pic>
      <p:sp>
        <p:nvSpPr>
          <p:cNvPr id="4" name="Foliennummernplatzhalter 3"/>
          <p:cNvSpPr>
            <a:spLocks noGrp="1"/>
          </p:cNvSpPr>
          <p:nvPr>
            <p:ph type="sldNum" sz="quarter" idx="11"/>
          </p:nvPr>
        </p:nvSpPr>
        <p:spPr/>
        <p:txBody>
          <a:bodyPr/>
          <a:lstStyle/>
          <a:p>
            <a:fld id="{87674F0A-37BA-4CE3-B1FD-DE57A7E2F2C6}" type="slidenum">
              <a:rPr lang="de-CH" smtClean="0"/>
              <a:pPr/>
              <a:t>54</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extLst>
      <p:ext uri="{BB962C8B-B14F-4D97-AF65-F5344CB8AC3E}">
        <p14:creationId xmlns:p14="http://schemas.microsoft.com/office/powerpoint/2010/main" val="14328230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fld id="{87674F0A-37BA-4CE3-B1FD-DE57A7E2F2C6}" type="slidenum">
              <a:rPr lang="de-CH" smtClean="0"/>
              <a:pPr/>
              <a:t>55</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
        <p:nvSpPr>
          <p:cNvPr id="3" name="Inhaltsplatzhalter 2"/>
          <p:cNvSpPr>
            <a:spLocks noGrp="1"/>
          </p:cNvSpPr>
          <p:nvPr>
            <p:ph idx="1"/>
          </p:nvPr>
        </p:nvSpPr>
        <p:spPr>
          <a:xfrm>
            <a:off x="457200" y="2968352"/>
            <a:ext cx="8229600" cy="1612776"/>
          </a:xfrm>
        </p:spPr>
        <p:txBody>
          <a:bodyPr/>
          <a:lstStyle/>
          <a:p>
            <a:pPr marL="0" indent="0">
              <a:buNone/>
            </a:pPr>
            <a:r>
              <a:rPr lang="de-CH" dirty="0"/>
              <a:t>Welche politischen </a:t>
            </a:r>
            <a:r>
              <a:rPr lang="de-CH" dirty="0" smtClean="0"/>
              <a:t>Faktoren beeinflussen </a:t>
            </a:r>
            <a:r>
              <a:rPr lang="de-CH" dirty="0"/>
              <a:t>die Verwaltung?</a:t>
            </a:r>
          </a:p>
          <a:p>
            <a:endParaRPr lang="de-CH" dirty="0"/>
          </a:p>
        </p:txBody>
      </p:sp>
      <p:sp>
        <p:nvSpPr>
          <p:cNvPr id="6" name="Titel 1"/>
          <p:cNvSpPr>
            <a:spLocks noGrp="1"/>
          </p:cNvSpPr>
          <p:nvPr>
            <p:ph type="title"/>
          </p:nvPr>
        </p:nvSpPr>
        <p:spPr>
          <a:xfrm>
            <a:off x="457200" y="1335906"/>
            <a:ext cx="8229600" cy="652934"/>
          </a:xfrm>
        </p:spPr>
        <p:txBody>
          <a:bodyPr/>
          <a:lstStyle/>
          <a:p>
            <a:r>
              <a:rPr lang="de-CH" dirty="0" smtClean="0"/>
              <a:t>Einflussfaktoren aus der Politik</a:t>
            </a:r>
            <a:endParaRPr lang="de-CH" dirty="0"/>
          </a:p>
        </p:txBody>
      </p:sp>
    </p:spTree>
    <p:extLst>
      <p:ext uri="{BB962C8B-B14F-4D97-AF65-F5344CB8AC3E}">
        <p14:creationId xmlns:p14="http://schemas.microsoft.com/office/powerpoint/2010/main" val="25348067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fld id="{87674F0A-37BA-4CE3-B1FD-DE57A7E2F2C6}" type="slidenum">
              <a:rPr lang="de-CH" smtClean="0"/>
              <a:pPr/>
              <a:t>56</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
        <p:nvSpPr>
          <p:cNvPr id="3" name="Inhaltsplatzhalter 2"/>
          <p:cNvSpPr>
            <a:spLocks noGrp="1"/>
          </p:cNvSpPr>
          <p:nvPr>
            <p:ph idx="1"/>
          </p:nvPr>
        </p:nvSpPr>
        <p:spPr>
          <a:xfrm>
            <a:off x="806896" y="2708920"/>
            <a:ext cx="8229600" cy="1252736"/>
          </a:xfrm>
        </p:spPr>
        <p:txBody>
          <a:bodyPr/>
          <a:lstStyle/>
          <a:p>
            <a:pPr marL="0" indent="0">
              <a:buNone/>
            </a:pPr>
            <a:r>
              <a:rPr lang="de-CH" dirty="0" smtClean="0"/>
              <a:t>Wie kann die Verwaltung die Politik beeinflussen? </a:t>
            </a:r>
            <a:br>
              <a:rPr lang="de-CH" dirty="0" smtClean="0"/>
            </a:br>
            <a:r>
              <a:rPr lang="de-CH" dirty="0" smtClean="0"/>
              <a:t>(Kann sie das überhaupt?)</a:t>
            </a:r>
            <a:endParaRPr lang="de-CH" dirty="0"/>
          </a:p>
          <a:p>
            <a:endParaRPr lang="de-CH" dirty="0"/>
          </a:p>
        </p:txBody>
      </p:sp>
      <p:sp>
        <p:nvSpPr>
          <p:cNvPr id="6" name="Titel 1"/>
          <p:cNvSpPr>
            <a:spLocks noGrp="1"/>
          </p:cNvSpPr>
          <p:nvPr>
            <p:ph type="title"/>
          </p:nvPr>
        </p:nvSpPr>
        <p:spPr>
          <a:xfrm>
            <a:off x="457200" y="1340768"/>
            <a:ext cx="8229600" cy="652934"/>
          </a:xfrm>
        </p:spPr>
        <p:txBody>
          <a:bodyPr/>
          <a:lstStyle/>
          <a:p>
            <a:r>
              <a:rPr lang="de-CH" dirty="0" smtClean="0"/>
              <a:t>Beeinflussung der Politik durch die Verwaltung?</a:t>
            </a:r>
            <a:endParaRPr lang="de-CH" dirty="0"/>
          </a:p>
        </p:txBody>
      </p:sp>
    </p:spTree>
    <p:extLst>
      <p:ext uri="{BB962C8B-B14F-4D97-AF65-F5344CB8AC3E}">
        <p14:creationId xmlns:p14="http://schemas.microsoft.com/office/powerpoint/2010/main" val="15844359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Ziel erreicht?</a:t>
            </a:r>
            <a:endParaRPr lang="de-CH" dirty="0"/>
          </a:p>
        </p:txBody>
      </p:sp>
      <p:pic>
        <p:nvPicPr>
          <p:cNvPr id="1026" name="Picture 2" descr="C:\Users\moe\AppData\Local\Microsoft\Windows\Temporary Internet Files\Content.IE5\FEQP1OCO\MC900254364[1].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3131840" y="2780928"/>
            <a:ext cx="2690825" cy="2020881"/>
          </a:xfrm>
          <a:prstGeom prst="rect">
            <a:avLst/>
          </a:prstGeom>
          <a:noFill/>
        </p:spPr>
      </p:pic>
      <p:sp>
        <p:nvSpPr>
          <p:cNvPr id="8" name="Fußzeilenplatzhalter 7"/>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9" name="Foliennummernplatzhalter 8"/>
          <p:cNvSpPr>
            <a:spLocks noGrp="1"/>
          </p:cNvSpPr>
          <p:nvPr>
            <p:ph type="sldNum" sz="quarter" idx="11"/>
          </p:nvPr>
        </p:nvSpPr>
        <p:spPr/>
        <p:txBody>
          <a:bodyPr/>
          <a:lstStyle/>
          <a:p>
            <a:fld id="{87674F0A-37BA-4CE3-B1FD-DE57A7E2F2C6}" type="slidenum">
              <a:rPr lang="de-CH" smtClean="0"/>
              <a:pPr/>
              <a:t>57</a:t>
            </a:fld>
            <a:endParaRPr lang="de-CH"/>
          </a:p>
        </p:txBody>
      </p:sp>
      <p:sp>
        <p:nvSpPr>
          <p:cNvPr id="3" name="Textfeld 2"/>
          <p:cNvSpPr txBox="1"/>
          <p:nvPr/>
        </p:nvSpPr>
        <p:spPr>
          <a:xfrm>
            <a:off x="769655" y="2170558"/>
            <a:ext cx="1263487" cy="461665"/>
          </a:xfrm>
          <a:prstGeom prst="rect">
            <a:avLst/>
          </a:prstGeom>
          <a:noFill/>
        </p:spPr>
        <p:txBody>
          <a:bodyPr wrap="none" rtlCol="0">
            <a:spAutoFit/>
          </a:bodyPr>
          <a:lstStyle/>
          <a:p>
            <a:r>
              <a:rPr lang="de-CH" sz="2400" dirty="0" smtClean="0"/>
              <a:t>Politik ?</a:t>
            </a:r>
            <a:endParaRPr lang="de-CH" sz="2400" dirty="0"/>
          </a:p>
        </p:txBody>
      </p:sp>
      <p:sp>
        <p:nvSpPr>
          <p:cNvPr id="4" name="Textfeld 3"/>
          <p:cNvSpPr txBox="1"/>
          <p:nvPr/>
        </p:nvSpPr>
        <p:spPr>
          <a:xfrm>
            <a:off x="5940152" y="2176860"/>
            <a:ext cx="1944215" cy="461665"/>
          </a:xfrm>
          <a:prstGeom prst="rect">
            <a:avLst/>
          </a:prstGeom>
          <a:noFill/>
        </p:spPr>
        <p:txBody>
          <a:bodyPr wrap="square" rtlCol="0">
            <a:spAutoFit/>
          </a:bodyPr>
          <a:lstStyle/>
          <a:p>
            <a:r>
              <a:rPr lang="de-CH" sz="2400" dirty="0" smtClean="0"/>
              <a:t>Verwaltung?</a:t>
            </a:r>
            <a:endParaRPr lang="de-CH" sz="2400" dirty="0"/>
          </a:p>
        </p:txBody>
      </p:sp>
      <p:sp>
        <p:nvSpPr>
          <p:cNvPr id="5" name="Pfeil nach links und rechts 4"/>
          <p:cNvSpPr/>
          <p:nvPr/>
        </p:nvSpPr>
        <p:spPr>
          <a:xfrm>
            <a:off x="3347864" y="2303000"/>
            <a:ext cx="1800200" cy="19096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Textfeld 5"/>
          <p:cNvSpPr txBox="1"/>
          <p:nvPr/>
        </p:nvSpPr>
        <p:spPr>
          <a:xfrm>
            <a:off x="172886" y="5256576"/>
            <a:ext cx="8784975" cy="446276"/>
          </a:xfrm>
          <a:prstGeom prst="rect">
            <a:avLst/>
          </a:prstGeom>
          <a:noFill/>
        </p:spPr>
        <p:txBody>
          <a:bodyPr wrap="square" rtlCol="0">
            <a:spAutoFit/>
          </a:bodyPr>
          <a:lstStyle/>
          <a:p>
            <a:r>
              <a:rPr lang="de-CH" sz="2300" dirty="0" smtClean="0"/>
              <a:t>Leistungsziel 1.1.3.8.1 Der Politische Einfluss auf die Verwaltung  </a:t>
            </a:r>
            <a:endParaRPr lang="de-CH" sz="23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fld id="{87674F0A-37BA-4CE3-B1FD-DE57A7E2F2C6}" type="slidenum">
              <a:rPr lang="de-CH" smtClean="0"/>
              <a:pPr/>
              <a:t>6</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2050" name="Picture 2" descr="https://encrypted-tbn2.gstatic.com/images?q=tbn:ANd9GcTPneQy5aI3JbbrAgQqAXlH943vK371mUC9wEr6TbffwrYBHaw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9792" y="1700808"/>
            <a:ext cx="3469171" cy="4111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799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fld id="{87674F0A-37BA-4CE3-B1FD-DE57A7E2F2C6}" type="slidenum">
              <a:rPr lang="de-CH" smtClean="0"/>
              <a:pPr/>
              <a:t>7</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
        <p:nvSpPr>
          <p:cNvPr id="10" name="AutoShape 10" descr="data:image/jpeg;base64,/9j/4AAQSkZJRgABAQAAAQABAAD/2wCEAAkGBxQSEhUUExQWFhUVGBwYGRgYGBobHxoaGRcYGB0dGiAdHSggGBolHxcaITIkJSosLi4uFx8zODMsNygtLisBCgoKDg0OGxAQGywkHiQsLCwsLCwsLCwsLCwsLCwsLCwsLCwsLCwsLCwsLCwsLCwsLCwsLCwsLCwsLCwsLCwsLP/AABEIAQwAvAMBIgACEQEDEQH/xAAcAAEAAgMBAQEAAAAAAAAAAAAABQYDBAcCAQj/xABMEAACAQMCAwUFBAQLBAoDAAABAhEAAyEEEgUxQQYTIlFhBzJxgZEUQqGxI8HR8AgVFjRSYnSCs+HxJDNysjVDVHN1kpOiwtIlNlP/xAAZAQEAAwEBAAAAAAAAAAAAAAAAAQMFAgT/xAAjEQEBAAIBBAMAAwEAAAAAAAAAAQIRAwQSITFBUWETIzIU/9oADAMBAAIRAxEAPwDt1K+iuF9iPaPxDU8Vs6a7dU2nuXFIFtASFVyMgT90UHc6Vyf2q+1BtI402iZe+UzdcqGCD+gAcFzgnyHqcSfZLUcYu6C/qtTc/SvYuHTWBZtqd+wlHfHvFgAFOIOZkQHRaVz72ba7i9y7dHE0KoEBtyltZbdn3PTzroNApSlApVE9sXaTUaDR2r2mcI7ahUJKqwKm1dYiGHmo+lbPsn4/f12gF/UsGud66yFCiFiMARQXKlKUClKUClKUClKUClKUClKUClKUH0V+PdJxa5pNW1+yQLiPd2kiY3h0JjzAYkesV+wRX5X7BaG3f4zZt3VDob9wlTyJUXGE+kqMVFH32Y3tMeJ2m1w3q5O1mMr3xMq1yfeBMj4kEzX6N7auV4drSCQRpb5BGCCLTkEeRrjnt27Gdzd+3Wl/RXiFvAA+G6Zh/IKwgf8AEP61TfZTtt9u4LrtPeb/AGmxo78yc3LfcuA/qRhW9YPWgqXs44lfuabixa9dYroyVJuMSp8WVk4OOlaHYO1xPiBvabTap0VlV7ty5cuYVSwC7hJAYsZA57fIVm9mH824v/Yj/wDKrL/Bt/3ut/4LX/NcoKpoNfruEcUFm5eZjbuot1RcZkuJc2Hk3mjgiRIMeVTXtN7T6rW8TOh0tx1tpcFhUtsV33eTM5XyMjOAFOKi/al/+wXf+903+DYr32yRuF8fbUFCU7/7Ss/fVzueD5glx6QKD17QOyWu4bpLa3tUL+nuXV8Msdl4I8bd5mCu8SImMjlUx2b7Xtw3s+jWgDevai6lucheRZyOsD8SKe1z2haXX6S3p9KbjHvFuuWQqFVVZQueZlhyxjnmoC9wJ73Z+xqLalvs2pv74zFu5s3NHkCiyegJNBKdn+yWp4jY+13uLd1cubiivdJMcgWPeDYDGABgR8KlPZJ211Lvf0GquNcItXTbdm3MjWwQyFs7liSDJjb5HEB2P0/ALmlDa03LeoQEON9zx+TW9ogyIx0I+BM77O7fDdRqHfR6PVW3sWrjd493cqyjIFIkyW3GB6HyqRSuxnE+J37j6bSXbjXL6bSzXG/RoCGZgxP6OcAkZ6DJrufss7O6vQ2Lyatw7vcDKRca54dgES2RkGuV/wAHkf8A5G5/Zm/57VfoqgUquca7SnT3WtG0WYi0bXi/3neXTbfpgW8OxEwpnFRv8tbuy050qn7Stt7CreJLW7ty1bBuTbHdsO+QwNwyc4yF1r7VJ7ScT1C6nS2u9v2Q9i7cuLpbaXz3iPYUQbllibY3tnavTlWjpe0urt3LP2ktCqi31UqYuG07+JUsMEJVkJBvKZUbRB8QdDpVF/lXqxdtb7CDv7KtZtC8CGa7dtqpuP3YNsqrNuC7x5bjW0e1l8u1lNNbN20lxroN8hR3Rthgjd0S8i6pEheoMdQuFK55e7Z3xYv3tk2Wa6LVzei3EI0pvoAndssDbG5ixk+6w5+9J2zvotwd22pdHvu2GBWyt+5bRE7u0yvchCBuKgxlhNB0ClVjg/aW7evW1ewqWrrX0RhdLNusOy+JNgCghZ94kHEdas9AqD0XY7Q2bovWtLaS6pJDqsMCZBM+sn61OUoNfiGit37bWrqK9txDKwkEeoqH0/Yjh9skppLKllZDtWJV1KspjmCCQRVgqK7Q9pNNobfeam6ttTgAySx8lUZY/Cgw6PshobS3Ft6W0i3V2XAqwHU9G8xWfg3ZzS6QsdNYt2S8BtixMTE+cSaq1j2w8KYx31xR5taeB8YGKuX8aWe57/vU7nbv7zcNm3nM8ooNDXdkdFeum/d0tp7pIJdllpUBVz6BQPlWTtFwPS6q3Gst27iLyLwNs48LYKE45EdKrFz2wcLDFe+cxjcLTx8eUxX32kcTs6rgWqu2Li3bbIsMpkYupg9Qw8jkUElwvsVwtbTWbOnstbJBcT3hMEldzEliBmAT+VTnDOEWdNb7qxbW3bknYoAEnniuKexPtHptBpNZd1NwIpu2wuCSx2MYUDJrp/Zr2h6DXXe6sXT3kSFdGQsBJO2R4ojlzoNXins+4OX33dPZRjJgXGtA5z4VdVP0qd0Wl0emt9zaFiyhHuKVUHd1jm0+fWucdu/4s4vrbWmbV3Uv2XfThFtEguXhgWYRAKc6ye0XstobN/TavV6q7a2C3aQLb3gmyNwmJImg6Fwjsto9K5uafTWrTlSpZFg7SQSPhgfSpiuO+1T2g6a/oFXR6i4t24yXEKi4hKC5ctsZgRlGx6Vj9i3beylhtPqr9x9Rcv3HQNvc92tm2feMgDwPienrQdc1PDbVy5buPbVrlrd3bEAlN4htp6SMGtOz2a0qmVsWwfD05d2xdAP6IDHcAMTVaHtf4T/2hv8A0rn/ANa3uC+0nh+rvpYsXma7cnaO7cTCljkrAwpoLM2jQ3FulQbiqVVuoVipYfAlVPyFaWo7O6a5cNx7Ks5ZXnPvoAFaJjcAoE84Ecqje0vb3Q6B+71F79JiURS7CRI3BR4fnXzs37QNBrn7uxe/SdEdWRjAk7ZHi+VBvJ2U0aggae2AVC8jhVYOoGfCFYBgBEEYite92N0rXFY2xsW29vu4wTdcO7FveYkgyCYO7M1i4t290Om1P2W9dZb0oNvduR+kjbkCOtRuv9q/DLVxrZvMxUwSlt2WRgwQIb4igs97gWndDbayhQsWKxjcyFCY9VJX4GsVzs1pGEGwhEsYjnvbe4PmGbJBwTW7w7X279tLtlw9txKsvIj9wfpWzQadjhdlCpW2o2M7LA5NcJLkerEkn41uUpQKUpQK417eezOq1FyxfsWnu27dtkYWwWZSW3TtGSDPMDG3NdlrmPtd4DxK49u/w+9qIC7Llm1eZDgkh1AYBjkgxnA59A5p/KXQNYt6XXcMNprYWLmni3caBkkOoPi5nJk+VbXb7idheGaHT6C5cbSO924Q58QZCo7t8Yg3CY5ZBzg1udpuMcV4pp00r8KcOCpN3ubgJKjmC4C25658xUrd9kV88JS3KDWJee/sJEQ6Ihtb+QMW1aeUgjlkQJXsl7MNDqOFWme3+nv2Q/fS0ozgldoDbYWRjrGedaPFuwbcK4VxGNV3yXbSSmzbDLdXxDxHoYPy8hVd0nFePWNKeHLpbu3abYfuLhdVf7q3AdgwxAP3fMRiY4V7O9XY4TrTdV31WotoluyG3FUF1GM5jcYkxyC/GpER7FexWl4h9ouapDcW1sRU3MuWBJYlCCeXKohOHrou0FuzZLBLettIsmSFZ0BE9cMR8K6d7CuAanR2tUupsvaLuhUNGQFYGINVfjPZHWtx/wC0rprhsfbLL94AI2K9slucwNpqBA8PEdpz/wCI3P8AFerz/CM/muk/75v8M1WPaJ2R12l4m+s0lq46vd7+29pTcK3D4mDKASPECeUQ1Yu1HCeOcUtW7+osNCnbbsqgQwwlrhUmQeQ8WfIc6D1xHhln+S+n1HdJ3wulBc2jcF+1XztB5gZOPWrN7A+Baa7ort65ZttdXUOguFfGFNi1IVuYHjbl/SNZv5H6q72ZTSd0y6m27XBaYgExqXaJJiSjEj5VV+xZ43obd7S2dJcVX7x9xtSVudztUo07eaIIIIxQffaloOD6EHTaXTBtUw8Td9eYWARzINyDcPMKeQyek7Xs47E3NJYucWvhle1auXNPagg/7thvcYMEHC+RmqtoOx/FrV5b/wBguXHVi/6Vd4LnO5gW8RnOevOa6FwXi3H79+3Z1ml26W4dl490B+jYEHIaRg86DmPYviFn7Tcv63S3taSC21V3De7SXuD73WAcST5Cs3alhc1Sajh+h1Gl27W292YFxDKsgAheQx5irPpuz/FOAax7ulsNqrLDZKgvvSZG9U8SOI5xHPnJqY0Wv7QcT1SlRc0GnkBpTaFUHJAuDfcczjAHLlk1IovtTvnUcSDkFTesaZoYQVNyyhgjoQWq5e1j2e6PQ8PW9pkKXEuIjMXdu8VgwMgtAMw2AORFantO7H62/wAVN2zprt21FkbwAZ2qs9cmuie2XhV7VcONrT22u3DdtnaokwCSTQR/sCcnhcHpfuAf+0/ma6RVC9i/Cb+l4ebWotNafvnO1hmCFg1faBSlKBSlKBSKUoFKUoFKUoFIpSgAUilKBFKUoFKUoFKUoFKUoEUpSgUpSg+Fo51iuapR16TjNVDV9omcKR7sZx8Mn6itb+NOec+leW9RPh6selvysr8WbdAWFIxPPl1/KsOl462Q6iRJnIG3dAnnn86pt7jP6QLB5jceg9WPyIGehrdsaxnVlIgeGJByOfLyifqKq/ny37X/APPj9Lto+JLcJHKOR86z6u/sWYn0ql29YEBMmQY8xBM58z19JrZGuwCoaT5dfr0HxqydRdKsumm9z0tCaxTGRkAieef8+lbVVC1r/F4WyCCT0EL+oCfn6ipvh2vnDEREA+f7Ksw5t+Kq5OC4pSlfAa+1eoKUpQKUpQKUpQKUpQKUpQKUpQKUpQcl02oEMeYLEZnMfqwv0rIBCmObDrMSxA5/T5Csdyx4IZcRjMQPQ+c00TEKFYiGJgeYDIfyMVlNiPti4SjC2JABAP8ASZlJLHpn/Kvt9yFBh5LRnmdw96OgxWNR3YIQDE4n3jBA5/6CPSsrXj4gCSMKsdSGAOfIwfgB6iorpt27jSRgDn8Fxnrk1sJqQAFOAR6Y9f1VHJpTIl8HJCiDMcwSMc8Uv3VQ7AymejGZHpPTn9Kjfg1tIN4RILDqSizzjlzzAHTpWaxq4III2clMlix/KccumajdHfQgLuypg8wAZ5Sfe8oHlW6tm1ZaRCkiQJWPUxjzHlzFJUWRO8P4q4YgjA+nPkDU/Z1qMJkcvMfh6VR9Q5cbVaXUbtoxg4E9Nx6Vjt37lkK77SbhILMwG0KBhQcnJ/bV+HPlj7efk6fHLz6q93taqzzJjkIms6ODyNc70XFt7NDTtOTyHnGTgep5/LM1wviDbsZB+8Tz6nHOrMeq3fKrLpLJ4WylYbF4NnInlPX4Vmr1y7eSzRSlKlBSlKBSlKBSlKBSlKDj7XkYsHjwtEZnn/mD862HtEww8TKMCRgmP9KxrEliAQAcnBkHqPgSPpWlfvstu66KWIbAPQA9AOfxrJrZbuj1bFyjDPUYwIMn4SPoRRUCqYzz2zkiSRH1PpivpUCDME+Lzw0x8sV4bvN0jaAcgTMlQQo5Ykxz8jXNS2rD7Ggsu+OvSGMGOXQHJ6VkQrG24VacHGT4pEeQ6V4sHJBO5ZO4c5Mkx6/LyrxqNGieKWBEkRJMZxmQoBXn64qT5Yr2ggg96A09MADoMZkchHQZrOvDGcqQQ20yHKxgYjPPGOda+m1CFokKV+667f8AynMnkc5NbI4nbZhbU7S8ydrRyOPQ/Ko+UpLT+BcCC0xnlIAlyMAwT+FNVbtu1pi0qoOSRDfAdQI58uXOsaWRbU2xEQMH7xkEEQTuXA6DrNZVQIoe6vhEg43QJBEgjnP5VMri+9ordaF9u6CFjzAeBAA5EczJiYAjrivPC9YQTv3qwMEkKd0epA+fOsXaPjCd8blonc1tFVCp8YRmYnBlffifwzNZNJZdnUyNjLHM7j1OMwR58qjL2sw9Ta8cB1bNAAJHKSOX0xVgqsdndPDYZjAg5n8Cas9aHTW3Dyy+pkmfgpSleh5ylKUClKUClKUClKUHIn1IRQWgb2Rj199eXwlZ+dfbV4LckYDEQM5G0QfmScf1TWvrmW2pLEMqgKpicAsfrmK0eF8b09xghdSx91BggicHoceVZWrfTX7pEhpmXbDtvG2CpGAVK9ef3v8A2imjvgMiKSxJbaDziQAZ+TH0nrWUKoZycNcCqBPQ5mPOFmf6teNQoYNcSNzMCs7sqCfDIWM4bn055iuK7gl12DSNhztKjEDEEMecDmYywweQ3tMG3wyndEmWkbeZmG58yJAOK1bGuGN7+IRCAeL3o5+U9fSs+puNkqsNzJGZ6AE+UdPwpB9fSbhIXJnxc8ev1+lZlVgIKrbHWFZS3LlHP4xWFLLYZi8sNq25xbkZOABJ6SZ5deUhp7V1WBiREEgq7Tyj0Pp+NRdp28rwtVUbGNosQMLuZpnEnC+vXHOtzRMHELNxOs+7iRJMAHryHStP7QSz7dw5gd4VA3ZB2jJMD0A9a39Fw5QikBhtJJgkg/KYMGK6nm+Fd8TdRXaLSKRaRRtVbplyIEwQoGeUEnBHIU0XiZFkEBSRtnIkAkSxjIA+dZO1+mZlt3FLqQ23wkGQQSWIJhQYjAJ869cE0zb1LEc/BAAjHux0JHSYrnP/AFpZx3+u2rnwW2QCTkHliP8AWpOsGitlVg58vh0rPWtx49uOmPyZd2VpSlK7cFKUoFKUoFKUoFKUoPzz261LW9OmSN7HAMgLC55c/EPp5VG9hdFav3FYG6Gsjc3uhS2Y2keIdMRkbpIwKsXaPhzXrSKoKMrbhvzBONp9IAp2b4Y9oEOVkmSREAbTEQBBIma8ePJMeGye3tz4rlyy30l7WnVl3sdm4ggRP6NdwGT5yT8xXiwXQ92u02xjPXzBHT9+VSDRESIQCMemMdOmPStO4pDEhVA5gtOB5x18/wBfSvHXtnh7+zI87VUPyDKd0GfjBPM5rcQhSAswCZMTuP6zg4qLuaKEC2nMk42LGTk7iDMenrUlomdVhxbRz7u7xbRnMD/Mmo1pNrNe1N1Qdu1S2AYDRP8ASnBiZIAPqa1+Hao2TtcBicAgxuMfFioz+NbHDeGBwWa6R4TDsAJjMxnw4mAcCuf9o+2bpcexpXMAkXLkkszBjBEkgCAMEY61Zx8eWd1FXJy44Ty6Coggnu1UZAUZ2xzgmOfmTy6VL8K4h3gXYpAkyWyecSegGOfkaqvB7puIguEG4DkxzjCt6EqwJ9ZiKtOkFwubagBQFzEkzmDGAOWPWufOOWnV1lhts3eGN3YBlpO8EyeQJ9TmT9etSnA9Cir7gHWeYPqKk9OG2jdE+lZAIr3YcGMvcz8+oyuPaUpSvS85SlKBSlKBSlKBSlKBSlKDlel0YKKgPjBIBOJhQSfXcSa+6q2NjkCNsQJ6kD6xXsbVuffVyYA2KRB92CR4ZmJmsOp1Rd2tuu1zHIqd208yAZU8x5GPOsitj2zDTqgBPUyxOYOeXoABXj7QucNsBySN2f3P0862r1pm2EHZggyAecEc+R/Z60tae6chXScQcmAAJkkfTMVCdsKlsMm1FnBYQD55EAn5Vk06m4SGgAyASM46+Y5mKx8R0yQQXl18XiY7pHoWgTPkawaG4bk3G3wEwAPF4SZxzggRnOaXZLKkLuqS0CttQ77gpLycZJkk+mAJ+XKoTtH2JS9cW5b2LdKncgXw3HYlgWPMEuWLEz4RgTUotlbOQSzlwAvRSQSfjg/XFSfEboW0T/1hhQZIjeM/A+Ln611x8lxu445OOZTVV7s/p3to0w10GRAPMmN3Ll5D1HlV/wCDaRWyQJUz159T9agOzmiIJtjMBQzDkSAvLyjlnyNWXhGhKsXYEMRHSI+RirOCW5d1V9RlJj2xLUpStJmlKUoFKUoFKUoFKUoFKUoFKUoOc95tTYW8wOYOSTnEQOXSo62UD7WneMBkaIEyAT1Mzypr9a9tt5LeH+k42wOcY3N19AJNfLiMGRsKY3KHPhzmJGQfIwecRWM2m22kugSFJVsNuxIP3omZGIFcv7bXX+2OveFgNphXMISqgoc85z/ero1tL4w8eaidxGOvhBYYHL0qidteHG1fF9ygN/mm7LMFALAE+7hfmRE16uls/k8vL1WN7PCv6Z2t+JCV57gTznrVz7EX31Lld5Rre0svmh5NI6SMg+lU8aC+7bVsXSegKxy9eUfE+ddH7H9nfsdpu8YG/ejcFG8Kq5CjHiOSeUesCvR1N4+z9efpv5O/8WSxp4BYuss8yZI5/dHU5+HLnitsv4wk7iZf8T+yB8vKtLQsxDC4sEkbBBAgQfzk+tbaod5iZ5Fo54AgYwKzLWlrykODr3TNdLkW4EqeSxg7R6mP21abVwMARyIkVUr8raI3iZAK4BKkiIxj4gVO8IvyoXJgc+f6vzivb0+fbe14eow3O9JUpSva8ZSlKCP1PF7du/bsMSLl0Er5YBME9CYaJ57G8q+2eN6ZmCLqLLMTtCi4pJYCYAnJjNRvEOzneXLl43XFwvba1DOFQWdpVWUMBcBbvCZ6XWHSsVjstt5XB/utHb93/sl57pPP7+6I6ROaCR4n2gs2HKOzbhbNyAjGQHtpAIEFi11AB61saDiC3ULruG1mVgwhlZCQwPrj1BwRUd2i4CdS0hwv6C5agruDb7ll/EJG5CLRVl6hzkV67PcGbTWjam0EO8hLdsoqM7EkWxuO23BmP6RYzkAA0vanT3LWnvIzFNUwS34TMmfeH3QIyT6DqK3tJxW1dI7p1uA7vEjKwBTbIJB5+IVWdH2INu2iC/Pd2rKLKSFa2qLcYAmIfubR2nAKnnuqQ7Pdnrli73ty6rsUIMC5zItrg3LjmItjr1NBZKUpQKUpQcr1qrd23LZVmdYG0k7S20FQOhIgw0c8+VYdfpZJa40kHbjHQkDBgAAdDVU03FHssCB0MDJIJUqCOgcTjyirhbsK4F20Q1vos8jEeIHqMDPl61kZY68xsS78VBfxjc0ocX5u6YcnPie2pwVbG9l/rbpGJqP4db/jG99qcAWbLbbC7lJ8MmWAyqloI+EfGcvXrkRtAgnxEDIIH692fU1ppwvTYJs21JwxRVXHmSFHXNWTlmrv39q7xX49fSxaTYqQdp5MDM5Mg5nn7xx0rftupjz6EvMfAnpUHY4XZ2KyhvAAoBAxA5ArOOnqK2NKZgLtjy/ZmKpt+lsn2mBqwGO4KSIMjPPzjr++azprLdmGu3NoeSA3OBzrU4dsRHa7tRUBJY4ESfz5RVBfi1zV3W97DHu1IHgBMlZ+8BHzipx3ruRlJb2rQupL3O8nxMSQmAttSZEjnO2CfjVk4HrXQ55EiZP7+c/Oqpo03Oefh8JI6wIPTp+YHlU7wyRcABxI5wT/AKn9dV42zOVbljLhp0BTIBr7Xm00gH0r1W3GFSlKVIUpSg4z7a+1+t0Wss29LqGtI9gMVCoQW7xxPiUnkB9KqXZb2j8Tu63SWrmrZkuaiyjrstCVa6qkYScgmpL+EV/P9P8A2Yf4r1Q+xP8A0jof7XY/xkrnflL9e1xP2we0HVabWrp9He7oWrYNwgI0u/iAO5TELtP9412XXatbNt7rmEtqzsfIKCTX494zxNtVfu37nvXnZz6bjIHLkBA+VTahZbPtT4qGUnVswBBK7LQkA8p2da/TPCdemos271vKXUV1+DKG+ua/HF6yyGHUqYVoPk6h1PzVgfnX6C9gHHO+0L6djLaV4HOe7uSy/Rg4+AFJR1ClKVI/OFy4ZXcQNxiAV5nzMya+bzbJO5lBwQpicH3ognn+/OsGtHjXYDByTBILKORPKABzrYJ3GQDHX5+f0rN+GtvbY0nFCB4tzREAt0Mz+vHLNS9vjtjKwQoGAyiSepIH7aqt1wOQJz8IkD8K+XsqJw3n6fsrm4ym7Evre1jLARShCRIxLSIIEZXmIPRukVsaPtBfdjdBte7yCggbirMwzBJgZPw6VDaLga3juLK4bltbn5z8PSpPh/C3tXGtpb3LBEevOB8fyipvbJqIndbutrW3brw1y6zqTKqTADj3SV5GMQPQHnms/CrCqJBl8hvOSw5YxzrxwjTsq7bhG9GgnmDmRtPUxHLyrY0llA7i2TuLbpboTzkdf8qotutLsZEpY0gtxBIXp6Dlgfd+VSvDd0ycKPQyY+POsDWx4ZMDz858s180GrQvhiI5CSSfIwP3zXDtf+FNNsdK3KjuDMSvT4R5/lUjWzxf4jF5ZrOlKUqxWw3dXbUwzop5wWA/OvlrWW2MK6MfIMCfoDXB/wCEXZ/23TNGDYInpIuGf+YfWoD2M8Xs6XiaNeZbaPbe3vYhVBMMNxPIHbHxIqNid/hFfz/T/wBmH+K9UPsT/wBI6H+12P8AGSrZ7deMWdTr7fcXEuLbsBWZGDDcbjtAIwYBHLzqu+znSG7xTRKOl9H/APTPef8Ax/Go+Uu0+3njnccP7hTD6ptmOfdoQ7/Iwqn0avz9wjQHUX7Vhed64tsem5gJ+Uz8quftq499p4k6KZTTDuRH9MGbh+O7w/3KpnCuJXdNdW9ZbZcQna0KYJBHJgRyJ6UvsdL9vvAVsXtLdtrCNZ7nHIGzG2firYkydh8qgfY3xz7LxO0GMJqAbLfFsof/ADhR/eNQnHe2Gt1qC3qr5uqrblBRBBgiQVUHkTUIrEEEEggyCDBBGQQehp8j9qClQ/ZDjY1ujsagf9YgLAdHGHHyYEVMV0h+entQWBkemM/D9+tR1zUbbu2MMuPXnyM8pMcqmLthoYLG7ntjIMTiOh6fStLWaLcFEwVIIP1kHqOn4Vl437a+U+mnvHimQZiPUH88160FpHvqlyNvPbkbiDgEgeHqc4PKs5GYbOYPQyAfzFOG6Y3H3KyymCDAJUgZP3SOldSubFpt6G2INpgpQ+7EFTnoeXyJrf07oSTzducgweXTBI5YmsQsIAsEBtoywmFj9eMAcorx3iTi6dyiCd0dTgTEDH5xVGVW4xtvYbdz2mJEhScTgAHw+QrD3DBhvJJORA5/srDd7zG0tM87ZUgg8hunMRPUmflXq9qbokMZVgIWQ/i6zHwnNV7WaSS3NolgsDAnP1POsmlXwk2tpPqWP0x+8VH6PSLJJWTPUTB5xnrVgt2gVRXlSJJKx5ggfL9dTjNmVk8pfsm9wqd8Yx70n5+XwqwVCcN19u2gXMkbjy6/TyqZtuCJHI1qdPqYSb8sjqN3O3T1SlK9ChS/aj2K/jPTBUIW/aJa0TyMjxIT0DQM9CoNfm7jfAdRo226my9oyR4hgkf0W91vkTX6x1HF9tzuhZvM0gBlTwZQuSWnAGAfVgBNaB7TsBP2PV5VSB3WZYTBgwIBEnmMiJBFRYPylotK91tlpGuNz2opY/RQTXZPZz2Kv8NtX+I6i2xvpZcWNOviaSObBQYZsAATAYyPLqS8dZhd26bUbrYBAZAockHC5JgEETHwkROo3agoSH0mpG2dxVCw8Ik7SY3Dn+HnhofmW9wHXOzO2l1JZiWY9xcyzGT93zNdi9lXs4076HvNfpQ125cYqLgZSiCFAiQRJVm/vVf9N2iZriJ9l1KhzG828DxbQSZwME85iDkEGsCdqi20jR6yGH/8oIPQGW2+ed3lEgzTQ1bvsy4WVIGjtgkESN2JHPnX5x1XZXWW3dPsuobYzJIs3CDtYiQQsEGK/T9/tCwYKNJqiWCwdgiWCmJmAV3EGYyp5gE1LcO1Ru21co1ufuOIYZIyPPFLBy/2CX9Rbs3tJqLN62EbvbZuW3UQ0K6gsAMNBj+ua6xSlSOL6+yotl2BYyqiMFjBG2B5kx54rSXTF3mfHAmDI6/vnnW9pr7gsnerPJSFkru/rEe9Hl5VqadobJgqCJLAbiCRkn0EVjNv4aV/RFbpxiZJHnEZ+UZ9TVg7O6X/AGdHt2RvUsN0CMndgmOkdTB5RULxlntJLnaWggghuvLnER5Zr12Y1ltFYC4WLtADgbR1JMjH4VZrcV32sq3QWgqEYj3WMhpjkxIia8XtM0qYV2X3TgET4YHmfUZE1lTQkkH9GB5K3TqAIPnPT4Vr68IcRsf7pBLGeR9B64HnVdWT8YL2k3uvMzhjMboifLcRykc4M+debunKbQbhG0sMQJBE+sQRzIiK1dTaCyH7wBY2lXCFog4nmJMQaj+F8DS6Se+3bmJA2ne48iIIXMHcSJ6dKiYurdLPavOiKqnvPXcBLeoPM/61JWXaOXPGMxuH7ZrUti3bSGgNzzzAGQPWB8+dY7d8KWZAS6QAXEYcSfRwBnGOXnUTSLtIG60ieYwI+/jHL3Y6mp7hWqI272PLI+XKPj+VVy0WbxbueSTOPQZiMfia2/FjcYg8wZiesbZkwBkRk5rvC9t3FXJrKaq7WLwcSOVZaq2k4kVKmYU4lgJEdCZwas1q4GEgyDWlxcszn6zeXiuF/ETxDgC3WZjevrvI3KtwhSAuwrHIAjnEVjv9m1ZQO/1AgET3rZlixJ6TJ+gAEU1/Gblu6yDTO6LB3g4IMSQIJkF1x/xeVat7tFd2tGluA7GZCQSDCysgAEFmKiJHM9AauVNi92ZVt8Xry7yxID9Xfe3qw+6AeQMCK9W+zkK4+0amWXbuN1iQCZlRyBxEjzPKo+52nvjfGkYRIVm3AA7FfxQhJXc2yVmWxEeIbFrtFeIuH7HcAtjq4EkkwOX9XJEwSOYJID03ZQcvtOpHPlcPvR7x82nPlgCIBn23ZoFQvf3zDFpL7pJ2890yBt5eTN5zWoe093cCNKxQA7hFzcPGigx3YHIsxGTtg4Phrye1V2f5oyrO0F2YbifdytttoMFpbG3JjlQb1jsyqMSL+oExI705aACx9SFz/wAR9IngIqr6ftRcYmdHdUAY5mW2uyrASBlNpzhmAzzqR4FxS5eZw9rYBlGG+GHL7yKfUHqDOKCYpSlBxZtKrIF8H6IKYj3SpJYfFionrz9KXbSMAxUwPIHBPjBB88tWxxu6d8cwq/Xwqc+YyfrUPw3UsyAk82OIxgCPzrGbkr5xjVDb3IXIIYHkSuCrDy5sP9K0ODXX014X0mFYHaQMqQd4MnwnJzI+fKsOkum+83DMgcgBEBQIx0Fbl0lQckyYg8omPxrrevTmza7nV73ydxMMNrKoGZiTO4nykYrM92ACbarzmfETE9TG7pyEetRvZ3Tqlq7tAHjj5QPz8622tLgwMwPPB55Oa5qJEVr1nxOj3CgJ8REQXB3ESS22M/Hkak0tILQ2spBAJIzPyAET0+eK+6jRqj+HmLiDccnx8xJnHpyqSvaZQeQOJJPWCInz8/kKfBagLu+6ywdqABgd04BHIAbV5569JqSF5sBgJ8tsz8T0GZqO0V9mtLJ6gQMcmeP+UVNjMev+dRoyy+HwfvGa2rTfv/p+VYEET6ft/wAqygwfh/lXUVVm1aSBE+ZAMTBx+vn+Iqe4RcAEHBMYqFtCWrM2CWGConHqev7zVuF7b3RXnO6dq0UisOkcsik8zWatLG7m3gs1dPm2vtKVKCKRSlAigFKUClKUH//Z"/>
          <p:cNvSpPr>
            <a:spLocks noChangeAspect="1" noChangeArrowheads="1"/>
          </p:cNvSpPr>
          <p:nvPr/>
        </p:nvSpPr>
        <p:spPr bwMode="auto">
          <a:xfrm>
            <a:off x="4572000" y="3212976"/>
            <a:ext cx="1872208" cy="18722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3084" name="Picture 12" descr="http://f.blick.ch/img/incoming/origs2734805/8302537225-w1280-h960/PaedoPlak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1193675"/>
            <a:ext cx="3168352" cy="4523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181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de-CH" dirty="0" smtClean="0"/>
              <a:t>Register 15</a:t>
            </a:r>
            <a:endParaRPr lang="de-CH" dirty="0"/>
          </a:p>
        </p:txBody>
      </p:sp>
      <p:sp>
        <p:nvSpPr>
          <p:cNvPr id="6" name="Untertitel 5"/>
          <p:cNvSpPr>
            <a:spLocks noGrp="1"/>
          </p:cNvSpPr>
          <p:nvPr>
            <p:ph type="subTitle" idx="1"/>
          </p:nvPr>
        </p:nvSpPr>
        <p:spPr/>
        <p:txBody>
          <a:bodyPr>
            <a:normAutofit/>
          </a:bodyPr>
          <a:lstStyle/>
          <a:p>
            <a:r>
              <a:rPr lang="de-CH" sz="2400" dirty="0" smtClean="0"/>
              <a:t>Der politische Einfluss auf die Verwaltung</a:t>
            </a:r>
            <a:endParaRPr lang="de-CH"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smtClean="0"/>
              <a:t>Zielsetzung</a:t>
            </a:r>
            <a:endParaRPr lang="de-CH" dirty="0"/>
          </a:p>
        </p:txBody>
      </p:sp>
      <p:sp>
        <p:nvSpPr>
          <p:cNvPr id="4" name="Inhaltsplatzhalter 3"/>
          <p:cNvSpPr>
            <a:spLocks noGrp="1"/>
          </p:cNvSpPr>
          <p:nvPr>
            <p:ph idx="1"/>
          </p:nvPr>
        </p:nvSpPr>
        <p:spPr/>
        <p:txBody>
          <a:bodyPr/>
          <a:lstStyle/>
          <a:p>
            <a:pPr marL="0" indent="0">
              <a:buNone/>
            </a:pPr>
            <a:r>
              <a:rPr lang="de-CH" dirty="0" smtClean="0"/>
              <a:t>1.1.3.8.1	Der politische Einfluss auf die Verwaltung</a:t>
            </a:r>
          </a:p>
          <a:p>
            <a:pPr marL="0" indent="0">
              <a:buNone/>
            </a:pPr>
            <a:endParaRPr lang="de-CH" dirty="0" smtClean="0"/>
          </a:p>
          <a:p>
            <a:pPr marL="0" indent="0">
              <a:buNone/>
            </a:pPr>
            <a:r>
              <a:rPr lang="de-CH" dirty="0" smtClean="0"/>
              <a:t>Ich charakterisiere anhand von selbst gewählten Kriterien, wie die Politik die Verwaltungstätigkeit beeinflusst und umgekehrt.</a:t>
            </a:r>
          </a:p>
        </p:txBody>
      </p:sp>
      <p:sp>
        <p:nvSpPr>
          <p:cNvPr id="7" name="Fußzeilenplatzhalter 6"/>
          <p:cNvSpPr>
            <a:spLocks noGrp="1"/>
          </p:cNvSpPr>
          <p:nvPr>
            <p:ph type="ftr" sz="quarter" idx="12"/>
          </p:nvPr>
        </p:nvSpPr>
        <p:spPr/>
        <p:txBody>
          <a:bodyPr/>
          <a:lstStyle/>
          <a:p>
            <a:r>
              <a:rPr lang="de-CH" dirty="0" smtClean="0"/>
              <a:t>© Branche Öffentliche Verwaltung/ Administration </a:t>
            </a:r>
            <a:r>
              <a:rPr lang="de-CH" dirty="0" err="1" smtClean="0"/>
              <a:t>publique</a:t>
            </a:r>
            <a:r>
              <a:rPr lang="de-CH" dirty="0" smtClean="0"/>
              <a:t>/ </a:t>
            </a:r>
            <a:r>
              <a:rPr lang="de-CH" dirty="0" err="1" smtClean="0"/>
              <a:t>Amministrazione</a:t>
            </a:r>
            <a:r>
              <a:rPr lang="de-CH" dirty="0" smtClean="0"/>
              <a:t> </a:t>
            </a:r>
            <a:r>
              <a:rPr lang="de-CH" dirty="0" err="1" smtClean="0"/>
              <a:t>pubblica</a:t>
            </a:r>
            <a:endParaRPr lang="de-CH" dirty="0"/>
          </a:p>
        </p:txBody>
      </p:sp>
      <p:sp>
        <p:nvSpPr>
          <p:cNvPr id="6" name="Foliennummernplatzhalter 5"/>
          <p:cNvSpPr>
            <a:spLocks noGrp="1"/>
          </p:cNvSpPr>
          <p:nvPr>
            <p:ph type="sldNum" sz="quarter" idx="11"/>
          </p:nvPr>
        </p:nvSpPr>
        <p:spPr/>
        <p:txBody>
          <a:bodyPr/>
          <a:lstStyle/>
          <a:p>
            <a:fld id="{87674F0A-37BA-4CE3-B1FD-DE57A7E2F2C6}" type="slidenum">
              <a:rPr lang="de-CH" smtClean="0"/>
              <a:pPr/>
              <a:t>9</a:t>
            </a:fld>
            <a:endParaRPr lang="de-CH"/>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orlage Präsentatio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553A7BBF6B12074EB27EAE9B9393E633" ma:contentTypeVersion="0" ma:contentTypeDescription="Ein neues Dokument erstellen." ma:contentTypeScope="" ma:versionID="8d65d4f528460d328b25885ac9adb1dc">
  <xsd:schema xmlns:xsd="http://www.w3.org/2001/XMLSchema" xmlns:p="http://schemas.microsoft.com/office/2006/metadata/properties" targetNamespace="http://schemas.microsoft.com/office/2006/metadata/properties" ma:root="true" ma:fieldsID="246f02dd96380beb4f7cdcce14d77fd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ma:readOnly="tru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71561DA-16A8-4B4B-B6D6-446663C03B1A}">
  <ds:schemaRefs>
    <ds:schemaRef ds:uri="http://www.w3.org/XML/1998/namespace"/>
    <ds:schemaRef ds:uri="http://schemas.microsoft.com/office/2006/documentManagement/types"/>
    <ds:schemaRef ds:uri="http://purl.org/dc/elements/1.1/"/>
    <ds:schemaRef ds:uri="http://purl.org/dc/terms/"/>
    <ds:schemaRef ds:uri="http://purl.org/dc/dcmityp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52EE1851-99A0-424A-92C4-C479092C154D}">
  <ds:schemaRefs>
    <ds:schemaRef ds:uri="http://schemas.microsoft.com/sharepoint/v3/contenttype/forms"/>
  </ds:schemaRefs>
</ds:datastoreItem>
</file>

<file path=customXml/itemProps3.xml><?xml version="1.0" encoding="utf-8"?>
<ds:datastoreItem xmlns:ds="http://schemas.openxmlformats.org/officeDocument/2006/customXml" ds:itemID="{95BD71D0-3856-490B-A665-E097C77718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Vorlage Präsentation</Template>
  <TotalTime>0</TotalTime>
  <Words>2391</Words>
  <Application>Microsoft Office PowerPoint</Application>
  <PresentationFormat>Bildschirmpräsentation (4:3)</PresentationFormat>
  <Paragraphs>392</Paragraphs>
  <Slides>57</Slides>
  <Notes>28</Notes>
  <HiddenSlides>0</HiddenSlides>
  <MMClips>0</MMClips>
  <ScaleCrop>false</ScaleCrop>
  <HeadingPairs>
    <vt:vector size="4" baseType="variant">
      <vt:variant>
        <vt:lpstr>Design</vt:lpstr>
      </vt:variant>
      <vt:variant>
        <vt:i4>3</vt:i4>
      </vt:variant>
      <vt:variant>
        <vt:lpstr>Folientitel</vt:lpstr>
      </vt:variant>
      <vt:variant>
        <vt:i4>57</vt:i4>
      </vt:variant>
    </vt:vector>
  </HeadingPairs>
  <TitlesOfParts>
    <vt:vector size="60" baseType="lpstr">
      <vt:lpstr>Vorlage Präsentation</vt:lpstr>
      <vt:lpstr>1_Benutzerdefiniertes Design</vt:lpstr>
      <vt:lpstr>Benutzerdefiniertes Design</vt:lpstr>
      <vt:lpstr>PowerPoint-Präsentation</vt:lpstr>
      <vt:lpstr>PowerPoint-Präsentation</vt:lpstr>
      <vt:lpstr>Gripen «Ja»</vt:lpstr>
      <vt:lpstr>PowerPoint-Präsentation</vt:lpstr>
      <vt:lpstr>PowerPoint-Präsentation</vt:lpstr>
      <vt:lpstr>PowerPoint-Präsentation</vt:lpstr>
      <vt:lpstr>PowerPoint-Präsentation</vt:lpstr>
      <vt:lpstr>Register 15</vt:lpstr>
      <vt:lpstr>Zielsetzung</vt:lpstr>
      <vt:lpstr>Ablauf</vt:lpstr>
      <vt:lpstr>Begriffsklärung</vt:lpstr>
      <vt:lpstr>Definitionen «Politik»</vt:lpstr>
      <vt:lpstr>Definitionen «Politik»</vt:lpstr>
      <vt:lpstr>Was umfasst Politik?</vt:lpstr>
      <vt:lpstr>Akteure auf dem politischen Parkett</vt:lpstr>
      <vt:lpstr>Parteien</vt:lpstr>
      <vt:lpstr>Vertretungen in unserem Kanton</vt:lpstr>
      <vt:lpstr> Grossrat Aargau</vt:lpstr>
      <vt:lpstr> Aktuelle Mitglieder des Regierungsrats</vt:lpstr>
      <vt:lpstr>Bundesrat Schweiz</vt:lpstr>
      <vt:lpstr>Schweizerische Volkspartei</vt:lpstr>
      <vt:lpstr>Sozialdemokratische Partei </vt:lpstr>
      <vt:lpstr>Freisinnig-demokratische Partei «die Liberalen»</vt:lpstr>
      <vt:lpstr>Christlichdemokratische Volkspartei</vt:lpstr>
      <vt:lpstr>Die Grünen und Grünliberale Partei Schweiz</vt:lpstr>
      <vt:lpstr>Bürgerlich-Demokratische Partei und Evangelische Volkspartei</vt:lpstr>
      <vt:lpstr>Lega del Ticinesi und Christlich-soziale Partei </vt:lpstr>
      <vt:lpstr>«Links» bzw. «Rechts/bürgerlich»</vt:lpstr>
      <vt:lpstr>Verbände</vt:lpstr>
      <vt:lpstr>Einzelarbeit</vt:lpstr>
      <vt:lpstr>Die Rolle der Verwaltung</vt:lpstr>
      <vt:lpstr>Politische Prozesse</vt:lpstr>
      <vt:lpstr>Beispiel auf Gemeindeebene</vt:lpstr>
      <vt:lpstr>Parlamentarische Vorstösse</vt:lpstr>
      <vt:lpstr> Die Motion </vt:lpstr>
      <vt:lpstr>Motione Grossrat</vt:lpstr>
      <vt:lpstr>Parlamentarische Initiative</vt:lpstr>
      <vt:lpstr>Postulat</vt:lpstr>
      <vt:lpstr>  Auftrag </vt:lpstr>
      <vt:lpstr>Interpellation</vt:lpstr>
      <vt:lpstr>Antrag auf Direktbeschluss</vt:lpstr>
      <vt:lpstr>PowerPoint-Präsentation</vt:lpstr>
      <vt:lpstr>Volksbegehren (Initiative)</vt:lpstr>
      <vt:lpstr>Volksbegehren (Initiative)</vt:lpstr>
      <vt:lpstr>Initiative auf Kantonsebene </vt:lpstr>
      <vt:lpstr>PowerPoint-Präsentation</vt:lpstr>
      <vt:lpstr>PowerPoint-Präsentation</vt:lpstr>
      <vt:lpstr>Einfluss einer Initiative auf die Verwaltung?</vt:lpstr>
      <vt:lpstr>Volksentscheid (Referendum)</vt:lpstr>
      <vt:lpstr>Referendum auf Bundesebene</vt:lpstr>
      <vt:lpstr>Verfahren bei Referendum</vt:lpstr>
      <vt:lpstr>2 Arten von Volksentscheiden</vt:lpstr>
      <vt:lpstr>Ablauf Referendum auf Stufe Kanton</vt:lpstr>
      <vt:lpstr>PowerPoint-Präsentation</vt:lpstr>
      <vt:lpstr>Einflussfaktoren aus der Politik</vt:lpstr>
      <vt:lpstr>Beeinflussung der Politik durch die Verwaltung?</vt:lpstr>
      <vt:lpstr>Ziel erreicht?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üK 1</dc:title>
  <dc:creator>moe</dc:creator>
  <cp:lastModifiedBy>Strahm Daniela</cp:lastModifiedBy>
  <cp:revision>1438</cp:revision>
  <cp:lastPrinted>2013-04-23T15:03:45Z</cp:lastPrinted>
  <dcterms:created xsi:type="dcterms:W3CDTF">2011-08-03T10:23:25Z</dcterms:created>
  <dcterms:modified xsi:type="dcterms:W3CDTF">2015-01-27T15:44:46Z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0x010100553A7BBF6B12074EB27EAE9B9393E633</vt:lpwstr>
  </property>
</Properties>
</file>