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3828" r:id="rId2"/>
    <p:sldMasterId id="2147483816" r:id="rId3"/>
    <p:sldMasterId id="2147483804" r:id="rId4"/>
    <p:sldMasterId id="2147483744" r:id="rId5"/>
    <p:sldMasterId id="2147483768" r:id="rId6"/>
    <p:sldMasterId id="2147483780" r:id="rId7"/>
    <p:sldMasterId id="2147483792" r:id="rId8"/>
  </p:sldMasterIdLst>
  <p:notesMasterIdLst>
    <p:notesMasterId r:id="rId70"/>
  </p:notesMasterIdLst>
  <p:handoutMasterIdLst>
    <p:handoutMasterId r:id="rId71"/>
  </p:handoutMasterIdLst>
  <p:sldIdLst>
    <p:sldId id="256" r:id="rId9"/>
    <p:sldId id="315" r:id="rId10"/>
    <p:sldId id="358" r:id="rId11"/>
    <p:sldId id="317" r:id="rId12"/>
    <p:sldId id="318" r:id="rId13"/>
    <p:sldId id="319" r:id="rId14"/>
    <p:sldId id="359" r:id="rId15"/>
    <p:sldId id="322" r:id="rId16"/>
    <p:sldId id="360" r:id="rId17"/>
    <p:sldId id="361" r:id="rId18"/>
    <p:sldId id="362" r:id="rId19"/>
    <p:sldId id="363" r:id="rId20"/>
    <p:sldId id="364" r:id="rId21"/>
    <p:sldId id="365" r:id="rId22"/>
    <p:sldId id="366" r:id="rId23"/>
    <p:sldId id="327" r:id="rId24"/>
    <p:sldId id="367" r:id="rId25"/>
    <p:sldId id="368" r:id="rId26"/>
    <p:sldId id="369" r:id="rId27"/>
    <p:sldId id="370" r:id="rId28"/>
    <p:sldId id="371" r:id="rId29"/>
    <p:sldId id="372" r:id="rId30"/>
    <p:sldId id="321" r:id="rId31"/>
    <p:sldId id="320" r:id="rId32"/>
    <p:sldId id="328" r:id="rId33"/>
    <p:sldId id="373" r:id="rId34"/>
    <p:sldId id="374" r:id="rId35"/>
    <p:sldId id="375" r:id="rId36"/>
    <p:sldId id="331" r:id="rId37"/>
    <p:sldId id="376" r:id="rId38"/>
    <p:sldId id="377" r:id="rId39"/>
    <p:sldId id="332" r:id="rId40"/>
    <p:sldId id="333" r:id="rId41"/>
    <p:sldId id="337" r:id="rId42"/>
    <p:sldId id="338" r:id="rId43"/>
    <p:sldId id="334" r:id="rId44"/>
    <p:sldId id="335" r:id="rId45"/>
    <p:sldId id="339" r:id="rId46"/>
    <p:sldId id="340" r:id="rId47"/>
    <p:sldId id="341" r:id="rId48"/>
    <p:sldId id="342" r:id="rId49"/>
    <p:sldId id="343" r:id="rId50"/>
    <p:sldId id="344" r:id="rId51"/>
    <p:sldId id="345" r:id="rId52"/>
    <p:sldId id="346" r:id="rId53"/>
    <p:sldId id="348" r:id="rId54"/>
    <p:sldId id="349" r:id="rId55"/>
    <p:sldId id="347" r:id="rId56"/>
    <p:sldId id="350" r:id="rId57"/>
    <p:sldId id="352" r:id="rId58"/>
    <p:sldId id="354" r:id="rId59"/>
    <p:sldId id="379" r:id="rId60"/>
    <p:sldId id="353" r:id="rId61"/>
    <p:sldId id="378" r:id="rId62"/>
    <p:sldId id="381" r:id="rId63"/>
    <p:sldId id="382" r:id="rId64"/>
    <p:sldId id="383" r:id="rId65"/>
    <p:sldId id="380" r:id="rId66"/>
    <p:sldId id="355" r:id="rId67"/>
    <p:sldId id="356" r:id="rId68"/>
    <p:sldId id="357" r:id="rId6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24681"/>
    <a:srgbClr val="D2DEEF"/>
    <a:srgbClr val="B21D24"/>
    <a:srgbClr val="5B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48" autoAdjust="0"/>
    <p:restoredTop sz="83812" autoAdjust="0"/>
  </p:normalViewPr>
  <p:slideViewPr>
    <p:cSldViewPr>
      <p:cViewPr varScale="1">
        <p:scale>
          <a:sx n="88" d="100"/>
          <a:sy n="88" d="100"/>
        </p:scale>
        <p:origin x="-1494" y="-10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E6D7E-9E59-4D3C-A12D-1A945A7C4D3C}" type="doc">
      <dgm:prSet loTypeId="urn:microsoft.com/office/officeart/2005/8/layout/cycle8" loCatId="cycle" qsTypeId="urn:microsoft.com/office/officeart/2005/8/quickstyle/simple1" qsCatId="simple" csTypeId="urn:microsoft.com/office/officeart/2005/8/colors/accent1_2" csCatId="accent1" phldr="1"/>
      <dgm:spPr/>
    </dgm:pt>
    <dgm:pt modelId="{4C05304C-21F2-4264-B21D-0BD4DA41D0AC}">
      <dgm:prSet phldrT="[Text]" custT="1"/>
      <dgm:spPr/>
      <dgm:t>
        <a:bodyPr/>
        <a:lstStyle/>
        <a:p>
          <a:r>
            <a:rPr lang="de-CH" sz="2000" dirty="0" smtClean="0">
              <a:latin typeface="Arial" panose="020B0604020202020204" pitchFamily="34" charset="0"/>
              <a:cs typeface="Arial" panose="020B0604020202020204" pitchFamily="34" charset="0"/>
            </a:rPr>
            <a:t>Staats-</a:t>
          </a:r>
          <a:r>
            <a:rPr lang="de-CH" sz="2000" dirty="0" err="1" smtClean="0">
              <a:latin typeface="Arial" panose="020B0604020202020204" pitchFamily="34" charset="0"/>
              <a:cs typeface="Arial" panose="020B0604020202020204" pitchFamily="34" charset="0"/>
            </a:rPr>
            <a:t>archive</a:t>
          </a:r>
          <a:endParaRPr lang="de-CH" sz="2000" dirty="0">
            <a:latin typeface="Arial" panose="020B0604020202020204" pitchFamily="34" charset="0"/>
            <a:cs typeface="Arial" panose="020B0604020202020204" pitchFamily="34" charset="0"/>
          </a:endParaRPr>
        </a:p>
      </dgm:t>
    </dgm:pt>
    <dgm:pt modelId="{4E9E2C85-3DF4-4C55-BA6F-14A2781B00ED}" type="parTrans" cxnId="{9B9AB012-5916-4344-A86B-29BCEB71DD7D}">
      <dgm:prSet/>
      <dgm:spPr/>
      <dgm:t>
        <a:bodyPr/>
        <a:lstStyle/>
        <a:p>
          <a:endParaRPr lang="de-CH"/>
        </a:p>
      </dgm:t>
    </dgm:pt>
    <dgm:pt modelId="{DE6E8AE0-E38D-49E1-A74B-24820B9D9696}" type="sibTrans" cxnId="{9B9AB012-5916-4344-A86B-29BCEB71DD7D}">
      <dgm:prSet/>
      <dgm:spPr/>
      <dgm:t>
        <a:bodyPr/>
        <a:lstStyle/>
        <a:p>
          <a:endParaRPr lang="de-CH"/>
        </a:p>
      </dgm:t>
    </dgm:pt>
    <dgm:pt modelId="{0067A537-638C-4E15-B0DA-9493093D44A8}">
      <dgm:prSet phldrT="[Text]" custT="1"/>
      <dgm:spPr/>
      <dgm:t>
        <a:bodyPr/>
        <a:lstStyle/>
        <a:p>
          <a:r>
            <a:rPr lang="de-CH" sz="2000" dirty="0" smtClean="0">
              <a:latin typeface="Arial" panose="020B0604020202020204" pitchFamily="34" charset="0"/>
              <a:cs typeface="Arial" panose="020B0604020202020204" pitchFamily="34" charset="0"/>
            </a:rPr>
            <a:t>Gemeinde-</a:t>
          </a:r>
          <a:r>
            <a:rPr lang="de-CH" sz="2000" dirty="0" err="1" smtClean="0">
              <a:latin typeface="Arial" panose="020B0604020202020204" pitchFamily="34" charset="0"/>
              <a:cs typeface="Arial" panose="020B0604020202020204" pitchFamily="34" charset="0"/>
            </a:rPr>
            <a:t>archive</a:t>
          </a:r>
          <a:endParaRPr lang="de-CH" sz="2000" dirty="0">
            <a:latin typeface="Arial" panose="020B0604020202020204" pitchFamily="34" charset="0"/>
            <a:cs typeface="Arial" panose="020B0604020202020204" pitchFamily="34" charset="0"/>
          </a:endParaRPr>
        </a:p>
      </dgm:t>
    </dgm:pt>
    <dgm:pt modelId="{6273D5B0-7657-46E3-97E7-061E1C38ABEE}" type="parTrans" cxnId="{0172089F-3732-4980-8AC7-6797D1A89BAA}">
      <dgm:prSet/>
      <dgm:spPr/>
      <dgm:t>
        <a:bodyPr/>
        <a:lstStyle/>
        <a:p>
          <a:endParaRPr lang="de-CH"/>
        </a:p>
      </dgm:t>
    </dgm:pt>
    <dgm:pt modelId="{F99698C9-2CC7-4F06-A75A-DB3801133E0C}" type="sibTrans" cxnId="{0172089F-3732-4980-8AC7-6797D1A89BAA}">
      <dgm:prSet/>
      <dgm:spPr/>
      <dgm:t>
        <a:bodyPr/>
        <a:lstStyle/>
        <a:p>
          <a:endParaRPr lang="de-CH"/>
        </a:p>
      </dgm:t>
    </dgm:pt>
    <dgm:pt modelId="{11D6EFDC-5361-436B-B3DD-F04CF4670B1C}">
      <dgm:prSet phldrT="[Text]" custT="1"/>
      <dgm:spPr/>
      <dgm:t>
        <a:bodyPr/>
        <a:lstStyle/>
        <a:p>
          <a:r>
            <a:rPr lang="de-CH" sz="2000" dirty="0" smtClean="0">
              <a:latin typeface="Arial" panose="020B0604020202020204" pitchFamily="34" charset="0"/>
              <a:cs typeface="Arial" panose="020B0604020202020204" pitchFamily="34" charset="0"/>
            </a:rPr>
            <a:t>Bundes-</a:t>
          </a:r>
          <a:r>
            <a:rPr lang="de-CH" sz="2000" dirty="0" err="1" smtClean="0">
              <a:latin typeface="Arial" panose="020B0604020202020204" pitchFamily="34" charset="0"/>
              <a:cs typeface="Arial" panose="020B0604020202020204" pitchFamily="34" charset="0"/>
            </a:rPr>
            <a:t>archiv</a:t>
          </a:r>
          <a:endParaRPr lang="de-CH" sz="2000" dirty="0">
            <a:latin typeface="Arial" panose="020B0604020202020204" pitchFamily="34" charset="0"/>
            <a:cs typeface="Arial" panose="020B0604020202020204" pitchFamily="34" charset="0"/>
          </a:endParaRPr>
        </a:p>
      </dgm:t>
    </dgm:pt>
    <dgm:pt modelId="{D9E94743-76E4-4008-AE2D-C22240C07D48}" type="parTrans" cxnId="{8595D3A1-E217-41F6-AD2A-A1DBCEC0DB86}">
      <dgm:prSet/>
      <dgm:spPr/>
      <dgm:t>
        <a:bodyPr/>
        <a:lstStyle/>
        <a:p>
          <a:endParaRPr lang="de-CH"/>
        </a:p>
      </dgm:t>
    </dgm:pt>
    <dgm:pt modelId="{2FDE00CC-8021-49BB-B1CB-82F80C57DAA1}" type="sibTrans" cxnId="{8595D3A1-E217-41F6-AD2A-A1DBCEC0DB86}">
      <dgm:prSet/>
      <dgm:spPr/>
      <dgm:t>
        <a:bodyPr/>
        <a:lstStyle/>
        <a:p>
          <a:endParaRPr lang="de-CH"/>
        </a:p>
      </dgm:t>
    </dgm:pt>
    <dgm:pt modelId="{90DC0B29-995E-40E8-B005-0B823AB14101}" type="pres">
      <dgm:prSet presAssocID="{477E6D7E-9E59-4D3C-A12D-1A945A7C4D3C}" presName="compositeShape" presStyleCnt="0">
        <dgm:presLayoutVars>
          <dgm:chMax val="7"/>
          <dgm:dir/>
          <dgm:resizeHandles val="exact"/>
        </dgm:presLayoutVars>
      </dgm:prSet>
      <dgm:spPr/>
    </dgm:pt>
    <dgm:pt modelId="{27845471-4E04-40A9-8A71-3A0FC0D0365E}" type="pres">
      <dgm:prSet presAssocID="{477E6D7E-9E59-4D3C-A12D-1A945A7C4D3C}" presName="wedge1" presStyleLbl="node1" presStyleIdx="0" presStyleCnt="3"/>
      <dgm:spPr/>
      <dgm:t>
        <a:bodyPr/>
        <a:lstStyle/>
        <a:p>
          <a:endParaRPr lang="de-CH"/>
        </a:p>
      </dgm:t>
    </dgm:pt>
    <dgm:pt modelId="{A00FE3D4-B453-479A-8659-224C2FB68341}" type="pres">
      <dgm:prSet presAssocID="{477E6D7E-9E59-4D3C-A12D-1A945A7C4D3C}" presName="dummy1a" presStyleCnt="0"/>
      <dgm:spPr/>
    </dgm:pt>
    <dgm:pt modelId="{F99D588D-16EC-491D-B9F8-EA05CFC007D1}" type="pres">
      <dgm:prSet presAssocID="{477E6D7E-9E59-4D3C-A12D-1A945A7C4D3C}" presName="dummy1b" presStyleCnt="0"/>
      <dgm:spPr/>
    </dgm:pt>
    <dgm:pt modelId="{6B4AD7B3-6192-418D-8484-9DF5067A864D}" type="pres">
      <dgm:prSet presAssocID="{477E6D7E-9E59-4D3C-A12D-1A945A7C4D3C}" presName="wedge1Tx" presStyleLbl="node1" presStyleIdx="0" presStyleCnt="3">
        <dgm:presLayoutVars>
          <dgm:chMax val="0"/>
          <dgm:chPref val="0"/>
          <dgm:bulletEnabled val="1"/>
        </dgm:presLayoutVars>
      </dgm:prSet>
      <dgm:spPr/>
      <dgm:t>
        <a:bodyPr/>
        <a:lstStyle/>
        <a:p>
          <a:endParaRPr lang="de-CH"/>
        </a:p>
      </dgm:t>
    </dgm:pt>
    <dgm:pt modelId="{C249D353-EC77-4531-B93F-A305C5BE13A3}" type="pres">
      <dgm:prSet presAssocID="{477E6D7E-9E59-4D3C-A12D-1A945A7C4D3C}" presName="wedge2" presStyleLbl="node1" presStyleIdx="1" presStyleCnt="3"/>
      <dgm:spPr/>
      <dgm:t>
        <a:bodyPr/>
        <a:lstStyle/>
        <a:p>
          <a:endParaRPr lang="de-CH"/>
        </a:p>
      </dgm:t>
    </dgm:pt>
    <dgm:pt modelId="{9D14A014-4F31-486E-9D39-CC42EB9B4931}" type="pres">
      <dgm:prSet presAssocID="{477E6D7E-9E59-4D3C-A12D-1A945A7C4D3C}" presName="dummy2a" presStyleCnt="0"/>
      <dgm:spPr/>
    </dgm:pt>
    <dgm:pt modelId="{B19DC8F0-39A0-4321-9701-F7CB7D09EB64}" type="pres">
      <dgm:prSet presAssocID="{477E6D7E-9E59-4D3C-A12D-1A945A7C4D3C}" presName="dummy2b" presStyleCnt="0"/>
      <dgm:spPr/>
    </dgm:pt>
    <dgm:pt modelId="{B37BF6AC-A7FE-4350-8703-D7E44DE9D389}" type="pres">
      <dgm:prSet presAssocID="{477E6D7E-9E59-4D3C-A12D-1A945A7C4D3C}" presName="wedge2Tx" presStyleLbl="node1" presStyleIdx="1" presStyleCnt="3">
        <dgm:presLayoutVars>
          <dgm:chMax val="0"/>
          <dgm:chPref val="0"/>
          <dgm:bulletEnabled val="1"/>
        </dgm:presLayoutVars>
      </dgm:prSet>
      <dgm:spPr/>
      <dgm:t>
        <a:bodyPr/>
        <a:lstStyle/>
        <a:p>
          <a:endParaRPr lang="de-CH"/>
        </a:p>
      </dgm:t>
    </dgm:pt>
    <dgm:pt modelId="{921AC861-B0DC-4563-8F1A-0B53D1B36B5D}" type="pres">
      <dgm:prSet presAssocID="{477E6D7E-9E59-4D3C-A12D-1A945A7C4D3C}" presName="wedge3" presStyleLbl="node1" presStyleIdx="2" presStyleCnt="3"/>
      <dgm:spPr/>
      <dgm:t>
        <a:bodyPr/>
        <a:lstStyle/>
        <a:p>
          <a:endParaRPr lang="de-CH"/>
        </a:p>
      </dgm:t>
    </dgm:pt>
    <dgm:pt modelId="{B2150D87-71E3-40DA-93DF-F0E2BE53E9EE}" type="pres">
      <dgm:prSet presAssocID="{477E6D7E-9E59-4D3C-A12D-1A945A7C4D3C}" presName="dummy3a" presStyleCnt="0"/>
      <dgm:spPr/>
    </dgm:pt>
    <dgm:pt modelId="{5CDD67EA-5A7F-4770-855D-2BDF653F2363}" type="pres">
      <dgm:prSet presAssocID="{477E6D7E-9E59-4D3C-A12D-1A945A7C4D3C}" presName="dummy3b" presStyleCnt="0"/>
      <dgm:spPr/>
    </dgm:pt>
    <dgm:pt modelId="{B1CC6DFD-170D-4295-AEB2-177F2D10544F}" type="pres">
      <dgm:prSet presAssocID="{477E6D7E-9E59-4D3C-A12D-1A945A7C4D3C}" presName="wedge3Tx" presStyleLbl="node1" presStyleIdx="2" presStyleCnt="3">
        <dgm:presLayoutVars>
          <dgm:chMax val="0"/>
          <dgm:chPref val="0"/>
          <dgm:bulletEnabled val="1"/>
        </dgm:presLayoutVars>
      </dgm:prSet>
      <dgm:spPr/>
      <dgm:t>
        <a:bodyPr/>
        <a:lstStyle/>
        <a:p>
          <a:endParaRPr lang="de-CH"/>
        </a:p>
      </dgm:t>
    </dgm:pt>
    <dgm:pt modelId="{0FC3B854-6C95-441F-AF8A-7BF6A761842B}" type="pres">
      <dgm:prSet presAssocID="{DE6E8AE0-E38D-49E1-A74B-24820B9D9696}" presName="arrowWedge1" presStyleLbl="fgSibTrans2D1" presStyleIdx="0" presStyleCnt="3"/>
      <dgm:spPr/>
    </dgm:pt>
    <dgm:pt modelId="{B321DF75-1592-4D47-8584-D0C13D449F6D}" type="pres">
      <dgm:prSet presAssocID="{F99698C9-2CC7-4F06-A75A-DB3801133E0C}" presName="arrowWedge2" presStyleLbl="fgSibTrans2D1" presStyleIdx="1" presStyleCnt="3"/>
      <dgm:spPr/>
    </dgm:pt>
    <dgm:pt modelId="{DC1B72A7-6098-4B75-8CED-CAB792ED4740}" type="pres">
      <dgm:prSet presAssocID="{2FDE00CC-8021-49BB-B1CB-82F80C57DAA1}" presName="arrowWedge3" presStyleLbl="fgSibTrans2D1" presStyleIdx="2" presStyleCnt="3"/>
      <dgm:spPr/>
    </dgm:pt>
  </dgm:ptLst>
  <dgm:cxnLst>
    <dgm:cxn modelId="{AEE58D1D-EE87-41C0-8399-9D98E48831AB}" type="presOf" srcId="{477E6D7E-9E59-4D3C-A12D-1A945A7C4D3C}" destId="{90DC0B29-995E-40E8-B005-0B823AB14101}" srcOrd="0" destOrd="0" presId="urn:microsoft.com/office/officeart/2005/8/layout/cycle8"/>
    <dgm:cxn modelId="{8595D3A1-E217-41F6-AD2A-A1DBCEC0DB86}" srcId="{477E6D7E-9E59-4D3C-A12D-1A945A7C4D3C}" destId="{11D6EFDC-5361-436B-B3DD-F04CF4670B1C}" srcOrd="2" destOrd="0" parTransId="{D9E94743-76E4-4008-AE2D-C22240C07D48}" sibTransId="{2FDE00CC-8021-49BB-B1CB-82F80C57DAA1}"/>
    <dgm:cxn modelId="{FA89D5CD-0C22-4C6D-8D03-D2249F1796B6}" type="presOf" srcId="{11D6EFDC-5361-436B-B3DD-F04CF4670B1C}" destId="{B1CC6DFD-170D-4295-AEB2-177F2D10544F}" srcOrd="1" destOrd="0" presId="urn:microsoft.com/office/officeart/2005/8/layout/cycle8"/>
    <dgm:cxn modelId="{C324002F-9211-43A6-BE8B-F116BDD13B14}" type="presOf" srcId="{4C05304C-21F2-4264-B21D-0BD4DA41D0AC}" destId="{27845471-4E04-40A9-8A71-3A0FC0D0365E}" srcOrd="0" destOrd="0" presId="urn:microsoft.com/office/officeart/2005/8/layout/cycle8"/>
    <dgm:cxn modelId="{4BFCB93B-B026-455A-98D7-822E9BD996A4}" type="presOf" srcId="{11D6EFDC-5361-436B-B3DD-F04CF4670B1C}" destId="{921AC861-B0DC-4563-8F1A-0B53D1B36B5D}" srcOrd="0" destOrd="0" presId="urn:microsoft.com/office/officeart/2005/8/layout/cycle8"/>
    <dgm:cxn modelId="{881A14B4-6F32-44C0-897A-471FD01A5A2E}" type="presOf" srcId="{0067A537-638C-4E15-B0DA-9493093D44A8}" destId="{C249D353-EC77-4531-B93F-A305C5BE13A3}" srcOrd="0" destOrd="0" presId="urn:microsoft.com/office/officeart/2005/8/layout/cycle8"/>
    <dgm:cxn modelId="{DE6FEA67-7A92-40AC-AD3F-07ADDB35A36C}" type="presOf" srcId="{0067A537-638C-4E15-B0DA-9493093D44A8}" destId="{B37BF6AC-A7FE-4350-8703-D7E44DE9D389}" srcOrd="1" destOrd="0" presId="urn:microsoft.com/office/officeart/2005/8/layout/cycle8"/>
    <dgm:cxn modelId="{9B9AB012-5916-4344-A86B-29BCEB71DD7D}" srcId="{477E6D7E-9E59-4D3C-A12D-1A945A7C4D3C}" destId="{4C05304C-21F2-4264-B21D-0BD4DA41D0AC}" srcOrd="0" destOrd="0" parTransId="{4E9E2C85-3DF4-4C55-BA6F-14A2781B00ED}" sibTransId="{DE6E8AE0-E38D-49E1-A74B-24820B9D9696}"/>
    <dgm:cxn modelId="{0172089F-3732-4980-8AC7-6797D1A89BAA}" srcId="{477E6D7E-9E59-4D3C-A12D-1A945A7C4D3C}" destId="{0067A537-638C-4E15-B0DA-9493093D44A8}" srcOrd="1" destOrd="0" parTransId="{6273D5B0-7657-46E3-97E7-061E1C38ABEE}" sibTransId="{F99698C9-2CC7-4F06-A75A-DB3801133E0C}"/>
    <dgm:cxn modelId="{6AB21785-C19F-4AA7-BD11-A3BC8E35F175}" type="presOf" srcId="{4C05304C-21F2-4264-B21D-0BD4DA41D0AC}" destId="{6B4AD7B3-6192-418D-8484-9DF5067A864D}" srcOrd="1" destOrd="0" presId="urn:microsoft.com/office/officeart/2005/8/layout/cycle8"/>
    <dgm:cxn modelId="{372B40E4-A235-4B6D-9036-96EA15FDD540}" type="presParOf" srcId="{90DC0B29-995E-40E8-B005-0B823AB14101}" destId="{27845471-4E04-40A9-8A71-3A0FC0D0365E}" srcOrd="0" destOrd="0" presId="urn:microsoft.com/office/officeart/2005/8/layout/cycle8"/>
    <dgm:cxn modelId="{2CBD5592-0D33-4656-8116-A691B4B779C1}" type="presParOf" srcId="{90DC0B29-995E-40E8-B005-0B823AB14101}" destId="{A00FE3D4-B453-479A-8659-224C2FB68341}" srcOrd="1" destOrd="0" presId="urn:microsoft.com/office/officeart/2005/8/layout/cycle8"/>
    <dgm:cxn modelId="{881979BB-1F03-48E7-8637-494CC23E0B28}" type="presParOf" srcId="{90DC0B29-995E-40E8-B005-0B823AB14101}" destId="{F99D588D-16EC-491D-B9F8-EA05CFC007D1}" srcOrd="2" destOrd="0" presId="urn:microsoft.com/office/officeart/2005/8/layout/cycle8"/>
    <dgm:cxn modelId="{83A4A4CD-3C0B-4856-BBE4-92CDF1799C3A}" type="presParOf" srcId="{90DC0B29-995E-40E8-B005-0B823AB14101}" destId="{6B4AD7B3-6192-418D-8484-9DF5067A864D}" srcOrd="3" destOrd="0" presId="urn:microsoft.com/office/officeart/2005/8/layout/cycle8"/>
    <dgm:cxn modelId="{EC966A50-8846-45E8-AFD8-3496DB4EFA2A}" type="presParOf" srcId="{90DC0B29-995E-40E8-B005-0B823AB14101}" destId="{C249D353-EC77-4531-B93F-A305C5BE13A3}" srcOrd="4" destOrd="0" presId="urn:microsoft.com/office/officeart/2005/8/layout/cycle8"/>
    <dgm:cxn modelId="{CCE0DABA-D7E7-41BA-83FB-3AF965C7D1CD}" type="presParOf" srcId="{90DC0B29-995E-40E8-B005-0B823AB14101}" destId="{9D14A014-4F31-486E-9D39-CC42EB9B4931}" srcOrd="5" destOrd="0" presId="urn:microsoft.com/office/officeart/2005/8/layout/cycle8"/>
    <dgm:cxn modelId="{4114470F-6A59-4B97-BA4B-CCCA6F635E70}" type="presParOf" srcId="{90DC0B29-995E-40E8-B005-0B823AB14101}" destId="{B19DC8F0-39A0-4321-9701-F7CB7D09EB64}" srcOrd="6" destOrd="0" presId="urn:microsoft.com/office/officeart/2005/8/layout/cycle8"/>
    <dgm:cxn modelId="{94D2541C-3C61-43A3-B1C4-2500E8F0F67F}" type="presParOf" srcId="{90DC0B29-995E-40E8-B005-0B823AB14101}" destId="{B37BF6AC-A7FE-4350-8703-D7E44DE9D389}" srcOrd="7" destOrd="0" presId="urn:microsoft.com/office/officeart/2005/8/layout/cycle8"/>
    <dgm:cxn modelId="{869AF2FE-3F46-4918-8869-702E27564567}" type="presParOf" srcId="{90DC0B29-995E-40E8-B005-0B823AB14101}" destId="{921AC861-B0DC-4563-8F1A-0B53D1B36B5D}" srcOrd="8" destOrd="0" presId="urn:microsoft.com/office/officeart/2005/8/layout/cycle8"/>
    <dgm:cxn modelId="{4700BD38-CC06-4A4A-834E-3D6D70795B83}" type="presParOf" srcId="{90DC0B29-995E-40E8-B005-0B823AB14101}" destId="{B2150D87-71E3-40DA-93DF-F0E2BE53E9EE}" srcOrd="9" destOrd="0" presId="urn:microsoft.com/office/officeart/2005/8/layout/cycle8"/>
    <dgm:cxn modelId="{D1343691-1EBC-480F-93BC-E06BFDC94DF3}" type="presParOf" srcId="{90DC0B29-995E-40E8-B005-0B823AB14101}" destId="{5CDD67EA-5A7F-4770-855D-2BDF653F2363}" srcOrd="10" destOrd="0" presId="urn:microsoft.com/office/officeart/2005/8/layout/cycle8"/>
    <dgm:cxn modelId="{BA6B8DAB-4BB2-4D7A-AE2C-9FC3352B8281}" type="presParOf" srcId="{90DC0B29-995E-40E8-B005-0B823AB14101}" destId="{B1CC6DFD-170D-4295-AEB2-177F2D10544F}" srcOrd="11" destOrd="0" presId="urn:microsoft.com/office/officeart/2005/8/layout/cycle8"/>
    <dgm:cxn modelId="{6D0DB49D-64AB-4500-8945-BD8D66EB0B85}" type="presParOf" srcId="{90DC0B29-995E-40E8-B005-0B823AB14101}" destId="{0FC3B854-6C95-441F-AF8A-7BF6A761842B}" srcOrd="12" destOrd="0" presId="urn:microsoft.com/office/officeart/2005/8/layout/cycle8"/>
    <dgm:cxn modelId="{5519A79A-181A-4647-B2D7-7B034B38BDE3}" type="presParOf" srcId="{90DC0B29-995E-40E8-B005-0B823AB14101}" destId="{B321DF75-1592-4D47-8584-D0C13D449F6D}" srcOrd="13" destOrd="0" presId="urn:microsoft.com/office/officeart/2005/8/layout/cycle8"/>
    <dgm:cxn modelId="{4938EEE6-2067-4CFA-A175-A882A53CD0EE}" type="presParOf" srcId="{90DC0B29-995E-40E8-B005-0B823AB14101}" destId="{DC1B72A7-6098-4B75-8CED-CAB792ED474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45471-4E04-40A9-8A71-3A0FC0D0365E}">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CH" sz="2000" kern="1200" dirty="0" smtClean="0">
              <a:latin typeface="Arial" panose="020B0604020202020204" pitchFamily="34" charset="0"/>
              <a:cs typeface="Arial" panose="020B0604020202020204" pitchFamily="34" charset="0"/>
            </a:rPr>
            <a:t>Staats-</a:t>
          </a:r>
          <a:r>
            <a:rPr lang="de-CH" sz="2000" kern="1200" dirty="0" err="1" smtClean="0">
              <a:latin typeface="Arial" panose="020B0604020202020204" pitchFamily="34" charset="0"/>
              <a:cs typeface="Arial" panose="020B0604020202020204" pitchFamily="34" charset="0"/>
            </a:rPr>
            <a:t>archive</a:t>
          </a:r>
          <a:endParaRPr lang="de-CH" sz="2000" kern="1200" dirty="0">
            <a:latin typeface="Arial" panose="020B0604020202020204" pitchFamily="34" charset="0"/>
            <a:cs typeface="Arial" panose="020B0604020202020204" pitchFamily="34" charset="0"/>
          </a:endParaRPr>
        </a:p>
      </dsp:txBody>
      <dsp:txXfrm>
        <a:off x="3210560" y="987551"/>
        <a:ext cx="1219200" cy="1016000"/>
      </dsp:txXfrm>
    </dsp:sp>
    <dsp:sp modelId="{C249D353-EC77-4531-B93F-A305C5BE13A3}">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CH" sz="2000" kern="1200" dirty="0" smtClean="0">
              <a:latin typeface="Arial" panose="020B0604020202020204" pitchFamily="34" charset="0"/>
              <a:cs typeface="Arial" panose="020B0604020202020204" pitchFamily="34" charset="0"/>
            </a:rPr>
            <a:t>Gemeinde-</a:t>
          </a:r>
          <a:r>
            <a:rPr lang="de-CH" sz="2000" kern="1200" dirty="0" err="1" smtClean="0">
              <a:latin typeface="Arial" panose="020B0604020202020204" pitchFamily="34" charset="0"/>
              <a:cs typeface="Arial" panose="020B0604020202020204" pitchFamily="34" charset="0"/>
            </a:rPr>
            <a:t>archive</a:t>
          </a:r>
          <a:endParaRPr lang="de-CH" sz="2000" kern="1200" dirty="0">
            <a:latin typeface="Arial" panose="020B0604020202020204" pitchFamily="34" charset="0"/>
            <a:cs typeface="Arial" panose="020B0604020202020204" pitchFamily="34" charset="0"/>
          </a:endParaRPr>
        </a:p>
      </dsp:txBody>
      <dsp:txXfrm>
        <a:off x="2153920" y="2600960"/>
        <a:ext cx="1828800" cy="894080"/>
      </dsp:txXfrm>
    </dsp:sp>
    <dsp:sp modelId="{921AC861-B0DC-4563-8F1A-0B53D1B36B5D}">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CH" sz="2000" kern="1200" dirty="0" smtClean="0">
              <a:latin typeface="Arial" panose="020B0604020202020204" pitchFamily="34" charset="0"/>
              <a:cs typeface="Arial" panose="020B0604020202020204" pitchFamily="34" charset="0"/>
            </a:rPr>
            <a:t>Bundes-</a:t>
          </a:r>
          <a:r>
            <a:rPr lang="de-CH" sz="2000" kern="1200" dirty="0" err="1" smtClean="0">
              <a:latin typeface="Arial" panose="020B0604020202020204" pitchFamily="34" charset="0"/>
              <a:cs typeface="Arial" panose="020B0604020202020204" pitchFamily="34" charset="0"/>
            </a:rPr>
            <a:t>archiv</a:t>
          </a:r>
          <a:endParaRPr lang="de-CH" sz="2000" kern="1200" dirty="0">
            <a:latin typeface="Arial" panose="020B0604020202020204" pitchFamily="34" charset="0"/>
            <a:cs typeface="Arial" panose="020B0604020202020204" pitchFamily="34" charset="0"/>
          </a:endParaRPr>
        </a:p>
      </dsp:txBody>
      <dsp:txXfrm>
        <a:off x="1666240" y="987551"/>
        <a:ext cx="1219200" cy="1016000"/>
      </dsp:txXfrm>
    </dsp:sp>
    <dsp:sp modelId="{0FC3B854-6C95-441F-AF8A-7BF6A761842B}">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21DF75-1592-4D47-8584-D0C13D449F6D}">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1B72A7-6098-4B75-8CED-CAB792ED4740}">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05.09.2016</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39738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05.09.2016</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329781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114292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1" baseline="0" dirty="0" smtClean="0"/>
              <a:t>Beispiele Einschränkungen:</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152524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Öffentlich:</a:t>
            </a:r>
          </a:p>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Wichtiger</a:t>
            </a:r>
            <a:r>
              <a:rPr lang="de-CH" b="0" baseline="0" dirty="0" smtClean="0"/>
              <a:t> Beitrag für die Meinungsbildung der Bevölkerung, des Stimmvolkes.</a:t>
            </a:r>
          </a:p>
          <a:p>
            <a:pPr marL="0" marR="0" indent="0" algn="l" defTabSz="914400" rtl="0" eaLnBrk="1" fontAlgn="auto" latinLnBrk="0" hangingPunct="1">
              <a:lnSpc>
                <a:spcPct val="100000"/>
              </a:lnSpc>
              <a:spcBef>
                <a:spcPts val="0"/>
              </a:spcBef>
              <a:spcAft>
                <a:spcPts val="0"/>
              </a:spcAft>
              <a:buClrTx/>
              <a:buSzTx/>
              <a:buFontTx/>
              <a:buNone/>
              <a:tabLst/>
              <a:defRPr/>
            </a:pPr>
            <a:r>
              <a:rPr lang="de-CH" b="0" baseline="0" dirty="0" smtClean="0"/>
              <a:t>Kein Gesetz und keine neue Leistung kann ohne vorherige Diskussion vorgeschlagen werden.</a:t>
            </a:r>
            <a:endParaRPr lang="de-CH"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CH" b="0" baseline="0" dirty="0" smtClean="0"/>
              <a:t>Die Sitzungen der Legislative sind deshalb öffentlich, werden protokolliert. Die Protokolle sind auch einsehbar.</a:t>
            </a:r>
          </a:p>
          <a:p>
            <a:pPr marL="0" marR="0" indent="0" algn="l" defTabSz="914400" rtl="0" eaLnBrk="1" fontAlgn="auto" latinLnBrk="0" hangingPunct="1">
              <a:lnSpc>
                <a:spcPct val="100000"/>
              </a:lnSpc>
              <a:spcBef>
                <a:spcPts val="0"/>
              </a:spcBef>
              <a:spcAft>
                <a:spcPts val="0"/>
              </a:spcAft>
              <a:buClrTx/>
              <a:buSzTx/>
              <a:buFontTx/>
              <a:buNone/>
              <a:tabLst/>
              <a:defRPr/>
            </a:pPr>
            <a:r>
              <a:rPr lang="de-CH" b="0" baseline="0" dirty="0" smtClean="0"/>
              <a:t>Sobald ein Gesetz verabschiedet oder eine Massnahme/Leistung beschlossen ist, wird diese im Amtsblatt/in der amtlichen Rechtssammlung publiziert.</a:t>
            </a:r>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168254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230686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111016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213487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 wird</a:t>
            </a:r>
            <a:r>
              <a:rPr lang="de-CH" baseline="0" dirty="0" smtClean="0"/>
              <a:t> Ihre erste Vorbereitungsaufgabe sein.</a:t>
            </a:r>
          </a:p>
          <a:p>
            <a:r>
              <a:rPr lang="de-CH" baseline="0" dirty="0" smtClean="0"/>
              <a:t>Es ist in Ihrer Verantwortung, sich aufgrund der Kurseinladung entsprechend vorzubereiten.</a:t>
            </a:r>
          </a:p>
          <a:p>
            <a:endParaRPr lang="de-CH" dirty="0" smtClean="0"/>
          </a:p>
          <a:p>
            <a:r>
              <a:rPr lang="de-CH" dirty="0" smtClean="0"/>
              <a:t>Art. 62 BV «…. Für das Schulwesen sind die Kantone zuständig»</a:t>
            </a:r>
          </a:p>
          <a:p>
            <a:endParaRPr lang="de-CH" dirty="0" smtClean="0"/>
          </a:p>
          <a:p>
            <a:r>
              <a:rPr lang="de-CH" dirty="0" smtClean="0"/>
              <a:t>§70 Kantonsverfassung </a:t>
            </a:r>
            <a:r>
              <a:rPr lang="de-CH" dirty="0" err="1" smtClean="0"/>
              <a:t>Kt</a:t>
            </a:r>
            <a:r>
              <a:rPr lang="de-CH" dirty="0" smtClean="0"/>
              <a:t>. TG «Kantone und</a:t>
            </a:r>
            <a:r>
              <a:rPr lang="de-CH" baseline="0" dirty="0" smtClean="0"/>
              <a:t> Schulgemeinden unterstützen die Eltern in der Bildung und Erziehung der Kinder…..</a:t>
            </a:r>
            <a:r>
              <a:rPr lang="de-CH" dirty="0" smtClean="0"/>
              <a:t>»</a:t>
            </a:r>
          </a:p>
          <a:p>
            <a:r>
              <a:rPr lang="de-CH" dirty="0" smtClean="0"/>
              <a:t>§ 71 Abs. </a:t>
            </a:r>
            <a:r>
              <a:rPr lang="de-CH" smtClean="0"/>
              <a:t>1</a:t>
            </a:r>
            <a:endParaRPr lang="de-CH" dirty="0" smtClean="0"/>
          </a:p>
          <a:p>
            <a:r>
              <a:rPr lang="de-CH" dirty="0" smtClean="0"/>
              <a:t>«Kanton</a:t>
            </a:r>
            <a:r>
              <a:rPr lang="de-CH" baseline="0" dirty="0" smtClean="0"/>
              <a:t> und Schulgemeinden führen: Kindergärten, Volksschule, Berufsschulen,…….</a:t>
            </a:r>
            <a:r>
              <a:rPr lang="de-CH" dirty="0" smtClean="0"/>
              <a: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218014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Siehe Beilage_01</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133575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403219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extLst>
      <p:ext uri="{BB962C8B-B14F-4D97-AF65-F5344CB8AC3E}">
        <p14:creationId xmlns:p14="http://schemas.microsoft.com/office/powerpoint/2010/main" val="264655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108812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245866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extLst>
      <p:ext uri="{BB962C8B-B14F-4D97-AF65-F5344CB8AC3E}">
        <p14:creationId xmlns:p14="http://schemas.microsoft.com/office/powerpoint/2010/main" val="254783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372540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Sammeln Sie die Inputs</a:t>
            </a:r>
            <a:r>
              <a:rPr lang="de-CH" b="0" baseline="0" dirty="0" smtClean="0"/>
              <a:t> der Lernenden und halten Sie diese auf einem Flip-Chart fest.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2626705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Der Rechtsgrundsatz, dass jemand wegen das gleichen Delikts nur einmal bestraft werden</a:t>
            </a:r>
            <a:r>
              <a:rPr lang="de-CH" b="0" baseline="0" dirty="0" smtClean="0"/>
              <a:t> kann, findet bei dieser Problemstellung keine Anwendung. So kann ein Mitarbeiter des Gemeindesteueramtes, welches das  Amtsgeheimnis verletzt, sowohl richterlich gemäss der Bestimmung des StGB (Strafgesetzbuches) bestraft werden; als auch vom Regierungsrat als Aufsichtsbehörde, wegen der Verletzung des Steuergeheimnisses gemäss StG (Steuergesetz). </a:t>
            </a: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extLst>
      <p:ext uri="{BB962C8B-B14F-4D97-AF65-F5344CB8AC3E}">
        <p14:creationId xmlns:p14="http://schemas.microsoft.com/office/powerpoint/2010/main" val="18929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919830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extLst>
      <p:ext uri="{BB962C8B-B14F-4D97-AF65-F5344CB8AC3E}">
        <p14:creationId xmlns:p14="http://schemas.microsoft.com/office/powerpoint/2010/main" val="1239116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38</a:t>
            </a:fld>
            <a:endParaRPr lang="de-CH"/>
          </a:p>
        </p:txBody>
      </p:sp>
    </p:spTree>
    <p:extLst>
      <p:ext uri="{BB962C8B-B14F-4D97-AF65-F5344CB8AC3E}">
        <p14:creationId xmlns:p14="http://schemas.microsoft.com/office/powerpoint/2010/main" val="181804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Benötigt ein öffentliches</a:t>
            </a:r>
            <a:r>
              <a:rPr lang="de-CH" b="0" baseline="0" dirty="0" smtClean="0"/>
              <a:t> Organ zur Erfüllung seines eigenen gesetzlichen Auftrages Informationen, welches es nur mit unverhältnismässigem Aufwand selber beschaffen könnte, so kann es um Amtshilfe nachsuchen – siehe Kantonale Datenschutzgesetze z.B. Kanton Luzern § 9 DSG.</a:t>
            </a: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39</a:t>
            </a:fld>
            <a:endParaRPr lang="de-CH"/>
          </a:p>
        </p:txBody>
      </p:sp>
    </p:spTree>
    <p:extLst>
      <p:ext uri="{BB962C8B-B14F-4D97-AF65-F5344CB8AC3E}">
        <p14:creationId xmlns:p14="http://schemas.microsoft.com/office/powerpoint/2010/main" val="2545206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118258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326633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877380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Suchen Sie aufgrund der mitgebrachten Beispiele</a:t>
            </a:r>
            <a:r>
              <a:rPr lang="de-CH" baseline="0" dirty="0" smtClean="0"/>
              <a:t> der Lernenden noch weitere konkrete Antworten.</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42</a:t>
            </a:fld>
            <a:endParaRPr lang="de-CH"/>
          </a:p>
        </p:txBody>
      </p:sp>
    </p:spTree>
    <p:extLst>
      <p:ext uri="{BB962C8B-B14F-4D97-AF65-F5344CB8AC3E}">
        <p14:creationId xmlns:p14="http://schemas.microsoft.com/office/powerpoint/2010/main" val="40172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Auskunft ist zu verweigern.</a:t>
            </a:r>
            <a:r>
              <a:rPr lang="de-CH" baseline="0" dirty="0" smtClean="0"/>
              <a:t> Steuergeheimnis gemäss Steuergesetz. Details in der kantonalen Weisung über Wahrung des Steuergeheimnisses geben. Grundsatz: Keine mündliche Auskünfte am Telefon geben, da man das Gegenüber nicht identifizieren kann.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3815820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44</a:t>
            </a:fld>
            <a:endParaRPr lang="de-CH"/>
          </a:p>
        </p:txBody>
      </p:sp>
    </p:spTree>
    <p:extLst>
      <p:ext uri="{BB962C8B-B14F-4D97-AF65-F5344CB8AC3E}">
        <p14:creationId xmlns:p14="http://schemas.microsoft.com/office/powerpoint/2010/main" val="62361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1851264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3313013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4215233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3560325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Archive sind Gedächtnisse und dienen der</a:t>
            </a:r>
            <a:r>
              <a:rPr lang="de-CH" baseline="0" dirty="0" smtClean="0"/>
              <a:t> Rechtspflege und der Kulturpflege. Sie enthalten Dokumente, mit denen etwas belegt oder bewiesen werden kann.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Beweis- und Erinnerungsstücke.</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Ein öffentliches Archiv – wie ein Staatsarchiv – bewahrt und sammelt die Vollzugsverfahren, die Gesetze und Verordnungen über Jahrhunderte auf. Es dokumentiert den Rechtsstaat.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a:t>
            </a:r>
            <a:r>
              <a:rPr lang="de-CH" baseline="0" smtClean="0"/>
              <a:t>Register 03 </a:t>
            </a:r>
            <a:r>
              <a:rPr lang="de-CH" baseline="0" dirty="0" smtClean="0"/>
              <a:t>«Archivierung»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198564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Lokale/regionale Beispiele einfügen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Register 03 «Archivierung»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2114950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Dieses Leistungsziel könnte</a:t>
            </a:r>
            <a:r>
              <a:rPr lang="de-CH" baseline="0" dirty="0" smtClean="0"/>
              <a:t> dazu führen, dass Sie an der Abschlussprüfung anhand von ganz konkreten Beispielen aus ihrem Arbeitsalltag anhand von Beispielen erklären müssten, wie die Archivierung geregelt ist.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Ebenso möchte der Experte vielleicht anhand von 2 – 3 Beispielen hören, ob Sie wissen, ob diese Vollzugsdokumente archiviert werden müssten und wie.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51</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r>
              <a:rPr lang="de-CH" baseline="0" dirty="0" smtClean="0"/>
              <a:t> </a:t>
            </a:r>
          </a:p>
          <a:p>
            <a:r>
              <a:rPr lang="de-CH" baseline="0" dirty="0" smtClean="0"/>
              <a:t>Es ist wichtig, dass Sie wissen, welche Informationen und Auskünfte Sie an wen weitergeben dürfen, sonst könnte es passieren, dass Sie ungewollt – in der Meinung, Sie würden jemandem einen Dienst erweisen – straffällig werden.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extLst>
      <p:ext uri="{BB962C8B-B14F-4D97-AF65-F5344CB8AC3E}">
        <p14:creationId xmlns:p14="http://schemas.microsoft.com/office/powerpoint/2010/main" val="3167921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Stufe 1:</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Laufende Geschäfte – Ablage aufgrund der </a:t>
            </a:r>
            <a:r>
              <a:rPr lang="de-CH" baseline="0" dirty="0" err="1" smtClean="0"/>
              <a:t>Registraturpläne</a:t>
            </a:r>
            <a:r>
              <a:rPr lang="de-CH" baseline="0" dirty="0" smtClean="0"/>
              <a:t>/Aktenpläne</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Stufe 2:</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Unterlagen, die gelegentlich noch gebraucht werden oder z.B. über 10 Jahre aufbewahrt werden müssen.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Beispiel OR Art. 962, Abs. 1: Die Geschäftsbücher, die Buchungsbelege und die Geschäftskorrespondenz sind während zehn Jahren aufzubewahren. Steuerakten von Selbstständigerwerbenden sind 20 Jahre aufzubewahren.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Stufe 3:</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Dauernde Aufbewahrung: rechtliche/historische Unterlagen: z.B. die Verfassungen und Gesetzestexte, Verträge, etc.</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Register 03 «Archivierung»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4147467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Lokale/regionale Beispiele einfügen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Register 03 «Archivierung»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extLst>
      <p:ext uri="{BB962C8B-B14F-4D97-AF65-F5344CB8AC3E}">
        <p14:creationId xmlns:p14="http://schemas.microsoft.com/office/powerpoint/2010/main" val="3618088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54</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56</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b="0" i="0" u="none" strike="noStrike" kern="1200" baseline="0" dirty="0" smtClean="0">
              <a:solidFill>
                <a:schemeClr val="tx1"/>
              </a:solidFill>
              <a:latin typeface="+mn-lt"/>
              <a:ea typeface="+mn-ea"/>
              <a:cs typeface="+mn-cs"/>
            </a:endParaRP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Originalität</a:t>
            </a:r>
            <a:r>
              <a:rPr lang="de-CH" sz="1200" b="0" i="0" u="none" strike="noStrike" kern="1200" baseline="0" dirty="0" smtClean="0">
                <a:solidFill>
                  <a:schemeClr val="tx1"/>
                </a:solidFill>
                <a:latin typeface="+mn-lt"/>
                <a:ea typeface="+mn-ea"/>
                <a:cs typeface="+mn-cs"/>
              </a:rPr>
              <a:t>: Die abgelieferten digitalen Unterlagen stellen im Kontext der digitalen Archivierung das Original dar. Sie werden unverändert im digitalen Magazin archiviert. Auch bei durchgeführten Erhaltungsmassnahmen bleiben die originalen Unterlagen erhalten. Durch den nachgewiesenen Migrationspfad kann die Herkunft der migrierten Unterlagen jederzeit bis zum Original zurückverfolgt werden. Authentizität, Integrität und Benutzbarkeit werden im BAR gemäss dem Standard ISO 15489-1 verstanden und wie folgt gewährleistet: </a:t>
            </a: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Authentizität</a:t>
            </a:r>
            <a:r>
              <a:rPr lang="de-CH" sz="1200" b="0" i="0" u="none" strike="noStrike" kern="1200" baseline="0" dirty="0" smtClean="0">
                <a:solidFill>
                  <a:schemeClr val="tx1"/>
                </a:solidFill>
                <a:latin typeface="+mn-lt"/>
                <a:ea typeface="+mn-ea"/>
                <a:cs typeface="+mn-cs"/>
              </a:rPr>
              <a:t>: Bei authentischen Unterlagen lässt sich nachweisen, dass sie a) das sind, was sie zu sein vorgeben, b) tatsächlich von demjenigen erstellt oder übermittelt wurden, der vorgibt, sie erstellt oder übermittelt zu haben, c) zur angegebenen Zeit tatsächlich erstellt oder übermittelt wurden. </a:t>
            </a: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Integrität</a:t>
            </a:r>
            <a:r>
              <a:rPr lang="de-CH" sz="1200" b="0" i="0" u="none" strike="noStrike" kern="1200" baseline="0" dirty="0" smtClean="0">
                <a:solidFill>
                  <a:schemeClr val="tx1"/>
                </a:solidFill>
                <a:latin typeface="+mn-lt"/>
                <a:ea typeface="+mn-ea"/>
                <a:cs typeface="+mn-cs"/>
              </a:rPr>
              <a:t>: Die Integrität von Unterlagen bezieht sich auf deren Eigenschaft in Bezug auf vollständige und unveränderte Wiedergabe ihres Inhalts. (Die Erscheinung, Struktur und die Form kann bei digitalen Unterlagen infolge von Erhaltungsmassnahmen ändern.) </a:t>
            </a: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Benutzbarkeit</a:t>
            </a:r>
            <a:r>
              <a:rPr lang="de-CH" sz="1200" b="0" i="0" u="none" strike="noStrike" kern="1200" baseline="0" dirty="0" smtClean="0">
                <a:solidFill>
                  <a:schemeClr val="tx1"/>
                </a:solidFill>
                <a:latin typeface="+mn-lt"/>
                <a:ea typeface="+mn-ea"/>
                <a:cs typeface="+mn-cs"/>
              </a:rPr>
              <a:t>: Unterlagen sind benutzbar, wenn sie nachgewiesen, wieder aufgefunden, dargestellt und verstanden werden können.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57</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Dieses Leistungsziel könnte</a:t>
            </a:r>
            <a:r>
              <a:rPr lang="de-CH" baseline="0" dirty="0" smtClean="0"/>
              <a:t> dazu führen, dass Sie an der Abschlussprüfung anhand von ganz konkreten Beispielen aus ihrem Arbeitsalltag anhand von Beispielen erklären müssten, wie die Archivierung geregelt ist.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Ebenso möchte der Experte vielleicht anhand von 2 – 3 Beispielen hören, ob Sie wissen, ob diese Vollzugsdokumente archiviert werden müssten und wie.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58</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Reflexionsarbeit.</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Auftrag</a:t>
            </a:r>
            <a:r>
              <a:rPr lang="de-CH" baseline="0" dirty="0" smtClean="0"/>
              <a:t> an die Lernenden, die keine Antwort haben, diese im Ausbildungsbetrieb noch nachzuarbeiten. </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Damit sie für eine allfällige Prüfungsfrage ein paar Beispiele nennen könnten.</a:t>
            </a:r>
          </a:p>
        </p:txBody>
      </p:sp>
      <p:sp>
        <p:nvSpPr>
          <p:cNvPr id="4" name="Foliennummernplatzhalter 3"/>
          <p:cNvSpPr>
            <a:spLocks noGrp="1"/>
          </p:cNvSpPr>
          <p:nvPr>
            <p:ph type="sldNum" sz="quarter" idx="10"/>
          </p:nvPr>
        </p:nvSpPr>
        <p:spPr/>
        <p:txBody>
          <a:bodyPr/>
          <a:lstStyle/>
          <a:p>
            <a:fld id="{B4A389DC-B868-4A76-93F1-E20505CB5D10}" type="slidenum">
              <a:rPr lang="de-CH" smtClean="0"/>
              <a:pPr/>
              <a:t>59</a:t>
            </a:fld>
            <a:endParaRPr lang="de-CH"/>
          </a:p>
        </p:txBody>
      </p:sp>
    </p:spTree>
    <p:extLst>
      <p:ext uri="{BB962C8B-B14F-4D97-AF65-F5344CB8AC3E}">
        <p14:creationId xmlns:p14="http://schemas.microsoft.com/office/powerpoint/2010/main" val="3081960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Kurzer Überblick, was und wie </a:t>
            </a:r>
            <a:r>
              <a:rPr lang="de-CH" smtClean="0"/>
              <a:t>gearbeitet wurde.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60</a:t>
            </a:fld>
            <a:endParaRPr lang="de-CH"/>
          </a:p>
        </p:txBody>
      </p:sp>
    </p:spTree>
    <p:extLst>
      <p:ext uri="{BB962C8B-B14F-4D97-AF65-F5344CB8AC3E}">
        <p14:creationId xmlns:p14="http://schemas.microsoft.com/office/powerpoint/2010/main" val="1497976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Auf der Basis dieser Leistungsziele und des vermittelten </a:t>
            </a:r>
            <a:r>
              <a:rPr lang="de-CH" dirty="0" err="1" smtClean="0"/>
              <a:t>üK</a:t>
            </a:r>
            <a:r>
              <a:rPr lang="de-CH" dirty="0" smtClean="0"/>
              <a:t>-Stoffes wird die schriftliche Abschlussprüfung</a:t>
            </a:r>
            <a:r>
              <a:rPr lang="de-CH" baseline="0" dirty="0" smtClean="0"/>
              <a:t> der Branche stattfinden!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wie auch die die Inhalte des </a:t>
            </a:r>
            <a:r>
              <a:rPr lang="de-CH" baseline="0" dirty="0" err="1" smtClean="0"/>
              <a:t>üK</a:t>
            </a:r>
            <a:r>
              <a:rPr lang="de-CH" baseline="0" dirty="0" smtClean="0"/>
              <a:t> können auch Gegenstand der mündlichen Abschlussprüfung sein.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84321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 Der Datenschutz</a:t>
            </a:r>
            <a:r>
              <a:rPr lang="de-CH" baseline="0" dirty="0" smtClean="0"/>
              <a:t> und das Amtsgeheimnis haben ihren Zweck und schränken die Auskunftstätigkeit ein. Es ist deshalb wichtig, dass Sie den Sinn und Zweck verstehen und darauf aufbauend auch den Handlungsspielraum kennen.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38233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 Bereits beim Anlegen</a:t>
            </a:r>
            <a:r>
              <a:rPr lang="de-CH" baseline="0" dirty="0" smtClean="0"/>
              <a:t> eines neuen Dokumentes oder einer ganzen Dokumentationsreihe ist es wichtig zu wissen, ob diese allenfalls archiviert werden muss. Es ist auch wichtig zu wissen, welche Dokumente ich von Gesetzes wegen aufbewahren müssen und wie lange.</a:t>
            </a:r>
          </a:p>
          <a:p>
            <a:r>
              <a:rPr lang="de-CH" baseline="0" dirty="0" smtClean="0"/>
              <a:t>Diese Rahmenbedingungen beeinflussen Ihre tägliche Arbeit.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334813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157620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159714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346236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DD2990DC-D518-4A46-AB11-9345C7A1A15D}" type="datetime1">
              <a:rPr lang="de-DE" smtClean="0"/>
              <a:t>05.09.2016</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3269372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C1373D62-1B4D-4C43-B4ED-FA4E78E2757E}" type="datetime1">
              <a:rPr lang="de-DE" smtClean="0"/>
              <a:t>05.09.2016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61391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B89DB9-708E-4D96-B476-6E53354339E1}" type="datetime1">
              <a:rPr lang="de-DE" smtClean="0"/>
              <a:t>05.09.2016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15538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EABD965-ED86-43E3-A054-A257F0E21366}"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206745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E1EE93A-58A1-43AD-B693-85E7B0368ECC}"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530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D257515-16D7-4B46-B943-07CEF4909578}"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55195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D696433-700D-47CE-AB29-1506443B8C2E}"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16630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22A23F80-5927-4CCB-A273-97EDE74F7AF9}"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10245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B8D4FBB-0858-496D-96AE-C3C87578562E}"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82185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5AD14FE-0FF5-4BD4-97F2-A872F48E00BB}"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0230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69EF4C2B-F009-4547-85CD-D0CDD4AA9458}"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0631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smtClean="0"/>
              <a:t>Master-Untertitelformat bearbeiten</a:t>
            </a:r>
            <a:endParaRPr lang="en-US" dirty="0"/>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3D300611-6259-4C85-8B60-D5A22831BB2E}" type="datetime1">
              <a:rPr lang="de-DE" smtClean="0"/>
              <a:t>05.09.2016</a:t>
            </a:fld>
            <a:endParaRPr lang="de-DE"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0834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BD6CC9DF-F91E-4A68-AC5F-992BCA3CD0CF}" type="datetime1">
              <a:rPr lang="de-DE" smtClean="0"/>
              <a:t>05.09.2016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37958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CBCB797-1F5D-463A-984C-6BD478ED5529}" type="datetime1">
              <a:rPr lang="de-DE" smtClean="0"/>
              <a:t>05.09.2016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75245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E9226D-21FB-475D-99ED-C9264195721A}" type="datetime1">
              <a:rPr lang="de-DE" smtClean="0"/>
              <a:t>05.09.2016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906924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B93CB21-F576-4A72-81FB-8B490B0D8B6C}"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21196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4FBFB3B-DB4F-4A20-B557-0CFD7E8D96F0}"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7225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8F90EAC-5A75-4731-A327-8BA63B5C26DE}"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1860031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9354811-0375-4F7C-83AC-6CA1E7D4FD34}"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4149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C8AFCB2C-66B8-4E2C-A751-8F372D4B96B9}"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87453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6FCBD5-5BB7-4E4A-B77B-5D27C230AE5A}"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91903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DCFD3CE-7233-42A0-B221-8AB3685C7A72}"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42473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3" name="Content Placeholder 2"/>
          <p:cNvSpPr>
            <a:spLocks noGrp="1"/>
          </p:cNvSpPr>
          <p:nvPr>
            <p:ph idx="1"/>
          </p:nvPr>
        </p:nvSpPr>
        <p:spPr>
          <a:xfrm>
            <a:off x="431800" y="2422800"/>
            <a:ext cx="6985000" cy="280797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267B27F2-41A7-4E1A-B0EA-6519CA0137A3}" type="datetime1">
              <a:rPr lang="de-DE" smtClean="0"/>
              <a:t>05.09.2016</a:t>
            </a:fld>
            <a:endParaRPr lang="de-DE"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3560714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BD2EAC88-F5E5-4F90-B007-18E807522A37}"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160033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91ACC4A-9058-486D-901C-9269BE71E102}" type="datetime1">
              <a:rPr lang="de-DE" smtClean="0"/>
              <a:t>05.09.2016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4276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0529925F-4829-4846-80EB-0F60773322EC}" type="datetime1">
              <a:rPr lang="de-DE" smtClean="0"/>
              <a:t>05.09.2016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00469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1FDDCE-1FB6-44AD-BF7A-F18222F977A9}" type="datetime1">
              <a:rPr lang="de-DE" smtClean="0"/>
              <a:t>05.09.2016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498441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A2CBD03-87CE-4951-AA8C-A673E792213B}"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4290770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1F161FB-4627-48AA-A667-80F6B6AD4E78}"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70814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2F21F73-C14B-41BD-A512-EBAE94DFD6E2}"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319683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2CE0148-DC83-4FB0-9768-2C761F590851}"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80960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F6A2D3F3-946B-4007-80E8-7506025AC9D9}" type="datetime1">
              <a:rPr lang="de-DE" smtClean="0"/>
              <a:t>05.09.2016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95BB060-C036-452C-B33C-FBB24CF7A460}" type="datetime1">
              <a:rPr lang="de-DE" smtClean="0"/>
              <a:t>05.09.2016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smtClean="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4D81E616-0ABB-4B13-8BC0-A867007F4DB8}" type="datetime1">
              <a:rPr lang="de-DE" smtClean="0"/>
              <a:t>05.09.2016</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0352357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267322A-A2FC-49F9-8A82-6C6477895E98}" type="datetime1">
              <a:rPr lang="de-DE" smtClean="0"/>
              <a:t>05.09.2016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A7E5985-DCE5-4557-B4BD-F0A5FA22B007}" type="datetime1">
              <a:rPr lang="de-DE" smtClean="0"/>
              <a:t>05.09.2016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A1199EA-58E0-4843-A40B-2D9F53285B0D}" type="datetime1">
              <a:rPr lang="de-DE" smtClean="0"/>
              <a:t>05.09.2016</a:t>
            </a:fld>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C117BEB-D9B3-44E7-ACA6-7F2FE59ED81C}" type="datetime1">
              <a:rPr lang="de-DE" smtClean="0"/>
              <a:t>05.09.2016</a:t>
            </a:fld>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E8E5EB7-7378-4CFD-A802-970C3FE705F3}" type="datetime1">
              <a:rPr lang="de-DE" smtClean="0"/>
              <a:t>05.09.2016</a:t>
            </a:fld>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19ADEE5-4B29-4CBF-B5DA-8623FA272BFE}" type="datetime1">
              <a:rPr lang="de-DE" smtClean="0"/>
              <a:t>05.09.2016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3A5AB6B-861A-43D6-89A3-9F15FA727A8D}" type="datetime1">
              <a:rPr lang="de-DE" smtClean="0"/>
              <a:t>05.09.2016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BA72C90-0831-4B54-AD72-F205FE813AEC}"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72D53A8-4C00-428C-8715-BBF57144E52F}"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685800" y="2204864"/>
            <a:ext cx="7772400" cy="1395586"/>
          </a:xfrm>
        </p:spPr>
        <p:txBody>
          <a:bodyPr/>
          <a:lstStyle>
            <a:lvl1pPr>
              <a:defRPr b="1">
                <a:latin typeface="Calibri" panose="020F0502020204030204" pitchFamily="34" charset="0"/>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dirty="0"/>
          </a:p>
        </p:txBody>
      </p:sp>
      <p:sp>
        <p:nvSpPr>
          <p:cNvPr id="6" name="Datumsplatzhalter 3"/>
          <p:cNvSpPr>
            <a:spLocks noGrp="1"/>
          </p:cNvSpPr>
          <p:nvPr>
            <p:ph type="dt" sz="half" idx="10"/>
          </p:nvPr>
        </p:nvSpPr>
        <p:spPr>
          <a:xfrm>
            <a:off x="206152" y="6356350"/>
            <a:ext cx="2133600" cy="365125"/>
          </a:xfrm>
        </p:spPr>
        <p:txBody>
          <a:bodyPr/>
          <a:lstStyle>
            <a:lvl1pPr>
              <a:defRPr>
                <a:latin typeface="Calibri" panose="020F0502020204030204" pitchFamily="34" charset="0"/>
              </a:defRPr>
            </a:lvl1pPr>
          </a:lstStyle>
          <a:p>
            <a:fld id="{D0A7ECCC-71DE-45E8-A420-787FD1504349}" type="datetime1">
              <a:rPr lang="de-DE" smtClean="0"/>
              <a:t>05.09.2016</a:t>
            </a:fld>
            <a:endParaRPr lang="de-CH" dirty="0"/>
          </a:p>
        </p:txBody>
      </p:sp>
      <p:sp>
        <p:nvSpPr>
          <p:cNvPr id="9" name="Fußzeilenplatzhalt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6553200" y="6356350"/>
            <a:ext cx="2133600" cy="365125"/>
          </a:xfrm>
        </p:spPr>
        <p:txBody>
          <a:bodyPr/>
          <a:lstStyle/>
          <a:p>
            <a:fld id="{87674F0A-37BA-4CE3-B1FD-DE57A7E2F2C6}" type="slidenum">
              <a:rPr lang="de-CH" smtClean="0"/>
              <a:pPr/>
              <a:t>‹Nr.›</a:t>
            </a:fld>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3" name="Textfeld 12"/>
          <p:cNvSpPr txBox="1"/>
          <p:nvPr/>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
        <p:nvSpPr>
          <p:cNvPr id="16" name="Rechteck 15"/>
          <p:cNvSpPr/>
          <p:nvPr userDrawn="1"/>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userDrawn="1"/>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9" name="Textfeld 18"/>
          <p:cNvSpPr txBox="1"/>
          <p:nvPr userDrawn="1"/>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20" name="Textfeld 19"/>
          <p:cNvSpPr txBox="1"/>
          <p:nvPr userDrawn="1"/>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21" name="Grafik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E0C53F23-B684-4BDB-A07E-DF2392C0673F}"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887249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atin typeface="Calibri" panose="020F0502020204030204" pitchFamily="34" charset="0"/>
              </a:defRPr>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Datumsplatzhalter 3"/>
          <p:cNvSpPr>
            <a:spLocks noGrp="1"/>
          </p:cNvSpPr>
          <p:nvPr>
            <p:ph type="dt" sz="half" idx="10"/>
          </p:nvPr>
        </p:nvSpPr>
        <p:spPr>
          <a:xfrm>
            <a:off x="457200" y="6356350"/>
            <a:ext cx="2133600" cy="365125"/>
          </a:xfrm>
        </p:spPr>
        <p:txBody>
          <a:bodyPr/>
          <a:lstStyle>
            <a:lvl1pPr>
              <a:defRPr>
                <a:latin typeface="Calibri" panose="020F0502020204030204" pitchFamily="34" charset="0"/>
              </a:defRPr>
            </a:lvl1pPr>
          </a:lstStyle>
          <a:p>
            <a:fld id="{3D673846-65A8-4143-8B2A-2A4202758D2C}" type="datetime1">
              <a:rPr lang="de-DE" smtClean="0"/>
              <a:t>05.09.2016</a:t>
            </a:fld>
            <a:endParaRPr lang="de-CH" dirty="0"/>
          </a:p>
        </p:txBody>
      </p:sp>
      <p:sp>
        <p:nvSpPr>
          <p:cNvPr id="8" name="Foliennummernplatzhalter 5"/>
          <p:cNvSpPr>
            <a:spLocks noGrp="1"/>
          </p:cNvSpPr>
          <p:nvPr>
            <p:ph type="sldNum" sz="quarter" idx="12"/>
          </p:nvPr>
        </p:nvSpPr>
        <p:spPr>
          <a:xfrm>
            <a:off x="6553200" y="6356350"/>
            <a:ext cx="21336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62DC89A-3136-4061-BF11-F34BBD032E44}" type="datetime1">
              <a:rPr lang="de-DE" smtClean="0"/>
              <a:t>05.09.2016</a:t>
            </a:fld>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8BC2260-AB64-4041-B0BF-75C1AFAC22E6}" type="datetime1">
              <a:rPr lang="de-DE" smtClean="0"/>
              <a:t>05.09.2016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7ED79306-CD71-4C93-826D-92E0B87B7C54}" type="datetime1">
              <a:rPr lang="de-DE" smtClean="0"/>
              <a:t>05.09.2016</a:t>
            </a:fld>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9186CA7-D391-40CF-8942-2D4BD299EBE8}" type="datetime1">
              <a:rPr lang="de-DE" smtClean="0"/>
              <a:t>05.09.2016</a:t>
            </a:fld>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889EC70-41A1-4F1A-8D4E-0F4E927A456D}" type="datetime1">
              <a:rPr lang="de-DE" smtClean="0"/>
              <a:t>05.09.2016</a:t>
            </a:fld>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41ACF97-0631-4EDC-A725-10D58E872B05}" type="datetime1">
              <a:rPr lang="de-DE" smtClean="0"/>
              <a:t>05.09.2016</a:t>
            </a:fld>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6CCF41C-AA84-4FF5-B7C7-17B805D7F804}" type="datetime1">
              <a:rPr lang="de-DE" smtClean="0"/>
              <a:t>05.09.2016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DC2A2CE-8644-41D1-A188-D235295FC046}"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492D108-C9A3-402D-A91B-7A0DE2D4C08E}"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9040738-824E-46BA-ABB9-EEA49A201676}"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79968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F97E5030-6E45-4C8A-A5F6-37B474972560}" type="datetime1">
              <a:rPr lang="de-DE" smtClean="0"/>
              <a:t>05.09.2016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3EF1568-D0EC-478D-B0ED-30053DF3A2E9}"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A01C236-7EC8-414A-A82D-20245E6AE280}"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D392D81C-1195-468C-9F4D-547496787BF4}" type="datetime1">
              <a:rPr lang="de-DE" smtClean="0"/>
              <a:t>05.09.2016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2DEF139A-A8E8-49DB-A127-7E797F5A8397}" type="datetime1">
              <a:rPr lang="de-DE" smtClean="0"/>
              <a:t>05.09.2016</a:t>
            </a:fld>
            <a:endParaRPr lang="de-CH"/>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B5F7FC42-4F0C-4702-A324-505AC3F6FEE5}" type="datetime1">
              <a:rPr lang="de-DE" smtClean="0"/>
              <a:t>05.09.2016</a:t>
            </a:fld>
            <a:endParaRPr lang="de-CH"/>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291FF84-36F1-4B0C-9662-CBF8676B1144}" type="datetime1">
              <a:rPr lang="de-DE" smtClean="0"/>
              <a:t>05.09.2016</a:t>
            </a:fld>
            <a:endParaRPr lang="de-CH"/>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AAB97D1-E290-4A27-84DB-92E2A32A783B}" type="datetime1">
              <a:rPr lang="de-DE" smtClean="0"/>
              <a:t>05.09.2016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892B9F0-9C77-49DA-B84B-A0D703C1546D}" type="datetime1">
              <a:rPr lang="de-DE" smtClean="0"/>
              <a:t>05.09.2016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49823C5-0859-4651-9F31-EDC7939632F4}"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48A12CE-5007-4F76-904A-27D53CA5B77F}"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975290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7D21DED-5FFC-4FA3-A478-5878AD521D40}" type="datetime1">
              <a:rPr lang="de-DE" smtClean="0"/>
              <a:t>05.09.2016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3822D99B-2E20-4F88-AAAE-625DDF818DBE}"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20610D7-4A48-4171-B3B9-DF020F3BA97A}"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40129A5-1C7C-40DA-9BBE-D0D1FF90CF5A}"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15549BDD-C700-4665-8C45-2F4478744E03}"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FBF5211-BB41-4487-8F4B-23AE9BCFDC7B}" type="datetime1">
              <a:rPr lang="de-DE" smtClean="0"/>
              <a:t>05.09.2016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B6FEC35-4B81-4B49-A391-3B1CAD72C841}" type="datetime1">
              <a:rPr lang="de-DE" smtClean="0"/>
              <a:t>05.09.2016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116AE0-0F08-41F2-8293-048FE2831230}" type="datetime1">
              <a:rPr lang="de-DE" smtClean="0"/>
              <a:t>05.09.2016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8F861ED-1EFC-4FCC-B0EE-624F1F75E270}"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B0208D0-5A24-44B9-A158-096A2EF05A7C}"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3D8E6DC8-8B46-4964-8A9C-51EFD480661D}" type="datetime1">
              <a:rPr lang="de-DE" smtClean="0"/>
              <a:t>05.09.2016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259777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766875B-B740-4722-A0F8-31DB76D913B7}"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31F0E30-104A-4BA9-892E-8BC843519108}" type="datetime1">
              <a:rPr lang="de-DE" smtClean="0"/>
              <a:t>05.09.2016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CCFF278-ECDD-49A3-AAC2-A03B721B0DDB}" type="datetime1">
              <a:rPr lang="de-DE" smtClean="0"/>
              <a:t>05.09.2016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6648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6" name="Date Placeholder 3"/>
          <p:cNvSpPr>
            <a:spLocks noGrp="1"/>
          </p:cNvSpPr>
          <p:nvPr>
            <p:ph type="dt" sz="half" idx="2"/>
          </p:nvPr>
        </p:nvSpPr>
        <p:spPr>
          <a:xfrm>
            <a:off x="2622550" y="6417641"/>
            <a:ext cx="2057400" cy="304271"/>
          </a:xfrm>
          <a:prstGeom prst="rect">
            <a:avLst/>
          </a:prstGeom>
        </p:spPr>
        <p:txBody>
          <a:bodyPr vert="horz" lIns="0" tIns="0" rIns="0" bIns="0" rtlCol="0" anchor="ctr"/>
          <a:lstStyle>
            <a:lvl1pPr algn="r">
              <a:defRPr sz="900">
                <a:solidFill>
                  <a:srgbClr val="B21D24"/>
                </a:solidFill>
              </a:defRPr>
            </a:lvl1pPr>
          </a:lstStyle>
          <a:p>
            <a:fld id="{B7D47044-3ED4-473A-A5E8-C628C5D16208}" type="datetime1">
              <a:rPr lang="de-DE" smtClean="0"/>
              <a:t>05.09.2016</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375247652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B9487-0849-4C5B-BEC3-A6987075BFA9}" type="datetime1">
              <a:rPr lang="de-DE" smtClean="0"/>
              <a:t>05.09.2016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0FF0-ECAA-47AB-88DD-CD944DC71D07}" type="slidenum">
              <a:rPr lang="de-CH" smtClean="0"/>
              <a:t>‹Nr.›</a:t>
            </a:fld>
            <a:endParaRPr lang="de-CH"/>
          </a:p>
        </p:txBody>
      </p:sp>
    </p:spTree>
    <p:extLst>
      <p:ext uri="{BB962C8B-B14F-4D97-AF65-F5344CB8AC3E}">
        <p14:creationId xmlns:p14="http://schemas.microsoft.com/office/powerpoint/2010/main" val="3974483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CC48F-30A3-4C12-BB8D-AA93A5C06C1F}" type="datetime1">
              <a:rPr lang="de-DE" smtClean="0"/>
              <a:t>05.09.2016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F4F7A-E121-4A84-B81C-D341508D76D3}" type="slidenum">
              <a:rPr lang="de-CH" smtClean="0"/>
              <a:t>‹Nr.›</a:t>
            </a:fld>
            <a:endParaRPr lang="de-CH"/>
          </a:p>
        </p:txBody>
      </p:sp>
    </p:spTree>
    <p:extLst>
      <p:ext uri="{BB962C8B-B14F-4D97-AF65-F5344CB8AC3E}">
        <p14:creationId xmlns:p14="http://schemas.microsoft.com/office/powerpoint/2010/main" val="70493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0E879-6BB1-43C1-B1B3-C851856AB06C}" type="datetime1">
              <a:rPr lang="de-DE" smtClean="0"/>
              <a:t>05.09.2016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2E74-9025-42DC-9D9E-793C398285D1}" type="slidenum">
              <a:rPr lang="de-CH" smtClean="0"/>
              <a:t>‹Nr.›</a:t>
            </a:fld>
            <a:endParaRPr lang="de-CH"/>
          </a:p>
        </p:txBody>
      </p:sp>
    </p:spTree>
    <p:extLst>
      <p:ext uri="{BB962C8B-B14F-4D97-AF65-F5344CB8AC3E}">
        <p14:creationId xmlns:p14="http://schemas.microsoft.com/office/powerpoint/2010/main" val="8881666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F8B3B-D4DF-43E8-AE1B-D325B5E95D91}" type="datetime1">
              <a:rPr lang="de-DE" smtClean="0"/>
              <a:t>05.09.2016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01F43-37AC-434E-ACFC-1CF4857327A8}" type="datetime1">
              <a:rPr lang="de-DE" smtClean="0"/>
              <a:t>05.09.2016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20CB9-2417-47CF-A6C4-6F4B55226617}" type="datetime1">
              <a:rPr lang="de-DE" smtClean="0"/>
              <a:t>05.09.2016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D715D-5F3B-422E-A064-649FC6D1305B}" type="datetime1">
              <a:rPr lang="de-DE" smtClean="0"/>
              <a:t>05.09.2016</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p:txBody>
          <a:bodyPr>
            <a:normAutofit/>
          </a:bodyPr>
          <a:lstStyle/>
          <a:p>
            <a:r>
              <a:rPr lang="de-CH" sz="3200" b="1" dirty="0" err="1" smtClean="0"/>
              <a:t>üK</a:t>
            </a:r>
            <a:r>
              <a:rPr lang="de-CH" sz="3200" b="1" dirty="0" smtClean="0"/>
              <a:t> 1: Register 3</a:t>
            </a:r>
            <a:endParaRPr lang="de-CH" sz="3200" b="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r>
              <a:rPr lang="de-CH" sz="2400" dirty="0" smtClean="0">
                <a:solidFill>
                  <a:schemeClr val="bg1"/>
                </a:solidFill>
              </a:rPr>
              <a:t> </a:t>
            </a:r>
            <a:r>
              <a:rPr lang="de-CH" sz="2400" dirty="0">
                <a:solidFill>
                  <a:schemeClr val="bg1"/>
                </a:solidFill>
              </a:rPr>
              <a:t>Auskunftsrecht</a:t>
            </a:r>
          </a:p>
          <a:p>
            <a:r>
              <a:rPr lang="de-CH" sz="2400" dirty="0" smtClean="0">
                <a:solidFill>
                  <a:schemeClr val="bg1"/>
                </a:solidFill>
              </a:rPr>
              <a:t> Datenschutz/Amtsgeheimnis</a:t>
            </a:r>
            <a:endParaRPr lang="de-CH" sz="2400" dirty="0">
              <a:solidFill>
                <a:schemeClr val="bg1"/>
              </a:solidFill>
            </a:endParaRPr>
          </a:p>
          <a:p>
            <a:r>
              <a:rPr lang="de-CH" sz="2400" dirty="0" smtClean="0">
                <a:solidFill>
                  <a:schemeClr val="bg1"/>
                </a:solidFill>
              </a:rPr>
              <a:t> Archivierung</a:t>
            </a:r>
            <a:endParaRPr lang="de-CH" sz="2400" dirty="0">
              <a:solidFill>
                <a:schemeClr val="bg1"/>
              </a:solidFill>
            </a:endParaRPr>
          </a:p>
          <a:p>
            <a:endParaRPr lang="de-CH"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endParaRPr lang="de-CH" sz="2400" dirty="0"/>
          </a:p>
        </p:txBody>
      </p:sp>
      <p:sp>
        <p:nvSpPr>
          <p:cNvPr id="3" name="Inhaltsplatzhalter 2"/>
          <p:cNvSpPr>
            <a:spLocks noGrp="1"/>
          </p:cNvSpPr>
          <p:nvPr>
            <p:ph idx="1"/>
          </p:nvPr>
        </p:nvSpPr>
        <p:spPr>
          <a:xfrm>
            <a:off x="457200" y="2204864"/>
            <a:ext cx="8229600" cy="2880320"/>
          </a:xfrm>
        </p:spPr>
        <p:txBody>
          <a:bodyPr/>
          <a:lstStyle/>
          <a:p>
            <a:pPr marL="0" indent="0">
              <a:buNone/>
            </a:pPr>
            <a:endParaRPr lang="de-CH" sz="1050" dirty="0" smtClean="0"/>
          </a:p>
          <a:p>
            <a:pPr marL="0" indent="0">
              <a:buNone/>
            </a:pPr>
            <a:r>
              <a:rPr lang="de-CH" dirty="0" smtClean="0"/>
              <a:t>Zum Öffentlichkeitsprinzip gehören:</a:t>
            </a:r>
          </a:p>
          <a:p>
            <a:pPr marL="0" indent="0">
              <a:buNone/>
            </a:pPr>
            <a:endParaRPr lang="de-CH" dirty="0"/>
          </a:p>
          <a:p>
            <a:r>
              <a:rPr lang="de-CH" b="1" dirty="0" smtClean="0"/>
              <a:t>Aktive Information </a:t>
            </a:r>
            <a:r>
              <a:rPr lang="de-CH" dirty="0" smtClean="0"/>
              <a:t>von Amtes wegen</a:t>
            </a:r>
          </a:p>
          <a:p>
            <a:r>
              <a:rPr lang="de-CH" dirty="0" smtClean="0"/>
              <a:t>Zugang zu Informationen auf </a:t>
            </a:r>
            <a:r>
              <a:rPr lang="de-CH" b="1" dirty="0" smtClean="0"/>
              <a:t>Anfrage oder Gesuch</a:t>
            </a:r>
          </a:p>
          <a:p>
            <a:r>
              <a:rPr lang="de-CH" b="1" dirty="0" smtClean="0"/>
              <a:t>Öffentliche Sitzungen </a:t>
            </a:r>
            <a:r>
              <a:rPr lang="de-CH" dirty="0" smtClean="0"/>
              <a:t>der Legislative</a:t>
            </a:r>
          </a:p>
          <a:p>
            <a:pPr marL="0" indent="0">
              <a:buNone/>
            </a:pPr>
            <a:endParaRPr lang="de-CH" dirty="0"/>
          </a:p>
          <a:p>
            <a:pPr marL="0" indent="0">
              <a:buNone/>
            </a:pPr>
            <a:endParaRPr lang="de-CH" dirty="0"/>
          </a:p>
        </p:txBody>
      </p:sp>
      <p:sp>
        <p:nvSpPr>
          <p:cNvPr id="7" name="Rechteck 6"/>
          <p:cNvSpPr/>
          <p:nvPr/>
        </p:nvSpPr>
        <p:spPr>
          <a:xfrm>
            <a:off x="2286000" y="2967335"/>
            <a:ext cx="4572000" cy="369332"/>
          </a:xfrm>
          <a:prstGeom prst="rect">
            <a:avLst/>
          </a:prstGeom>
        </p:spPr>
        <p:txBody>
          <a:bodyPr>
            <a:spAutoFit/>
          </a:bodyPr>
          <a:lstStyle/>
          <a:p>
            <a:r>
              <a:rPr lang="de-CH" dirty="0"/>
              <a:t>	</a:t>
            </a:r>
          </a:p>
        </p:txBody>
      </p:sp>
    </p:spTree>
    <p:extLst>
      <p:ext uri="{BB962C8B-B14F-4D97-AF65-F5344CB8AC3E}">
        <p14:creationId xmlns:p14="http://schemas.microsoft.com/office/powerpoint/2010/main" val="238009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endParaRPr lang="de-CH" sz="2400" dirty="0"/>
          </a:p>
        </p:txBody>
      </p:sp>
      <p:sp>
        <p:nvSpPr>
          <p:cNvPr id="3" name="Inhaltsplatzhalter 2"/>
          <p:cNvSpPr>
            <a:spLocks noGrp="1"/>
          </p:cNvSpPr>
          <p:nvPr>
            <p:ph idx="1"/>
          </p:nvPr>
        </p:nvSpPr>
        <p:spPr>
          <a:xfrm>
            <a:off x="431800" y="1988840"/>
            <a:ext cx="6985000" cy="2807970"/>
          </a:xfrm>
        </p:spPr>
        <p:txBody>
          <a:bodyPr/>
          <a:lstStyle/>
          <a:p>
            <a:pPr marL="0" indent="0">
              <a:buNone/>
            </a:pPr>
            <a:endParaRPr lang="de-CH" sz="1050" dirty="0" smtClean="0"/>
          </a:p>
          <a:p>
            <a:pPr marL="0" indent="0">
              <a:buNone/>
            </a:pPr>
            <a:r>
              <a:rPr lang="de-CH" dirty="0" smtClean="0"/>
              <a:t>Staat und Gemeinden informieren aktiv von Amtes wegen. Wie zum Beispiel:</a:t>
            </a:r>
          </a:p>
          <a:p>
            <a:pPr marL="0" indent="0">
              <a:buNone/>
            </a:pPr>
            <a:endParaRPr lang="de-CH" dirty="0"/>
          </a:p>
          <a:p>
            <a:pPr marL="0" indent="0">
              <a:buNone/>
            </a:pPr>
            <a:endParaRPr lang="de-CH" dirty="0" smtClean="0"/>
          </a:p>
          <a:p>
            <a:pPr marL="0" indent="0">
              <a:buNone/>
            </a:pPr>
            <a:endParaRPr lang="de-CH" dirty="0"/>
          </a:p>
          <a:p>
            <a:pPr marL="0" indent="0">
              <a:buNone/>
            </a:pPr>
            <a:r>
              <a:rPr lang="de-CH" dirty="0" smtClean="0"/>
              <a:t>Die Gesetze gelten für alle. Doch bevor wir die Gesetze befolgen können, müssen wir davon Kenntnis bekommen. Doch wie machen wir das genau?</a:t>
            </a:r>
          </a:p>
          <a:p>
            <a:pPr marL="0" indent="0">
              <a:buNone/>
            </a:pPr>
            <a:r>
              <a:rPr lang="de-CH" sz="1400" dirty="0" smtClean="0"/>
              <a:t>  </a:t>
            </a:r>
          </a:p>
          <a:p>
            <a:pPr marL="0" indent="0">
              <a:buNone/>
            </a:pPr>
            <a:r>
              <a:rPr lang="de-CH" dirty="0" smtClean="0">
                <a:solidFill>
                  <a:srgbClr val="FF0000"/>
                </a:solidFill>
              </a:rPr>
              <a:t>Neue Gesetze werden publiziert (im Amtsblatt!)</a:t>
            </a:r>
            <a:endParaRPr lang="de-CH" dirty="0">
              <a:solidFill>
                <a:srgbClr val="FF0000"/>
              </a:solidFill>
            </a:endParaRPr>
          </a:p>
          <a:p>
            <a:pPr marL="0" indent="0">
              <a:buNone/>
            </a:pPr>
            <a:r>
              <a:rPr lang="de-CH" dirty="0" smtClean="0"/>
              <a:t> 	</a:t>
            </a:r>
            <a:endParaRPr lang="de-CH" dirty="0"/>
          </a:p>
        </p:txBody>
      </p:sp>
      <p:sp>
        <p:nvSpPr>
          <p:cNvPr id="6" name="Textfeld 5"/>
          <p:cNvSpPr txBox="1"/>
          <p:nvPr/>
        </p:nvSpPr>
        <p:spPr>
          <a:xfrm>
            <a:off x="1873424" y="3318083"/>
            <a:ext cx="6264696" cy="769441"/>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Inkrafttreten eines neuen Gesetzes </a:t>
            </a:r>
          </a:p>
          <a:p>
            <a:endParaRPr lang="de-CH" sz="2400" dirty="0"/>
          </a:p>
        </p:txBody>
      </p:sp>
      <p:sp>
        <p:nvSpPr>
          <p:cNvPr id="7" name="Nach oben gebogener Pfeil 6"/>
          <p:cNvSpPr/>
          <p:nvPr/>
        </p:nvSpPr>
        <p:spPr>
          <a:xfrm rot="5400000">
            <a:off x="575556" y="2888940"/>
            <a:ext cx="864096" cy="93610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716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4644256" cy="862966"/>
          </a:xfrm>
        </p:spPr>
        <p:txBody>
          <a:bodyPr/>
          <a:lstStyle/>
          <a:p>
            <a:pPr algn="l"/>
            <a:r>
              <a:rPr lang="de-CH" sz="2400" dirty="0"/>
              <a:t>Amtsblatt</a:t>
            </a:r>
            <a:endParaRPr lang="de-CH" sz="2400" dirty="0"/>
          </a:p>
        </p:txBody>
      </p:sp>
      <p:sp>
        <p:nvSpPr>
          <p:cNvPr id="3" name="Inhaltsplatzhalter 2"/>
          <p:cNvSpPr>
            <a:spLocks noGrp="1"/>
          </p:cNvSpPr>
          <p:nvPr>
            <p:ph idx="1"/>
          </p:nvPr>
        </p:nvSpPr>
        <p:spPr>
          <a:xfrm>
            <a:off x="431800" y="2422800"/>
            <a:ext cx="4644256" cy="2807970"/>
          </a:xfrm>
        </p:spPr>
        <p:txBody>
          <a:bodyPr/>
          <a:lstStyle/>
          <a:p>
            <a:pPr marL="0" indent="0">
              <a:buNone/>
            </a:pPr>
            <a:endParaRPr lang="de-CH" dirty="0" smtClean="0"/>
          </a:p>
          <a:p>
            <a:pPr marL="0" indent="0">
              <a:buNone/>
            </a:pPr>
            <a:r>
              <a:rPr lang="de-CH" b="1" dirty="0"/>
              <a:t>A</a:t>
            </a:r>
            <a:r>
              <a:rPr lang="de-CH" b="1" dirty="0" smtClean="0"/>
              <a:t>mtliches </a:t>
            </a:r>
            <a:r>
              <a:rPr lang="de-CH" b="1" dirty="0" smtClean="0"/>
              <a:t>Publikationsorgan </a:t>
            </a:r>
            <a:br>
              <a:rPr lang="de-CH" b="1" dirty="0" smtClean="0"/>
            </a:br>
            <a:r>
              <a:rPr lang="de-CH" b="1" dirty="0" smtClean="0"/>
              <a:t>des </a:t>
            </a:r>
            <a:r>
              <a:rPr lang="de-CH" b="1" dirty="0" smtClean="0"/>
              <a:t>Kantons Aargau und vieler </a:t>
            </a:r>
            <a:br>
              <a:rPr lang="de-CH" b="1" dirty="0" smtClean="0"/>
            </a:br>
            <a:r>
              <a:rPr lang="de-CH" b="1" dirty="0" smtClean="0"/>
              <a:t>Gemeinden.</a:t>
            </a:r>
          </a:p>
          <a:p>
            <a:endParaRPr lang="de-CH" dirty="0"/>
          </a:p>
          <a:p>
            <a:pPr marL="0" indent="0">
              <a:buNone/>
            </a:pPr>
            <a:r>
              <a:rPr lang="de-CH" dirty="0" smtClean="0"/>
              <a:t>Enthält alle offiziellen </a:t>
            </a:r>
            <a:r>
              <a:rPr lang="de-CH" dirty="0" smtClean="0"/>
              <a:t>Bekannt-machungen </a:t>
            </a:r>
            <a:r>
              <a:rPr lang="de-CH" dirty="0" smtClean="0"/>
              <a:t>betr. die Verwaltung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09949"/>
            <a:ext cx="338124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4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Veröffentlichungspflicht</a:t>
            </a:r>
            <a:endParaRPr lang="de-CH" sz="2400" dirty="0"/>
          </a:p>
        </p:txBody>
      </p:sp>
      <p:sp>
        <p:nvSpPr>
          <p:cNvPr id="3" name="Inhaltsplatzhalter 2"/>
          <p:cNvSpPr>
            <a:spLocks noGrp="1"/>
          </p:cNvSpPr>
          <p:nvPr>
            <p:ph idx="1"/>
          </p:nvPr>
        </p:nvSpPr>
        <p:spPr>
          <a:xfrm>
            <a:off x="431800" y="1916832"/>
            <a:ext cx="6985000" cy="2807970"/>
          </a:xfrm>
        </p:spPr>
        <p:txBody>
          <a:bodyPr/>
          <a:lstStyle/>
          <a:p>
            <a:endParaRPr lang="de-CH" dirty="0" smtClean="0"/>
          </a:p>
          <a:p>
            <a:pPr marL="0" indent="0">
              <a:buNone/>
            </a:pPr>
            <a:r>
              <a:rPr lang="de-CH" dirty="0" smtClean="0"/>
              <a:t>Sobald ein Gesetz verabschiedet oder eine Massnahme beschlossen ist, erfolgt dessen </a:t>
            </a:r>
            <a:r>
              <a:rPr lang="de-CH" b="1" dirty="0" smtClean="0"/>
              <a:t>Bekanntmachung</a:t>
            </a:r>
            <a:r>
              <a:rPr lang="de-CH" dirty="0" smtClean="0"/>
              <a:t>.</a:t>
            </a:r>
          </a:p>
          <a:p>
            <a:pPr marL="0" indent="0">
              <a:buNone/>
            </a:pPr>
            <a:endParaRPr lang="de-CH" dirty="0"/>
          </a:p>
          <a:p>
            <a:pPr marL="0" indent="0">
              <a:buNone/>
            </a:pPr>
            <a:r>
              <a:rPr lang="de-CH" dirty="0" smtClean="0"/>
              <a:t>Staat und Gemeinden </a:t>
            </a:r>
            <a:r>
              <a:rPr lang="de-CH" b="1" dirty="0" smtClean="0"/>
              <a:t>informieren</a:t>
            </a:r>
            <a:r>
              <a:rPr lang="de-CH" dirty="0" smtClean="0"/>
              <a:t> die Bevölkerung über neue Erlasse </a:t>
            </a:r>
            <a:r>
              <a:rPr lang="de-CH" dirty="0"/>
              <a:t>u</a:t>
            </a:r>
            <a:r>
              <a:rPr lang="de-CH" dirty="0" smtClean="0"/>
              <a:t>nd kommen in dieser Weise dem Auskunftsrecht nach.</a:t>
            </a:r>
            <a:endParaRPr lang="de-CH" dirty="0"/>
          </a:p>
        </p:txBody>
      </p:sp>
      <p:sp>
        <p:nvSpPr>
          <p:cNvPr id="5" name="Textfeld 4"/>
          <p:cNvSpPr txBox="1"/>
          <p:nvPr/>
        </p:nvSpPr>
        <p:spPr>
          <a:xfrm>
            <a:off x="1979712" y="4532927"/>
            <a:ext cx="6336704" cy="1292662"/>
          </a:xfrm>
          <a:prstGeom prst="rect">
            <a:avLst/>
          </a:prstGeom>
          <a:noFill/>
        </p:spPr>
        <p:txBody>
          <a:bodyPr wrap="square" rtlCol="0">
            <a:spAutoFit/>
          </a:bodyPr>
          <a:lstStyle/>
          <a:p>
            <a:pPr>
              <a:buFontTx/>
              <a:buChar char="-"/>
            </a:pPr>
            <a:r>
              <a:rPr lang="de-CH" sz="2000" dirty="0">
                <a:latin typeface="Arial" panose="020B0604020202020204" pitchFamily="34" charset="0"/>
                <a:cs typeface="Arial" panose="020B0604020202020204" pitchFamily="34" charset="0"/>
              </a:rPr>
              <a:t> Amtliche Publikationen Bund (Bundesblatt)</a:t>
            </a:r>
          </a:p>
          <a:p>
            <a:pPr>
              <a:buFontTx/>
              <a:buChar char="-"/>
            </a:pPr>
            <a:r>
              <a:rPr lang="de-CH" sz="2000" dirty="0">
                <a:latin typeface="Arial" panose="020B0604020202020204" pitchFamily="34" charset="0"/>
                <a:cs typeface="Arial" panose="020B0604020202020204" pitchFamily="34" charset="0"/>
              </a:rPr>
              <a:t> Amtliche Publikationen Kanton (Amtsblatt)</a:t>
            </a:r>
          </a:p>
          <a:p>
            <a:pPr>
              <a:buFontTx/>
              <a:buChar char="-"/>
            </a:pPr>
            <a:r>
              <a:rPr lang="de-CH" sz="2000" dirty="0">
                <a:latin typeface="Arial" panose="020B0604020202020204" pitchFamily="34" charset="0"/>
                <a:cs typeface="Arial" panose="020B0604020202020204" pitchFamily="34" charset="0"/>
              </a:rPr>
              <a:t> Amtliche Publikationen Gemeinde (Publik.org</a:t>
            </a:r>
            <a:r>
              <a:rPr lang="de-CH" sz="2000" dirty="0" smtClean="0">
                <a:latin typeface="Arial" panose="020B0604020202020204" pitchFamily="34" charset="0"/>
                <a:cs typeface="Arial" panose="020B0604020202020204" pitchFamily="34" charset="0"/>
              </a:rPr>
              <a:t>)</a:t>
            </a:r>
            <a:endParaRPr lang="de-CH" sz="2000" dirty="0">
              <a:latin typeface="Arial" panose="020B0604020202020204" pitchFamily="34" charset="0"/>
              <a:cs typeface="Arial" panose="020B0604020202020204" pitchFamily="34" charset="0"/>
            </a:endParaRPr>
          </a:p>
          <a:p>
            <a:endParaRPr lang="de-CH" dirty="0"/>
          </a:p>
        </p:txBody>
      </p:sp>
      <p:sp>
        <p:nvSpPr>
          <p:cNvPr id="6" name="Nach oben gebogener Pfeil 5"/>
          <p:cNvSpPr/>
          <p:nvPr/>
        </p:nvSpPr>
        <p:spPr>
          <a:xfrm rot="5400000">
            <a:off x="575556" y="4401108"/>
            <a:ext cx="864096" cy="93610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3809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endParaRPr lang="de-CH" sz="2400" dirty="0"/>
          </a:p>
        </p:txBody>
      </p:sp>
      <p:sp>
        <p:nvSpPr>
          <p:cNvPr id="3" name="Inhaltsplatzhalter 2"/>
          <p:cNvSpPr>
            <a:spLocks noGrp="1"/>
          </p:cNvSpPr>
          <p:nvPr>
            <p:ph idx="1"/>
          </p:nvPr>
        </p:nvSpPr>
        <p:spPr>
          <a:xfrm>
            <a:off x="431800" y="1988840"/>
            <a:ext cx="6985000" cy="2807970"/>
          </a:xfrm>
        </p:spPr>
        <p:txBody>
          <a:bodyPr/>
          <a:lstStyle/>
          <a:p>
            <a:pPr marL="0" indent="0">
              <a:buNone/>
            </a:pPr>
            <a:endParaRPr lang="de-CH" sz="1050" dirty="0" smtClean="0"/>
          </a:p>
          <a:p>
            <a:pPr marL="0" indent="0">
              <a:buNone/>
            </a:pPr>
            <a:r>
              <a:rPr lang="de-CH" dirty="0" smtClean="0"/>
              <a:t>Individueller Zugang zu Informationen auf </a:t>
            </a:r>
            <a:r>
              <a:rPr lang="de-CH" b="1" dirty="0" smtClean="0"/>
              <a:t>Anfrage</a:t>
            </a:r>
            <a:r>
              <a:rPr lang="de-CH" dirty="0" smtClean="0"/>
              <a:t> oder </a:t>
            </a:r>
            <a:r>
              <a:rPr lang="de-CH" b="1" dirty="0" smtClean="0"/>
              <a:t>Gesuch</a:t>
            </a:r>
            <a:r>
              <a:rPr lang="de-CH" dirty="0" smtClean="0"/>
              <a:t> hin: 	</a:t>
            </a:r>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r>
              <a:rPr lang="de-CH" dirty="0" smtClean="0"/>
              <a:t>Besprechung der Vorbereitungsaufgabe</a:t>
            </a:r>
            <a:endParaRPr lang="de-CH" dirty="0"/>
          </a:p>
        </p:txBody>
      </p:sp>
      <p:sp>
        <p:nvSpPr>
          <p:cNvPr id="6" name="Textfeld 5"/>
          <p:cNvSpPr txBox="1"/>
          <p:nvPr/>
        </p:nvSpPr>
        <p:spPr>
          <a:xfrm>
            <a:off x="1907704" y="3030051"/>
            <a:ext cx="4683013" cy="1015663"/>
          </a:xfrm>
          <a:prstGeom prst="rect">
            <a:avLst/>
          </a:prstGeom>
          <a:noFill/>
        </p:spPr>
        <p:txBody>
          <a:bodyPr wrap="none" rtlCol="0">
            <a:spAutoFit/>
          </a:bodyPr>
          <a:lstStyle/>
          <a:p>
            <a:r>
              <a:rPr lang="de-CH" sz="2000" i="1" dirty="0" smtClean="0">
                <a:latin typeface="Arial" panose="020B0604020202020204" pitchFamily="34" charset="0"/>
                <a:cs typeface="Arial" panose="020B0604020202020204" pitchFamily="34" charset="0"/>
              </a:rPr>
              <a:t>Welche Anfragen oder Gesuche treffen </a:t>
            </a:r>
          </a:p>
          <a:p>
            <a:r>
              <a:rPr lang="de-CH" sz="2000" i="1" dirty="0" smtClean="0">
                <a:latin typeface="Arial" panose="020B0604020202020204" pitchFamily="34" charset="0"/>
                <a:cs typeface="Arial" panose="020B0604020202020204" pitchFamily="34" charset="0"/>
              </a:rPr>
              <a:t>bei Ihnen bzw. Ihrem Lehrbetrieb ein?</a:t>
            </a:r>
          </a:p>
          <a:p>
            <a:endParaRPr lang="de-CH" sz="2000" i="1" dirty="0">
              <a:latin typeface="Arial" panose="020B0604020202020204" pitchFamily="34" charset="0"/>
              <a:cs typeface="Arial" panose="020B0604020202020204" pitchFamily="34" charset="0"/>
            </a:endParaRPr>
          </a:p>
        </p:txBody>
      </p:sp>
      <p:sp>
        <p:nvSpPr>
          <p:cNvPr id="7" name="Nach oben gebogener Pfeil 6"/>
          <p:cNvSpPr/>
          <p:nvPr/>
        </p:nvSpPr>
        <p:spPr>
          <a:xfrm rot="5400000">
            <a:off x="719572" y="2888940"/>
            <a:ext cx="720080" cy="936104"/>
          </a:xfrm>
          <a:prstGeom prst="bentUpArrow">
            <a:avLst/>
          </a:prstGeom>
          <a:solidFill>
            <a:srgbClr val="224681"/>
          </a:solidFill>
          <a:ln>
            <a:solidFill>
              <a:srgbClr val="22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6192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Einschränkung des Öffentlichkeitsprinzips</a:t>
            </a:r>
            <a:endParaRPr lang="de-CH" sz="2400" dirty="0"/>
          </a:p>
        </p:txBody>
      </p:sp>
      <p:sp>
        <p:nvSpPr>
          <p:cNvPr id="3" name="Inhaltsplatzhalter 2"/>
          <p:cNvSpPr>
            <a:spLocks noGrp="1"/>
          </p:cNvSpPr>
          <p:nvPr>
            <p:ph idx="1"/>
          </p:nvPr>
        </p:nvSpPr>
        <p:spPr>
          <a:xfrm>
            <a:off x="431800" y="2132856"/>
            <a:ext cx="6985000" cy="3384376"/>
          </a:xfrm>
        </p:spPr>
        <p:txBody>
          <a:bodyPr/>
          <a:lstStyle/>
          <a:p>
            <a:pPr marL="0" indent="0">
              <a:buNone/>
            </a:pPr>
            <a:endParaRPr lang="de-CH" sz="1050" dirty="0" smtClean="0"/>
          </a:p>
          <a:p>
            <a:pPr marL="0" indent="0">
              <a:buNone/>
            </a:pPr>
            <a:r>
              <a:rPr lang="de-CH" dirty="0" smtClean="0"/>
              <a:t>Der individuelle Zugang zu Informationen </a:t>
            </a:r>
            <a:r>
              <a:rPr lang="de-CH" dirty="0" smtClean="0">
                <a:solidFill>
                  <a:srgbClr val="FF0000"/>
                </a:solidFill>
              </a:rPr>
              <a:t>kann eingeschränkt oder verweigert</a:t>
            </a:r>
            <a:r>
              <a:rPr lang="de-CH" dirty="0" smtClean="0"/>
              <a:t> werden, wenn:</a:t>
            </a:r>
          </a:p>
          <a:p>
            <a:pPr marL="0" indent="0">
              <a:buNone/>
            </a:pPr>
            <a:endParaRPr lang="de-CH" dirty="0" smtClean="0"/>
          </a:p>
          <a:p>
            <a:pPr marL="0" indent="0">
              <a:buNone/>
            </a:pPr>
            <a:endParaRPr lang="de-CH" dirty="0" smtClean="0"/>
          </a:p>
          <a:p>
            <a:pPr marL="0" indent="0">
              <a:buNone/>
            </a:pPr>
            <a:r>
              <a:rPr lang="de-CH" dirty="0" smtClean="0"/>
              <a:t>             öffentliches Interesse geschützt werden muss</a:t>
            </a:r>
          </a:p>
          <a:p>
            <a:pPr marL="0" indent="0">
              <a:buNone/>
            </a:pPr>
            <a:endParaRPr lang="de-CH" dirty="0" smtClean="0"/>
          </a:p>
          <a:p>
            <a:pPr marL="0" indent="0">
              <a:buNone/>
            </a:pPr>
            <a:endParaRPr lang="de-CH" dirty="0" smtClean="0"/>
          </a:p>
          <a:p>
            <a:pPr marL="0" indent="0">
              <a:buNone/>
            </a:pPr>
            <a:r>
              <a:rPr lang="de-CH" dirty="0" smtClean="0"/>
              <a:t>             privates Interesse geschützt werden muss.</a:t>
            </a:r>
            <a:endParaRPr lang="de-CH" dirty="0"/>
          </a:p>
        </p:txBody>
      </p:sp>
      <p:sp>
        <p:nvSpPr>
          <p:cNvPr id="6" name="Nach oben gebogener Pfeil 5"/>
          <p:cNvSpPr/>
          <p:nvPr/>
        </p:nvSpPr>
        <p:spPr>
          <a:xfrm rot="5400000">
            <a:off x="683568" y="3501008"/>
            <a:ext cx="576064" cy="57606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Nach oben gebogener Pfeil 6"/>
          <p:cNvSpPr/>
          <p:nvPr/>
        </p:nvSpPr>
        <p:spPr>
          <a:xfrm rot="5400000">
            <a:off x="715368" y="4653136"/>
            <a:ext cx="576064" cy="57606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88945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endParaRPr lang="de-CH" sz="2400" dirty="0"/>
          </a:p>
        </p:txBody>
      </p:sp>
      <p:sp>
        <p:nvSpPr>
          <p:cNvPr id="3" name="Inhaltsplatzhalter 2"/>
          <p:cNvSpPr>
            <a:spLocks noGrp="1"/>
          </p:cNvSpPr>
          <p:nvPr>
            <p:ph idx="1"/>
          </p:nvPr>
        </p:nvSpPr>
        <p:spPr>
          <a:xfrm>
            <a:off x="431800" y="2060848"/>
            <a:ext cx="6985000" cy="2807970"/>
          </a:xfrm>
        </p:spPr>
        <p:txBody>
          <a:bodyPr/>
          <a:lstStyle/>
          <a:p>
            <a:pPr marL="0" indent="0">
              <a:buNone/>
            </a:pPr>
            <a:r>
              <a:rPr lang="de-CH" dirty="0" smtClean="0"/>
              <a:t>Warum sind gewisse Sitzungen	</a:t>
            </a:r>
            <a:endParaRPr lang="de-CH" dirty="0"/>
          </a:p>
        </p:txBody>
      </p:sp>
      <p:sp>
        <p:nvSpPr>
          <p:cNvPr id="6" name="Textfeld 5"/>
          <p:cNvSpPr txBox="1"/>
          <p:nvPr/>
        </p:nvSpPr>
        <p:spPr>
          <a:xfrm>
            <a:off x="4788024" y="2766407"/>
            <a:ext cx="3148619" cy="2246769"/>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nicht öffentlich:</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Bundesrat</a:t>
            </a:r>
          </a:p>
          <a:p>
            <a:r>
              <a:rPr lang="de-CH" sz="2000" dirty="0" smtClean="0">
                <a:latin typeface="Arial" panose="020B0604020202020204" pitchFamily="34" charset="0"/>
                <a:cs typeface="Arial" panose="020B0604020202020204" pitchFamily="34" charset="0"/>
              </a:rPr>
              <a:t>Regierungsrat</a:t>
            </a:r>
          </a:p>
          <a:p>
            <a:r>
              <a:rPr lang="de-CH" sz="2000" dirty="0" smtClean="0">
                <a:latin typeface="Arial" panose="020B0604020202020204" pitchFamily="34" charset="0"/>
                <a:cs typeface="Arial" panose="020B0604020202020204" pitchFamily="34" charset="0"/>
              </a:rPr>
              <a:t>Gemeinderat/Schulpflege/</a:t>
            </a:r>
          </a:p>
          <a:p>
            <a:r>
              <a:rPr lang="de-CH" sz="2000" dirty="0" smtClean="0">
                <a:latin typeface="Arial" panose="020B0604020202020204" pitchFamily="34" charset="0"/>
                <a:cs typeface="Arial" panose="020B0604020202020204" pitchFamily="34" charset="0"/>
              </a:rPr>
              <a:t>Steuerkommission</a:t>
            </a:r>
          </a:p>
          <a:p>
            <a:r>
              <a:rPr lang="de-CH" sz="2000" dirty="0" smtClean="0">
                <a:latin typeface="Arial" panose="020B0604020202020204" pitchFamily="34" charset="0"/>
                <a:cs typeface="Arial" panose="020B0604020202020204" pitchFamily="34" charset="0"/>
              </a:rPr>
              <a:t>Behördenkommissionen</a:t>
            </a:r>
            <a:endParaRPr lang="de-CH" sz="2000" dirty="0">
              <a:latin typeface="Arial" panose="020B0604020202020204" pitchFamily="34" charset="0"/>
              <a:cs typeface="Arial" panose="020B0604020202020204" pitchFamily="34" charset="0"/>
            </a:endParaRPr>
          </a:p>
        </p:txBody>
      </p:sp>
      <p:sp>
        <p:nvSpPr>
          <p:cNvPr id="8" name="Textfeld 7"/>
          <p:cNvSpPr txBox="1"/>
          <p:nvPr/>
        </p:nvSpPr>
        <p:spPr>
          <a:xfrm>
            <a:off x="611560" y="2764800"/>
            <a:ext cx="1696298" cy="1631216"/>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öffentlich</a:t>
            </a:r>
            <a:r>
              <a:rPr lang="de-CH" sz="2000" dirty="0" smtClean="0">
                <a:latin typeface="Arial" panose="020B0604020202020204" pitchFamily="34" charset="0"/>
                <a:cs typeface="Arial" panose="020B0604020202020204" pitchFamily="34" charset="0"/>
              </a:rPr>
              <a:t>:</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Nationalrat</a:t>
            </a:r>
          </a:p>
          <a:p>
            <a:r>
              <a:rPr lang="de-CH" sz="2000" dirty="0" err="1" smtClean="0">
                <a:latin typeface="Arial" panose="020B0604020202020204" pitchFamily="34" charset="0"/>
                <a:cs typeface="Arial" panose="020B0604020202020204" pitchFamily="34" charset="0"/>
              </a:rPr>
              <a:t>Grosser</a:t>
            </a:r>
            <a:r>
              <a:rPr lang="de-CH" sz="2000" dirty="0" smtClean="0">
                <a:latin typeface="Arial" panose="020B0604020202020204" pitchFamily="34" charset="0"/>
                <a:cs typeface="Arial" panose="020B0604020202020204" pitchFamily="34" charset="0"/>
              </a:rPr>
              <a:t> Rat</a:t>
            </a:r>
          </a:p>
          <a:p>
            <a:r>
              <a:rPr lang="de-CH" sz="2000" dirty="0" smtClean="0">
                <a:latin typeface="Arial" panose="020B0604020202020204" pitchFamily="34" charset="0"/>
                <a:cs typeface="Arial" panose="020B0604020202020204" pitchFamily="34" charset="0"/>
              </a:rPr>
              <a:t>Einwohnerrat</a:t>
            </a:r>
            <a:endParaRPr lang="de-CH" sz="2000" dirty="0">
              <a:latin typeface="Arial" panose="020B0604020202020204" pitchFamily="34" charset="0"/>
              <a:cs typeface="Arial" panose="020B0604020202020204" pitchFamily="34" charset="0"/>
            </a:endParaRPr>
          </a:p>
        </p:txBody>
      </p:sp>
      <p:sp>
        <p:nvSpPr>
          <p:cNvPr id="10" name="Textfeld 9"/>
          <p:cNvSpPr txBox="1"/>
          <p:nvPr/>
        </p:nvSpPr>
        <p:spPr>
          <a:xfrm>
            <a:off x="755576" y="5981218"/>
            <a:ext cx="3118418" cy="40011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Veröffentlichungspflicht</a:t>
            </a:r>
            <a:endParaRPr lang="de-CH" sz="2000" b="1" dirty="0">
              <a:latin typeface="Arial" panose="020B0604020202020204" pitchFamily="34" charset="0"/>
              <a:cs typeface="Arial" panose="020B0604020202020204" pitchFamily="34" charset="0"/>
            </a:endParaRPr>
          </a:p>
        </p:txBody>
      </p:sp>
      <p:sp>
        <p:nvSpPr>
          <p:cNvPr id="11" name="Pfeil nach unten 10"/>
          <p:cNvSpPr/>
          <p:nvPr/>
        </p:nvSpPr>
        <p:spPr>
          <a:xfrm>
            <a:off x="1691680" y="5157192"/>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unten 8"/>
          <p:cNvSpPr/>
          <p:nvPr/>
        </p:nvSpPr>
        <p:spPr>
          <a:xfrm>
            <a:off x="5868144" y="5132784"/>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p:cNvSpPr txBox="1"/>
          <p:nvPr/>
        </p:nvSpPr>
        <p:spPr>
          <a:xfrm>
            <a:off x="4998437" y="5961482"/>
            <a:ext cx="2093843" cy="40011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Amtsgeheimnis</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138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endParaRPr lang="de-CH" sz="2400" dirty="0"/>
          </a:p>
        </p:txBody>
      </p:sp>
      <p:sp>
        <p:nvSpPr>
          <p:cNvPr id="3" name="Inhaltsplatzhalter 2"/>
          <p:cNvSpPr>
            <a:spLocks noGrp="1"/>
          </p:cNvSpPr>
          <p:nvPr>
            <p:ph idx="1"/>
          </p:nvPr>
        </p:nvSpPr>
        <p:spPr>
          <a:xfrm>
            <a:off x="431800" y="2060848"/>
            <a:ext cx="6985000" cy="2807970"/>
          </a:xfrm>
        </p:spPr>
        <p:txBody>
          <a:bodyPr/>
          <a:lstStyle/>
          <a:p>
            <a:pPr marL="0" indent="0">
              <a:buNone/>
            </a:pPr>
            <a:endParaRPr lang="de-CH" sz="1050" dirty="0" smtClean="0"/>
          </a:p>
          <a:p>
            <a:pPr marL="0" indent="0">
              <a:buNone/>
            </a:pPr>
            <a:r>
              <a:rPr lang="de-CH" dirty="0" smtClean="0"/>
              <a:t>Die Legislative</a:t>
            </a:r>
            <a:r>
              <a:rPr lang="de-CH" dirty="0"/>
              <a:t> </a:t>
            </a:r>
            <a:r>
              <a:rPr lang="de-CH" dirty="0" smtClean="0"/>
              <a:t>bildet die gesetzgebenden Gewalt. Die Sitzungen dieser Behörden sind öffentlich. Das bedeutet, dass jedermann </a:t>
            </a:r>
            <a:r>
              <a:rPr lang="de-CH" dirty="0" smtClean="0">
                <a:solidFill>
                  <a:srgbClr val="FF0000"/>
                </a:solidFill>
              </a:rPr>
              <a:t>als Zuhörer </a:t>
            </a:r>
            <a:r>
              <a:rPr lang="de-CH" dirty="0" smtClean="0"/>
              <a:t>an den Sitzungen:</a:t>
            </a:r>
          </a:p>
          <a:p>
            <a:pPr marL="0" indent="0">
              <a:buNone/>
            </a:pPr>
            <a:r>
              <a:rPr lang="de-CH" dirty="0" smtClean="0"/>
              <a:t>  	</a:t>
            </a:r>
          </a:p>
          <a:p>
            <a:pPr marL="0" indent="0">
              <a:buNone/>
            </a:pPr>
            <a:endParaRPr lang="de-CH" dirty="0"/>
          </a:p>
          <a:p>
            <a:pPr marL="0" indent="0">
              <a:buNone/>
            </a:pPr>
            <a:endParaRPr lang="de-CH" dirty="0" smtClean="0"/>
          </a:p>
          <a:p>
            <a:pPr marL="0" indent="0">
              <a:buNone/>
            </a:pPr>
            <a:endParaRPr lang="de-CH" sz="1050" dirty="0" smtClean="0"/>
          </a:p>
          <a:p>
            <a:pPr marL="0" indent="0">
              <a:buNone/>
            </a:pPr>
            <a:endParaRPr lang="de-CH" dirty="0" smtClean="0"/>
          </a:p>
          <a:p>
            <a:pPr marL="0" indent="0">
              <a:buNone/>
            </a:pPr>
            <a:r>
              <a:rPr lang="de-CH" dirty="0" smtClean="0"/>
              <a:t>teilnehmen kann. </a:t>
            </a:r>
          </a:p>
          <a:p>
            <a:pPr marL="0" indent="0">
              <a:buNone/>
            </a:pPr>
            <a:r>
              <a:rPr lang="de-CH" dirty="0" smtClean="0">
                <a:solidFill>
                  <a:srgbClr val="FF0000"/>
                </a:solidFill>
              </a:rPr>
              <a:t>Hier werden Sachgeschäfte besprochen, die alle betreffen.</a:t>
            </a:r>
            <a:endParaRPr lang="de-CH" dirty="0">
              <a:solidFill>
                <a:srgbClr val="FF0000"/>
              </a:solidFill>
            </a:endParaRPr>
          </a:p>
          <a:p>
            <a:pPr marL="0" indent="0">
              <a:buNone/>
            </a:pPr>
            <a:endParaRPr lang="de-CH" dirty="0" smtClean="0"/>
          </a:p>
          <a:p>
            <a:pPr marL="0" indent="0">
              <a:buNone/>
            </a:pPr>
            <a:endParaRPr lang="de-CH" dirty="0"/>
          </a:p>
        </p:txBody>
      </p:sp>
      <p:sp>
        <p:nvSpPr>
          <p:cNvPr id="6" name="Textfeld 5"/>
          <p:cNvSpPr txBox="1"/>
          <p:nvPr/>
        </p:nvSpPr>
        <p:spPr>
          <a:xfrm>
            <a:off x="1691680" y="3493457"/>
            <a:ext cx="5976664" cy="1015663"/>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vom Grossen Rat </a:t>
            </a:r>
          </a:p>
          <a:p>
            <a:endParaRPr lang="de-CH" sz="2000" dirty="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der Gemeindeversammlungen / des Einwohnerrats </a:t>
            </a:r>
            <a:endParaRPr lang="de-CH" sz="2000" dirty="0">
              <a:latin typeface="Arial" panose="020B0604020202020204" pitchFamily="34" charset="0"/>
              <a:cs typeface="Arial" panose="020B0604020202020204" pitchFamily="34" charset="0"/>
            </a:endParaRPr>
          </a:p>
        </p:txBody>
      </p:sp>
      <p:sp>
        <p:nvSpPr>
          <p:cNvPr id="8" name="Pfeil nach unten 7"/>
          <p:cNvSpPr/>
          <p:nvPr/>
        </p:nvSpPr>
        <p:spPr>
          <a:xfrm rot="16200000">
            <a:off x="837383" y="3392995"/>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unten 9"/>
          <p:cNvSpPr/>
          <p:nvPr/>
        </p:nvSpPr>
        <p:spPr>
          <a:xfrm rot="16200000">
            <a:off x="863588" y="3969060"/>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846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endParaRPr lang="de-CH" sz="2400" dirty="0"/>
          </a:p>
        </p:txBody>
      </p:sp>
      <p:sp>
        <p:nvSpPr>
          <p:cNvPr id="3" name="Inhaltsplatzhalter 2"/>
          <p:cNvSpPr>
            <a:spLocks noGrp="1"/>
          </p:cNvSpPr>
          <p:nvPr>
            <p:ph idx="1"/>
          </p:nvPr>
        </p:nvSpPr>
        <p:spPr>
          <a:xfrm>
            <a:off x="431800" y="1916832"/>
            <a:ext cx="6985000" cy="2807970"/>
          </a:xfrm>
        </p:spPr>
        <p:txBody>
          <a:bodyPr/>
          <a:lstStyle/>
          <a:p>
            <a:pPr marL="0" indent="0">
              <a:buNone/>
            </a:pPr>
            <a:r>
              <a:rPr lang="de-CH" dirty="0" smtClean="0"/>
              <a:t>Die Sitzungen der Exekutive, also der </a:t>
            </a:r>
            <a:r>
              <a:rPr lang="de-CH" dirty="0"/>
              <a:t>g</a:t>
            </a:r>
            <a:r>
              <a:rPr lang="de-CH" dirty="0" smtClean="0"/>
              <a:t>esetzausführenden Gewalt, und der Verwaltungsbehörden sind dagegen </a:t>
            </a:r>
            <a:r>
              <a:rPr lang="de-CH" b="1" dirty="0" smtClean="0"/>
              <a:t>nicht</a:t>
            </a:r>
            <a:r>
              <a:rPr lang="de-CH" dirty="0" smtClean="0"/>
              <a:t> öffentlich:	</a:t>
            </a:r>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sz="1000" dirty="0" smtClean="0"/>
          </a:p>
          <a:p>
            <a:pPr marL="0" indent="0">
              <a:buNone/>
            </a:pPr>
            <a:r>
              <a:rPr lang="de-CH" dirty="0" smtClean="0">
                <a:solidFill>
                  <a:srgbClr val="FF0000"/>
                </a:solidFill>
              </a:rPr>
              <a:t>Hier werden Sachgeschäfte besprochen, die einzelne Personen betreffen können.</a:t>
            </a:r>
            <a:endParaRPr lang="de-CH" dirty="0">
              <a:solidFill>
                <a:srgbClr val="FF0000"/>
              </a:solidFill>
            </a:endParaRPr>
          </a:p>
        </p:txBody>
      </p:sp>
      <p:sp>
        <p:nvSpPr>
          <p:cNvPr id="6" name="Textfeld 5"/>
          <p:cNvSpPr txBox="1"/>
          <p:nvPr/>
        </p:nvSpPr>
        <p:spPr>
          <a:xfrm>
            <a:off x="1847404" y="3009168"/>
            <a:ext cx="5827236" cy="1631216"/>
          </a:xfrm>
          <a:prstGeom prst="rect">
            <a:avLst/>
          </a:prstGeom>
          <a:noFill/>
        </p:spPr>
        <p:txBody>
          <a:bodyPr wrap="none" rtlCol="0">
            <a:spAutoFit/>
          </a:bodyPr>
          <a:lstStyle/>
          <a:p>
            <a:r>
              <a:rPr lang="de-CH" sz="2000" dirty="0" smtClean="0">
                <a:latin typeface="Arial" panose="020B0604020202020204" pitchFamily="34" charset="0"/>
                <a:cs typeface="Arial" panose="020B0604020202020204" pitchFamily="34" charset="0"/>
              </a:rPr>
              <a:t>Regierungsrat</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Gemeinderat, Schulpflege</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Behördenkommissionen (Z.B. Steuerkommission)</a:t>
            </a:r>
            <a:endParaRPr lang="de-CH" sz="2000" dirty="0">
              <a:latin typeface="Arial" panose="020B0604020202020204" pitchFamily="34" charset="0"/>
              <a:cs typeface="Arial" panose="020B0604020202020204" pitchFamily="34" charset="0"/>
            </a:endParaRPr>
          </a:p>
        </p:txBody>
      </p:sp>
      <p:sp>
        <p:nvSpPr>
          <p:cNvPr id="8" name="Pfeil nach unten 7"/>
          <p:cNvSpPr/>
          <p:nvPr/>
        </p:nvSpPr>
        <p:spPr>
          <a:xfrm rot="16200000">
            <a:off x="854292" y="2888939"/>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unten 9"/>
          <p:cNvSpPr/>
          <p:nvPr/>
        </p:nvSpPr>
        <p:spPr>
          <a:xfrm rot="16200000">
            <a:off x="879692" y="3509302"/>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unten 10"/>
          <p:cNvSpPr/>
          <p:nvPr/>
        </p:nvSpPr>
        <p:spPr>
          <a:xfrm rot="16200000">
            <a:off x="902286" y="4113076"/>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7182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Auskunftsrecht</a:t>
            </a:r>
            <a:endParaRPr lang="de-CH" sz="2400" dirty="0"/>
          </a:p>
        </p:txBody>
      </p:sp>
      <p:sp>
        <p:nvSpPr>
          <p:cNvPr id="3" name="Inhaltsplatzhalter 2"/>
          <p:cNvSpPr>
            <a:spLocks noGrp="1"/>
          </p:cNvSpPr>
          <p:nvPr>
            <p:ph idx="1"/>
          </p:nvPr>
        </p:nvSpPr>
        <p:spPr>
          <a:xfrm>
            <a:off x="457200" y="2071389"/>
            <a:ext cx="8229600" cy="3157811"/>
          </a:xfrm>
        </p:spPr>
        <p:txBody>
          <a:bodyPr/>
          <a:lstStyle/>
          <a:p>
            <a:pPr marL="0" indent="0">
              <a:buNone/>
            </a:pPr>
            <a:r>
              <a:rPr lang="de-CH" dirty="0" smtClean="0"/>
              <a:t/>
            </a:r>
            <a:br>
              <a:rPr lang="de-CH" dirty="0" smtClean="0"/>
            </a:br>
            <a:r>
              <a:rPr lang="de-CH" dirty="0" smtClean="0"/>
              <a:t>Wir unterscheiden zwischen:</a:t>
            </a:r>
          </a:p>
          <a:p>
            <a:pPr marL="0" indent="0">
              <a:buNone/>
            </a:pPr>
            <a:endParaRPr lang="de-CH" dirty="0" smtClean="0"/>
          </a:p>
          <a:p>
            <a:r>
              <a:rPr lang="de-CH" dirty="0" smtClean="0"/>
              <a:t>vereinfachtem Zugriff auf Informationen</a:t>
            </a:r>
          </a:p>
          <a:p>
            <a:endParaRPr lang="de-CH" dirty="0"/>
          </a:p>
          <a:p>
            <a:r>
              <a:rPr lang="de-CH" dirty="0" smtClean="0"/>
              <a:t>Öffentlichkeit der Debatten </a:t>
            </a:r>
          </a:p>
          <a:p>
            <a:endParaRPr lang="de-CH" dirty="0"/>
          </a:p>
          <a:p>
            <a:r>
              <a:rPr lang="de-CH" dirty="0" smtClean="0"/>
              <a:t>der Veröffentlichungspflicht</a:t>
            </a:r>
          </a:p>
          <a:p>
            <a:endParaRPr lang="de-CH" dirty="0"/>
          </a:p>
          <a:p>
            <a:pPr marL="0" indent="0">
              <a:buNone/>
            </a:pPr>
            <a:endParaRPr lang="de-CH" dirty="0"/>
          </a:p>
        </p:txBody>
      </p:sp>
    </p:spTree>
    <p:extLst>
      <p:ext uri="{BB962C8B-B14F-4D97-AF65-F5344CB8AC3E}">
        <p14:creationId xmlns:p14="http://schemas.microsoft.com/office/powerpoint/2010/main" val="2609053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Programm</a:t>
            </a:r>
            <a:endParaRPr lang="de-CH" b="1" dirty="0"/>
          </a:p>
        </p:txBody>
      </p:sp>
      <p:sp>
        <p:nvSpPr>
          <p:cNvPr id="3" name="Textfeld 2"/>
          <p:cNvSpPr txBox="1"/>
          <p:nvPr/>
        </p:nvSpPr>
        <p:spPr>
          <a:xfrm>
            <a:off x="683568" y="1988840"/>
            <a:ext cx="5880649" cy="353943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Öffentlichkeitsprinzip</a:t>
            </a:r>
          </a:p>
          <a:p>
            <a:pPr marL="633413">
              <a:buFont typeface="Arial" pitchFamily="34" charset="0"/>
              <a:buChar char="•"/>
            </a:pPr>
            <a:r>
              <a:rPr lang="de-CH" sz="2000" dirty="0" smtClean="0">
                <a:latin typeface="Arial" panose="020B0604020202020204" pitchFamily="34" charset="0"/>
                <a:cs typeface="Arial" panose="020B0604020202020204" pitchFamily="34" charset="0"/>
              </a:rPr>
              <a:t>	Input</a:t>
            </a:r>
          </a:p>
          <a:p>
            <a:pPr marL="633413">
              <a:buFont typeface="Arial" pitchFamily="34" charset="0"/>
              <a:buChar char="•"/>
            </a:pPr>
            <a:r>
              <a:rPr lang="de-CH" sz="2000" dirty="0" smtClean="0">
                <a:latin typeface="Arial" panose="020B0604020202020204" pitchFamily="34" charset="0"/>
                <a:cs typeface="Arial" panose="020B0604020202020204" pitchFamily="34" charset="0"/>
              </a:rPr>
              <a:t>	Verarbeitung Ihrer Vorbereitungsaufgaben</a:t>
            </a:r>
          </a:p>
          <a:p>
            <a:pPr marL="1090613" lvl="1">
              <a:buFont typeface="Arial" pitchFamily="34" charset="0"/>
              <a:buChar char="•"/>
            </a:pPr>
            <a:r>
              <a:rPr lang="de-CH" sz="2000" dirty="0" smtClean="0">
                <a:latin typeface="Arial" panose="020B0604020202020204" pitchFamily="34" charset="0"/>
                <a:cs typeface="Arial" panose="020B0604020202020204" pitchFamily="34" charset="0"/>
              </a:rPr>
              <a:t> Kurzpräsentation Ihrer Vorbereitungen</a:t>
            </a:r>
          </a:p>
          <a:p>
            <a:r>
              <a:rPr lang="de-CH" sz="2000" dirty="0" smtClean="0">
                <a:latin typeface="Arial" panose="020B0604020202020204" pitchFamily="34" charset="0"/>
                <a:cs typeface="Arial" panose="020B0604020202020204" pitchFamily="34" charset="0"/>
              </a:rPr>
              <a:t>		</a:t>
            </a:r>
          </a:p>
          <a:p>
            <a:r>
              <a:rPr lang="de-CH" sz="2000" b="1" dirty="0" smtClean="0">
                <a:latin typeface="Arial" panose="020B0604020202020204" pitchFamily="34" charset="0"/>
                <a:cs typeface="Arial" panose="020B0604020202020204" pitchFamily="34" charset="0"/>
              </a:rPr>
              <a:t>Datenschutz </a:t>
            </a:r>
            <a:r>
              <a:rPr lang="de-CH" sz="2000" b="1" dirty="0">
                <a:latin typeface="Arial" panose="020B0604020202020204" pitchFamily="34" charset="0"/>
                <a:cs typeface="Arial" panose="020B0604020202020204" pitchFamily="34" charset="0"/>
              </a:rPr>
              <a:t>und Amtsgeheimnis</a:t>
            </a:r>
          </a:p>
          <a:p>
            <a:pPr marL="633413">
              <a:buFont typeface="Arial" pitchFamily="34" charset="0"/>
              <a:buChar char="•"/>
            </a:pPr>
            <a:r>
              <a:rPr lang="de-CH" sz="2000" dirty="0">
                <a:latin typeface="Arial" panose="020B0604020202020204" pitchFamily="34" charset="0"/>
                <a:cs typeface="Arial" panose="020B0604020202020204" pitchFamily="34" charset="0"/>
              </a:rPr>
              <a:t>	Input</a:t>
            </a:r>
          </a:p>
          <a:p>
            <a:pPr marL="633413">
              <a:buFont typeface="Arial" pitchFamily="34" charset="0"/>
              <a:buChar char="•"/>
            </a:pPr>
            <a:r>
              <a:rPr lang="de-CH" sz="2000" dirty="0">
                <a:latin typeface="Arial" panose="020B0604020202020204" pitchFamily="34" charset="0"/>
                <a:cs typeface="Arial" panose="020B0604020202020204" pitchFamily="34" charset="0"/>
              </a:rPr>
              <a:t>	Klassengespräch</a:t>
            </a:r>
          </a:p>
          <a:p>
            <a:pPr marL="900113" indent="-266700">
              <a:buFont typeface="Arial" pitchFamily="34" charset="0"/>
              <a:buChar char="•"/>
            </a:pPr>
            <a:r>
              <a:rPr lang="de-CH" sz="2000" dirty="0">
                <a:latin typeface="Arial" panose="020B0604020202020204" pitchFamily="34" charset="0"/>
                <a:cs typeface="Arial" panose="020B0604020202020204" pitchFamily="34" charset="0"/>
              </a:rPr>
              <a:t>Erweiterung der Vorbereitungsaufgaben</a:t>
            </a:r>
          </a:p>
          <a:p>
            <a:pPr marL="900113" indent="-266700">
              <a:buFont typeface="Arial" pitchFamily="34" charset="0"/>
              <a:buChar char="•"/>
            </a:pPr>
            <a:endParaRPr lang="de-CH" sz="2000" dirty="0">
              <a:solidFill>
                <a:schemeClr val="tx2"/>
              </a:solidFill>
              <a:latin typeface="Arial" panose="020B0604020202020204" pitchFamily="34" charset="0"/>
              <a:cs typeface="Arial" panose="020B0604020202020204" pitchFamily="34" charset="0"/>
            </a:endParaRPr>
          </a:p>
          <a:p>
            <a:endParaRPr lang="de-CH" sz="2400" dirty="0"/>
          </a:p>
        </p:txBody>
      </p:sp>
    </p:spTree>
    <p:extLst>
      <p:ext uri="{BB962C8B-B14F-4D97-AF65-F5344CB8AC3E}">
        <p14:creationId xmlns:p14="http://schemas.microsoft.com/office/powerpoint/2010/main" val="188518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Vereinfachter Zugriff auf Informationen</a:t>
            </a:r>
            <a:endParaRPr lang="de-CH" sz="2400" dirty="0"/>
          </a:p>
        </p:txBody>
      </p:sp>
      <p:sp>
        <p:nvSpPr>
          <p:cNvPr id="3" name="Inhaltsplatzhalter 2"/>
          <p:cNvSpPr>
            <a:spLocks noGrp="1"/>
          </p:cNvSpPr>
          <p:nvPr>
            <p:ph idx="1"/>
          </p:nvPr>
        </p:nvSpPr>
        <p:spPr/>
        <p:txBody>
          <a:bodyPr/>
          <a:lstStyle/>
          <a:p>
            <a:pPr marL="0" indent="0">
              <a:buNone/>
            </a:pPr>
            <a:endParaRPr lang="de-CH" dirty="0"/>
          </a:p>
          <a:p>
            <a:pPr marL="0" indent="0">
              <a:buNone/>
            </a:pPr>
            <a:r>
              <a:rPr lang="de-CH" dirty="0" smtClean="0"/>
              <a:t>Es ist wichtig, dass die Bürger einfach zu Informationen gelangen.</a:t>
            </a:r>
          </a:p>
          <a:p>
            <a:pPr marL="0" indent="0">
              <a:buNone/>
            </a:pPr>
            <a:endParaRPr lang="de-CH" dirty="0"/>
          </a:p>
          <a:p>
            <a:pPr marL="0" indent="0">
              <a:buNone/>
            </a:pPr>
            <a:r>
              <a:rPr lang="de-CH" dirty="0" smtClean="0"/>
              <a:t>Ein Hilfsmittel dazu sind: </a:t>
            </a:r>
            <a:r>
              <a:rPr lang="de-CH" dirty="0" smtClean="0">
                <a:solidFill>
                  <a:srgbClr val="FF0000"/>
                </a:solidFill>
              </a:rPr>
              <a:t>E-</a:t>
            </a:r>
            <a:r>
              <a:rPr lang="de-CH" dirty="0" err="1" smtClean="0">
                <a:solidFill>
                  <a:srgbClr val="FF0000"/>
                </a:solidFill>
              </a:rPr>
              <a:t>Government</a:t>
            </a:r>
            <a:r>
              <a:rPr lang="de-CH" dirty="0" smtClean="0">
                <a:solidFill>
                  <a:srgbClr val="FF0000"/>
                </a:solidFill>
              </a:rPr>
              <a:t>-Strategien. </a:t>
            </a:r>
          </a:p>
          <a:p>
            <a:pPr marL="0" indent="0">
              <a:buNone/>
            </a:pPr>
            <a:endParaRPr lang="de-CH" dirty="0"/>
          </a:p>
          <a:p>
            <a:pPr marL="0" indent="0">
              <a:buNone/>
            </a:pPr>
            <a:endParaRPr lang="de-CH" dirty="0" smtClean="0"/>
          </a:p>
        </p:txBody>
      </p:sp>
    </p:spTree>
    <p:extLst>
      <p:ext uri="{BB962C8B-B14F-4D97-AF65-F5344CB8AC3E}">
        <p14:creationId xmlns:p14="http://schemas.microsoft.com/office/powerpoint/2010/main" val="192904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a:t>
            </a:r>
            <a:r>
              <a:rPr lang="de-CH" sz="2400" dirty="0" err="1"/>
              <a:t>Government</a:t>
            </a:r>
            <a:r>
              <a:rPr lang="de-CH" sz="2400" dirty="0"/>
              <a:t>-Strategien</a:t>
            </a:r>
            <a:endParaRPr lang="de-CH" sz="2400" dirty="0"/>
          </a:p>
        </p:txBody>
      </p:sp>
      <p:sp>
        <p:nvSpPr>
          <p:cNvPr id="3" name="Inhaltsplatzhalter 2"/>
          <p:cNvSpPr>
            <a:spLocks noGrp="1"/>
          </p:cNvSpPr>
          <p:nvPr>
            <p:ph idx="1"/>
          </p:nvPr>
        </p:nvSpPr>
        <p:spPr>
          <a:xfrm>
            <a:off x="431800" y="1988840"/>
            <a:ext cx="6985000" cy="2807970"/>
          </a:xfrm>
        </p:spPr>
        <p:txBody>
          <a:bodyPr/>
          <a:lstStyle/>
          <a:p>
            <a:endParaRPr lang="de-CH" sz="900" dirty="0" smtClean="0"/>
          </a:p>
          <a:p>
            <a:pPr marL="0" indent="0">
              <a:buNone/>
            </a:pPr>
            <a:r>
              <a:rPr lang="de-CH" dirty="0" smtClean="0"/>
              <a:t>Bereitstellung von Informationen unter Interaktions-möglichkeiten (</a:t>
            </a:r>
            <a:r>
              <a:rPr lang="de-DE" dirty="0" smtClean="0"/>
              <a:t>wechselseitiges Aufeinander einwirken) </a:t>
            </a:r>
            <a:r>
              <a:rPr lang="de-CH" dirty="0" smtClean="0"/>
              <a:t>mittels elektronischer Medien.</a:t>
            </a:r>
          </a:p>
          <a:p>
            <a:pPr marL="0" indent="0">
              <a:buNone/>
            </a:pPr>
            <a:endParaRPr lang="de-CH" dirty="0"/>
          </a:p>
          <a:p>
            <a:pPr marL="0" indent="0">
              <a:buNone/>
            </a:pPr>
            <a:r>
              <a:rPr lang="de-CH" dirty="0" smtClean="0"/>
              <a:t>Das können sein:</a:t>
            </a:r>
          </a:p>
          <a:p>
            <a:r>
              <a:rPr lang="de-CH" dirty="0" smtClean="0"/>
              <a:t>reines </a:t>
            </a:r>
            <a:r>
              <a:rPr lang="de-CH" b="1" dirty="0" smtClean="0"/>
              <a:t>Informationsangebot</a:t>
            </a:r>
            <a:r>
              <a:rPr lang="de-CH" dirty="0" smtClean="0"/>
              <a:t> z.B. Kontaktadressen, Öffnungszeiten etc.</a:t>
            </a:r>
          </a:p>
          <a:p>
            <a:r>
              <a:rPr lang="de-CH" b="1" dirty="0" smtClean="0"/>
              <a:t>Interaktionen</a:t>
            </a:r>
            <a:r>
              <a:rPr lang="de-CH" dirty="0" smtClean="0"/>
              <a:t> z.B. downloaden von Formularen </a:t>
            </a:r>
          </a:p>
          <a:p>
            <a:r>
              <a:rPr lang="de-CH" b="1" dirty="0" smtClean="0"/>
              <a:t>elektronische Transaktionen </a:t>
            </a:r>
            <a:r>
              <a:rPr lang="de-CH" dirty="0" smtClean="0"/>
              <a:t>z.B. Buchung einer SBB-Tageskarte</a:t>
            </a:r>
            <a:endParaRPr lang="de-CH" dirty="0"/>
          </a:p>
        </p:txBody>
      </p:sp>
    </p:spTree>
    <p:extLst>
      <p:ext uri="{BB962C8B-B14F-4D97-AF65-F5344CB8AC3E}">
        <p14:creationId xmlns:p14="http://schemas.microsoft.com/office/powerpoint/2010/main" val="1751262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a:t>
            </a:r>
            <a:r>
              <a:rPr lang="de-CH" dirty="0" smtClean="0"/>
              <a:t> der Debatten</a:t>
            </a:r>
            <a:endParaRPr lang="de-CH" dirty="0"/>
          </a:p>
        </p:txBody>
      </p:sp>
      <p:sp>
        <p:nvSpPr>
          <p:cNvPr id="3" name="Inhaltsplatzhalter 2"/>
          <p:cNvSpPr>
            <a:spLocks noGrp="1"/>
          </p:cNvSpPr>
          <p:nvPr>
            <p:ph idx="1"/>
          </p:nvPr>
        </p:nvSpPr>
        <p:spPr/>
        <p:txBody>
          <a:bodyPr/>
          <a:lstStyle/>
          <a:p>
            <a:endParaRPr lang="de-CH" dirty="0" smtClean="0"/>
          </a:p>
          <a:p>
            <a:pPr marL="0" indent="0">
              <a:buNone/>
            </a:pPr>
            <a:r>
              <a:rPr lang="de-CH" dirty="0" smtClean="0"/>
              <a:t>Eine politische Debatte leistet einen wichtigen Beitrag zur Meinungsbildung in der Bevölkerung.</a:t>
            </a:r>
          </a:p>
          <a:p>
            <a:pPr marL="0" indent="0">
              <a:buNone/>
            </a:pPr>
            <a:endParaRPr lang="de-CH" dirty="0"/>
          </a:p>
          <a:p>
            <a:pPr marL="0" indent="0">
              <a:buNone/>
            </a:pPr>
            <a:r>
              <a:rPr lang="de-CH" b="1" dirty="0" smtClean="0"/>
              <a:t>Kein Gesetz oder keine neue Leistung ohne vorgängige Diskussion!</a:t>
            </a:r>
            <a:endParaRPr lang="de-CH" b="1" dirty="0"/>
          </a:p>
        </p:txBody>
      </p:sp>
    </p:spTree>
    <p:extLst>
      <p:ext uri="{BB962C8B-B14F-4D97-AF65-F5344CB8AC3E}">
        <p14:creationId xmlns:p14="http://schemas.microsoft.com/office/powerpoint/2010/main" val="2975956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Vorbereitungsaufgaben</a:t>
            </a:r>
            <a:endParaRPr lang="de-CH" sz="2400" dirty="0"/>
          </a:p>
        </p:txBody>
      </p:sp>
      <p:sp>
        <p:nvSpPr>
          <p:cNvPr id="3" name="Inhaltsplatzhalter 2"/>
          <p:cNvSpPr>
            <a:spLocks noGrp="1"/>
          </p:cNvSpPr>
          <p:nvPr>
            <p:ph idx="1"/>
          </p:nvPr>
        </p:nvSpPr>
        <p:spPr>
          <a:xfrm>
            <a:off x="431800" y="2422800"/>
            <a:ext cx="7740600" cy="2807970"/>
          </a:xfrm>
        </p:spPr>
        <p:txBody>
          <a:bodyPr/>
          <a:lstStyle/>
          <a:p>
            <a:pPr marL="0" indent="0">
              <a:tabLst>
                <a:tab pos="352425" algn="l"/>
              </a:tabLst>
            </a:pPr>
            <a:r>
              <a:rPr lang="de-CH" dirty="0" smtClean="0"/>
              <a:t>	Sie sind verpflichtet, die </a:t>
            </a:r>
            <a:r>
              <a:rPr lang="de-CH" b="1" dirty="0" smtClean="0"/>
              <a:t>Vorbereitungsaufgaben</a:t>
            </a:r>
            <a:r>
              <a:rPr lang="de-CH" dirty="0" smtClean="0"/>
              <a:t> zu lösen.</a:t>
            </a:r>
          </a:p>
          <a:p>
            <a:pPr marL="352425" indent="-352425">
              <a:tabLst>
                <a:tab pos="361950" algn="l"/>
              </a:tabLst>
            </a:pPr>
            <a:r>
              <a:rPr lang="de-CH" dirty="0" smtClean="0"/>
              <a:t>	Diese Aufgaben ermöglichen die </a:t>
            </a:r>
            <a:r>
              <a:rPr lang="de-CH" b="1" dirty="0" smtClean="0"/>
              <a:t>Verknüpfung</a:t>
            </a:r>
            <a:r>
              <a:rPr lang="de-CH" dirty="0" smtClean="0"/>
              <a:t> Ihrer </a:t>
            </a:r>
            <a:r>
              <a:rPr lang="de-CH" b="1" dirty="0" smtClean="0"/>
              <a:t>Praxis</a:t>
            </a:r>
            <a:r>
              <a:rPr lang="de-CH" dirty="0" smtClean="0"/>
              <a:t> mit der </a:t>
            </a:r>
            <a:r>
              <a:rPr lang="de-CH" b="1" dirty="0" smtClean="0"/>
              <a:t>Theorie</a:t>
            </a:r>
            <a:r>
              <a:rPr lang="de-CH" dirty="0" smtClean="0"/>
              <a:t> und umgekehrt.</a:t>
            </a:r>
          </a:p>
          <a:p>
            <a:pPr marL="0" indent="0">
              <a:buNone/>
              <a:tabLst>
                <a:tab pos="361950" algn="l"/>
              </a:tabLst>
            </a:pPr>
            <a:endParaRPr lang="de-CH" dirty="0" smtClean="0"/>
          </a:p>
          <a:p>
            <a:pPr marL="0" indent="0">
              <a:buNone/>
            </a:pPr>
            <a:endParaRPr lang="de-CH" dirty="0"/>
          </a:p>
        </p:txBody>
      </p:sp>
    </p:spTree>
    <p:extLst>
      <p:ext uri="{BB962C8B-B14F-4D97-AF65-F5344CB8AC3E}">
        <p14:creationId xmlns:p14="http://schemas.microsoft.com/office/powerpoint/2010/main" val="7802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43608" y="941684"/>
            <a:ext cx="7630814" cy="5727676"/>
          </a:xfrm>
          <a:prstGeom prst="rect">
            <a:avLst/>
          </a:prstGeom>
          <a:noFill/>
          <a:ln w="9525">
            <a:noFill/>
            <a:miter lim="800000"/>
            <a:headEnd/>
            <a:tailEnd/>
          </a:ln>
        </p:spPr>
      </p:pic>
    </p:spTree>
    <p:extLst>
      <p:ext uri="{BB962C8B-B14F-4D97-AF65-F5344CB8AC3E}">
        <p14:creationId xmlns:p14="http://schemas.microsoft.com/office/powerpoint/2010/main" val="2333834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Verarbeitung der Vorbereitungsarbeiten</a:t>
            </a:r>
            <a:endParaRPr lang="de-CH" sz="2400" dirty="0"/>
          </a:p>
        </p:txBody>
      </p:sp>
      <p:sp>
        <p:nvSpPr>
          <p:cNvPr id="3" name="Inhaltsplatzhalter 2"/>
          <p:cNvSpPr>
            <a:spLocks noGrp="1"/>
          </p:cNvSpPr>
          <p:nvPr>
            <p:ph idx="1"/>
          </p:nvPr>
        </p:nvSpPr>
        <p:spPr/>
        <p:txBody>
          <a:bodyPr/>
          <a:lstStyle/>
          <a:p>
            <a:pPr marL="0" indent="0">
              <a:buNone/>
            </a:pPr>
            <a:r>
              <a:rPr lang="de-CH" dirty="0" smtClean="0"/>
              <a:t>Sie haben zur Vorbereitung auf den heutigen </a:t>
            </a:r>
            <a:r>
              <a:rPr lang="de-CH" dirty="0" err="1" smtClean="0"/>
              <a:t>üK</a:t>
            </a:r>
            <a:r>
              <a:rPr lang="de-CH" dirty="0" smtClean="0"/>
              <a:t> Fragen beantwortet.</a:t>
            </a:r>
          </a:p>
          <a:p>
            <a:pPr marL="0" indent="0">
              <a:buNone/>
            </a:pPr>
            <a:endParaRPr lang="de-CH" dirty="0" smtClean="0"/>
          </a:p>
          <a:p>
            <a:pPr marL="0" indent="0">
              <a:buNone/>
            </a:pPr>
            <a:r>
              <a:rPr lang="de-CH" dirty="0" smtClean="0"/>
              <a:t>Übertragen Sie Ihre Antwort auf eine Karte. Sie bringen diese Karten mit einem mündlichen Kommentar über Ihren Ausbildungsbetrieb/Ausbildungsabteilung, deren Dienstleistungen und der damit verbundenen Einsichten in die amtlichen Dokumente an der Pinnwand an.</a:t>
            </a:r>
          </a:p>
          <a:p>
            <a:pPr marL="0" indent="0">
              <a:buNone/>
            </a:pPr>
            <a:endParaRPr lang="de-CH" dirty="0" smtClean="0"/>
          </a:p>
          <a:p>
            <a:pPr marL="0" indent="0">
              <a:buNone/>
            </a:pPr>
            <a:r>
              <a:rPr lang="de-CH" dirty="0" smtClean="0"/>
              <a:t>Vorbereitungszeit für die Karten: 5 Minuten</a:t>
            </a:r>
          </a:p>
          <a:p>
            <a:pPr marL="0" indent="0">
              <a:buNone/>
            </a:pPr>
            <a:endParaRPr lang="de-CH" dirty="0" smtClean="0"/>
          </a:p>
          <a:p>
            <a:pPr marL="0" indent="0">
              <a:buNone/>
            </a:pPr>
            <a:r>
              <a:rPr lang="de-CH" dirty="0" smtClean="0"/>
              <a:t> </a:t>
            </a:r>
            <a:endParaRPr lang="de-CH" dirty="0"/>
          </a:p>
        </p:txBody>
      </p:sp>
    </p:spTree>
    <p:extLst>
      <p:ext uri="{BB962C8B-B14F-4D97-AF65-F5344CB8AC3E}">
        <p14:creationId xmlns:p14="http://schemas.microsoft.com/office/powerpoint/2010/main" val="1249888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endParaRPr lang="de-CH" sz="2400" dirty="0"/>
          </a:p>
        </p:txBody>
      </p:sp>
      <p:pic>
        <p:nvPicPr>
          <p:cNvPr id="5" name="Picture 2" descr="C:\Users\STOD\AppData\Local\Microsoft\Windows\Temporary Internet Files\Content.Outlook\EZ2J4MN2\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2880320" cy="29080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916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endParaRPr lang="de-CH" sz="2400" dirty="0"/>
          </a:p>
        </p:txBody>
      </p:sp>
      <p:sp>
        <p:nvSpPr>
          <p:cNvPr id="3" name="Inhaltsplatzhalter 2"/>
          <p:cNvSpPr>
            <a:spLocks noGrp="1"/>
          </p:cNvSpPr>
          <p:nvPr>
            <p:ph idx="1"/>
          </p:nvPr>
        </p:nvSpPr>
        <p:spPr>
          <a:xfrm>
            <a:off x="431800" y="2060848"/>
            <a:ext cx="6985000" cy="2807970"/>
          </a:xfrm>
        </p:spPr>
        <p:txBody>
          <a:bodyPr/>
          <a:lstStyle/>
          <a:p>
            <a:pPr marL="0" indent="0">
              <a:buNone/>
            </a:pPr>
            <a:r>
              <a:rPr lang="de-CH" dirty="0" smtClean="0"/>
              <a:t>Das Öffentlichkeitsprinzip stösst beim Umgang mit Personendaten an seine Grenzen, denn:</a:t>
            </a:r>
          </a:p>
          <a:p>
            <a:pPr marL="0" indent="0">
              <a:buNone/>
            </a:pPr>
            <a:endParaRPr lang="de-CH" sz="1200" dirty="0" smtClean="0"/>
          </a:p>
          <a:p>
            <a:pPr marL="0" indent="0">
              <a:buNone/>
            </a:pPr>
            <a:r>
              <a:rPr lang="de-CH" dirty="0"/>
              <a:t>i</a:t>
            </a:r>
            <a:r>
              <a:rPr lang="de-CH" dirty="0" smtClean="0"/>
              <a:t>n Art. 13 der </a:t>
            </a:r>
            <a:r>
              <a:rPr lang="de-CH" b="1" dirty="0" smtClean="0"/>
              <a:t>Bundesverfassung</a:t>
            </a:r>
            <a:r>
              <a:rPr lang="de-CH" dirty="0" smtClean="0"/>
              <a:t>  ist der </a:t>
            </a:r>
            <a:r>
              <a:rPr lang="de-CH" b="1" dirty="0" smtClean="0"/>
              <a:t>Schutz </a:t>
            </a:r>
            <a:r>
              <a:rPr lang="de-CH" b="1" dirty="0"/>
              <a:t>der </a:t>
            </a:r>
            <a:r>
              <a:rPr lang="de-CH" b="1" dirty="0" smtClean="0"/>
              <a:t>Privatsphäre </a:t>
            </a:r>
            <a:r>
              <a:rPr lang="de-CH" dirty="0" smtClean="0"/>
              <a:t>verankert:</a:t>
            </a:r>
          </a:p>
          <a:p>
            <a:pPr marL="0" indent="0">
              <a:buNone/>
            </a:pPr>
            <a:endParaRPr lang="de-CH" sz="800" b="1" dirty="0"/>
          </a:p>
          <a:p>
            <a:pPr marL="450850" indent="-450850">
              <a:buAutoNum type="arabicPlain"/>
            </a:pPr>
            <a:r>
              <a:rPr lang="de-CH" i="1" dirty="0"/>
              <a:t>Jede Person hat Anspruch auf Achtung ihres Privat- und Familienlebens, ihrer Wohnung sowie ihres Brief-,</a:t>
            </a:r>
            <a:br>
              <a:rPr lang="de-CH" i="1" dirty="0"/>
            </a:br>
            <a:r>
              <a:rPr lang="de-CH" i="1" dirty="0"/>
              <a:t>Post- und Fernmeldeverkehrs.</a:t>
            </a:r>
          </a:p>
          <a:p>
            <a:pPr marL="450850" lvl="1" indent="-450850">
              <a:buNone/>
            </a:pPr>
            <a:endParaRPr lang="de-CH" sz="800" i="1" dirty="0"/>
          </a:p>
          <a:p>
            <a:pPr marL="450850" lvl="1" indent="-450850">
              <a:buNone/>
            </a:pPr>
            <a:r>
              <a:rPr lang="de-CH" i="1" dirty="0"/>
              <a:t>2	Jede Person hat Anspruch auf Schutz vor Missbrauch ihrer persönlichen Daten.</a:t>
            </a:r>
          </a:p>
          <a:p>
            <a:pPr marL="857250" lvl="1" indent="-457200">
              <a:buNone/>
            </a:pPr>
            <a:r>
              <a:rPr lang="de-CH" dirty="0"/>
              <a:t>	</a:t>
            </a:r>
          </a:p>
          <a:p>
            <a:pPr marL="0" indent="0">
              <a:buNone/>
            </a:pPr>
            <a:endParaRPr lang="de-CH" dirty="0"/>
          </a:p>
          <a:p>
            <a:pPr marL="0" indent="0">
              <a:buNone/>
            </a:pPr>
            <a:endParaRPr lang="de-CH" dirty="0"/>
          </a:p>
          <a:p>
            <a:pPr marL="0" indent="0">
              <a:buNone/>
            </a:pPr>
            <a:endParaRPr lang="de-CH" dirty="0"/>
          </a:p>
        </p:txBody>
      </p:sp>
    </p:spTree>
    <p:extLst>
      <p:ext uri="{BB962C8B-B14F-4D97-AF65-F5344CB8AC3E}">
        <p14:creationId xmlns:p14="http://schemas.microsoft.com/office/powerpoint/2010/main" val="601277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endParaRPr lang="de-CH" sz="2400" dirty="0"/>
          </a:p>
        </p:txBody>
      </p:sp>
      <p:sp>
        <p:nvSpPr>
          <p:cNvPr id="3" name="Inhaltsplatzhalter 2"/>
          <p:cNvSpPr>
            <a:spLocks noGrp="1"/>
          </p:cNvSpPr>
          <p:nvPr>
            <p:ph idx="1"/>
          </p:nvPr>
        </p:nvSpPr>
        <p:spPr>
          <a:xfrm>
            <a:off x="431800" y="2060848"/>
            <a:ext cx="6985000" cy="2807970"/>
          </a:xfrm>
        </p:spPr>
        <p:txBody>
          <a:bodyPr/>
          <a:lstStyle/>
          <a:p>
            <a:pPr marL="0" indent="0">
              <a:buNone/>
            </a:pPr>
            <a:endParaRPr lang="de-CH" dirty="0" smtClean="0"/>
          </a:p>
          <a:p>
            <a:pPr marL="0" indent="0">
              <a:buNone/>
            </a:pPr>
            <a:r>
              <a:rPr lang="de-CH" dirty="0"/>
              <a:t>Das </a:t>
            </a:r>
            <a:r>
              <a:rPr lang="de-CH" b="1" dirty="0" smtClean="0"/>
              <a:t>Datenschutzgesetz (Bundesgesetz)</a:t>
            </a:r>
            <a:r>
              <a:rPr lang="de-CH" dirty="0" smtClean="0"/>
              <a:t> </a:t>
            </a:r>
            <a:r>
              <a:rPr lang="de-CH" dirty="0"/>
              <a:t>legt fest, wie die Amtsstellen mit persönlichen Daten umzugehen haben. So </a:t>
            </a:r>
            <a:r>
              <a:rPr lang="de-CH" b="1" dirty="0"/>
              <a:t>schützt</a:t>
            </a:r>
            <a:r>
              <a:rPr lang="de-CH" dirty="0"/>
              <a:t> das Gesetz die </a:t>
            </a:r>
            <a:r>
              <a:rPr lang="de-CH" b="1" dirty="0"/>
              <a:t>Persönlichkeitsrechte</a:t>
            </a:r>
            <a:r>
              <a:rPr lang="de-CH" dirty="0"/>
              <a:t> der einzelnen Personen, über die die Daten bearbeitet werden.</a:t>
            </a:r>
          </a:p>
          <a:p>
            <a:pPr marL="0" indent="0">
              <a:buNone/>
            </a:pPr>
            <a:endParaRPr lang="de-CH" dirty="0"/>
          </a:p>
          <a:p>
            <a:pPr marL="0" indent="0">
              <a:buNone/>
            </a:pPr>
            <a:r>
              <a:rPr lang="de-CH" dirty="0" smtClean="0"/>
              <a:t>Werden Personendaten widerrechtlich bearbeitet, stehen die persönlichen Schutzrechte der betroffenen Person auf dem Spiel!	</a:t>
            </a:r>
          </a:p>
          <a:p>
            <a:pPr marL="0" indent="0">
              <a:buNone/>
            </a:pPr>
            <a:endParaRPr lang="de-CH" dirty="0" smtClean="0"/>
          </a:p>
          <a:p>
            <a:pPr marL="0" indent="0">
              <a:buNone/>
            </a:pPr>
            <a:endParaRPr lang="de-CH" dirty="0"/>
          </a:p>
        </p:txBody>
      </p:sp>
    </p:spTree>
    <p:extLst>
      <p:ext uri="{BB962C8B-B14F-4D97-AF65-F5344CB8AC3E}">
        <p14:creationId xmlns:p14="http://schemas.microsoft.com/office/powerpoint/2010/main" val="3990929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endParaRPr lang="de-CH" sz="2400" dirty="0"/>
          </a:p>
        </p:txBody>
      </p:sp>
      <p:sp>
        <p:nvSpPr>
          <p:cNvPr id="3" name="Inhaltsplatzhalter 2"/>
          <p:cNvSpPr>
            <a:spLocks noGrp="1"/>
          </p:cNvSpPr>
          <p:nvPr>
            <p:ph idx="1"/>
          </p:nvPr>
        </p:nvSpPr>
        <p:spPr>
          <a:xfrm>
            <a:off x="431800" y="1988840"/>
            <a:ext cx="6985000" cy="2807970"/>
          </a:xfrm>
        </p:spPr>
        <p:txBody>
          <a:bodyPr/>
          <a:lstStyle/>
          <a:p>
            <a:pPr marL="0" indent="0">
              <a:buNone/>
            </a:pPr>
            <a:r>
              <a:rPr lang="de-CH" dirty="0" smtClean="0"/>
              <a:t>Dient dem </a:t>
            </a:r>
          </a:p>
          <a:p>
            <a:pPr marL="0" indent="0">
              <a:buNone/>
            </a:pPr>
            <a:r>
              <a:rPr lang="de-CH" b="1" dirty="0" smtClean="0"/>
              <a:t>Schutz der Persönlichkeit und der Privatsphäre</a:t>
            </a:r>
            <a:r>
              <a:rPr lang="de-CH" dirty="0" smtClean="0"/>
              <a:t>.</a:t>
            </a:r>
          </a:p>
          <a:p>
            <a:pPr marL="0" indent="0">
              <a:buNone/>
            </a:pPr>
            <a:endParaRPr lang="de-CH" dirty="0" smtClean="0"/>
          </a:p>
          <a:p>
            <a:pPr marL="0" indent="0">
              <a:buNone/>
            </a:pPr>
            <a:r>
              <a:rPr lang="de-CH" dirty="0" smtClean="0"/>
              <a:t>	</a:t>
            </a:r>
          </a:p>
          <a:p>
            <a:pPr marL="0" indent="0">
              <a:buNone/>
            </a:pPr>
            <a:endParaRPr lang="de-CH" dirty="0" smtClean="0"/>
          </a:p>
          <a:p>
            <a:pPr marL="0" indent="0">
              <a:buNone/>
            </a:pPr>
            <a:endParaRPr lang="de-CH" dirty="0"/>
          </a:p>
        </p:txBody>
      </p:sp>
      <p:sp>
        <p:nvSpPr>
          <p:cNvPr id="4" name="Nach oben gebogener Pfeil 3"/>
          <p:cNvSpPr/>
          <p:nvPr/>
        </p:nvSpPr>
        <p:spPr>
          <a:xfrm rot="5400000">
            <a:off x="827584" y="2996952"/>
            <a:ext cx="576064" cy="1008112"/>
          </a:xfrm>
          <a:prstGeom prst="bentUpArrow">
            <a:avLst>
              <a:gd name="adj1" fmla="val 25000"/>
              <a:gd name="adj2" fmla="val 24023"/>
              <a:gd name="adj3" fmla="val 25000"/>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1763688" y="3284984"/>
            <a:ext cx="7200800" cy="2585323"/>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Datenbearbeiter müssen sich an </a:t>
            </a:r>
            <a:r>
              <a:rPr lang="de-CH" sz="2000" b="1" dirty="0" smtClean="0">
                <a:latin typeface="Arial" panose="020B0604020202020204" pitchFamily="34" charset="0"/>
                <a:cs typeface="Arial" panose="020B0604020202020204" pitchFamily="34" charset="0"/>
              </a:rPr>
              <a:t>Rahmenbedingungen /  Vorschriften</a:t>
            </a:r>
            <a:r>
              <a:rPr lang="de-CH" sz="2000" dirty="0" smtClean="0">
                <a:latin typeface="Arial" panose="020B0604020202020204" pitchFamily="34" charset="0"/>
                <a:cs typeface="Arial" panose="020B0604020202020204" pitchFamily="34" charset="0"/>
              </a:rPr>
              <a:t> halten.</a:t>
            </a:r>
            <a:br>
              <a:rPr lang="de-CH" sz="2000" dirty="0" smtClean="0">
                <a:latin typeface="Arial" panose="020B0604020202020204" pitchFamily="34" charset="0"/>
                <a:cs typeface="Arial" panose="020B0604020202020204" pitchFamily="34" charset="0"/>
              </a:rPr>
            </a:b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Daten dürfen nur:</a:t>
            </a:r>
          </a:p>
          <a:p>
            <a:pPr>
              <a:buFont typeface="Arial" pitchFamily="34" charset="0"/>
              <a:buChar char="•"/>
            </a:pPr>
            <a:r>
              <a:rPr lang="de-CH" sz="2000" dirty="0" smtClean="0">
                <a:latin typeface="Arial" panose="020B0604020202020204" pitchFamily="34" charset="0"/>
                <a:cs typeface="Arial" panose="020B0604020202020204" pitchFamily="34" charset="0"/>
              </a:rPr>
              <a:t> aufgrund einer rechtlichen Grundlage;</a:t>
            </a:r>
          </a:p>
          <a:p>
            <a:pPr>
              <a:buFont typeface="Arial" pitchFamily="34" charset="0"/>
              <a:buChar char="•"/>
            </a:pPr>
            <a:r>
              <a:rPr lang="de-CH" sz="2000" dirty="0" smtClean="0">
                <a:latin typeface="Arial" panose="020B0604020202020204" pitchFamily="34" charset="0"/>
                <a:cs typeface="Arial" panose="020B0604020202020204" pitchFamily="34" charset="0"/>
              </a:rPr>
              <a:t> nur für den angegebenen Zweck;</a:t>
            </a:r>
          </a:p>
          <a:p>
            <a:pPr>
              <a:buFont typeface="Arial" pitchFamily="34" charset="0"/>
              <a:buChar char="•"/>
            </a:pPr>
            <a:r>
              <a:rPr lang="de-CH" sz="2000" dirty="0" smtClean="0">
                <a:latin typeface="Arial" panose="020B0604020202020204" pitchFamily="34" charset="0"/>
                <a:cs typeface="Arial" panose="020B0604020202020204" pitchFamily="34" charset="0"/>
              </a:rPr>
              <a:t> soweit erforderlich bearbeitet werden.</a:t>
            </a:r>
          </a:p>
          <a:p>
            <a:endParaRPr lang="de-CH" sz="2200" dirty="0"/>
          </a:p>
        </p:txBody>
      </p:sp>
    </p:spTree>
    <p:extLst>
      <p:ext uri="{BB962C8B-B14F-4D97-AF65-F5344CB8AC3E}">
        <p14:creationId xmlns:p14="http://schemas.microsoft.com/office/powerpoint/2010/main" val="127475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Programm</a:t>
            </a:r>
            <a:endParaRPr lang="de-CH" sz="2400" dirty="0"/>
          </a:p>
        </p:txBody>
      </p:sp>
      <p:sp>
        <p:nvSpPr>
          <p:cNvPr id="3" name="Textfeld 2"/>
          <p:cNvSpPr txBox="1"/>
          <p:nvPr/>
        </p:nvSpPr>
        <p:spPr>
          <a:xfrm>
            <a:off x="683568" y="1988840"/>
            <a:ext cx="5630324" cy="2923877"/>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Archivierung</a:t>
            </a:r>
            <a:endParaRPr lang="de-CH" sz="2000" b="1" dirty="0">
              <a:latin typeface="Arial" panose="020B0604020202020204" pitchFamily="34" charset="0"/>
              <a:cs typeface="Arial" panose="020B0604020202020204" pitchFamily="34" charset="0"/>
            </a:endParaRPr>
          </a:p>
          <a:p>
            <a:pPr marL="717550">
              <a:buFont typeface="Arial" pitchFamily="34" charset="0"/>
              <a:buChar char="•"/>
              <a:tabLst>
                <a:tab pos="990600" algn="l"/>
              </a:tabLst>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Einzelarbeit </a:t>
            </a:r>
            <a:r>
              <a:rPr lang="de-CH" sz="2000" dirty="0">
                <a:latin typeface="Arial" panose="020B0604020202020204" pitchFamily="34" charset="0"/>
                <a:cs typeface="Arial" panose="020B0604020202020204" pitchFamily="34" charset="0"/>
              </a:rPr>
              <a:t>– Austausch in der Gruppe</a:t>
            </a: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Gruppenarbeit</a:t>
            </a:r>
            <a:endParaRPr lang="de-CH" sz="2000" dirty="0">
              <a:latin typeface="Arial" panose="020B0604020202020204" pitchFamily="34" charset="0"/>
              <a:cs typeface="Arial" panose="020B0604020202020204" pitchFamily="34" charset="0"/>
            </a:endParaRP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Beispiele </a:t>
            </a:r>
            <a:endParaRPr lang="de-CH" sz="2000" dirty="0">
              <a:latin typeface="Arial" panose="020B0604020202020204" pitchFamily="34" charset="0"/>
              <a:cs typeface="Arial" panose="020B0604020202020204" pitchFamily="34" charset="0"/>
            </a:endParaRP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Input</a:t>
            </a:r>
            <a:endParaRPr lang="de-CH" sz="2000" dirty="0">
              <a:latin typeface="Arial" panose="020B0604020202020204" pitchFamily="34" charset="0"/>
              <a:cs typeface="Arial" panose="020B0604020202020204" pitchFamily="34" charset="0"/>
            </a:endParaRP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Einzelarbeit</a:t>
            </a:r>
            <a:r>
              <a:rPr lang="de-CH" sz="2000" dirty="0">
                <a:latin typeface="Arial" panose="020B0604020202020204" pitchFamily="34" charset="0"/>
                <a:cs typeface="Arial" panose="020B0604020202020204" pitchFamily="34" charset="0"/>
              </a:rPr>
              <a:t>	</a:t>
            </a:r>
          </a:p>
          <a:p>
            <a:pPr marL="717550">
              <a:buFont typeface="Arial" pitchFamily="34" charset="0"/>
              <a:buChar char="•"/>
            </a:pPr>
            <a:endParaRPr lang="de-CH" sz="2000" dirty="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Zusammenfassung/Zielerreichung</a:t>
            </a:r>
            <a:r>
              <a:rPr lang="de-CH" sz="2000" dirty="0">
                <a:latin typeface="Arial" panose="020B0604020202020204" pitchFamily="34" charset="0"/>
                <a:cs typeface="Arial" panose="020B0604020202020204" pitchFamily="34" charset="0"/>
              </a:rPr>
              <a:t>?</a:t>
            </a:r>
          </a:p>
          <a:p>
            <a:endParaRPr lang="de-CH" sz="2400" dirty="0"/>
          </a:p>
        </p:txBody>
      </p:sp>
    </p:spTree>
    <p:extLst>
      <p:ext uri="{BB962C8B-B14F-4D97-AF65-F5344CB8AC3E}">
        <p14:creationId xmlns:p14="http://schemas.microsoft.com/office/powerpoint/2010/main" val="963180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Personendaten</a:t>
            </a:r>
            <a:endParaRPr lang="de-CH" sz="2400" dirty="0"/>
          </a:p>
        </p:txBody>
      </p:sp>
      <p:sp>
        <p:nvSpPr>
          <p:cNvPr id="3" name="Inhaltsplatzhalter 2"/>
          <p:cNvSpPr>
            <a:spLocks noGrp="1"/>
          </p:cNvSpPr>
          <p:nvPr>
            <p:ph idx="1"/>
          </p:nvPr>
        </p:nvSpPr>
        <p:spPr>
          <a:xfrm>
            <a:off x="431800" y="2060848"/>
            <a:ext cx="6985000" cy="1584176"/>
          </a:xfrm>
        </p:spPr>
        <p:txBody>
          <a:bodyPr/>
          <a:lstStyle/>
          <a:p>
            <a:pPr marL="0" indent="0">
              <a:buNone/>
            </a:pPr>
            <a:endParaRPr lang="de-CH" sz="1400" dirty="0" smtClean="0"/>
          </a:p>
          <a:p>
            <a:pPr marL="0" indent="0">
              <a:buNone/>
            </a:pPr>
            <a:r>
              <a:rPr lang="de-CH" dirty="0" smtClean="0"/>
              <a:t>Personendaten sind Angaben, die sich auf eine </a:t>
            </a:r>
            <a:r>
              <a:rPr lang="de-CH" dirty="0" smtClean="0">
                <a:solidFill>
                  <a:srgbClr val="FF0000"/>
                </a:solidFill>
              </a:rPr>
              <a:t>bestimmte </a:t>
            </a:r>
            <a:r>
              <a:rPr lang="de-CH" dirty="0" smtClean="0"/>
              <a:t>oder nur </a:t>
            </a:r>
            <a:r>
              <a:rPr lang="de-CH" dirty="0" smtClean="0">
                <a:solidFill>
                  <a:srgbClr val="0000FF"/>
                </a:solidFill>
              </a:rPr>
              <a:t>bestimmbare Person</a:t>
            </a:r>
            <a:r>
              <a:rPr lang="de-CH" dirty="0" smtClean="0">
                <a:solidFill>
                  <a:schemeClr val="accent3">
                    <a:lumMod val="75000"/>
                  </a:schemeClr>
                </a:solidFill>
              </a:rPr>
              <a:t> </a:t>
            </a:r>
            <a:r>
              <a:rPr lang="de-CH" dirty="0" smtClean="0"/>
              <a:t>beziehen.</a:t>
            </a:r>
          </a:p>
          <a:p>
            <a:pPr marL="0" indent="0">
              <a:buNone/>
            </a:pPr>
            <a:endParaRPr lang="de-CH" dirty="0"/>
          </a:p>
        </p:txBody>
      </p:sp>
      <p:sp>
        <p:nvSpPr>
          <p:cNvPr id="5" name="Rechteck 4"/>
          <p:cNvSpPr/>
          <p:nvPr/>
        </p:nvSpPr>
        <p:spPr>
          <a:xfrm>
            <a:off x="432000" y="3546882"/>
            <a:ext cx="7704856" cy="1938992"/>
          </a:xfrm>
          <a:prstGeom prst="rect">
            <a:avLst/>
          </a:prstGeom>
        </p:spPr>
        <p:txBody>
          <a:bodyPr wrap="square">
            <a:spAutoFit/>
          </a:bodyPr>
          <a:lstStyle/>
          <a:p>
            <a:r>
              <a:rPr lang="de-CH" sz="2000" dirty="0">
                <a:solidFill>
                  <a:srgbClr val="FF0000"/>
                </a:solidFill>
                <a:latin typeface="Arial" panose="020B0604020202020204" pitchFamily="34" charset="0"/>
                <a:cs typeface="Arial" panose="020B0604020202020204" pitchFamily="34" charset="0"/>
              </a:rPr>
              <a:t>Bestimmte Person</a:t>
            </a:r>
            <a:r>
              <a:rPr lang="de-CH" sz="2000" dirty="0">
                <a:latin typeface="Arial" panose="020B0604020202020204" pitchFamily="34" charset="0"/>
                <a:cs typeface="Arial" panose="020B0604020202020204" pitchFamily="34" charset="0"/>
              </a:rPr>
              <a:t>: Identität wird direkt aus den vorliegenden Informationen abgeleitet (z.B. Identitätskarte) </a:t>
            </a:r>
          </a:p>
          <a:p>
            <a:endParaRPr lang="de-CH" sz="2000" dirty="0">
              <a:latin typeface="Arial" panose="020B0604020202020204" pitchFamily="34" charset="0"/>
              <a:cs typeface="Arial" panose="020B0604020202020204" pitchFamily="34" charset="0"/>
            </a:endParaRPr>
          </a:p>
          <a:p>
            <a:r>
              <a:rPr lang="de-CH" sz="2000" dirty="0">
                <a:solidFill>
                  <a:srgbClr val="0000FF"/>
                </a:solidFill>
                <a:latin typeface="Arial" panose="020B0604020202020204" pitchFamily="34" charset="0"/>
                <a:cs typeface="Arial" panose="020B0604020202020204" pitchFamily="34" charset="0"/>
              </a:rPr>
              <a:t>Bestimmbare Person: </a:t>
            </a:r>
            <a:r>
              <a:rPr lang="de-CH" sz="2000" dirty="0">
                <a:latin typeface="Arial" panose="020B0604020202020204" pitchFamily="34" charset="0"/>
                <a:cs typeface="Arial" panose="020B0604020202020204" pitchFamily="34" charset="0"/>
              </a:rPr>
              <a:t>Identität wird in Kombination der vorliegenden Informationen mit anderen Informationen feststellbar (z.B. Funktionsbezeichnung)</a:t>
            </a:r>
          </a:p>
        </p:txBody>
      </p:sp>
    </p:spTree>
    <p:extLst>
      <p:ext uri="{BB962C8B-B14F-4D97-AF65-F5344CB8AC3E}">
        <p14:creationId xmlns:p14="http://schemas.microsoft.com/office/powerpoint/2010/main" val="13553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Personendaten</a:t>
            </a:r>
            <a:endParaRPr lang="de-CH" sz="2400" dirty="0"/>
          </a:p>
        </p:txBody>
      </p:sp>
      <p:sp>
        <p:nvSpPr>
          <p:cNvPr id="3" name="Inhaltsplatzhalter 2"/>
          <p:cNvSpPr>
            <a:spLocks noGrp="1"/>
          </p:cNvSpPr>
          <p:nvPr>
            <p:ph idx="1"/>
          </p:nvPr>
        </p:nvSpPr>
        <p:spPr>
          <a:xfrm>
            <a:off x="431800" y="2060848"/>
            <a:ext cx="7380560" cy="1440160"/>
          </a:xfrm>
        </p:spPr>
        <p:txBody>
          <a:bodyPr/>
          <a:lstStyle/>
          <a:p>
            <a:pPr marL="0" indent="0">
              <a:buNone/>
            </a:pPr>
            <a:endParaRPr lang="de-CH" sz="1400" dirty="0" smtClean="0"/>
          </a:p>
          <a:p>
            <a:pPr marL="0" indent="0">
              <a:buNone/>
            </a:pPr>
            <a:r>
              <a:rPr lang="de-CH" dirty="0" smtClean="0"/>
              <a:t>Achtung: heikel ist der Umgang mit </a:t>
            </a:r>
            <a:r>
              <a:rPr lang="de-CH" dirty="0" smtClean="0">
                <a:solidFill>
                  <a:srgbClr val="FF0000"/>
                </a:solidFill>
              </a:rPr>
              <a:t>besonders schützenswerten Personendaten:</a:t>
            </a:r>
          </a:p>
          <a:p>
            <a:pPr marL="0" indent="0">
              <a:buNone/>
            </a:pPr>
            <a:endParaRPr lang="de-C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 y="3282231"/>
            <a:ext cx="766286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endParaRPr lang="de-CH" sz="2400" dirty="0"/>
          </a:p>
        </p:txBody>
      </p:sp>
      <p:sp>
        <p:nvSpPr>
          <p:cNvPr id="3" name="Inhaltsplatzhalter 2"/>
          <p:cNvSpPr>
            <a:spLocks noGrp="1"/>
          </p:cNvSpPr>
          <p:nvPr>
            <p:ph idx="1"/>
          </p:nvPr>
        </p:nvSpPr>
        <p:spPr>
          <a:xfrm>
            <a:off x="431800" y="2132856"/>
            <a:ext cx="6985000" cy="2807970"/>
          </a:xfrm>
        </p:spPr>
        <p:txBody>
          <a:bodyPr/>
          <a:lstStyle/>
          <a:p>
            <a:pPr marL="0" indent="0">
              <a:buNone/>
            </a:pPr>
            <a:r>
              <a:rPr lang="de-CH" dirty="0" smtClean="0"/>
              <a:t>Betroffene Personen machen gegenüber den öffentlichen Organen ihre Rechte geltend</a:t>
            </a:r>
          </a:p>
          <a:p>
            <a:pPr marL="0" indent="0">
              <a:buNone/>
            </a:pPr>
            <a:endParaRPr lang="de-CH" dirty="0" smtClean="0"/>
          </a:p>
          <a:p>
            <a:pPr marL="0" indent="0">
              <a:buNone/>
            </a:pPr>
            <a:endParaRPr lang="de-CH" dirty="0" smtClean="0"/>
          </a:p>
          <a:p>
            <a:pPr marL="0" indent="0">
              <a:buNone/>
            </a:pPr>
            <a:r>
              <a:rPr lang="de-CH" dirty="0" smtClean="0"/>
              <a:t>	</a:t>
            </a:r>
          </a:p>
          <a:p>
            <a:pPr marL="0" indent="0">
              <a:buNone/>
            </a:pPr>
            <a:endParaRPr lang="de-CH" dirty="0" smtClean="0"/>
          </a:p>
          <a:p>
            <a:pPr marL="0" indent="0">
              <a:buNone/>
            </a:pPr>
            <a:endParaRPr lang="de-CH" dirty="0"/>
          </a:p>
        </p:txBody>
      </p:sp>
      <p:sp>
        <p:nvSpPr>
          <p:cNvPr id="4" name="Nach oben gebogener Pfeil 3"/>
          <p:cNvSpPr/>
          <p:nvPr/>
        </p:nvSpPr>
        <p:spPr>
          <a:xfrm rot="5400000">
            <a:off x="647564" y="3110983"/>
            <a:ext cx="720080" cy="93610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1619672" y="3537590"/>
            <a:ext cx="6707285" cy="1938992"/>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Anspruch auf Auskunft:</a:t>
            </a:r>
          </a:p>
          <a:p>
            <a:pPr>
              <a:buFont typeface="Arial" pitchFamily="34" charset="0"/>
              <a:buChar char="•"/>
              <a:tabLst>
                <a:tab pos="365125" algn="l"/>
              </a:tabLst>
            </a:pPr>
            <a:r>
              <a:rPr lang="de-CH" sz="2000" dirty="0" smtClean="0">
                <a:latin typeface="Arial" panose="020B0604020202020204" pitchFamily="34" charset="0"/>
                <a:cs typeface="Arial" panose="020B0604020202020204" pitchFamily="34" charset="0"/>
              </a:rPr>
              <a:t>	welche Daten über sie bearbeitet werden</a:t>
            </a:r>
          </a:p>
          <a:p>
            <a:pPr>
              <a:buFont typeface="Arial" pitchFamily="34" charset="0"/>
              <a:buChar char="•"/>
              <a:tabLst>
                <a:tab pos="365125" algn="l"/>
              </a:tabLst>
            </a:pPr>
            <a:r>
              <a:rPr lang="de-CH" sz="2000" dirty="0" smtClean="0">
                <a:latin typeface="Arial" panose="020B0604020202020204" pitchFamily="34" charset="0"/>
                <a:cs typeface="Arial" panose="020B0604020202020204" pitchFamily="34" charset="0"/>
              </a:rPr>
              <a:t>	können unter Umständen Berichtigung, Sperrung oder</a:t>
            </a:r>
          </a:p>
          <a:p>
            <a:pPr>
              <a:tabLst>
                <a:tab pos="365125" algn="l"/>
              </a:tabLst>
            </a:pPr>
            <a:r>
              <a:rPr lang="de-CH" sz="2000" dirty="0" smtClean="0">
                <a:latin typeface="Arial" panose="020B0604020202020204" pitchFamily="34" charset="0"/>
                <a:cs typeface="Arial" panose="020B0604020202020204" pitchFamily="34" charset="0"/>
              </a:rPr>
              <a:t>	Löschung der Daten verlangen</a:t>
            </a:r>
          </a:p>
          <a:p>
            <a:pPr>
              <a:tabLst>
                <a:tab pos="365125" algn="l"/>
              </a:tabLst>
            </a:pP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Diese Rechte sind einklagbar.</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273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endParaRPr lang="de-CH" sz="2400" dirty="0"/>
          </a:p>
        </p:txBody>
      </p:sp>
      <p:sp>
        <p:nvSpPr>
          <p:cNvPr id="3" name="Inhaltsplatzhalter 2"/>
          <p:cNvSpPr>
            <a:spLocks noGrp="1"/>
          </p:cNvSpPr>
          <p:nvPr>
            <p:ph idx="1"/>
          </p:nvPr>
        </p:nvSpPr>
        <p:spPr/>
        <p:txBody>
          <a:bodyPr/>
          <a:lstStyle/>
          <a:p>
            <a:pPr marL="0" indent="0">
              <a:buNone/>
            </a:pPr>
            <a:r>
              <a:rPr lang="de-CH" dirty="0" smtClean="0"/>
              <a:t>Gesetzliche </a:t>
            </a:r>
            <a:r>
              <a:rPr lang="de-CH" b="1" dirty="0" smtClean="0"/>
              <a:t>Geheimhaltungspflicht</a:t>
            </a:r>
            <a:r>
              <a:rPr lang="de-CH" dirty="0" smtClean="0"/>
              <a:t>, welche für Behördenmitglieder und Verwaltungsmitarbeitende sowie allen </a:t>
            </a:r>
            <a:r>
              <a:rPr lang="de-CH" b="1" u="sng" dirty="0" smtClean="0">
                <a:solidFill>
                  <a:srgbClr val="FF0000"/>
                </a:solidFill>
              </a:rPr>
              <a:t>Lernenden/Praktikanten</a:t>
            </a:r>
            <a:r>
              <a:rPr lang="de-CH" dirty="0" smtClean="0"/>
              <a:t> besteht.</a:t>
            </a:r>
            <a:endParaRPr lang="de-CH" dirty="0"/>
          </a:p>
        </p:txBody>
      </p:sp>
      <p:pic>
        <p:nvPicPr>
          <p:cNvPr id="1026"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364088" y="3212976"/>
            <a:ext cx="1939925" cy="1819275"/>
          </a:xfrm>
          <a:prstGeom prst="rect">
            <a:avLst/>
          </a:prstGeom>
          <a:noFill/>
        </p:spPr>
      </p:pic>
      <p:sp>
        <p:nvSpPr>
          <p:cNvPr id="4" name="Rechteck 3"/>
          <p:cNvSpPr/>
          <p:nvPr/>
        </p:nvSpPr>
        <p:spPr>
          <a:xfrm>
            <a:off x="539552" y="5446965"/>
            <a:ext cx="6318448" cy="400110"/>
          </a:xfrm>
          <a:prstGeom prst="rect">
            <a:avLst/>
          </a:prstGeom>
        </p:spPr>
        <p:txBody>
          <a:bodyPr wrap="square">
            <a:spAutoFit/>
          </a:bodyPr>
          <a:lstStyle/>
          <a:p>
            <a:r>
              <a:rPr lang="de-CH" sz="2000" dirty="0">
                <a:solidFill>
                  <a:srgbClr val="FF0000"/>
                </a:solidFill>
                <a:latin typeface="Arial" panose="020B0604020202020204" pitchFamily="34" charset="0"/>
                <a:cs typeface="Arial" panose="020B0604020202020204" pitchFamily="34" charset="0"/>
              </a:rPr>
              <a:t>Amtsgeheimnis = dienstliche Schweigepflicht!!</a:t>
            </a:r>
          </a:p>
        </p:txBody>
      </p:sp>
    </p:spTree>
    <p:extLst>
      <p:ext uri="{BB962C8B-B14F-4D97-AF65-F5344CB8AC3E}">
        <p14:creationId xmlns:p14="http://schemas.microsoft.com/office/powerpoint/2010/main" val="896991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endParaRPr lang="de-CH" sz="2400" dirty="0"/>
          </a:p>
        </p:txBody>
      </p:sp>
      <p:sp>
        <p:nvSpPr>
          <p:cNvPr id="3" name="Inhaltsplatzhalter 2"/>
          <p:cNvSpPr>
            <a:spLocks noGrp="1"/>
          </p:cNvSpPr>
          <p:nvPr>
            <p:ph idx="1"/>
          </p:nvPr>
        </p:nvSpPr>
        <p:spPr/>
        <p:txBody>
          <a:bodyPr/>
          <a:lstStyle/>
          <a:p>
            <a:pPr marL="0" indent="0">
              <a:buNone/>
            </a:pPr>
            <a:r>
              <a:rPr lang="de-CH" dirty="0" smtClean="0"/>
              <a:t>Worum geht es?</a:t>
            </a:r>
            <a:endParaRPr lang="de-CH" dirty="0"/>
          </a:p>
        </p:txBody>
      </p:sp>
      <p:pic>
        <p:nvPicPr>
          <p:cNvPr id="1026"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131840" y="3140968"/>
            <a:ext cx="1939925" cy="1819275"/>
          </a:xfrm>
          <a:prstGeom prst="rect">
            <a:avLst/>
          </a:prstGeom>
          <a:noFill/>
        </p:spPr>
      </p:pic>
    </p:spTree>
    <p:extLst>
      <p:ext uri="{BB962C8B-B14F-4D97-AF65-F5344CB8AC3E}">
        <p14:creationId xmlns:p14="http://schemas.microsoft.com/office/powerpoint/2010/main" val="634449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endParaRPr lang="de-CH" sz="2400" dirty="0"/>
          </a:p>
        </p:txBody>
      </p:sp>
      <p:sp>
        <p:nvSpPr>
          <p:cNvPr id="3" name="Inhaltsplatzhalter 2"/>
          <p:cNvSpPr>
            <a:spLocks noGrp="1"/>
          </p:cNvSpPr>
          <p:nvPr>
            <p:ph idx="1"/>
          </p:nvPr>
        </p:nvSpPr>
        <p:spPr>
          <a:xfrm>
            <a:off x="431800" y="2060848"/>
            <a:ext cx="6985000" cy="2807970"/>
          </a:xfrm>
        </p:spPr>
        <p:txBody>
          <a:bodyPr/>
          <a:lstStyle/>
          <a:p>
            <a:pPr marL="0" indent="0">
              <a:buNone/>
            </a:pPr>
            <a:r>
              <a:rPr lang="de-CH" dirty="0" smtClean="0"/>
              <a:t>Was passiert, wenn sich jemand nicht an das Amtsgeheimnis hält?</a:t>
            </a:r>
            <a:endParaRPr lang="de-CH" dirty="0"/>
          </a:p>
        </p:txBody>
      </p:sp>
      <p:pic>
        <p:nvPicPr>
          <p:cNvPr id="2051" name="Picture 3" descr="C:\Users\moe\AppData\Local\Microsoft\Windows\Temporary Internet Files\Content.IE5\CXL58WID\MC900437992[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707904" y="3140968"/>
            <a:ext cx="2336603" cy="1800200"/>
          </a:xfrm>
          <a:prstGeom prst="rect">
            <a:avLst/>
          </a:prstGeom>
          <a:noFill/>
        </p:spPr>
      </p:pic>
      <p:sp>
        <p:nvSpPr>
          <p:cNvPr id="7" name="Nach oben gebogener Pfeil 6"/>
          <p:cNvSpPr/>
          <p:nvPr/>
        </p:nvSpPr>
        <p:spPr>
          <a:xfrm rot="5400000">
            <a:off x="899592" y="4797152"/>
            <a:ext cx="576064" cy="1008112"/>
          </a:xfrm>
          <a:prstGeom prst="bentUpArrow">
            <a:avLst>
              <a:gd name="adj1" fmla="val 25000"/>
              <a:gd name="adj2" fmla="val 24023"/>
              <a:gd name="adj3" fmla="val 25000"/>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2123728" y="5210036"/>
            <a:ext cx="4090094" cy="400110"/>
          </a:xfrm>
          <a:prstGeom prst="rect">
            <a:avLst/>
          </a:prstGeom>
          <a:noFill/>
        </p:spPr>
        <p:txBody>
          <a:bodyPr wrap="none" rtlCol="0">
            <a:spAutoFit/>
          </a:bodyPr>
          <a:lstStyle/>
          <a:p>
            <a:r>
              <a:rPr lang="de-CH" sz="2000" dirty="0" smtClean="0">
                <a:latin typeface="Arial" panose="020B0604020202020204" pitchFamily="34" charset="0"/>
                <a:cs typeface="Arial" panose="020B0604020202020204" pitchFamily="34" charset="0"/>
              </a:rPr>
              <a:t>Verletzung des Amtsgeheimnisses</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136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Gesetzliche Grundlagen</a:t>
            </a:r>
            <a:endParaRPr lang="de-CH" sz="2400" dirty="0"/>
          </a:p>
        </p:txBody>
      </p:sp>
      <p:sp>
        <p:nvSpPr>
          <p:cNvPr id="3" name="Inhaltsplatzhalter 2"/>
          <p:cNvSpPr>
            <a:spLocks noGrp="1"/>
          </p:cNvSpPr>
          <p:nvPr>
            <p:ph idx="1"/>
          </p:nvPr>
        </p:nvSpPr>
        <p:spPr/>
        <p:txBody>
          <a:bodyPr/>
          <a:lstStyle/>
          <a:p>
            <a:pPr marL="0" indent="0">
              <a:buNone/>
            </a:pPr>
            <a:r>
              <a:rPr lang="de-CH" dirty="0" smtClean="0"/>
              <a:t>Art. 320 Schweizerisches Strafgesetzbuch (StGB)</a:t>
            </a:r>
          </a:p>
          <a:p>
            <a:pPr marL="0" indent="0">
              <a:buNone/>
            </a:pPr>
            <a:endParaRPr lang="de-CH" dirty="0" smtClean="0"/>
          </a:p>
          <a:p>
            <a:pPr marL="457200" indent="-457200">
              <a:buAutoNum type="arabicPlain"/>
              <a:tabLst>
                <a:tab pos="365125" algn="l"/>
              </a:tabLst>
            </a:pPr>
            <a:r>
              <a:rPr lang="de-CH" dirty="0" smtClean="0"/>
              <a:t>Wer ein Geheimnis offenbart, das ihm in seiner Eigenschaft als Mitglied einer Behörde oder als Beamter anvertraut worden ist, oder das er in seiner amtlichen oder dienstlichen Stellung wahrgenommen hat, wird mit </a:t>
            </a:r>
            <a:r>
              <a:rPr lang="de-CH" b="1" dirty="0" smtClean="0"/>
              <a:t>Freiheitsstrafe</a:t>
            </a:r>
            <a:r>
              <a:rPr lang="de-CH" dirty="0" smtClean="0"/>
              <a:t> bis zu drei Jahren oder </a:t>
            </a:r>
            <a:r>
              <a:rPr lang="de-CH" b="1" dirty="0" smtClean="0"/>
              <a:t>Geldstrafe</a:t>
            </a:r>
            <a:r>
              <a:rPr lang="de-CH" dirty="0" smtClean="0"/>
              <a:t> bestraft.</a:t>
            </a:r>
          </a:p>
          <a:p>
            <a:pPr marL="457200" indent="-457200">
              <a:buAutoNum type="arabicPlain"/>
              <a:tabLst>
                <a:tab pos="365125" algn="l"/>
              </a:tabLst>
            </a:pPr>
            <a:endParaRPr lang="de-CH" dirty="0" smtClean="0"/>
          </a:p>
          <a:p>
            <a:pPr marL="457200" indent="-457200">
              <a:buNone/>
              <a:tabLst>
                <a:tab pos="365125" algn="l"/>
              </a:tabLst>
            </a:pPr>
            <a:endParaRPr lang="de-CH" dirty="0"/>
          </a:p>
        </p:txBody>
      </p:sp>
    </p:spTree>
    <p:extLst>
      <p:ext uri="{BB962C8B-B14F-4D97-AF65-F5344CB8AC3E}">
        <p14:creationId xmlns:p14="http://schemas.microsoft.com/office/powerpoint/2010/main" val="3240659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Gesetzliche Grundlagen</a:t>
            </a:r>
            <a:endParaRPr lang="de-CH" sz="2400" dirty="0"/>
          </a:p>
        </p:txBody>
      </p:sp>
      <p:sp>
        <p:nvSpPr>
          <p:cNvPr id="3" name="Inhaltsplatzhalter 2"/>
          <p:cNvSpPr>
            <a:spLocks noGrp="1"/>
          </p:cNvSpPr>
          <p:nvPr>
            <p:ph idx="1"/>
          </p:nvPr>
        </p:nvSpPr>
        <p:spPr/>
        <p:txBody>
          <a:bodyPr/>
          <a:lstStyle/>
          <a:p>
            <a:pPr marL="0" indent="0">
              <a:buNone/>
            </a:pPr>
            <a:r>
              <a:rPr lang="de-CH" dirty="0" smtClean="0"/>
              <a:t>Art. 320 Schweizerisches Strafgesetzbuch (StGB)</a:t>
            </a:r>
          </a:p>
          <a:p>
            <a:pPr marL="457200" indent="-457200">
              <a:buNone/>
              <a:tabLst>
                <a:tab pos="365125" algn="l"/>
              </a:tabLst>
            </a:pPr>
            <a:endParaRPr lang="de-CH" dirty="0" smtClean="0"/>
          </a:p>
          <a:p>
            <a:pPr marL="457200" indent="-457200">
              <a:buNone/>
              <a:tabLst>
                <a:tab pos="365125" algn="l"/>
              </a:tabLst>
            </a:pPr>
            <a:r>
              <a:rPr lang="de-CH" dirty="0" smtClean="0"/>
              <a:t>2	 Der Täter ist nicht strafbar, wenn er das Geheimnis mit schriftlicher Einwilligung seiner vorgesetzten Behörde geoffenbart hat.</a:t>
            </a:r>
          </a:p>
          <a:p>
            <a:pPr marL="457200" indent="-457200">
              <a:buAutoNum type="arabicPlain"/>
              <a:tabLst>
                <a:tab pos="365125" algn="l"/>
              </a:tabLst>
            </a:pPr>
            <a:endParaRPr lang="de-CH" dirty="0" smtClean="0"/>
          </a:p>
          <a:p>
            <a:pPr marL="457200" indent="-457200">
              <a:buNone/>
              <a:tabLst>
                <a:tab pos="365125" algn="l"/>
              </a:tabLst>
            </a:pPr>
            <a:endParaRPr lang="de-CH" dirty="0"/>
          </a:p>
        </p:txBody>
      </p:sp>
    </p:spTree>
    <p:extLst>
      <p:ext uri="{BB962C8B-B14F-4D97-AF65-F5344CB8AC3E}">
        <p14:creationId xmlns:p14="http://schemas.microsoft.com/office/powerpoint/2010/main" val="992343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endParaRPr lang="de-CH" sz="2400" dirty="0"/>
          </a:p>
        </p:txBody>
      </p:sp>
      <p:sp>
        <p:nvSpPr>
          <p:cNvPr id="3" name="Inhaltsplatzhalter 2"/>
          <p:cNvSpPr>
            <a:spLocks noGrp="1"/>
          </p:cNvSpPr>
          <p:nvPr>
            <p:ph idx="1"/>
          </p:nvPr>
        </p:nvSpPr>
        <p:spPr/>
        <p:txBody>
          <a:bodyPr/>
          <a:lstStyle/>
          <a:p>
            <a:pPr marL="457200" indent="-457200">
              <a:buNone/>
              <a:tabLst>
                <a:tab pos="365125" algn="l"/>
              </a:tabLst>
            </a:pPr>
            <a:r>
              <a:rPr lang="de-CH" dirty="0" smtClean="0"/>
              <a:t>Voraussetzung </a:t>
            </a:r>
            <a:r>
              <a:rPr lang="de-CH" dirty="0" smtClean="0">
                <a:sym typeface="Symbol"/>
              </a:rPr>
              <a:t></a:t>
            </a:r>
            <a:r>
              <a:rPr lang="de-CH" dirty="0" smtClean="0"/>
              <a:t> es muss ein Geheimnis vorliegen:</a:t>
            </a:r>
          </a:p>
          <a:p>
            <a:pPr marL="457200" indent="-457200">
              <a:buNone/>
              <a:tabLst>
                <a:tab pos="365125" algn="l"/>
              </a:tabLst>
            </a:pPr>
            <a:r>
              <a:rPr lang="de-CH" dirty="0" smtClean="0"/>
              <a:t>Eine Tatsache:</a:t>
            </a:r>
          </a:p>
          <a:p>
            <a:pPr marL="266700" indent="-266700">
              <a:tabLst>
                <a:tab pos="266700" algn="l"/>
              </a:tabLst>
            </a:pPr>
            <a:r>
              <a:rPr lang="de-CH" dirty="0" smtClean="0"/>
              <a:t>die nicht öffentlich bekannt ist und</a:t>
            </a:r>
          </a:p>
          <a:p>
            <a:pPr marL="266700" indent="-266700">
              <a:tabLst>
                <a:tab pos="365125" algn="l"/>
              </a:tabLst>
            </a:pPr>
            <a:r>
              <a:rPr lang="de-CH" dirty="0" smtClean="0"/>
              <a:t>die nicht öffentlich zugänglich ist.</a:t>
            </a:r>
          </a:p>
          <a:p>
            <a:pPr marL="457200" indent="-457200">
              <a:buNone/>
              <a:tabLst>
                <a:tab pos="365125" algn="l"/>
              </a:tabLst>
            </a:pPr>
            <a:endParaRPr lang="de-CH" dirty="0" smtClean="0"/>
          </a:p>
          <a:p>
            <a:pPr marL="0" indent="0">
              <a:buNone/>
              <a:tabLst>
                <a:tab pos="365125" algn="l"/>
              </a:tabLst>
            </a:pPr>
            <a:r>
              <a:rPr lang="de-CH" dirty="0" smtClean="0"/>
              <a:t>Tatsachen, die der verpflichteten Person anvertraut worden sind, oder von denen sie in der Ausübung des Amtes Kenntnis erlangt hat.</a:t>
            </a:r>
          </a:p>
          <a:p>
            <a:pPr marL="457200" indent="-457200">
              <a:buNone/>
              <a:tabLst>
                <a:tab pos="365125" algn="l"/>
              </a:tabLst>
            </a:pPr>
            <a:endParaRPr lang="de-CH" dirty="0" smtClean="0"/>
          </a:p>
          <a:p>
            <a:pPr marL="457200" indent="-457200">
              <a:buNone/>
              <a:tabLst>
                <a:tab pos="365125" algn="l"/>
              </a:tabLst>
            </a:pPr>
            <a:endParaRPr lang="de-CH" dirty="0"/>
          </a:p>
        </p:txBody>
      </p:sp>
      <p:pic>
        <p:nvPicPr>
          <p:cNvPr id="3074" name="Picture 2" descr="C:\Users\moe\AppData\Local\Microsoft\Windows\Temporary Internet Files\Content.IE5\FEQP1OCO\MC900423820[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683586" y="2420888"/>
            <a:ext cx="1200782" cy="1080120"/>
          </a:xfrm>
          <a:prstGeom prst="rect">
            <a:avLst/>
          </a:prstGeom>
          <a:noFill/>
        </p:spPr>
      </p:pic>
    </p:spTree>
    <p:extLst>
      <p:ext uri="{BB962C8B-B14F-4D97-AF65-F5344CB8AC3E}">
        <p14:creationId xmlns:p14="http://schemas.microsoft.com/office/powerpoint/2010/main" val="3393386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endParaRPr lang="de-CH" sz="2400" dirty="0"/>
          </a:p>
        </p:txBody>
      </p:sp>
      <p:sp>
        <p:nvSpPr>
          <p:cNvPr id="3" name="Inhaltsplatzhalter 2"/>
          <p:cNvSpPr>
            <a:spLocks noGrp="1"/>
          </p:cNvSpPr>
          <p:nvPr>
            <p:ph idx="1"/>
          </p:nvPr>
        </p:nvSpPr>
        <p:spPr/>
        <p:txBody>
          <a:bodyPr/>
          <a:lstStyle/>
          <a:p>
            <a:pPr marL="457200" indent="-457200">
              <a:buNone/>
              <a:tabLst>
                <a:tab pos="365125" algn="l"/>
              </a:tabLst>
            </a:pPr>
            <a:r>
              <a:rPr lang="de-CH" dirty="0" smtClean="0"/>
              <a:t>Gültigkeitsbereich gegenüber:</a:t>
            </a:r>
          </a:p>
          <a:p>
            <a:pPr marL="457200" indent="-457200">
              <a:tabLst>
                <a:tab pos="365125" algn="l"/>
              </a:tabLst>
            </a:pPr>
            <a:r>
              <a:rPr lang="de-CH" dirty="0" smtClean="0"/>
              <a:t>Privaten</a:t>
            </a:r>
          </a:p>
          <a:p>
            <a:pPr marL="457200" indent="-457200">
              <a:tabLst>
                <a:tab pos="365125" algn="l"/>
              </a:tabLst>
            </a:pPr>
            <a:r>
              <a:rPr lang="de-CH" dirty="0" smtClean="0"/>
              <a:t>Presse</a:t>
            </a:r>
          </a:p>
          <a:p>
            <a:pPr marL="457200" indent="-457200">
              <a:tabLst>
                <a:tab pos="365125" algn="l"/>
              </a:tabLst>
            </a:pPr>
            <a:r>
              <a:rPr lang="de-CH" dirty="0" smtClean="0"/>
              <a:t>anderen Behörden und</a:t>
            </a:r>
          </a:p>
          <a:p>
            <a:pPr marL="457200" indent="-457200">
              <a:tabLst>
                <a:tab pos="365125" algn="l"/>
              </a:tabLst>
            </a:pPr>
            <a:r>
              <a:rPr lang="de-CH" dirty="0" smtClean="0"/>
              <a:t>Mitarbeitenden, die mit der betreffenden Angelegenheit</a:t>
            </a:r>
          </a:p>
          <a:p>
            <a:pPr marL="457200" indent="-457200">
              <a:buNone/>
              <a:tabLst>
                <a:tab pos="365125" algn="l"/>
              </a:tabLst>
            </a:pPr>
            <a:r>
              <a:rPr lang="de-CH" dirty="0" smtClean="0"/>
              <a:t>		nichts zu tun und keine Aufsichtsfunktion haben </a:t>
            </a:r>
          </a:p>
          <a:p>
            <a:pPr marL="457200" indent="-457200">
              <a:buNone/>
              <a:tabLst>
                <a:tab pos="365125" algn="l"/>
              </a:tabLst>
            </a:pPr>
            <a:endParaRPr lang="de-CH" dirty="0" smtClean="0"/>
          </a:p>
          <a:p>
            <a:pPr marL="457200" indent="-457200">
              <a:buNone/>
              <a:tabLst>
                <a:tab pos="365125" algn="l"/>
              </a:tabLst>
            </a:pPr>
            <a:endParaRPr lang="de-CH" dirty="0"/>
          </a:p>
        </p:txBody>
      </p:sp>
      <p:pic>
        <p:nvPicPr>
          <p:cNvPr id="5"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084168" y="1628800"/>
            <a:ext cx="1632791" cy="1531243"/>
          </a:xfrm>
          <a:prstGeom prst="rect">
            <a:avLst/>
          </a:prstGeom>
          <a:noFill/>
        </p:spPr>
      </p:pic>
      <p:sp>
        <p:nvSpPr>
          <p:cNvPr id="6" name="Textfeld 5"/>
          <p:cNvSpPr txBox="1"/>
          <p:nvPr/>
        </p:nvSpPr>
        <p:spPr>
          <a:xfrm>
            <a:off x="683568" y="4869160"/>
            <a:ext cx="5813258" cy="40011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Vorbehältlich: Auskunfts- und Amtshilfepflicht</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1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sz="2400" dirty="0"/>
              <a:t>Zielsetzung</a:t>
            </a:r>
            <a:endParaRPr lang="de-CH" sz="2400" dirty="0"/>
          </a:p>
        </p:txBody>
      </p:sp>
      <p:sp>
        <p:nvSpPr>
          <p:cNvPr id="4" name="Inhaltsplatzhalter 3"/>
          <p:cNvSpPr>
            <a:spLocks noGrp="1"/>
          </p:cNvSpPr>
          <p:nvPr>
            <p:ph idx="1"/>
          </p:nvPr>
        </p:nvSpPr>
        <p:spPr>
          <a:xfrm>
            <a:off x="431800" y="2422800"/>
            <a:ext cx="6985000" cy="2807970"/>
          </a:xfrm>
        </p:spPr>
        <p:txBody>
          <a:bodyPr/>
          <a:lstStyle/>
          <a:p>
            <a:pPr marL="0" indent="0">
              <a:buNone/>
            </a:pPr>
            <a:r>
              <a:rPr lang="de-CH" dirty="0" smtClean="0"/>
              <a:t>1.1.3.4.1 </a:t>
            </a:r>
            <a:r>
              <a:rPr lang="de-CH" b="1" dirty="0" smtClean="0"/>
              <a:t>Auskunftsrecht</a:t>
            </a:r>
          </a:p>
          <a:p>
            <a:pPr marL="0" indent="0">
              <a:buNone/>
            </a:pPr>
            <a:endParaRPr lang="de-CH" dirty="0" smtClean="0"/>
          </a:p>
          <a:p>
            <a:pPr marL="0" indent="0">
              <a:buNone/>
            </a:pPr>
            <a:r>
              <a:rPr lang="de-CH" dirty="0" smtClean="0"/>
              <a:t>Ich </a:t>
            </a:r>
            <a:r>
              <a:rPr lang="de-CH" b="1" dirty="0" smtClean="0"/>
              <a:t>beantworte eine Anfrage </a:t>
            </a:r>
            <a:r>
              <a:rPr lang="de-CH" dirty="0" smtClean="0"/>
              <a:t>unter Berücksichtigung der Vorschriften von Datenschutz/Amtsgeheimnis korrekt.</a:t>
            </a:r>
          </a:p>
        </p:txBody>
      </p:sp>
    </p:spTree>
    <p:extLst>
      <p:ext uri="{BB962C8B-B14F-4D97-AF65-F5344CB8AC3E}">
        <p14:creationId xmlns:p14="http://schemas.microsoft.com/office/powerpoint/2010/main" val="1474857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endParaRPr lang="de-CH" sz="2400" dirty="0"/>
          </a:p>
        </p:txBody>
      </p:sp>
      <p:pic>
        <p:nvPicPr>
          <p:cNvPr id="5"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347864" y="1916832"/>
            <a:ext cx="2208855" cy="2071480"/>
          </a:xfrm>
          <a:prstGeom prst="rect">
            <a:avLst/>
          </a:prstGeom>
          <a:noFill/>
        </p:spPr>
      </p:pic>
      <p:sp>
        <p:nvSpPr>
          <p:cNvPr id="7" name="Textfeld 6"/>
          <p:cNvSpPr txBox="1"/>
          <p:nvPr/>
        </p:nvSpPr>
        <p:spPr>
          <a:xfrm>
            <a:off x="827584" y="4221088"/>
            <a:ext cx="6624736" cy="1323439"/>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Das Amtsgeheimnis gilt auch nach Beendigung der Amtstätigkeit oder bei Auflösung des Dienstverhältnisses weiter, oder </a:t>
            </a:r>
            <a:r>
              <a:rPr lang="de-CH" sz="2000" b="1" u="sng" dirty="0" smtClean="0">
                <a:solidFill>
                  <a:srgbClr val="FF0000"/>
                </a:solidFill>
                <a:latin typeface="Arial" panose="020B0604020202020204" pitchFamily="34" charset="0"/>
                <a:cs typeface="Arial" panose="020B0604020202020204" pitchFamily="34" charset="0"/>
              </a:rPr>
              <a:t>nach Beendigung der Lehre oder des Praktikums</a:t>
            </a:r>
            <a:endParaRPr lang="de-CH" sz="20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440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Verarbeitung der Vorbereitungsaufgabe</a:t>
            </a:r>
            <a:endParaRPr lang="de-CH" sz="2400" dirty="0"/>
          </a:p>
        </p:txBody>
      </p:sp>
      <p:sp>
        <p:nvSpPr>
          <p:cNvPr id="5" name="Textfeld 4"/>
          <p:cNvSpPr txBox="1"/>
          <p:nvPr/>
        </p:nvSpPr>
        <p:spPr>
          <a:xfrm>
            <a:off x="539552" y="2307644"/>
            <a:ext cx="7992888" cy="3785652"/>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Ergänzen Sie mit Blick auf die Ziele 1.1.3.4.1 und</a:t>
            </a:r>
          </a:p>
          <a:p>
            <a:r>
              <a:rPr lang="de-CH" sz="2000" dirty="0" smtClean="0">
                <a:latin typeface="Arial" panose="020B0604020202020204" pitchFamily="34" charset="0"/>
                <a:cs typeface="Arial" panose="020B0604020202020204" pitchFamily="34" charset="0"/>
              </a:rPr>
              <a:t>1.1.3.4.2  die Tabelle auf der Pinnwand:</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Gibt es bezüglich Datenschutz/Amtsgeheimnis besondere Punkte, die Sie bei der Vorbereitung für Einsichtnahmen in die Akten </a:t>
            </a:r>
          </a:p>
          <a:p>
            <a:r>
              <a:rPr lang="de-CH" sz="2000" dirty="0" smtClean="0">
                <a:latin typeface="Arial" panose="020B0604020202020204" pitchFamily="34" charset="0"/>
                <a:cs typeface="Arial" panose="020B0604020202020204" pitchFamily="34" charset="0"/>
              </a:rPr>
              <a:t>beachten müssen?</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Können Sie Beispiele nennen, wo die Betroffenen besonderen Schutz geniessen oder wo Grenzen gesetzt sind?</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Bereiten Sie ein bis zwei Beispiele vor und ergänzen Sie die Tabelle. Vorbereitungszeit: 5 Minuten.</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909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Einzelarbeit: Formulierung einer Antwort</a:t>
            </a:r>
            <a:endParaRPr lang="de-CH" sz="2400" dirty="0"/>
          </a:p>
        </p:txBody>
      </p:sp>
      <p:sp>
        <p:nvSpPr>
          <p:cNvPr id="3" name="Inhaltsplatzhalter 2"/>
          <p:cNvSpPr>
            <a:spLocks noGrp="1"/>
          </p:cNvSpPr>
          <p:nvPr>
            <p:ph idx="1"/>
          </p:nvPr>
        </p:nvSpPr>
        <p:spPr/>
        <p:txBody>
          <a:bodyPr/>
          <a:lstStyle/>
          <a:p>
            <a:pPr marL="0" indent="0">
              <a:buNone/>
            </a:pPr>
            <a:r>
              <a:rPr lang="de-CH" dirty="0" smtClean="0"/>
              <a:t>Sie arbeiten bei der Gemeindeverwaltung </a:t>
            </a:r>
            <a:r>
              <a:rPr lang="de-CH" dirty="0" err="1" smtClean="0"/>
              <a:t>xy</a:t>
            </a:r>
            <a:r>
              <a:rPr lang="de-CH" dirty="0" smtClean="0"/>
              <a:t> im Bereich der Einwohnerdienste.</a:t>
            </a:r>
          </a:p>
          <a:p>
            <a:pPr marL="0" indent="0">
              <a:buNone/>
            </a:pPr>
            <a:r>
              <a:rPr lang="de-CH" dirty="0" smtClean="0"/>
              <a:t>Frau Ursula Beispiel ruft an und möchte gerne wissen, ob Herr Max Muster noch in der Gemeinde </a:t>
            </a:r>
            <a:r>
              <a:rPr lang="de-CH" dirty="0" err="1" smtClean="0"/>
              <a:t>xy</a:t>
            </a:r>
            <a:r>
              <a:rPr lang="de-CH" dirty="0" smtClean="0"/>
              <a:t> wohnt und interessiert sich für seine Adresse. Sie braucht diese dringend, weil sie die erste Klassenzusammenkunft organisieren will.</a:t>
            </a:r>
          </a:p>
          <a:p>
            <a:pPr marL="0" indent="0">
              <a:buNone/>
            </a:pPr>
            <a:endParaRPr lang="de-CH" dirty="0" smtClean="0"/>
          </a:p>
          <a:p>
            <a:pPr marL="0" indent="0">
              <a:buNone/>
            </a:pPr>
            <a:r>
              <a:rPr lang="de-CH" dirty="0" smtClean="0"/>
              <a:t>Wie lautet Ihre Antwort?</a:t>
            </a:r>
            <a:endParaRPr lang="de-CH" dirty="0"/>
          </a:p>
        </p:txBody>
      </p:sp>
    </p:spTree>
    <p:extLst>
      <p:ext uri="{BB962C8B-B14F-4D97-AF65-F5344CB8AC3E}">
        <p14:creationId xmlns:p14="http://schemas.microsoft.com/office/powerpoint/2010/main" val="176104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Einzelarbeit: Formulierung einer Antwort</a:t>
            </a:r>
            <a:endParaRPr lang="de-CH" sz="2400" dirty="0"/>
          </a:p>
        </p:txBody>
      </p:sp>
      <p:sp>
        <p:nvSpPr>
          <p:cNvPr id="3" name="Inhaltsplatzhalter 2"/>
          <p:cNvSpPr>
            <a:spLocks noGrp="1"/>
          </p:cNvSpPr>
          <p:nvPr>
            <p:ph idx="1"/>
          </p:nvPr>
        </p:nvSpPr>
        <p:spPr/>
        <p:txBody>
          <a:bodyPr/>
          <a:lstStyle/>
          <a:p>
            <a:pPr marL="0" indent="0">
              <a:buNone/>
            </a:pPr>
            <a:r>
              <a:rPr lang="de-CH" dirty="0" smtClean="0"/>
              <a:t>Sie arbeiten auf dem Gemeindesteueramt der Gemeinde X.</a:t>
            </a:r>
          </a:p>
          <a:p>
            <a:pPr marL="0" indent="0">
              <a:buNone/>
            </a:pPr>
            <a:r>
              <a:rPr lang="de-CH" dirty="0" smtClean="0"/>
              <a:t>Frau Ursula Beispiel ruft an. Sie gibt an als Journalistin bei der Zeitschrift Bilanz zu arbeiten und möchte wissen, wie viel Einkommen und Vermögen der Gemeindeammann von X versteuert. Frau Beispiel gibt an, diese Auskunft unbedingt zu benötigen, da es darum gehe, in der Zeitung einen Vergleich der Saläre der Gemeindeammänner zu publizieren.</a:t>
            </a:r>
          </a:p>
          <a:p>
            <a:pPr marL="0" indent="0">
              <a:buNone/>
            </a:pPr>
            <a:endParaRPr lang="de-CH" dirty="0" smtClean="0"/>
          </a:p>
          <a:p>
            <a:pPr marL="0" indent="0">
              <a:buNone/>
            </a:pPr>
            <a:r>
              <a:rPr lang="de-CH" dirty="0" smtClean="0"/>
              <a:t>Wie lautet Ihre Antwort?</a:t>
            </a:r>
            <a:endParaRPr lang="de-CH" dirty="0"/>
          </a:p>
        </p:txBody>
      </p:sp>
    </p:spTree>
    <p:extLst>
      <p:ext uri="{BB962C8B-B14F-4D97-AF65-F5344CB8AC3E}">
        <p14:creationId xmlns:p14="http://schemas.microsoft.com/office/powerpoint/2010/main" val="22731485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Ziele</a:t>
            </a:r>
            <a:r>
              <a:rPr lang="de-CH" b="1" dirty="0" smtClean="0"/>
              <a:t> </a:t>
            </a:r>
            <a:endParaRPr lang="de-CH" b="1" dirty="0"/>
          </a:p>
        </p:txBody>
      </p:sp>
      <p:sp>
        <p:nvSpPr>
          <p:cNvPr id="4" name="Rechteck 3"/>
          <p:cNvSpPr/>
          <p:nvPr/>
        </p:nvSpPr>
        <p:spPr>
          <a:xfrm>
            <a:off x="468000" y="3938280"/>
            <a:ext cx="6264696" cy="1938992"/>
          </a:xfrm>
          <a:prstGeom prst="rect">
            <a:avLst/>
          </a:prstGeom>
        </p:spPr>
        <p:txBody>
          <a:bodyPr wrap="square">
            <a:spAutoFit/>
          </a:bodyPr>
          <a:lstStyle/>
          <a:p>
            <a:r>
              <a:rPr lang="de-CH" sz="2000" b="1" dirty="0" smtClean="0">
                <a:latin typeface="Arial" panose="020B0604020202020204" pitchFamily="34" charset="0"/>
                <a:cs typeface="Arial" panose="020B0604020202020204" pitchFamily="34" charset="0"/>
              </a:rPr>
              <a:t>1.1.3.4.2 Datenschutz/Amtsgeheimnis</a:t>
            </a:r>
          </a:p>
          <a:p>
            <a:r>
              <a:rPr lang="de-CH" sz="2000" dirty="0" smtClean="0">
                <a:latin typeface="Arial" panose="020B0604020202020204" pitchFamily="34" charset="0"/>
                <a:cs typeface="Arial" panose="020B0604020202020204" pitchFamily="34" charset="0"/>
              </a:rPr>
              <a:t>Ich erkläre mit eigenen Worten das </a:t>
            </a:r>
            <a:r>
              <a:rPr lang="de-CH" sz="2000" b="1" dirty="0" smtClean="0">
                <a:latin typeface="Arial" panose="020B0604020202020204" pitchFamily="34" charset="0"/>
                <a:cs typeface="Arial" panose="020B0604020202020204" pitchFamily="34" charset="0"/>
              </a:rPr>
              <a:t>Ziel</a:t>
            </a:r>
            <a:r>
              <a:rPr lang="de-CH" sz="2000" dirty="0" smtClean="0">
                <a:latin typeface="Arial" panose="020B0604020202020204" pitchFamily="34" charset="0"/>
                <a:cs typeface="Arial" panose="020B0604020202020204" pitchFamily="34" charset="0"/>
              </a:rPr>
              <a:t> </a:t>
            </a:r>
            <a:r>
              <a:rPr lang="de-CH" sz="2000" b="1" dirty="0" smtClean="0">
                <a:latin typeface="Arial" panose="020B0604020202020204" pitchFamily="34" charset="0"/>
                <a:cs typeface="Arial" panose="020B0604020202020204" pitchFamily="34" charset="0"/>
              </a:rPr>
              <a:t>des Datenschutzgesetzes</a:t>
            </a:r>
            <a:r>
              <a:rPr lang="de-CH" sz="2000" dirty="0" smtClean="0">
                <a:latin typeface="Arial" panose="020B0604020202020204" pitchFamily="34" charset="0"/>
                <a:cs typeface="Arial" panose="020B0604020202020204" pitchFamily="34" charset="0"/>
              </a:rPr>
              <a:t>. Dabei führe ich Bereiche auf, in denen das Gesetz dem Lehrbetrieb und/oder betroffenen Personen Schutz bietet und wo es Grenzen setzt.</a:t>
            </a:r>
          </a:p>
        </p:txBody>
      </p:sp>
      <p:sp>
        <p:nvSpPr>
          <p:cNvPr id="5" name="Rechteck 4"/>
          <p:cNvSpPr/>
          <p:nvPr/>
        </p:nvSpPr>
        <p:spPr>
          <a:xfrm>
            <a:off x="467544" y="2105561"/>
            <a:ext cx="6048672" cy="1323439"/>
          </a:xfrm>
          <a:prstGeom prst="rect">
            <a:avLst/>
          </a:prstGeom>
        </p:spPr>
        <p:txBody>
          <a:bodyPr wrap="square">
            <a:spAutoFit/>
          </a:bodyPr>
          <a:lstStyle/>
          <a:p>
            <a:r>
              <a:rPr lang="de-CH" sz="2000" b="1" dirty="0" smtClean="0">
                <a:latin typeface="Arial" panose="020B0604020202020204" pitchFamily="34" charset="0"/>
                <a:cs typeface="Arial" panose="020B0604020202020204" pitchFamily="34" charset="0"/>
              </a:rPr>
              <a:t>1.1.3.4.1 Auskunftsrecht</a:t>
            </a:r>
          </a:p>
          <a:p>
            <a:r>
              <a:rPr lang="de-CH" sz="2000" dirty="0" smtClean="0">
                <a:latin typeface="Arial" panose="020B0604020202020204" pitchFamily="34" charset="0"/>
                <a:cs typeface="Arial" panose="020B0604020202020204" pitchFamily="34" charset="0"/>
              </a:rPr>
              <a:t>Ich beantworte eine </a:t>
            </a:r>
            <a:r>
              <a:rPr lang="de-CH" sz="2000" b="1" dirty="0" smtClean="0">
                <a:latin typeface="Arial" panose="020B0604020202020204" pitchFamily="34" charset="0"/>
                <a:cs typeface="Arial" panose="020B0604020202020204" pitchFamily="34" charset="0"/>
              </a:rPr>
              <a:t>Anfrage</a:t>
            </a:r>
            <a:r>
              <a:rPr lang="de-CH" sz="2000" dirty="0" smtClean="0">
                <a:latin typeface="Arial" panose="020B0604020202020204" pitchFamily="34" charset="0"/>
                <a:cs typeface="Arial" panose="020B0604020202020204" pitchFamily="34" charset="0"/>
              </a:rPr>
              <a:t> unter Berücksichtigung der Vorschriften von Datenschutz/Amtsgeheimnis korrekt.</a:t>
            </a:r>
          </a:p>
        </p:txBody>
      </p:sp>
    </p:spTree>
    <p:extLst>
      <p:ext uri="{BB962C8B-B14F-4D97-AF65-F5344CB8AC3E}">
        <p14:creationId xmlns:p14="http://schemas.microsoft.com/office/powerpoint/2010/main" val="3385412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Archivierung</a:t>
            </a:r>
            <a:endParaRPr lang="de-CH" sz="2400" dirty="0"/>
          </a:p>
        </p:txBody>
      </p:sp>
      <p:pic>
        <p:nvPicPr>
          <p:cNvPr id="4099" name="Picture 3" descr="C:\Users\moe\AppData\Local\Microsoft\Windows\Temporary Internet Files\Content.IE5\FEQP1OCO\MC900404035[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275856" y="2204864"/>
            <a:ext cx="2262485" cy="2533284"/>
          </a:xfrm>
          <a:prstGeom prst="rect">
            <a:avLst/>
          </a:prstGeom>
          <a:noFill/>
        </p:spPr>
      </p:pic>
    </p:spTree>
    <p:extLst>
      <p:ext uri="{BB962C8B-B14F-4D97-AF65-F5344CB8AC3E}">
        <p14:creationId xmlns:p14="http://schemas.microsoft.com/office/powerpoint/2010/main" val="3981093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268760"/>
            <a:ext cx="8229600" cy="576064"/>
          </a:xfrm>
        </p:spPr>
        <p:txBody>
          <a:bodyPr/>
          <a:lstStyle/>
          <a:p>
            <a:r>
              <a:rPr lang="de-CH" sz="2400" dirty="0"/>
              <a:t>Einzelarbeit</a:t>
            </a:r>
            <a:r>
              <a:rPr lang="de-CH" sz="2400" dirty="0"/>
              <a:t> – Austausch in der Gruppe</a:t>
            </a:r>
            <a:br>
              <a:rPr lang="de-CH" sz="2400" dirty="0"/>
            </a:br>
            <a:endParaRPr lang="de-CH" sz="2400" dirty="0"/>
          </a:p>
        </p:txBody>
      </p:sp>
      <p:sp>
        <p:nvSpPr>
          <p:cNvPr id="3" name="Textfeld 2"/>
          <p:cNvSpPr txBox="1"/>
          <p:nvPr/>
        </p:nvSpPr>
        <p:spPr>
          <a:xfrm>
            <a:off x="467544" y="2019612"/>
            <a:ext cx="7848872" cy="3785652"/>
          </a:xfrm>
          <a:prstGeom prst="rect">
            <a:avLst/>
          </a:prstGeom>
          <a:noFill/>
        </p:spPr>
        <p:txBody>
          <a:bodyPr wrap="square" rtlCol="0">
            <a:spAutoFit/>
          </a:bodyPr>
          <a:lstStyle/>
          <a:p>
            <a:r>
              <a:rPr lang="de-CH" sz="2000" b="1" dirty="0" smtClean="0">
                <a:latin typeface="Arial" panose="020B0604020202020204" pitchFamily="34" charset="0"/>
                <a:cs typeface="Arial" panose="020B0604020202020204" pitchFamily="34" charset="0"/>
              </a:rPr>
              <a:t>Einzelarbeit</a:t>
            </a: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Wie sieht das Archiv Ihres Ausbildungsbetriebes aus?</a:t>
            </a:r>
          </a:p>
          <a:p>
            <a:r>
              <a:rPr lang="de-CH" sz="2000" dirty="0" smtClean="0">
                <a:latin typeface="Arial" panose="020B0604020202020204" pitchFamily="34" charset="0"/>
                <a:cs typeface="Arial" panose="020B0604020202020204" pitchFamily="34" charset="0"/>
              </a:rPr>
              <a:t>Was findet man in diesem Archiv alles?</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Skizzieren Sie kurz Ihr Archiv und erstellen Sie eine</a:t>
            </a:r>
          </a:p>
          <a:p>
            <a:r>
              <a:rPr lang="de-CH" sz="2000" dirty="0" smtClean="0">
                <a:latin typeface="Arial" panose="020B0604020202020204" pitchFamily="34" charset="0"/>
                <a:cs typeface="Arial" panose="020B0604020202020204" pitchFamily="34" charset="0"/>
              </a:rPr>
              <a:t>Stichwortliste, was im Archiv alles zu finden ist.</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Zeitvorgabe: 5 Minuten</a:t>
            </a:r>
          </a:p>
          <a:p>
            <a:endParaRPr lang="de-CH" sz="2000" dirty="0" smtClean="0">
              <a:latin typeface="Arial" panose="020B0604020202020204" pitchFamily="34" charset="0"/>
              <a:cs typeface="Arial" panose="020B0604020202020204" pitchFamily="34" charset="0"/>
            </a:endParaRPr>
          </a:p>
          <a:p>
            <a:r>
              <a:rPr lang="de-CH" sz="2000" b="1" dirty="0" smtClean="0">
                <a:latin typeface="Arial" panose="020B0604020202020204" pitchFamily="34" charset="0"/>
                <a:cs typeface="Arial" panose="020B0604020202020204" pitchFamily="34" charset="0"/>
              </a:rPr>
              <a:t>Austausch in der Gruppe</a:t>
            </a: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Zeitvorgabe: 5 Minuten</a:t>
            </a:r>
          </a:p>
          <a:p>
            <a:endParaRPr lang="de-CH" sz="2000" dirty="0"/>
          </a:p>
        </p:txBody>
      </p:sp>
    </p:spTree>
    <p:extLst>
      <p:ext uri="{BB962C8B-B14F-4D97-AF65-F5344CB8AC3E}">
        <p14:creationId xmlns:p14="http://schemas.microsoft.com/office/powerpoint/2010/main" val="2558807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35906"/>
            <a:ext cx="8229600" cy="652934"/>
          </a:xfrm>
        </p:spPr>
        <p:txBody>
          <a:bodyPr/>
          <a:lstStyle/>
          <a:p>
            <a:r>
              <a:rPr lang="de-CH" sz="2400" dirty="0"/>
              <a:t>Gruppenarbeit</a:t>
            </a:r>
            <a:r>
              <a:rPr lang="de-CH" sz="2400" dirty="0"/>
              <a:t> </a:t>
            </a:r>
            <a:r>
              <a:rPr lang="de-CH" sz="2400" dirty="0"/>
              <a:t>mit</a:t>
            </a:r>
            <a:r>
              <a:rPr lang="de-CH" sz="2400" dirty="0"/>
              <a:t> </a:t>
            </a:r>
            <a:r>
              <a:rPr lang="de-CH" sz="2400" dirty="0"/>
              <a:t>Präsentation</a:t>
            </a:r>
          </a:p>
        </p:txBody>
      </p:sp>
      <p:sp>
        <p:nvSpPr>
          <p:cNvPr id="4" name="Textfeld 3"/>
          <p:cNvSpPr txBox="1"/>
          <p:nvPr/>
        </p:nvSpPr>
        <p:spPr>
          <a:xfrm>
            <a:off x="539552" y="2366878"/>
            <a:ext cx="7632848" cy="2862322"/>
          </a:xfrm>
          <a:prstGeom prst="rect">
            <a:avLst/>
          </a:prstGeom>
          <a:noFill/>
        </p:spPr>
        <p:txBody>
          <a:bodyPr wrap="square" rtlCol="0">
            <a:spAutoFit/>
          </a:bodyPr>
          <a:lstStyle/>
          <a:p>
            <a:r>
              <a:rPr lang="de-CH" sz="2000" b="1" dirty="0" smtClean="0">
                <a:latin typeface="Arial" panose="020B0604020202020204" pitchFamily="34" charset="0"/>
                <a:cs typeface="Arial" panose="020B0604020202020204" pitchFamily="34" charset="0"/>
              </a:rPr>
              <a:t>Gruppenarbeit</a:t>
            </a:r>
          </a:p>
          <a:p>
            <a:r>
              <a:rPr lang="de-CH" sz="2000" dirty="0" smtClean="0">
                <a:latin typeface="Arial" panose="020B0604020202020204" pitchFamily="34" charset="0"/>
                <a:cs typeface="Arial" panose="020B0604020202020204" pitchFamily="34" charset="0"/>
              </a:rPr>
              <a:t>Sie erarbeiten eine Kurzpräsentation (ca. 2 Minuten). Darin zeigen Sie ähnliche oder gleichartige Archivinhalte und deren </a:t>
            </a:r>
            <a:r>
              <a:rPr lang="de-CH" sz="2000" dirty="0" smtClean="0">
                <a:latin typeface="Arial" panose="020B0604020202020204" pitchFamily="34" charset="0"/>
                <a:cs typeface="Arial" panose="020B0604020202020204" pitchFamily="34" charset="0"/>
              </a:rPr>
              <a:t>möglichen </a:t>
            </a:r>
            <a:r>
              <a:rPr lang="de-CH" sz="2000" dirty="0" smtClean="0">
                <a:latin typeface="Arial" panose="020B0604020202020204" pitchFamily="34" charset="0"/>
                <a:cs typeface="Arial" panose="020B0604020202020204" pitchFamily="34" charset="0"/>
              </a:rPr>
              <a:t>Nutzen auf.</a:t>
            </a:r>
          </a:p>
          <a:p>
            <a:endParaRPr lang="de-CH" sz="2000" dirty="0" smtClean="0">
              <a:latin typeface="Arial" panose="020B0604020202020204" pitchFamily="34" charset="0"/>
              <a:cs typeface="Arial" panose="020B0604020202020204" pitchFamily="34" charset="0"/>
            </a:endParaRP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Vorbereitungszeit: 20 Minuten</a:t>
            </a:r>
          </a:p>
          <a:p>
            <a:endParaRPr lang="de-CH" sz="2000" dirty="0" smtClean="0"/>
          </a:p>
          <a:p>
            <a:endParaRPr lang="de-CH" sz="2000" dirty="0"/>
          </a:p>
        </p:txBody>
      </p:sp>
    </p:spTree>
    <p:extLst>
      <p:ext uri="{BB962C8B-B14F-4D97-AF65-F5344CB8AC3E}">
        <p14:creationId xmlns:p14="http://schemas.microsoft.com/office/powerpoint/2010/main" val="2254549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Rechtsgrundlage</a:t>
            </a:r>
            <a:endParaRPr lang="de-CH" sz="2400" dirty="0"/>
          </a:p>
        </p:txBody>
      </p:sp>
      <p:sp>
        <p:nvSpPr>
          <p:cNvPr id="3" name="Textfeld 2"/>
          <p:cNvSpPr txBox="1"/>
          <p:nvPr/>
        </p:nvSpPr>
        <p:spPr>
          <a:xfrm>
            <a:off x="432000" y="2348880"/>
            <a:ext cx="6475299" cy="1323439"/>
          </a:xfrm>
          <a:prstGeom prst="rect">
            <a:avLst/>
          </a:prstGeom>
          <a:noFill/>
        </p:spPr>
        <p:txBody>
          <a:bodyPr wrap="square" rtlCol="0">
            <a:spAutoFit/>
          </a:bodyPr>
          <a:lstStyle/>
          <a:p>
            <a:r>
              <a:rPr lang="de-CH" sz="2000" b="1" dirty="0" smtClean="0">
                <a:latin typeface="Arial" panose="020B0604020202020204" pitchFamily="34" charset="0"/>
                <a:cs typeface="Arial" panose="020B0604020202020204" pitchFamily="34" charset="0"/>
              </a:rPr>
              <a:t>§ 44 Abs. 2 Satz 2 IDAG</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Die Beratung öffentlicher Organe in Archivfragen erfolgt</a:t>
            </a:r>
          </a:p>
          <a:p>
            <a:r>
              <a:rPr lang="de-CH" sz="2000" dirty="0" smtClean="0">
                <a:latin typeface="Arial" panose="020B0604020202020204" pitchFamily="34" charset="0"/>
                <a:cs typeface="Arial" panose="020B0604020202020204" pitchFamily="34" charset="0"/>
              </a:rPr>
              <a:t>durch das </a:t>
            </a:r>
            <a:r>
              <a:rPr lang="de-CH" sz="2000" b="1" dirty="0" smtClean="0">
                <a:latin typeface="Arial" panose="020B0604020202020204" pitchFamily="34" charset="0"/>
                <a:cs typeface="Arial" panose="020B0604020202020204" pitchFamily="34" charset="0"/>
              </a:rPr>
              <a:t>Staatsarchiv</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490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Was ist ein Archiv?</a:t>
            </a:r>
            <a:endParaRPr lang="de-CH" sz="2400" dirty="0"/>
          </a:p>
        </p:txBody>
      </p:sp>
      <p:pic>
        <p:nvPicPr>
          <p:cNvPr id="1026" name="Picture 2" descr="C:\Users\moe\AppData\Local\Microsoft\Windows\Temporary Internet Files\Content.IE5\CXL58WID\MC900234543[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203848" y="2492896"/>
            <a:ext cx="2781579" cy="2781579"/>
          </a:xfrm>
          <a:prstGeom prst="rect">
            <a:avLst/>
          </a:prstGeom>
          <a:noFill/>
        </p:spPr>
      </p:pic>
      <p:sp>
        <p:nvSpPr>
          <p:cNvPr id="4" name="Textfeld 3"/>
          <p:cNvSpPr txBox="1"/>
          <p:nvPr/>
        </p:nvSpPr>
        <p:spPr>
          <a:xfrm>
            <a:off x="1187624" y="2132856"/>
            <a:ext cx="1681871" cy="400110"/>
          </a:xfrm>
          <a:prstGeom prst="rect">
            <a:avLst/>
          </a:prstGeom>
          <a:noFill/>
        </p:spPr>
        <p:txBody>
          <a:bodyPr wrap="none" rtlCol="0">
            <a:spAutoFit/>
          </a:bodyPr>
          <a:lstStyle/>
          <a:p>
            <a:r>
              <a:rPr lang="de-CH" sz="2000" dirty="0" smtClean="0">
                <a:latin typeface="Arial" panose="020B0604020202020204" pitchFamily="34" charset="0"/>
                <a:cs typeface="Arial" panose="020B0604020202020204" pitchFamily="34" charset="0"/>
              </a:rPr>
              <a:t>Rechtspflege</a:t>
            </a:r>
            <a:endParaRPr lang="de-CH" sz="2000" dirty="0">
              <a:latin typeface="Arial" panose="020B0604020202020204" pitchFamily="34" charset="0"/>
              <a:cs typeface="Arial" panose="020B0604020202020204" pitchFamily="34" charset="0"/>
            </a:endParaRPr>
          </a:p>
        </p:txBody>
      </p:sp>
      <p:sp>
        <p:nvSpPr>
          <p:cNvPr id="5" name="Textfeld 4"/>
          <p:cNvSpPr txBox="1"/>
          <p:nvPr/>
        </p:nvSpPr>
        <p:spPr>
          <a:xfrm>
            <a:off x="6660232" y="2204864"/>
            <a:ext cx="1553630"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Kulturpflege</a:t>
            </a:r>
          </a:p>
        </p:txBody>
      </p:sp>
      <p:sp>
        <p:nvSpPr>
          <p:cNvPr id="6" name="Textfeld 5"/>
          <p:cNvSpPr txBox="1"/>
          <p:nvPr/>
        </p:nvSpPr>
        <p:spPr>
          <a:xfrm>
            <a:off x="827584" y="3212976"/>
            <a:ext cx="984565"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Belege</a:t>
            </a:r>
          </a:p>
        </p:txBody>
      </p:sp>
      <p:sp>
        <p:nvSpPr>
          <p:cNvPr id="7" name="Textfeld 6"/>
          <p:cNvSpPr txBox="1"/>
          <p:nvPr/>
        </p:nvSpPr>
        <p:spPr>
          <a:xfrm>
            <a:off x="1547664" y="4509120"/>
            <a:ext cx="1156086"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Beweise</a:t>
            </a:r>
          </a:p>
        </p:txBody>
      </p:sp>
      <p:sp>
        <p:nvSpPr>
          <p:cNvPr id="8" name="Textfeld 7"/>
          <p:cNvSpPr txBox="1"/>
          <p:nvPr/>
        </p:nvSpPr>
        <p:spPr>
          <a:xfrm>
            <a:off x="7092280" y="3212976"/>
            <a:ext cx="1495922"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Dokumente</a:t>
            </a:r>
          </a:p>
        </p:txBody>
      </p:sp>
      <p:sp>
        <p:nvSpPr>
          <p:cNvPr id="9" name="Textfeld 8"/>
          <p:cNvSpPr txBox="1"/>
          <p:nvPr/>
        </p:nvSpPr>
        <p:spPr>
          <a:xfrm>
            <a:off x="6300192" y="4509120"/>
            <a:ext cx="1153136"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Verträge</a:t>
            </a:r>
          </a:p>
        </p:txBody>
      </p:sp>
      <p:sp>
        <p:nvSpPr>
          <p:cNvPr id="10" name="Textfeld 9"/>
          <p:cNvSpPr txBox="1"/>
          <p:nvPr/>
        </p:nvSpPr>
        <p:spPr>
          <a:xfrm>
            <a:off x="2843808" y="5661248"/>
            <a:ext cx="926857"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Urteile</a:t>
            </a:r>
          </a:p>
        </p:txBody>
      </p:sp>
      <p:sp>
        <p:nvSpPr>
          <p:cNvPr id="11" name="Textfeld 10"/>
          <p:cNvSpPr txBox="1"/>
          <p:nvPr/>
        </p:nvSpPr>
        <p:spPr>
          <a:xfrm>
            <a:off x="5580112" y="5733256"/>
            <a:ext cx="1996316"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Vereinbarungen</a:t>
            </a:r>
          </a:p>
        </p:txBody>
      </p:sp>
      <p:sp>
        <p:nvSpPr>
          <p:cNvPr id="12" name="Textfeld 11"/>
          <p:cNvSpPr txBox="1"/>
          <p:nvPr/>
        </p:nvSpPr>
        <p:spPr>
          <a:xfrm>
            <a:off x="971600" y="5949280"/>
            <a:ext cx="840295"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Akten</a:t>
            </a:r>
          </a:p>
        </p:txBody>
      </p:sp>
    </p:spTree>
    <p:extLst>
      <p:ext uri="{BB962C8B-B14F-4D97-AF65-F5344CB8AC3E}">
        <p14:creationId xmlns:p14="http://schemas.microsoft.com/office/powerpoint/2010/main" val="150027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sz="2400" dirty="0"/>
              <a:t>Zielsetzung</a:t>
            </a:r>
            <a:endParaRPr lang="de-CH" sz="2400" dirty="0"/>
          </a:p>
        </p:txBody>
      </p:sp>
      <p:sp>
        <p:nvSpPr>
          <p:cNvPr id="4" name="Inhaltsplatzhalter 3"/>
          <p:cNvSpPr>
            <a:spLocks noGrp="1"/>
          </p:cNvSpPr>
          <p:nvPr>
            <p:ph idx="1"/>
          </p:nvPr>
        </p:nvSpPr>
        <p:spPr>
          <a:xfrm>
            <a:off x="431800" y="2422800"/>
            <a:ext cx="6985000" cy="2807970"/>
          </a:xfrm>
        </p:spPr>
        <p:txBody>
          <a:bodyPr/>
          <a:lstStyle/>
          <a:p>
            <a:pPr marL="0" indent="0">
              <a:buNone/>
            </a:pPr>
            <a:r>
              <a:rPr lang="de-CH" dirty="0" smtClean="0"/>
              <a:t>1.1.3.4.2 </a:t>
            </a:r>
            <a:r>
              <a:rPr lang="de-CH" b="1" dirty="0" smtClean="0"/>
              <a:t>Datenschutz/Amtsgeheimnis</a:t>
            </a:r>
          </a:p>
          <a:p>
            <a:pPr marL="0" indent="0">
              <a:buNone/>
            </a:pPr>
            <a:endParaRPr lang="de-CH" dirty="0" smtClean="0"/>
          </a:p>
          <a:p>
            <a:pPr marL="0" indent="0">
              <a:buNone/>
            </a:pPr>
            <a:r>
              <a:rPr lang="de-CH" dirty="0" smtClean="0"/>
              <a:t>Ich erkläre mit eigenen Worten das </a:t>
            </a:r>
            <a:r>
              <a:rPr lang="de-CH" b="1" dirty="0" smtClean="0"/>
              <a:t>Ziel des Datenschutzgesetzes. </a:t>
            </a:r>
            <a:r>
              <a:rPr lang="de-CH" dirty="0" smtClean="0"/>
              <a:t>Dabei führe ich Bereiche auf, in denen das Gesetz dem Lehrbetrieb und/oder betroffenen Personen Schutz bietet und wo es Grenzen setzt.</a:t>
            </a:r>
          </a:p>
        </p:txBody>
      </p:sp>
    </p:spTree>
    <p:extLst>
      <p:ext uri="{BB962C8B-B14F-4D97-AF65-F5344CB8AC3E}">
        <p14:creationId xmlns:p14="http://schemas.microsoft.com/office/powerpoint/2010/main" val="1498425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Endarchive</a:t>
            </a:r>
            <a:endParaRPr lang="de-CH" sz="2400" dirty="0"/>
          </a:p>
        </p:txBody>
      </p:sp>
      <p:graphicFrame>
        <p:nvGraphicFramePr>
          <p:cNvPr id="3" name="Diagramm 2"/>
          <p:cNvGraphicFramePr/>
          <p:nvPr>
            <p:extLst>
              <p:ext uri="{D42A27DB-BD31-4B8C-83A1-F6EECF244321}">
                <p14:modId xmlns:p14="http://schemas.microsoft.com/office/powerpoint/2010/main" val="1496519629"/>
              </p:ext>
            </p:extLst>
          </p:nvPr>
        </p:nvGraphicFramePr>
        <p:xfrm>
          <a:off x="1524000" y="19572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226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dirty="0"/>
              <a:t>Funktionen</a:t>
            </a:r>
            <a:r>
              <a:rPr lang="de-CH" sz="2400" b="1" dirty="0" smtClean="0"/>
              <a:t> der Archive</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dirty="0" smtClean="0"/>
              <a:t>Die Gemeindearchive und die Staatsarchive (Kantone und Bund) haben drei Funktionen:</a:t>
            </a:r>
          </a:p>
          <a:p>
            <a:pPr marL="0" indent="0">
              <a:buNone/>
            </a:pPr>
            <a:endParaRPr lang="de-CH" dirty="0"/>
          </a:p>
          <a:p>
            <a:pPr marL="457200" indent="-457200">
              <a:buFont typeface="+mj-lt"/>
              <a:buAutoNum type="arabicPeriod"/>
            </a:pPr>
            <a:r>
              <a:rPr lang="de-CH" dirty="0" smtClean="0"/>
              <a:t>Freie Information der Bürger/innen über staatliche Dinge</a:t>
            </a:r>
          </a:p>
          <a:p>
            <a:pPr marL="457200" indent="-457200">
              <a:buFont typeface="+mj-lt"/>
              <a:buAutoNum type="arabicPeriod"/>
            </a:pPr>
            <a:r>
              <a:rPr lang="de-CH" dirty="0" smtClean="0"/>
              <a:t>Information der Behörden und der Verwaltung</a:t>
            </a:r>
          </a:p>
          <a:p>
            <a:pPr marL="457200" indent="-457200">
              <a:buFont typeface="+mj-lt"/>
              <a:buAutoNum type="arabicPeriod"/>
            </a:pPr>
            <a:r>
              <a:rPr lang="de-CH" dirty="0" smtClean="0"/>
              <a:t>Kollektive Erinnerung</a:t>
            </a:r>
          </a:p>
          <a:p>
            <a:pPr marL="0" indent="0">
              <a:buNone/>
            </a:pPr>
            <a:endParaRPr lang="de-CH" dirty="0" smtClean="0"/>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2823428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Lebenszyklus</a:t>
            </a:r>
            <a:r>
              <a:rPr lang="de-CH" b="1" dirty="0" smtClean="0"/>
              <a:t> </a:t>
            </a:r>
            <a:r>
              <a:rPr lang="de-CH" sz="2400" dirty="0"/>
              <a:t>von</a:t>
            </a:r>
            <a:r>
              <a:rPr lang="de-CH" b="1" dirty="0" smtClean="0"/>
              <a:t> </a:t>
            </a:r>
            <a:r>
              <a:rPr lang="de-CH" sz="2400" dirty="0"/>
              <a:t>Dokumenten</a:t>
            </a:r>
            <a:endParaRPr lang="de-CH" sz="2400" dirty="0"/>
          </a:p>
        </p:txBody>
      </p:sp>
      <p:graphicFrame>
        <p:nvGraphicFramePr>
          <p:cNvPr id="3" name="Tabelle 2"/>
          <p:cNvGraphicFramePr>
            <a:graphicFrameLocks noGrp="1"/>
          </p:cNvGraphicFramePr>
          <p:nvPr>
            <p:extLst>
              <p:ext uri="{D42A27DB-BD31-4B8C-83A1-F6EECF244321}">
                <p14:modId xmlns:p14="http://schemas.microsoft.com/office/powerpoint/2010/main" val="3701110289"/>
              </p:ext>
            </p:extLst>
          </p:nvPr>
        </p:nvGraphicFramePr>
        <p:xfrm>
          <a:off x="539551" y="2060848"/>
          <a:ext cx="7704856" cy="4267092"/>
        </p:xfrm>
        <a:graphic>
          <a:graphicData uri="http://schemas.openxmlformats.org/drawingml/2006/table">
            <a:tbl>
              <a:tblPr firstRow="1" firstCol="1" bandRow="1">
                <a:tableStyleId>{5C22544A-7EE6-4342-B048-85BDC9FD1C3A}</a:tableStyleId>
              </a:tblPr>
              <a:tblGrid>
                <a:gridCol w="2567728"/>
                <a:gridCol w="2568564"/>
                <a:gridCol w="2568564"/>
              </a:tblGrid>
              <a:tr h="1150938">
                <a:tc>
                  <a:txBody>
                    <a:bodyPr/>
                    <a:lstStyle/>
                    <a:p>
                      <a:pPr>
                        <a:lnSpc>
                          <a:spcPct val="107000"/>
                        </a:lnSpc>
                        <a:spcBef>
                          <a:spcPts val="0"/>
                        </a:spcBef>
                        <a:spcAft>
                          <a:spcPts val="0"/>
                        </a:spcAft>
                      </a:pPr>
                      <a:endParaRPr lang="de-CH" sz="2000" kern="1200" dirty="0" smtClean="0">
                        <a:solidFill>
                          <a:schemeClr val="bg1"/>
                        </a:solidFill>
                        <a:effectLst/>
                        <a:latin typeface="Arial" panose="020B0604020202020204" pitchFamily="34" charset="0"/>
                        <a:ea typeface="+mn-ea"/>
                        <a:cs typeface="Arial" panose="020B0604020202020204" pitchFamily="34" charset="0"/>
                      </a:endParaRPr>
                    </a:p>
                    <a:p>
                      <a:pPr algn="ctr">
                        <a:lnSpc>
                          <a:spcPct val="107000"/>
                        </a:lnSpc>
                        <a:spcBef>
                          <a:spcPts val="0"/>
                        </a:spcBef>
                        <a:spcAft>
                          <a:spcPts val="0"/>
                        </a:spcAft>
                      </a:pPr>
                      <a:r>
                        <a:rPr lang="de-CH" sz="2000" kern="1200" dirty="0" smtClean="0">
                          <a:solidFill>
                            <a:schemeClr val="bg1"/>
                          </a:solidFill>
                          <a:effectLst/>
                          <a:latin typeface="Arial" panose="020B0604020202020204" pitchFamily="34" charset="0"/>
                          <a:ea typeface="+mn-ea"/>
                          <a:cs typeface="Arial" panose="020B0604020202020204" pitchFamily="34" charset="0"/>
                        </a:rPr>
                        <a:t>Stufe</a:t>
                      </a:r>
                      <a:r>
                        <a:rPr lang="de-CH" sz="1100" dirty="0" smtClean="0">
                          <a:solidFill>
                            <a:schemeClr val="bg1"/>
                          </a:solidFill>
                          <a:effectLst/>
                        </a:rPr>
                        <a:t> </a:t>
                      </a:r>
                      <a:r>
                        <a:rPr lang="de-CH" sz="2000" kern="1200" dirty="0" smtClean="0">
                          <a:solidFill>
                            <a:schemeClr val="bg1"/>
                          </a:solidFill>
                          <a:effectLst/>
                          <a:latin typeface="Arial" panose="020B0604020202020204" pitchFamily="34" charset="0"/>
                          <a:ea typeface="+mn-ea"/>
                          <a:cs typeface="Arial" panose="020B0604020202020204" pitchFamily="34" charset="0"/>
                        </a:rPr>
                        <a:t>1</a:t>
                      </a:r>
                    </a:p>
                    <a:p>
                      <a:pPr>
                        <a:lnSpc>
                          <a:spcPct val="107000"/>
                        </a:lnSpc>
                        <a:spcBef>
                          <a:spcPts val="0"/>
                        </a:spcBef>
                        <a:spcAft>
                          <a:spcPts val="0"/>
                        </a:spcAft>
                      </a:pPr>
                      <a:endParaRPr lang="de-CH" sz="20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marL="0" algn="l" defTabSz="685800" rtl="0" eaLnBrk="1" latinLnBrk="0" hangingPunct="1">
                        <a:lnSpc>
                          <a:spcPct val="107000"/>
                        </a:lnSpc>
                        <a:spcBef>
                          <a:spcPts val="600"/>
                        </a:spcBef>
                        <a:spcAft>
                          <a:spcPts val="0"/>
                        </a:spcAft>
                      </a:pPr>
                      <a:endParaRPr lang="de-CH" sz="2000" b="1" kern="1200" dirty="0" smtClean="0">
                        <a:solidFill>
                          <a:schemeClr val="bg1"/>
                        </a:solidFill>
                        <a:effectLst/>
                        <a:latin typeface="Arial" panose="020B0604020202020204" pitchFamily="34" charset="0"/>
                        <a:ea typeface="+mn-ea"/>
                        <a:cs typeface="Arial" panose="020B0604020202020204" pitchFamily="34" charset="0"/>
                      </a:endParaRPr>
                    </a:p>
                    <a:p>
                      <a:pPr marL="0" algn="ctr" defTabSz="685800" rtl="0" eaLnBrk="1" latinLnBrk="0" hangingPunct="1">
                        <a:lnSpc>
                          <a:spcPct val="107000"/>
                        </a:lnSpc>
                        <a:spcBef>
                          <a:spcPts val="0"/>
                        </a:spcBef>
                        <a:spcAft>
                          <a:spcPts val="0"/>
                        </a:spcAft>
                      </a:pPr>
                      <a:r>
                        <a:rPr lang="de-CH" sz="2000" b="1" kern="1200" dirty="0" smtClean="0">
                          <a:solidFill>
                            <a:schemeClr val="bg1"/>
                          </a:solidFill>
                          <a:effectLst/>
                          <a:latin typeface="Arial" panose="020B0604020202020204" pitchFamily="34" charset="0"/>
                          <a:ea typeface="+mn-ea"/>
                          <a:cs typeface="Arial" panose="020B0604020202020204" pitchFamily="34" charset="0"/>
                        </a:rPr>
                        <a:t>Stufe 2</a:t>
                      </a:r>
                    </a:p>
                    <a:p>
                      <a:pPr marL="0" algn="l" defTabSz="685800" rtl="0" eaLnBrk="1" latinLnBrk="0" hangingPunct="1">
                        <a:lnSpc>
                          <a:spcPct val="107000"/>
                        </a:lnSpc>
                        <a:spcBef>
                          <a:spcPts val="600"/>
                        </a:spcBef>
                        <a:spcAft>
                          <a:spcPts val="0"/>
                        </a:spcAft>
                      </a:pPr>
                      <a:endParaRPr lang="de-CH" sz="20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marL="0" algn="l" defTabSz="685800" rtl="0" eaLnBrk="1" latinLnBrk="0" hangingPunct="1">
                        <a:lnSpc>
                          <a:spcPct val="107000"/>
                        </a:lnSpc>
                        <a:spcAft>
                          <a:spcPts val="0"/>
                        </a:spcAft>
                      </a:pPr>
                      <a:endParaRPr lang="de-CH" sz="2000" b="1" kern="1200" dirty="0" smtClean="0">
                        <a:solidFill>
                          <a:schemeClr val="bg1"/>
                        </a:solidFill>
                        <a:effectLst/>
                        <a:latin typeface="Arial" panose="020B0604020202020204" pitchFamily="34" charset="0"/>
                        <a:ea typeface="+mn-ea"/>
                        <a:cs typeface="Arial" panose="020B0604020202020204" pitchFamily="34" charset="0"/>
                      </a:endParaRPr>
                    </a:p>
                    <a:p>
                      <a:pPr marL="0" algn="ctr" defTabSz="685800" rtl="0" eaLnBrk="1" latinLnBrk="0" hangingPunct="1">
                        <a:lnSpc>
                          <a:spcPct val="107000"/>
                        </a:lnSpc>
                        <a:spcAft>
                          <a:spcPts val="0"/>
                        </a:spcAft>
                      </a:pPr>
                      <a:r>
                        <a:rPr lang="de-CH" sz="2000" b="1" kern="1200" dirty="0" smtClean="0">
                          <a:solidFill>
                            <a:schemeClr val="bg1"/>
                          </a:solidFill>
                          <a:effectLst/>
                          <a:latin typeface="Arial" panose="020B0604020202020204" pitchFamily="34" charset="0"/>
                          <a:ea typeface="+mn-ea"/>
                          <a:cs typeface="Arial" panose="020B0604020202020204" pitchFamily="34" charset="0"/>
                        </a:rPr>
                        <a:t>Stufe </a:t>
                      </a:r>
                      <a:r>
                        <a:rPr lang="de-CH" sz="2000" b="1" kern="1200" dirty="0">
                          <a:solidFill>
                            <a:schemeClr val="bg1"/>
                          </a:solidFill>
                          <a:effectLst/>
                          <a:latin typeface="Arial" panose="020B0604020202020204" pitchFamily="34" charset="0"/>
                          <a:ea typeface="+mn-ea"/>
                          <a:cs typeface="Arial" panose="020B0604020202020204" pitchFamily="34" charset="0"/>
                        </a:rPr>
                        <a:t>3</a:t>
                      </a:r>
                    </a:p>
                  </a:txBody>
                  <a:tcPr marL="68580" marR="68580" marT="0" marB="0">
                    <a:solidFill>
                      <a:srgbClr val="224681"/>
                    </a:solidFill>
                  </a:tcPr>
                </a:tc>
              </a:tr>
              <a:tr h="2161431">
                <a:tc>
                  <a:txBody>
                    <a:bodyPr/>
                    <a:lstStyle/>
                    <a:p>
                      <a:pPr>
                        <a:lnSpc>
                          <a:spcPct val="107000"/>
                        </a:lnSpc>
                        <a:spcAft>
                          <a:spcPts val="0"/>
                        </a:spcAft>
                      </a:pPr>
                      <a:endParaRPr lang="de-CH" sz="2000" b="0" kern="1200" dirty="0" smtClean="0">
                        <a:solidFill>
                          <a:schemeClr val="dk1"/>
                        </a:solidFill>
                        <a:effectLst/>
                        <a:latin typeface="Arial" panose="020B0604020202020204" pitchFamily="34" charset="0"/>
                        <a:ea typeface="+mn-ea"/>
                        <a:cs typeface="Arial" panose="020B0604020202020204" pitchFamily="34" charset="0"/>
                      </a:endParaRPr>
                    </a:p>
                    <a:p>
                      <a:pPr>
                        <a:lnSpc>
                          <a:spcPct val="107000"/>
                        </a:lnSpc>
                        <a:spcAft>
                          <a:spcPts val="0"/>
                        </a:spcAft>
                      </a:pPr>
                      <a:r>
                        <a:rPr lang="de-CH" sz="2000" b="0" kern="1200" dirty="0" smtClean="0">
                          <a:solidFill>
                            <a:schemeClr val="dk1"/>
                          </a:solidFill>
                          <a:effectLst/>
                          <a:latin typeface="Arial" panose="020B0604020202020204" pitchFamily="34" charset="0"/>
                          <a:ea typeface="+mn-ea"/>
                          <a:cs typeface="Arial" panose="020B0604020202020204" pitchFamily="34" charset="0"/>
                        </a:rPr>
                        <a:t>Laufende</a:t>
                      </a:r>
                      <a:r>
                        <a:rPr lang="de-CH" sz="1100" b="0" dirty="0" smtClean="0">
                          <a:effectLst/>
                        </a:rPr>
                        <a:t> </a:t>
                      </a:r>
                      <a:r>
                        <a:rPr lang="de-CH" sz="2000" b="0" kern="1200" dirty="0">
                          <a:solidFill>
                            <a:schemeClr val="dk1"/>
                          </a:solidFill>
                          <a:effectLst/>
                          <a:latin typeface="Arial" panose="020B0604020202020204" pitchFamily="34" charset="0"/>
                          <a:ea typeface="+mn-ea"/>
                          <a:cs typeface="Arial" panose="020B0604020202020204" pitchFamily="34" charset="0"/>
                        </a:rPr>
                        <a:t>Geschäfte</a:t>
                      </a:r>
                    </a:p>
                  </a:txBody>
                  <a:tcPr marL="68580" marR="68580" marT="0" marB="0">
                    <a:solidFill>
                      <a:srgbClr val="D2DEEF"/>
                    </a:solidFill>
                  </a:tcPr>
                </a:tc>
                <a:tc>
                  <a:txBody>
                    <a:bodyPr/>
                    <a:lstStyle/>
                    <a:p>
                      <a:pPr>
                        <a:lnSpc>
                          <a:spcPct val="107000"/>
                        </a:lnSpc>
                        <a:spcAft>
                          <a:spcPts val="0"/>
                        </a:spcAft>
                      </a:pPr>
                      <a:endParaRPr lang="de-CH" sz="2000" kern="1200" dirty="0" smtClean="0">
                        <a:solidFill>
                          <a:schemeClr val="dk1"/>
                        </a:solidFill>
                        <a:effectLst/>
                        <a:latin typeface="Arial" panose="020B0604020202020204" pitchFamily="34" charset="0"/>
                        <a:ea typeface="+mn-ea"/>
                        <a:cs typeface="Arial" panose="020B0604020202020204" pitchFamily="34" charset="0"/>
                      </a:endParaRPr>
                    </a:p>
                    <a:p>
                      <a:pPr>
                        <a:lnSpc>
                          <a:spcPct val="107000"/>
                        </a:lnSpc>
                        <a:spcAft>
                          <a:spcPts val="0"/>
                        </a:spcAft>
                      </a:pPr>
                      <a:r>
                        <a:rPr lang="de-CH" sz="2000" kern="1200" dirty="0" smtClean="0">
                          <a:solidFill>
                            <a:schemeClr val="dk1"/>
                          </a:solidFill>
                          <a:effectLst/>
                          <a:latin typeface="Arial" panose="020B0604020202020204" pitchFamily="34" charset="0"/>
                          <a:ea typeface="+mn-ea"/>
                          <a:cs typeface="Arial" panose="020B0604020202020204" pitchFamily="34" charset="0"/>
                        </a:rPr>
                        <a:t>Befristete </a:t>
                      </a:r>
                      <a:r>
                        <a:rPr lang="de-CH" sz="2000" kern="1200" dirty="0">
                          <a:solidFill>
                            <a:schemeClr val="dk1"/>
                          </a:solidFill>
                          <a:effectLst/>
                          <a:latin typeface="Arial" panose="020B0604020202020204" pitchFamily="34" charset="0"/>
                          <a:ea typeface="+mn-ea"/>
                          <a:cs typeface="Arial" panose="020B0604020202020204" pitchFamily="34" charset="0"/>
                        </a:rPr>
                        <a:t>Aufbewahrung (</a:t>
                      </a:r>
                      <a:r>
                        <a:rPr lang="de-CH" sz="2000" kern="1200" dirty="0" err="1">
                          <a:solidFill>
                            <a:schemeClr val="dk1"/>
                          </a:solidFill>
                          <a:effectLst/>
                          <a:latin typeface="Arial" panose="020B0604020202020204" pitchFamily="34" charset="0"/>
                          <a:ea typeface="+mn-ea"/>
                          <a:cs typeface="Arial" panose="020B0604020202020204" pitchFamily="34" charset="0"/>
                        </a:rPr>
                        <a:t>Mindestaufbe-wahrungsdauer</a:t>
                      </a:r>
                      <a:r>
                        <a:rPr lang="de-CH" sz="2000" kern="1200" dirty="0">
                          <a:solidFill>
                            <a:schemeClr val="dk1"/>
                          </a:solidFill>
                          <a:effectLst/>
                          <a:latin typeface="Arial" panose="020B0604020202020204" pitchFamily="34" charset="0"/>
                          <a:ea typeface="+mn-ea"/>
                          <a:cs typeface="Arial" panose="020B0604020202020204" pitchFamily="34" charset="0"/>
                        </a:rPr>
                        <a:t>)</a:t>
                      </a:r>
                    </a:p>
                    <a:p>
                      <a:pPr>
                        <a:lnSpc>
                          <a:spcPct val="107000"/>
                        </a:lnSpc>
                        <a:spcAft>
                          <a:spcPts val="0"/>
                        </a:spcAft>
                      </a:pPr>
                      <a:r>
                        <a:rPr lang="de-CH" sz="2000" kern="1200" dirty="0">
                          <a:solidFill>
                            <a:schemeClr val="dk1"/>
                          </a:solidFill>
                          <a:effectLst/>
                          <a:latin typeface="Arial" panose="020B0604020202020204" pitchFamily="34" charset="0"/>
                          <a:ea typeface="+mn-ea"/>
                          <a:cs typeface="Arial" panose="020B0604020202020204" pitchFamily="34" charset="0"/>
                        </a:rPr>
                        <a:t> </a:t>
                      </a:r>
                    </a:p>
                  </a:txBody>
                  <a:tcPr marL="68580" marR="68580" marT="0" marB="0"/>
                </a:tc>
                <a:tc>
                  <a:txBody>
                    <a:bodyPr/>
                    <a:lstStyle/>
                    <a:p>
                      <a:pPr>
                        <a:lnSpc>
                          <a:spcPct val="107000"/>
                        </a:lnSpc>
                        <a:spcAft>
                          <a:spcPts val="0"/>
                        </a:spcAft>
                      </a:pPr>
                      <a:endParaRPr lang="de-CH" sz="2000" kern="1200" dirty="0" smtClean="0">
                        <a:solidFill>
                          <a:schemeClr val="dk1"/>
                        </a:solidFill>
                        <a:effectLst/>
                        <a:latin typeface="Arial" panose="020B0604020202020204" pitchFamily="34" charset="0"/>
                        <a:ea typeface="+mn-ea"/>
                        <a:cs typeface="Arial" panose="020B0604020202020204" pitchFamily="34" charset="0"/>
                      </a:endParaRPr>
                    </a:p>
                    <a:p>
                      <a:pPr>
                        <a:lnSpc>
                          <a:spcPct val="107000"/>
                        </a:lnSpc>
                        <a:spcAft>
                          <a:spcPts val="0"/>
                        </a:spcAft>
                      </a:pPr>
                      <a:r>
                        <a:rPr lang="de-CH" sz="2000" kern="1200" dirty="0" smtClean="0">
                          <a:solidFill>
                            <a:schemeClr val="dk1"/>
                          </a:solidFill>
                          <a:effectLst/>
                          <a:latin typeface="Arial" panose="020B0604020202020204" pitchFamily="34" charset="0"/>
                          <a:ea typeface="+mn-ea"/>
                          <a:cs typeface="Arial" panose="020B0604020202020204" pitchFamily="34" charset="0"/>
                        </a:rPr>
                        <a:t>Dauernde </a:t>
                      </a:r>
                      <a:r>
                        <a:rPr lang="de-CH" sz="2000" kern="1200" dirty="0">
                          <a:solidFill>
                            <a:schemeClr val="dk1"/>
                          </a:solidFill>
                          <a:effectLst/>
                          <a:latin typeface="Arial" panose="020B0604020202020204" pitchFamily="34" charset="0"/>
                          <a:ea typeface="+mn-ea"/>
                          <a:cs typeface="Arial" panose="020B0604020202020204" pitchFamily="34" charset="0"/>
                        </a:rPr>
                        <a:t>Aufbewahrung</a:t>
                      </a:r>
                    </a:p>
                  </a:txBody>
                  <a:tcPr marL="68580" marR="68580" marT="0" marB="0">
                    <a:solidFill>
                      <a:srgbClr val="D2DEEF"/>
                    </a:solidFill>
                  </a:tcPr>
                </a:tc>
              </a:tr>
              <a:tr h="600441">
                <a:tc>
                  <a:txBody>
                    <a:bodyPr/>
                    <a:lstStyle/>
                    <a:p>
                      <a:pPr>
                        <a:lnSpc>
                          <a:spcPct val="107000"/>
                        </a:lnSpc>
                        <a:spcAft>
                          <a:spcPts val="0"/>
                        </a:spcAft>
                      </a:pPr>
                      <a:endParaRPr lang="de-CH" sz="2000" b="0" kern="1200" dirty="0" smtClean="0">
                        <a:solidFill>
                          <a:schemeClr val="bg1"/>
                        </a:solidFill>
                        <a:effectLst/>
                        <a:latin typeface="Arial" panose="020B0604020202020204" pitchFamily="34" charset="0"/>
                        <a:ea typeface="+mn-ea"/>
                        <a:cs typeface="Arial" panose="020B0604020202020204" pitchFamily="34" charset="0"/>
                      </a:endParaRPr>
                    </a:p>
                    <a:p>
                      <a:pPr algn="ctr">
                        <a:lnSpc>
                          <a:spcPct val="107000"/>
                        </a:lnSpc>
                        <a:spcAft>
                          <a:spcPts val="0"/>
                        </a:spcAft>
                      </a:pPr>
                      <a:r>
                        <a:rPr lang="de-CH" sz="2000" b="0" kern="1200" dirty="0" smtClean="0">
                          <a:solidFill>
                            <a:schemeClr val="bg1"/>
                          </a:solidFill>
                          <a:effectLst/>
                          <a:latin typeface="Arial" panose="020B0604020202020204" pitchFamily="34" charset="0"/>
                          <a:ea typeface="+mn-ea"/>
                          <a:cs typeface="Arial" panose="020B0604020202020204" pitchFamily="34" charset="0"/>
                        </a:rPr>
                        <a:t>Büro/Registratur</a:t>
                      </a:r>
                    </a:p>
                    <a:p>
                      <a:pPr>
                        <a:lnSpc>
                          <a:spcPct val="107000"/>
                        </a:lnSpc>
                        <a:spcAft>
                          <a:spcPts val="0"/>
                        </a:spcAft>
                      </a:pPr>
                      <a:endParaRPr lang="de-CH" sz="2000" b="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a:lnSpc>
                          <a:spcPct val="107000"/>
                        </a:lnSpc>
                        <a:spcAft>
                          <a:spcPts val="0"/>
                        </a:spcAft>
                      </a:pPr>
                      <a:endParaRPr lang="de-CH" sz="2000" kern="1200" dirty="0" smtClean="0">
                        <a:solidFill>
                          <a:schemeClr val="bg1"/>
                        </a:solidFill>
                        <a:effectLst/>
                        <a:latin typeface="Arial" panose="020B0604020202020204" pitchFamily="34" charset="0"/>
                        <a:ea typeface="+mn-ea"/>
                        <a:cs typeface="Arial" panose="020B0604020202020204" pitchFamily="34" charset="0"/>
                      </a:endParaRPr>
                    </a:p>
                    <a:p>
                      <a:pPr algn="ctr">
                        <a:lnSpc>
                          <a:spcPct val="107000"/>
                        </a:lnSpc>
                        <a:spcAft>
                          <a:spcPts val="0"/>
                        </a:spcAft>
                      </a:pPr>
                      <a:r>
                        <a:rPr lang="de-CH" sz="2000" kern="1200" dirty="0" smtClean="0">
                          <a:solidFill>
                            <a:schemeClr val="bg1"/>
                          </a:solidFill>
                          <a:effectLst/>
                          <a:latin typeface="Arial" panose="020B0604020202020204" pitchFamily="34" charset="0"/>
                          <a:ea typeface="+mn-ea"/>
                          <a:cs typeface="Arial" panose="020B0604020202020204" pitchFamily="34" charset="0"/>
                        </a:rPr>
                        <a:t>Zwischenarchiv</a:t>
                      </a:r>
                      <a:endParaRPr lang="de-CH" sz="20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a:lnSpc>
                          <a:spcPct val="107000"/>
                        </a:lnSpc>
                        <a:spcAft>
                          <a:spcPts val="0"/>
                        </a:spcAft>
                      </a:pPr>
                      <a:endParaRPr lang="de-CH" sz="2000" dirty="0" smtClean="0">
                        <a:solidFill>
                          <a:schemeClr val="bg1"/>
                        </a:solidFill>
                        <a:effectLst/>
                        <a:latin typeface="Arial" panose="020B0604020202020204" pitchFamily="34" charset="0"/>
                        <a:cs typeface="Arial" panose="020B0604020202020204" pitchFamily="34" charset="0"/>
                      </a:endParaRPr>
                    </a:p>
                    <a:p>
                      <a:pPr algn="ctr">
                        <a:lnSpc>
                          <a:spcPct val="107000"/>
                        </a:lnSpc>
                        <a:spcAft>
                          <a:spcPts val="0"/>
                        </a:spcAft>
                      </a:pPr>
                      <a:r>
                        <a:rPr lang="de-CH" sz="2000" dirty="0" smtClean="0">
                          <a:solidFill>
                            <a:schemeClr val="bg1"/>
                          </a:solidFill>
                          <a:effectLst/>
                          <a:latin typeface="Arial" panose="020B0604020202020204" pitchFamily="34" charset="0"/>
                          <a:cs typeface="Arial" panose="020B0604020202020204" pitchFamily="34" charset="0"/>
                        </a:rPr>
                        <a:t>Endarchiv</a:t>
                      </a:r>
                      <a:endParaRPr lang="de-CH"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224681"/>
                    </a:solidFill>
                  </a:tcPr>
                </a:tc>
              </a:tr>
            </a:tbl>
          </a:graphicData>
        </a:graphic>
      </p:graphicFrame>
    </p:spTree>
    <p:extLst>
      <p:ext uri="{BB962C8B-B14F-4D97-AF65-F5344CB8AC3E}">
        <p14:creationId xmlns:p14="http://schemas.microsoft.com/office/powerpoint/2010/main" val="1043037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err="1"/>
              <a:t>Registraturpläne</a:t>
            </a:r>
            <a:r>
              <a:rPr lang="de-CH" sz="2400" dirty="0"/>
              <a:t>/Aktenpläne</a:t>
            </a:r>
            <a:endParaRPr lang="de-CH" sz="2400" dirty="0"/>
          </a:p>
        </p:txBody>
      </p:sp>
      <p:graphicFrame>
        <p:nvGraphicFramePr>
          <p:cNvPr id="5" name="Tabelle 4"/>
          <p:cNvGraphicFramePr>
            <a:graphicFrameLocks noGrp="1"/>
          </p:cNvGraphicFramePr>
          <p:nvPr>
            <p:extLst>
              <p:ext uri="{D42A27DB-BD31-4B8C-83A1-F6EECF244321}">
                <p14:modId xmlns:p14="http://schemas.microsoft.com/office/powerpoint/2010/main" val="2024356780"/>
              </p:ext>
            </p:extLst>
          </p:nvPr>
        </p:nvGraphicFramePr>
        <p:xfrm>
          <a:off x="539552" y="1775480"/>
          <a:ext cx="6172706" cy="213360"/>
        </p:xfrm>
        <a:graphic>
          <a:graphicData uri="http://schemas.openxmlformats.org/drawingml/2006/table">
            <a:tbl>
              <a:tblPr/>
              <a:tblGrid>
                <a:gridCol w="6172706"/>
              </a:tblGrid>
              <a:tr h="0">
                <a:tc>
                  <a:txBody>
                    <a:bodyPr/>
                    <a:lstStyle/>
                    <a:p>
                      <a:pPr>
                        <a:spcAft>
                          <a:spcPts val="0"/>
                        </a:spcAft>
                      </a:pPr>
                      <a:r>
                        <a:rPr lang="de-CH" sz="1400" dirty="0" err="1">
                          <a:latin typeface="MyriaMM"/>
                          <a:ea typeface="Times New Roman"/>
                          <a:cs typeface="Times New Roman"/>
                        </a:rPr>
                        <a:t>Registraturplan</a:t>
                      </a:r>
                      <a:r>
                        <a:rPr lang="de-CH" sz="1400" dirty="0">
                          <a:latin typeface="MyriaMM"/>
                          <a:ea typeface="Times New Roman"/>
                          <a:cs typeface="Times New Roman"/>
                        </a:rPr>
                        <a:t> Gemeinde </a:t>
                      </a:r>
                      <a:r>
                        <a:rPr lang="de-CH" sz="1400" dirty="0" smtClean="0">
                          <a:latin typeface="MyriaMM"/>
                          <a:ea typeface="Times New Roman"/>
                          <a:cs typeface="Times New Roman"/>
                        </a:rPr>
                        <a:t>XY</a:t>
                      </a:r>
                      <a:endParaRPr lang="de-CH" sz="1400" dirty="0">
                        <a:latin typeface="MyriaMM"/>
                        <a:ea typeface="Times New Roman"/>
                        <a:cs typeface="Times New Roman"/>
                      </a:endParaRPr>
                    </a:p>
                  </a:txBody>
                  <a:tcPr marL="36195" marR="36195" marT="0" marB="0">
                    <a:lnL>
                      <a:noFill/>
                    </a:lnL>
                    <a:lnR>
                      <a:noFill/>
                    </a:lnR>
                    <a:lnT>
                      <a:noFill/>
                    </a:lnT>
                    <a:lnB>
                      <a:noFill/>
                    </a:lnB>
                  </a:tcPr>
                </a:tc>
              </a:tr>
            </a:tbl>
          </a:graphicData>
        </a:graphic>
      </p:graphicFrame>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899829" tIns="45720" rIns="91440" bIns="89982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100" b="0" i="0" u="none" strike="noStrike" cap="none" normalizeH="0" baseline="0" smtClean="0">
                <a:ln>
                  <a:noFill/>
                </a:ln>
                <a:solidFill>
                  <a:schemeClr val="tx1"/>
                </a:solidFill>
                <a:effectLst/>
                <a:latin typeface="MyriaMM" pitchFamily="34" charset="0"/>
                <a:ea typeface="Times New Roman" pitchFamily="18" charset="0"/>
                <a:cs typeface="Times New Roman" pitchFamily="18" charset="0"/>
              </a:rPr>
              <a:t/>
            </a:r>
            <a:br>
              <a:rPr kumimoji="0" lang="de-CH" sz="1100" b="0" i="0" u="none" strike="noStrike" cap="none" normalizeH="0" baseline="0" smtClean="0">
                <a:ln>
                  <a:noFill/>
                </a:ln>
                <a:solidFill>
                  <a:schemeClr val="tx1"/>
                </a:solidFill>
                <a:effectLst/>
                <a:latin typeface="MyriaMM" pitchFamily="34" charset="0"/>
                <a:ea typeface="Times New Roman" pitchFamily="18" charset="0"/>
                <a:cs typeface="Times New Roman" pitchFamily="18" charset="0"/>
              </a:rPr>
            </a:br>
            <a:endParaRPr kumimoji="0" lang="de-CH"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1569988150"/>
              </p:ext>
            </p:extLst>
          </p:nvPr>
        </p:nvGraphicFramePr>
        <p:xfrm>
          <a:off x="611560" y="2058072"/>
          <a:ext cx="6807275" cy="4395264"/>
        </p:xfrm>
        <a:graphic>
          <a:graphicData uri="http://schemas.openxmlformats.org/drawingml/2006/table">
            <a:tbl>
              <a:tblPr/>
              <a:tblGrid>
                <a:gridCol w="726231"/>
                <a:gridCol w="6081044"/>
              </a:tblGrid>
              <a:tr h="140805">
                <a:tc>
                  <a:txBody>
                    <a:bodyPr/>
                    <a:lstStyle/>
                    <a:p>
                      <a:pPr>
                        <a:spcAft>
                          <a:spcPts val="0"/>
                        </a:spcAft>
                      </a:pPr>
                      <a:r>
                        <a:rPr lang="de-CH" sz="1000" dirty="0">
                          <a:solidFill>
                            <a:srgbClr val="000000"/>
                          </a:solidFill>
                          <a:latin typeface="MyriaMM"/>
                          <a:ea typeface="Times New Roman"/>
                          <a:cs typeface="Arial"/>
                        </a:rPr>
                        <a:t>001</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dirty="0">
                          <a:solidFill>
                            <a:srgbClr val="000000"/>
                          </a:solidFill>
                          <a:latin typeface="MyriaMM"/>
                          <a:ea typeface="Times New Roman"/>
                          <a:cs typeface="Arial"/>
                        </a:rPr>
                        <a:t>Gemeindeordnung</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Gemeindebestand</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Gemeindewappen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004</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dirty="0">
                          <a:solidFill>
                            <a:srgbClr val="000000"/>
                          </a:solidFill>
                          <a:latin typeface="MyriaMM"/>
                          <a:ea typeface="Times New Roman"/>
                          <a:cs typeface="Arial"/>
                        </a:rPr>
                        <a:t>Partnergemeinde </a:t>
                      </a:r>
                      <a:r>
                        <a:rPr lang="de-CH" sz="1000" dirty="0" err="1">
                          <a:solidFill>
                            <a:srgbClr val="000000"/>
                          </a:solidFill>
                          <a:latin typeface="MyriaMM"/>
                          <a:ea typeface="Times New Roman"/>
                          <a:cs typeface="Arial"/>
                        </a:rPr>
                        <a:t>Lermoos</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009.1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Versicherungen der Gemeinde; Sachversicherungen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009.2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Versicherungen der Gemeinde; Haftpflichtversicherungen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009.3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Versicherungen der Gemeinde; Bauwesen-Versicherungen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010</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Beh</a:t>
                      </a:r>
                      <a:r>
                        <a:rPr lang="de-CH" sz="1000">
                          <a:solidFill>
                            <a:srgbClr val="000000"/>
                          </a:solidFill>
                          <a:latin typeface="Arial"/>
                          <a:ea typeface="Times New Roman"/>
                          <a:cs typeface="Times New Roman"/>
                        </a:rPr>
                        <a:t>ö</a:t>
                      </a:r>
                      <a:r>
                        <a:rPr lang="de-CH" sz="1000">
                          <a:solidFill>
                            <a:srgbClr val="000000"/>
                          </a:solidFill>
                          <a:latin typeface="MyriaMM"/>
                          <a:ea typeface="Times New Roman"/>
                          <a:cs typeface="Arial"/>
                        </a:rPr>
                        <a:t>rden; Wahlen und Abstimmungen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Berichte und Anträge</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Motionen, Postulate und Interpellationen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Beschlüsse, Kreditabrechnungen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011.4</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Kleine Anfragen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011.5</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Eingänge und Mitteilungen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011.6</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Impflichtnahmen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012.0</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Allgemeines, Organisation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Information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Einladungen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Ehrenausgaben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012.4</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Gratulationen und Kondolenzen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012.5</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Entschädigungen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013.1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Kommissionen; Bestellung von Kommissionen, Verzeichnis</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013.2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Kommissionen; Pflichtenhefte</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40805">
                <a:tc>
                  <a:txBody>
                    <a:bodyPr/>
                    <a:lstStyle/>
                    <a:p>
                      <a:pPr>
                        <a:spcAft>
                          <a:spcPts val="0"/>
                        </a:spcAft>
                      </a:pPr>
                      <a:r>
                        <a:rPr lang="de-CH" sz="1000">
                          <a:solidFill>
                            <a:srgbClr val="000000"/>
                          </a:solidFill>
                          <a:latin typeface="MyriaMM"/>
                          <a:ea typeface="Times New Roman"/>
                          <a:cs typeface="Arial"/>
                        </a:rPr>
                        <a:t>020.0</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dirty="0">
                          <a:solidFill>
                            <a:srgbClr val="000000"/>
                          </a:solidFill>
                          <a:latin typeface="MyriaMM"/>
                          <a:ea typeface="Times New Roman"/>
                          <a:cs typeface="Arial"/>
                        </a:rPr>
                        <a:t>Gemeindeverwaltung; Organisation</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3322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dirty="0"/>
              <a:t>Vom</a:t>
            </a:r>
            <a:r>
              <a:rPr lang="de-CH" sz="2400" b="1" dirty="0" smtClean="0"/>
              <a:t> Büro ins </a:t>
            </a:r>
            <a:r>
              <a:rPr lang="de-CH" sz="2400" b="1" dirty="0" err="1" smtClean="0"/>
              <a:t>zwischenarchiv</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b="1" dirty="0" smtClean="0"/>
              <a:t>Trennen</a:t>
            </a:r>
          </a:p>
          <a:p>
            <a:pPr marL="0" indent="0">
              <a:buNone/>
            </a:pPr>
            <a:endParaRPr lang="de-CH" sz="1100" dirty="0" smtClean="0"/>
          </a:p>
          <a:p>
            <a:r>
              <a:rPr lang="de-CH" dirty="0" smtClean="0"/>
              <a:t>Begleitzettel, Doppel, Handnotizen, Firmenbroschüren: </a:t>
            </a:r>
            <a:br>
              <a:rPr lang="de-CH" dirty="0" smtClean="0"/>
            </a:br>
            <a:r>
              <a:rPr lang="de-CH" dirty="0" smtClean="0"/>
              <a:t/>
            </a:r>
            <a:br>
              <a:rPr lang="de-CH" dirty="0" smtClean="0"/>
            </a:br>
            <a:r>
              <a:rPr lang="de-CH" dirty="0" smtClean="0"/>
              <a:t>werden </a:t>
            </a:r>
            <a:r>
              <a:rPr lang="de-CH" b="1" dirty="0" smtClean="0"/>
              <a:t>vernichtet</a:t>
            </a:r>
          </a:p>
          <a:p>
            <a:pPr marL="0" indent="0">
              <a:buNone/>
            </a:pPr>
            <a:endParaRPr lang="de-CH" sz="1100" dirty="0" smtClean="0"/>
          </a:p>
          <a:p>
            <a:r>
              <a:rPr lang="de-CH" dirty="0" smtClean="0"/>
              <a:t>Unterlagen, die aus rechtlichen oder historischen Gründen aufzubewahren sind: </a:t>
            </a:r>
            <a:br>
              <a:rPr lang="de-CH" dirty="0" smtClean="0"/>
            </a:br>
            <a:r>
              <a:rPr lang="de-CH" dirty="0" smtClean="0"/>
              <a:t/>
            </a:r>
            <a:br>
              <a:rPr lang="de-CH" dirty="0" smtClean="0"/>
            </a:br>
            <a:r>
              <a:rPr lang="de-CH" dirty="0" smtClean="0"/>
              <a:t>werden nach </a:t>
            </a:r>
            <a:r>
              <a:rPr lang="de-CH" dirty="0" err="1" smtClean="0"/>
              <a:t>Registraturplan</a:t>
            </a:r>
            <a:r>
              <a:rPr lang="de-CH" dirty="0" smtClean="0"/>
              <a:t> ins Zwischenarchiv </a:t>
            </a:r>
            <a:r>
              <a:rPr lang="de-CH" b="1" dirty="0" smtClean="0"/>
              <a:t>abgelegt</a:t>
            </a:r>
          </a:p>
          <a:p>
            <a:endParaRPr lang="de-CH" dirty="0"/>
          </a:p>
          <a:p>
            <a:pPr marL="0" indent="0">
              <a:buNone/>
            </a:pPr>
            <a:r>
              <a:rPr lang="de-CH" b="1" dirty="0" smtClean="0"/>
              <a:t>Rhythmus:</a:t>
            </a:r>
            <a:r>
              <a:rPr lang="de-CH" dirty="0" smtClean="0"/>
              <a:t> nach Abschluss eines Geschäfts oder jährlich</a:t>
            </a:r>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5541502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Vom </a:t>
            </a:r>
            <a:r>
              <a:rPr lang="de-CH" sz="2400" b="1" dirty="0" err="1" smtClean="0"/>
              <a:t>zwischenarchiv</a:t>
            </a:r>
            <a:r>
              <a:rPr lang="de-CH" sz="2400" b="1" dirty="0" smtClean="0"/>
              <a:t> ins Endarchiv</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dirty="0" smtClean="0"/>
              <a:t>Drei Arten zur «Leerung» des Zwischenarchivs:</a:t>
            </a:r>
          </a:p>
          <a:p>
            <a:pPr marL="0" indent="0">
              <a:buNone/>
            </a:pPr>
            <a:endParaRPr lang="de-CH" dirty="0" smtClean="0"/>
          </a:p>
          <a:p>
            <a:pPr marL="457200" indent="-457200">
              <a:buFont typeface="+mj-lt"/>
              <a:buAutoNum type="arabicPeriod"/>
            </a:pPr>
            <a:r>
              <a:rPr lang="de-CH" dirty="0" smtClean="0"/>
              <a:t>Vollständige Überführung ins Endarchiv gemäss </a:t>
            </a:r>
            <a:r>
              <a:rPr lang="de-CH" dirty="0" err="1" smtClean="0"/>
              <a:t>Registraturplan</a:t>
            </a:r>
            <a:endParaRPr lang="de-CH" dirty="0" smtClean="0"/>
          </a:p>
          <a:p>
            <a:pPr marL="457200" indent="-457200">
              <a:buFont typeface="+mj-lt"/>
              <a:buAutoNum type="arabicPeriod"/>
            </a:pPr>
            <a:endParaRPr lang="de-CH" dirty="0" smtClean="0"/>
          </a:p>
          <a:p>
            <a:pPr marL="457200" indent="-457200">
              <a:buFont typeface="+mj-lt"/>
              <a:buAutoNum type="arabicPeriod"/>
            </a:pPr>
            <a:r>
              <a:rPr lang="de-CH" dirty="0" smtClean="0"/>
              <a:t>Überführung einer Auswahl ins Endarchiv gemäss </a:t>
            </a:r>
            <a:r>
              <a:rPr lang="de-CH" dirty="0" err="1" smtClean="0"/>
              <a:t>Registraturplan</a:t>
            </a:r>
            <a:endParaRPr lang="de-CH" dirty="0" smtClean="0"/>
          </a:p>
          <a:p>
            <a:pPr marL="457200" indent="-457200">
              <a:buFont typeface="+mj-lt"/>
              <a:buAutoNum type="arabicPeriod"/>
            </a:pPr>
            <a:endParaRPr lang="de-CH" dirty="0"/>
          </a:p>
          <a:p>
            <a:pPr marL="457200" indent="-457200">
              <a:buFont typeface="+mj-lt"/>
              <a:buAutoNum type="arabicPeriod"/>
            </a:pPr>
            <a:r>
              <a:rPr lang="de-CH" dirty="0" smtClean="0"/>
              <a:t>Vollständige Vernichtung gemäss </a:t>
            </a:r>
            <a:r>
              <a:rPr lang="de-CH" dirty="0" err="1" smtClean="0"/>
              <a:t>Registraturplan</a:t>
            </a:r>
            <a:r>
              <a:rPr lang="de-CH" dirty="0" smtClean="0"/>
              <a:t/>
            </a:r>
            <a:br>
              <a:rPr lang="de-CH" dirty="0" smtClean="0"/>
            </a:br>
            <a:r>
              <a:rPr lang="de-CH" dirty="0" smtClean="0"/>
              <a:t>(Stimmrechtsausweise, abgelaufene Policen, Prospekte, Druckschriften)</a:t>
            </a:r>
          </a:p>
        </p:txBody>
      </p:sp>
    </p:spTree>
    <p:extLst>
      <p:ext uri="{BB962C8B-B14F-4D97-AF65-F5344CB8AC3E}">
        <p14:creationId xmlns:p14="http://schemas.microsoft.com/office/powerpoint/2010/main" val="304149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Das Endarchiv</a:t>
            </a:r>
            <a:endParaRPr lang="de-CH" sz="2400" dirty="0"/>
          </a:p>
        </p:txBody>
      </p:sp>
      <p:sp>
        <p:nvSpPr>
          <p:cNvPr id="3" name="Inhaltsplatzhalter 3"/>
          <p:cNvSpPr>
            <a:spLocks noGrp="1"/>
          </p:cNvSpPr>
          <p:nvPr>
            <p:ph idx="1"/>
          </p:nvPr>
        </p:nvSpPr>
        <p:spPr>
          <a:xfrm>
            <a:off x="432000" y="2248272"/>
            <a:ext cx="8229600" cy="3412976"/>
          </a:xfrm>
          <a:noFill/>
        </p:spPr>
        <p:txBody>
          <a:bodyPr/>
          <a:lstStyle/>
          <a:p>
            <a:r>
              <a:rPr lang="de-CH" b="1" dirty="0" smtClean="0"/>
              <a:t>Ordentliche Aufbewahrungsfrist: </a:t>
            </a:r>
            <a:r>
              <a:rPr lang="de-CH" dirty="0" smtClean="0"/>
              <a:t>10 Jahre</a:t>
            </a:r>
            <a:br>
              <a:rPr lang="de-CH" dirty="0" smtClean="0"/>
            </a:br>
            <a:r>
              <a:rPr lang="de-CH" dirty="0" smtClean="0"/>
              <a:t/>
            </a:r>
            <a:br>
              <a:rPr lang="de-CH" dirty="0" smtClean="0"/>
            </a:br>
            <a:r>
              <a:rPr lang="de-CH" dirty="0" smtClean="0"/>
              <a:t>(Zahlreiche Ausnahmen: Protokolle des Gemeinderats oder der Gemeindeversammlung, Reglemente, Rechenschaftsberichte, Wahlprotokolle, Budgets, Jahresrechnungen)</a:t>
            </a:r>
          </a:p>
          <a:p>
            <a:pPr marL="0" indent="0">
              <a:buNone/>
            </a:pPr>
            <a:endParaRPr lang="de-CH" dirty="0" smtClean="0"/>
          </a:p>
          <a:p>
            <a:r>
              <a:rPr lang="de-CH" b="1" dirty="0" err="1" smtClean="0"/>
              <a:t>Bestandeserhaltung</a:t>
            </a:r>
            <a:r>
              <a:rPr lang="de-CH" b="1" dirty="0" smtClean="0"/>
              <a:t>:</a:t>
            </a:r>
            <a:r>
              <a:rPr lang="de-CH" dirty="0" smtClean="0"/>
              <a:t> Raumklima, Material/Verpackung</a:t>
            </a:r>
          </a:p>
          <a:p>
            <a:pPr marL="457200" indent="-457200">
              <a:buFont typeface="+mj-lt"/>
              <a:buAutoNum type="arabicPeriod"/>
            </a:pPr>
            <a:endParaRPr lang="de-CH" dirty="0" smtClean="0"/>
          </a:p>
          <a:p>
            <a:r>
              <a:rPr lang="de-CH" b="1" dirty="0" smtClean="0"/>
              <a:t>Benutzung:</a:t>
            </a:r>
            <a:r>
              <a:rPr lang="de-CH" dirty="0" smtClean="0"/>
              <a:t> Gemeinde-, Staatsarchive und das Bundesarchiv sind öffentliche Archive. Bürger/innen haben das Recht, die Unterlagen nach einer gewissen Schutzfrist (30 Jahre, bei schützenswerten Personendaten 10 Jahre nach Tod) einzusehen.</a:t>
            </a:r>
          </a:p>
        </p:txBody>
      </p:sp>
    </p:spTree>
    <p:extLst>
      <p:ext uri="{BB962C8B-B14F-4D97-AF65-F5344CB8AC3E}">
        <p14:creationId xmlns:p14="http://schemas.microsoft.com/office/powerpoint/2010/main" val="4453050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Archivwürdigkeit/</a:t>
            </a:r>
            <a:br>
              <a:rPr lang="de-CH" sz="2400" b="1" dirty="0" smtClean="0"/>
            </a:br>
            <a:r>
              <a:rPr lang="de-CH" sz="2400" b="1" dirty="0" smtClean="0"/>
              <a:t>elektronische </a:t>
            </a:r>
            <a:r>
              <a:rPr lang="de-CH" sz="2400" b="1" dirty="0" err="1" smtClean="0"/>
              <a:t>archivierung</a:t>
            </a:r>
            <a:endParaRPr lang="de-CH" sz="2400" dirty="0"/>
          </a:p>
        </p:txBody>
      </p:sp>
      <p:sp>
        <p:nvSpPr>
          <p:cNvPr id="3" name="Inhaltsplatzhalter 3"/>
          <p:cNvSpPr>
            <a:spLocks noGrp="1"/>
          </p:cNvSpPr>
          <p:nvPr>
            <p:ph idx="1"/>
          </p:nvPr>
        </p:nvSpPr>
        <p:spPr>
          <a:xfrm>
            <a:off x="432000" y="2248272"/>
            <a:ext cx="8229600" cy="820688"/>
          </a:xfrm>
          <a:noFill/>
        </p:spPr>
        <p:txBody>
          <a:bodyPr/>
          <a:lstStyle/>
          <a:p>
            <a:r>
              <a:rPr lang="de-CH" dirty="0" smtClean="0"/>
              <a:t>Was verstehen wir unter </a:t>
            </a:r>
            <a:r>
              <a:rPr lang="de-CH" b="1" dirty="0" smtClean="0"/>
              <a:t>Archivwürdigkeit</a:t>
            </a:r>
            <a:r>
              <a:rPr lang="de-CH" dirty="0" smtClean="0"/>
              <a:t>?</a:t>
            </a:r>
          </a:p>
        </p:txBody>
      </p:sp>
      <p:sp>
        <p:nvSpPr>
          <p:cNvPr id="4" name="Inhaltsplatzhalter 3"/>
          <p:cNvSpPr txBox="1">
            <a:spLocks/>
          </p:cNvSpPr>
          <p:nvPr/>
        </p:nvSpPr>
        <p:spPr>
          <a:xfrm>
            <a:off x="590872" y="2852936"/>
            <a:ext cx="8229600" cy="820688"/>
          </a:xfrm>
          <a:prstGeom prst="rect">
            <a:avLst/>
          </a:prstGeom>
          <a:noFill/>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CH" dirty="0"/>
              <a:t>Archivwürdig sind alle Unterlagen, die aus rechtlichen oder administrativen Gründen dauernd aufzubewahren sind oder die einen besonderen historischen, wissenschaftlichen oder kulturellen Wert besitzen. </a:t>
            </a:r>
            <a:endParaRPr lang="de-CH" dirty="0" smtClean="0"/>
          </a:p>
        </p:txBody>
      </p:sp>
      <p:sp>
        <p:nvSpPr>
          <p:cNvPr id="5" name="Inhaltsplatzhalter 3"/>
          <p:cNvSpPr txBox="1">
            <a:spLocks/>
          </p:cNvSpPr>
          <p:nvPr/>
        </p:nvSpPr>
        <p:spPr>
          <a:xfrm>
            <a:off x="395536" y="4149080"/>
            <a:ext cx="8229600" cy="820688"/>
          </a:xfrm>
          <a:prstGeom prst="rect">
            <a:avLst/>
          </a:prstGeom>
          <a:noFill/>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dirty="0" smtClean="0"/>
              <a:t>Worauf ist bei der </a:t>
            </a:r>
            <a:r>
              <a:rPr lang="de-CH" b="1" dirty="0" smtClean="0"/>
              <a:t>elektronischen Archivierung </a:t>
            </a:r>
            <a:r>
              <a:rPr lang="de-CH" dirty="0" smtClean="0"/>
              <a:t>zu achten?</a:t>
            </a:r>
          </a:p>
        </p:txBody>
      </p:sp>
      <p:sp>
        <p:nvSpPr>
          <p:cNvPr id="6" name="Inhaltsplatzhalter 3"/>
          <p:cNvSpPr txBox="1">
            <a:spLocks/>
          </p:cNvSpPr>
          <p:nvPr/>
        </p:nvSpPr>
        <p:spPr>
          <a:xfrm>
            <a:off x="590872" y="4725144"/>
            <a:ext cx="8229600" cy="820688"/>
          </a:xfrm>
          <a:prstGeom prst="rect">
            <a:avLst/>
          </a:prstGeom>
          <a:noFill/>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dirty="0" smtClean="0"/>
              <a:t>Originalität</a:t>
            </a:r>
          </a:p>
          <a:p>
            <a:r>
              <a:rPr lang="de-CH" dirty="0" smtClean="0"/>
              <a:t>Authentizität</a:t>
            </a:r>
          </a:p>
          <a:p>
            <a:r>
              <a:rPr lang="de-CH" dirty="0" smtClean="0"/>
              <a:t>Integrität</a:t>
            </a:r>
          </a:p>
          <a:p>
            <a:r>
              <a:rPr lang="de-CH" dirty="0" smtClean="0"/>
              <a:t>Benutzbarkeit (Nachweisbarkeit, Auffindbarkeit, Darstellbarkeit, Verstehbarkeit)</a:t>
            </a:r>
          </a:p>
        </p:txBody>
      </p:sp>
    </p:spTree>
    <p:extLst>
      <p:ext uri="{BB962C8B-B14F-4D97-AF65-F5344CB8AC3E}">
        <p14:creationId xmlns:p14="http://schemas.microsoft.com/office/powerpoint/2010/main" val="42872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Ablage und Archivierung meiner</a:t>
            </a:r>
            <a:br>
              <a:rPr lang="de-CH" sz="2400" b="1" dirty="0" smtClean="0"/>
            </a:br>
            <a:r>
              <a:rPr lang="de-CH" sz="2400" b="1" dirty="0" smtClean="0"/>
              <a:t>täglichen Arbeit</a:t>
            </a:r>
            <a:r>
              <a:rPr lang="de-CH" sz="2400" dirty="0" smtClean="0"/>
              <a:t>?</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dirty="0" smtClean="0"/>
              <a:t>1.1.3.4.3  Archivierung</a:t>
            </a:r>
          </a:p>
          <a:p>
            <a:pPr marL="0" indent="0">
              <a:buNone/>
            </a:pPr>
            <a:endParaRPr lang="de-CH" dirty="0" smtClean="0"/>
          </a:p>
          <a:p>
            <a:pPr marL="0" indent="0">
              <a:buNone/>
            </a:pPr>
            <a:r>
              <a:rPr lang="de-CH" dirty="0" smtClean="0"/>
              <a:t>Ich kenne die verschiedenen Vorschriften für die Archivierung auf Stufe Kanton und Gemeinde und kann das Prinzip der Archivbewirtschaftung in meinem Arbeitsumfeld beschreiben.</a:t>
            </a:r>
          </a:p>
          <a:p>
            <a:pPr marL="0" indent="0">
              <a:buNone/>
            </a:pPr>
            <a:endParaRPr lang="de-CH" dirty="0" smtClean="0"/>
          </a:p>
          <a:p>
            <a:pPr marL="0" indent="0">
              <a:buNone/>
            </a:pPr>
            <a:r>
              <a:rPr lang="de-CH" dirty="0" smtClean="0"/>
              <a:t>Ich erkläre, ob Dokumente aus den Vollzugsarbeiten archiviert werden müssen. Wenn ja, zeige ich die korrekte Archivierungsformen und –fristen auf.</a:t>
            </a:r>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16522268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712968" cy="652934"/>
          </a:xfrm>
        </p:spPr>
        <p:txBody>
          <a:bodyPr/>
          <a:lstStyle/>
          <a:p>
            <a:r>
              <a:rPr lang="de-CH" sz="2400" b="1" dirty="0" smtClean="0"/>
              <a:t>Ablage und Archivierung meiner </a:t>
            </a:r>
            <a:br>
              <a:rPr lang="de-CH" sz="2400" b="1" dirty="0" smtClean="0"/>
            </a:br>
            <a:r>
              <a:rPr lang="de-CH" sz="2400" b="1" dirty="0" smtClean="0"/>
              <a:t>täglichen Arbeit</a:t>
            </a:r>
            <a:endParaRPr lang="de-CH" sz="2400" b="1" dirty="0"/>
          </a:p>
        </p:txBody>
      </p:sp>
      <p:sp>
        <p:nvSpPr>
          <p:cNvPr id="3" name="Inhaltsplatzhalter 3"/>
          <p:cNvSpPr>
            <a:spLocks noGrp="1"/>
          </p:cNvSpPr>
          <p:nvPr>
            <p:ph idx="1"/>
          </p:nvPr>
        </p:nvSpPr>
        <p:spPr>
          <a:xfrm>
            <a:off x="432000" y="2536304"/>
            <a:ext cx="8229600" cy="3629000"/>
          </a:xfrm>
          <a:noFill/>
        </p:spPr>
        <p:txBody>
          <a:bodyPr/>
          <a:lstStyle/>
          <a:p>
            <a:pPr marL="0" indent="0">
              <a:buNone/>
            </a:pPr>
            <a:r>
              <a:rPr lang="de-CH" dirty="0" smtClean="0"/>
              <a:t>Weiss ich, wie die Archivbewirtschaftung in meiner jetzigen Ausbildungsabteilung geregelt ist?</a:t>
            </a:r>
          </a:p>
          <a:p>
            <a:pPr marL="0" indent="0">
              <a:buNone/>
            </a:pPr>
            <a:endParaRPr lang="de-CH" dirty="0" smtClean="0"/>
          </a:p>
          <a:p>
            <a:pPr marL="0" indent="0">
              <a:buNone/>
            </a:pPr>
            <a:r>
              <a:rPr lang="de-CH" dirty="0" smtClean="0"/>
              <a:t>Wenn ja: 	Ich beschreibe diese kurz.</a:t>
            </a:r>
          </a:p>
          <a:p>
            <a:pPr marL="0" indent="0">
              <a:buNone/>
            </a:pPr>
            <a:r>
              <a:rPr lang="de-CH" dirty="0" smtClean="0"/>
              <a:t>Wenn nein: 	Wo und bei wem kann ich mir diese Informationen holen?</a:t>
            </a:r>
          </a:p>
          <a:p>
            <a:pPr marL="0" indent="0">
              <a:buNone/>
            </a:pPr>
            <a:endParaRPr lang="de-CH" dirty="0" smtClean="0"/>
          </a:p>
          <a:p>
            <a:pPr marL="0" indent="0">
              <a:buNone/>
            </a:pPr>
            <a:r>
              <a:rPr lang="de-CH" dirty="0" smtClean="0"/>
              <a:t>Ich nenne zwei bis drei Vollzugsdokumente aus meinem Arbeitsumfeld und erkläre die entsprechenden Archivierungsformen und Archivierungsfristen.</a:t>
            </a:r>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15769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sz="2400" dirty="0"/>
              <a:t>Zielsetzung</a:t>
            </a:r>
            <a:endParaRPr lang="de-CH" sz="2400" dirty="0"/>
          </a:p>
        </p:txBody>
      </p:sp>
      <p:sp>
        <p:nvSpPr>
          <p:cNvPr id="4" name="Inhaltsplatzhalter 3"/>
          <p:cNvSpPr>
            <a:spLocks noGrp="1"/>
          </p:cNvSpPr>
          <p:nvPr>
            <p:ph idx="1"/>
          </p:nvPr>
        </p:nvSpPr>
        <p:spPr/>
        <p:txBody>
          <a:bodyPr/>
          <a:lstStyle/>
          <a:p>
            <a:pPr marL="0" indent="0">
              <a:buNone/>
            </a:pPr>
            <a:r>
              <a:rPr lang="de-CH" dirty="0" smtClean="0"/>
              <a:t>1.1.3.4.3  </a:t>
            </a:r>
            <a:r>
              <a:rPr lang="de-CH" b="1" dirty="0" smtClean="0"/>
              <a:t>Archivierung</a:t>
            </a:r>
          </a:p>
          <a:p>
            <a:pPr marL="0" indent="0">
              <a:buNone/>
            </a:pPr>
            <a:endParaRPr lang="de-CH" dirty="0" smtClean="0"/>
          </a:p>
          <a:p>
            <a:pPr marL="0" indent="0">
              <a:buNone/>
            </a:pPr>
            <a:r>
              <a:rPr lang="de-CH" dirty="0" smtClean="0"/>
              <a:t>Ich kenne die verschiedenen </a:t>
            </a:r>
            <a:r>
              <a:rPr lang="de-CH" b="1" dirty="0" smtClean="0"/>
              <a:t>Vorschriften</a:t>
            </a:r>
            <a:r>
              <a:rPr lang="de-CH" dirty="0" smtClean="0"/>
              <a:t> für die Archivierung auf Stufe Kanton und Gemeinde und kann das </a:t>
            </a:r>
            <a:r>
              <a:rPr lang="de-CH" b="1" dirty="0" smtClean="0"/>
              <a:t>Prinzip der Archivbewirtschaftung </a:t>
            </a:r>
            <a:r>
              <a:rPr lang="de-CH" dirty="0" smtClean="0"/>
              <a:t>in meinem Arbeitsumfeld beschreiben.</a:t>
            </a:r>
          </a:p>
          <a:p>
            <a:pPr marL="0" indent="0">
              <a:buNone/>
            </a:pPr>
            <a:endParaRPr lang="de-CH" dirty="0" smtClean="0"/>
          </a:p>
          <a:p>
            <a:pPr marL="0" indent="0">
              <a:buNone/>
            </a:pPr>
            <a:r>
              <a:rPr lang="de-CH" dirty="0" smtClean="0"/>
              <a:t>Ich erkläre, ob Dokumente aus den Vollzugsarbeiten archiviert werden müssen. Wenn ja, zeige ich die </a:t>
            </a:r>
            <a:r>
              <a:rPr lang="de-CH" b="1" dirty="0" smtClean="0"/>
              <a:t>korrekten Archivierungsformen und -fristen </a:t>
            </a:r>
            <a:r>
              <a:rPr lang="de-CH" dirty="0" smtClean="0"/>
              <a:t>auf.</a:t>
            </a:r>
          </a:p>
          <a:p>
            <a:pPr marL="0" indent="0">
              <a:buNone/>
            </a:pPr>
            <a:endParaRPr lang="de-CH" dirty="0" smtClean="0"/>
          </a:p>
        </p:txBody>
      </p:sp>
    </p:spTree>
    <p:extLst>
      <p:ext uri="{BB962C8B-B14F-4D97-AF65-F5344CB8AC3E}">
        <p14:creationId xmlns:p14="http://schemas.microsoft.com/office/powerpoint/2010/main" val="7817890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Zusammenfassung</a:t>
            </a:r>
            <a:endParaRPr lang="de-CH" sz="2400" b="1" dirty="0"/>
          </a:p>
        </p:txBody>
      </p:sp>
      <p:sp>
        <p:nvSpPr>
          <p:cNvPr id="7" name="Rechteck 6"/>
          <p:cNvSpPr/>
          <p:nvPr/>
        </p:nvSpPr>
        <p:spPr>
          <a:xfrm>
            <a:off x="395536" y="1922056"/>
            <a:ext cx="4572000" cy="1938992"/>
          </a:xfrm>
          <a:prstGeom prst="rect">
            <a:avLst/>
          </a:prstGeom>
        </p:spPr>
        <p:txBody>
          <a:bodyPr>
            <a:spAutoFit/>
          </a:bodyPr>
          <a:lstStyle/>
          <a:p>
            <a:r>
              <a:rPr lang="de-CH" sz="2000" b="1" dirty="0" smtClean="0">
                <a:latin typeface="Arial" panose="020B0604020202020204" pitchFamily="34" charset="0"/>
                <a:cs typeface="Arial" panose="020B0604020202020204" pitchFamily="34" charset="0"/>
              </a:rPr>
              <a:t>Öffentlichkeitsprinzip</a:t>
            </a:r>
          </a:p>
          <a:p>
            <a:pPr marL="633413">
              <a:buFont typeface="Arial" pitchFamily="34" charset="0"/>
              <a:buChar char="•"/>
            </a:pPr>
            <a:r>
              <a:rPr lang="de-CH" sz="2000" dirty="0" smtClean="0">
                <a:latin typeface="Arial" panose="020B0604020202020204" pitchFamily="34" charset="0"/>
                <a:cs typeface="Arial" panose="020B0604020202020204" pitchFamily="34" charset="0"/>
              </a:rPr>
              <a:t>	Input</a:t>
            </a:r>
          </a:p>
          <a:p>
            <a:pPr marL="633413">
              <a:buFont typeface="Arial" pitchFamily="34" charset="0"/>
              <a:buChar char="•"/>
            </a:pPr>
            <a:r>
              <a:rPr lang="de-CH" sz="2000" dirty="0" smtClean="0">
                <a:latin typeface="Arial" panose="020B0604020202020204" pitchFamily="34" charset="0"/>
                <a:cs typeface="Arial" panose="020B0604020202020204" pitchFamily="34" charset="0"/>
              </a:rPr>
              <a:t>	Verarbeitung Ihrer 	Vorbereitungsaufgaben</a:t>
            </a:r>
          </a:p>
          <a:p>
            <a:pPr marL="1252538" lvl="1" indent="-161925">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Kurzpräsentation Ihrer Vorbereitungen</a:t>
            </a:r>
          </a:p>
        </p:txBody>
      </p:sp>
      <p:sp>
        <p:nvSpPr>
          <p:cNvPr id="8" name="Rechteck 7"/>
          <p:cNvSpPr/>
          <p:nvPr/>
        </p:nvSpPr>
        <p:spPr>
          <a:xfrm>
            <a:off x="4283968" y="1922400"/>
            <a:ext cx="4572000" cy="1631216"/>
          </a:xfrm>
          <a:prstGeom prst="rect">
            <a:avLst/>
          </a:prstGeom>
        </p:spPr>
        <p:txBody>
          <a:bodyPr>
            <a:spAutoFit/>
          </a:bodyPr>
          <a:lstStyle/>
          <a:p>
            <a:r>
              <a:rPr lang="de-CH" sz="2000" b="1" dirty="0" smtClean="0">
                <a:latin typeface="Arial" panose="020B0604020202020204" pitchFamily="34" charset="0"/>
                <a:cs typeface="Arial" panose="020B0604020202020204" pitchFamily="34" charset="0"/>
              </a:rPr>
              <a:t>Datenschutz und Amtsgeheimnis</a:t>
            </a:r>
          </a:p>
          <a:p>
            <a:pPr marL="633413">
              <a:buFont typeface="Arial" pitchFamily="34" charset="0"/>
              <a:buChar char="•"/>
            </a:pPr>
            <a:r>
              <a:rPr lang="de-CH" sz="2000" dirty="0" smtClean="0">
                <a:latin typeface="Arial" panose="020B0604020202020204" pitchFamily="34" charset="0"/>
                <a:cs typeface="Arial" panose="020B0604020202020204" pitchFamily="34" charset="0"/>
              </a:rPr>
              <a:t>	Input</a:t>
            </a:r>
          </a:p>
          <a:p>
            <a:pPr marL="633413">
              <a:buFont typeface="Arial" pitchFamily="34" charset="0"/>
              <a:buChar char="•"/>
            </a:pPr>
            <a:r>
              <a:rPr lang="de-CH" sz="2000" dirty="0" smtClean="0">
                <a:latin typeface="Arial" panose="020B0604020202020204" pitchFamily="34" charset="0"/>
                <a:cs typeface="Arial" panose="020B0604020202020204" pitchFamily="34" charset="0"/>
              </a:rPr>
              <a:t>	</a:t>
            </a:r>
            <a:r>
              <a:rPr lang="de-CH" sz="2000" dirty="0" smtClean="0">
                <a:solidFill>
                  <a:schemeClr val="tx2"/>
                </a:solidFill>
                <a:latin typeface="Arial" panose="020B0604020202020204" pitchFamily="34" charset="0"/>
                <a:cs typeface="Arial" panose="020B0604020202020204" pitchFamily="34" charset="0"/>
              </a:rPr>
              <a:t>Klassengespräch</a:t>
            </a:r>
          </a:p>
          <a:p>
            <a:pPr marL="900113" indent="-266700">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Erweiterung der Vorbereitungsaufgaben</a:t>
            </a:r>
            <a:endParaRPr lang="de-CH" sz="2000" dirty="0">
              <a:latin typeface="Arial" panose="020B0604020202020204" pitchFamily="34" charset="0"/>
              <a:cs typeface="Arial" panose="020B0604020202020204" pitchFamily="34" charset="0"/>
            </a:endParaRPr>
          </a:p>
        </p:txBody>
      </p:sp>
      <p:sp>
        <p:nvSpPr>
          <p:cNvPr id="9" name="Rechteck 8"/>
          <p:cNvSpPr/>
          <p:nvPr/>
        </p:nvSpPr>
        <p:spPr>
          <a:xfrm>
            <a:off x="1979712" y="4077072"/>
            <a:ext cx="4572000" cy="2246769"/>
          </a:xfrm>
          <a:prstGeom prst="rect">
            <a:avLst/>
          </a:prstGeom>
        </p:spPr>
        <p:txBody>
          <a:bodyPr>
            <a:spAutoFit/>
          </a:bodyPr>
          <a:lstStyle/>
          <a:p>
            <a:r>
              <a:rPr lang="de-CH" sz="2000" b="1" dirty="0" smtClean="0">
                <a:latin typeface="Arial" panose="020B0604020202020204" pitchFamily="34" charset="0"/>
                <a:cs typeface="Arial" panose="020B0604020202020204" pitchFamily="34" charset="0"/>
              </a:rPr>
              <a:t>Archivierung</a:t>
            </a:r>
          </a:p>
          <a:p>
            <a:pPr marL="717550">
              <a:buFont typeface="Arial" pitchFamily="34" charset="0"/>
              <a:buChar char="•"/>
            </a:pPr>
            <a:r>
              <a:rPr lang="de-CH" sz="2000" dirty="0" smtClean="0">
                <a:latin typeface="Arial" panose="020B0604020202020204" pitchFamily="34" charset="0"/>
                <a:cs typeface="Arial" panose="020B0604020202020204" pitchFamily="34" charset="0"/>
              </a:rPr>
              <a:t>	</a:t>
            </a:r>
            <a:r>
              <a:rPr lang="de-CH" sz="2000" dirty="0" smtClean="0">
                <a:solidFill>
                  <a:schemeClr val="tx2"/>
                </a:solidFill>
                <a:latin typeface="Arial" panose="020B0604020202020204" pitchFamily="34" charset="0"/>
                <a:cs typeface="Arial" panose="020B0604020202020204" pitchFamily="34" charset="0"/>
              </a:rPr>
              <a:t>Einzelarbeit – Austausch in 	der Gruppe</a:t>
            </a:r>
          </a:p>
          <a:p>
            <a:pPr marL="717550">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 	Gruppenarbeit</a:t>
            </a:r>
          </a:p>
          <a:p>
            <a:pPr marL="717550">
              <a:buFont typeface="Arial" pitchFamily="34" charset="0"/>
              <a:buChar char="•"/>
            </a:pPr>
            <a:r>
              <a:rPr lang="de-CH" sz="2000" dirty="0" smtClean="0">
                <a:latin typeface="Arial" panose="020B0604020202020204" pitchFamily="34" charset="0"/>
                <a:cs typeface="Arial" panose="020B0604020202020204" pitchFamily="34" charset="0"/>
              </a:rPr>
              <a:t> 	Beispiele </a:t>
            </a:r>
          </a:p>
          <a:p>
            <a:pPr marL="717550">
              <a:buFont typeface="Arial" pitchFamily="34" charset="0"/>
              <a:buChar char="•"/>
            </a:pPr>
            <a:r>
              <a:rPr lang="de-CH" sz="2000" dirty="0" smtClean="0">
                <a:latin typeface="Arial" panose="020B0604020202020204" pitchFamily="34" charset="0"/>
                <a:cs typeface="Arial" panose="020B0604020202020204" pitchFamily="34" charset="0"/>
              </a:rPr>
              <a:t> 	Input</a:t>
            </a:r>
          </a:p>
          <a:p>
            <a:pPr marL="717550">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 	Einzelarbeit</a:t>
            </a:r>
            <a:r>
              <a:rPr lang="de-CH"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12136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Ziel erreicht?</a:t>
            </a:r>
            <a:endParaRPr lang="de-CH" sz="2400" b="1"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780928"/>
            <a:ext cx="2690825" cy="2020881"/>
          </a:xfrm>
          <a:prstGeom prst="rect">
            <a:avLst/>
          </a:prstGeom>
          <a:noFill/>
        </p:spPr>
      </p:pic>
      <p:sp>
        <p:nvSpPr>
          <p:cNvPr id="4" name="Textfeld 3"/>
          <p:cNvSpPr txBox="1"/>
          <p:nvPr/>
        </p:nvSpPr>
        <p:spPr>
          <a:xfrm>
            <a:off x="1691680" y="1916832"/>
            <a:ext cx="1180131"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1.1.3.4.1</a:t>
            </a:r>
          </a:p>
        </p:txBody>
      </p:sp>
      <p:sp>
        <p:nvSpPr>
          <p:cNvPr id="5" name="Textfeld 4"/>
          <p:cNvSpPr txBox="1"/>
          <p:nvPr/>
        </p:nvSpPr>
        <p:spPr>
          <a:xfrm>
            <a:off x="3563888" y="1916832"/>
            <a:ext cx="1180131"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1.1.3.4.2</a:t>
            </a:r>
          </a:p>
        </p:txBody>
      </p:sp>
      <p:sp>
        <p:nvSpPr>
          <p:cNvPr id="6" name="Textfeld 5"/>
          <p:cNvSpPr txBox="1"/>
          <p:nvPr/>
        </p:nvSpPr>
        <p:spPr>
          <a:xfrm>
            <a:off x="5436096" y="1916832"/>
            <a:ext cx="1180131"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1.1.3.4.3</a:t>
            </a:r>
          </a:p>
        </p:txBody>
      </p:sp>
    </p:spTree>
    <p:extLst>
      <p:ext uri="{BB962C8B-B14F-4D97-AF65-F5344CB8AC3E}">
        <p14:creationId xmlns:p14="http://schemas.microsoft.com/office/powerpoint/2010/main" val="277304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IDAG</a:t>
            </a:r>
            <a:r>
              <a:rPr lang="de-CH" dirty="0" smtClean="0"/>
              <a:t>	</a:t>
            </a:r>
            <a:endParaRPr lang="de-CH" dirty="0"/>
          </a:p>
        </p:txBody>
      </p:sp>
      <p:sp>
        <p:nvSpPr>
          <p:cNvPr id="3" name="Inhaltsplatzhalter 2"/>
          <p:cNvSpPr>
            <a:spLocks noGrp="1"/>
          </p:cNvSpPr>
          <p:nvPr>
            <p:ph idx="1"/>
          </p:nvPr>
        </p:nvSpPr>
        <p:spPr>
          <a:xfrm>
            <a:off x="467544" y="2276872"/>
            <a:ext cx="8229600" cy="3672408"/>
          </a:xfrm>
        </p:spPr>
        <p:txBody>
          <a:bodyPr/>
          <a:lstStyle/>
          <a:p>
            <a:pPr marL="0" indent="0">
              <a:buNone/>
            </a:pPr>
            <a:r>
              <a:rPr lang="de-CH" dirty="0" smtClean="0"/>
              <a:t>Seit dem 01.07.2008 ist im Kanton Aargau das</a:t>
            </a:r>
          </a:p>
          <a:p>
            <a:pPr marL="0" indent="0">
              <a:buNone/>
            </a:pPr>
            <a:r>
              <a:rPr lang="de-CH" b="1" dirty="0" smtClean="0"/>
              <a:t>Gesetz über Informationen der Öffentlichkeit, den Datenschutz und das Archivwesen (IDAG) </a:t>
            </a:r>
            <a:r>
              <a:rPr lang="de-CH" dirty="0" smtClean="0"/>
              <a:t>in Kraft.</a:t>
            </a:r>
          </a:p>
          <a:p>
            <a:pPr marL="0" indent="0">
              <a:buNone/>
            </a:pPr>
            <a:endParaRPr lang="de-CH" sz="1600" dirty="0"/>
          </a:p>
          <a:p>
            <a:pPr marL="0" indent="0">
              <a:buNone/>
            </a:pPr>
            <a:r>
              <a:rPr lang="de-CH" dirty="0" smtClean="0"/>
              <a:t>Es regelt:</a:t>
            </a:r>
            <a:br>
              <a:rPr lang="de-CH" dirty="0" smtClean="0"/>
            </a:br>
            <a:endParaRPr lang="de-CH" dirty="0" smtClean="0"/>
          </a:p>
          <a:p>
            <a:pPr>
              <a:buFontTx/>
              <a:buChar char="-"/>
            </a:pPr>
            <a:r>
              <a:rPr lang="de-CH" dirty="0" smtClean="0"/>
              <a:t>die amtliche </a:t>
            </a:r>
            <a:r>
              <a:rPr lang="de-CH" b="1" dirty="0" smtClean="0"/>
              <a:t>Information der Öffentlichkeit </a:t>
            </a:r>
            <a:r>
              <a:rPr lang="de-CH" dirty="0" smtClean="0"/>
              <a:t>und den Zugang zu amtliche Dokumenten</a:t>
            </a:r>
          </a:p>
          <a:p>
            <a:pPr>
              <a:buFontTx/>
              <a:buChar char="-"/>
            </a:pPr>
            <a:r>
              <a:rPr lang="de-CH" dirty="0" smtClean="0"/>
              <a:t>den </a:t>
            </a:r>
            <a:r>
              <a:rPr lang="de-CH" b="1" dirty="0" smtClean="0"/>
              <a:t>Umgang mit Personendaten </a:t>
            </a:r>
            <a:r>
              <a:rPr lang="de-CH" dirty="0" smtClean="0"/>
              <a:t>durch öffentliche Organe</a:t>
            </a:r>
          </a:p>
          <a:p>
            <a:pPr>
              <a:buFontTx/>
              <a:buChar char="-"/>
            </a:pPr>
            <a:r>
              <a:rPr lang="de-CH" dirty="0" smtClean="0"/>
              <a:t>das </a:t>
            </a:r>
            <a:r>
              <a:rPr lang="de-CH" b="1" dirty="0" smtClean="0"/>
              <a:t>Archivwesen</a:t>
            </a:r>
            <a:r>
              <a:rPr lang="de-CH" dirty="0" smtClean="0"/>
              <a:t>.</a:t>
            </a:r>
            <a:endParaRPr lang="de-CH" dirty="0"/>
          </a:p>
        </p:txBody>
      </p:sp>
    </p:spTree>
    <p:extLst>
      <p:ext uri="{BB962C8B-B14F-4D97-AF65-F5344CB8AC3E}">
        <p14:creationId xmlns:p14="http://schemas.microsoft.com/office/powerpoint/2010/main" val="118035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endParaRPr lang="de-CH" sz="2400" dirty="0"/>
          </a:p>
        </p:txBody>
      </p:sp>
      <p:sp>
        <p:nvSpPr>
          <p:cNvPr id="3" name="Inhaltsplatzhalter 2"/>
          <p:cNvSpPr>
            <a:spLocks noGrp="1"/>
          </p:cNvSpPr>
          <p:nvPr>
            <p:ph idx="1"/>
          </p:nvPr>
        </p:nvSpPr>
        <p:spPr>
          <a:xfrm>
            <a:off x="432000" y="3429000"/>
            <a:ext cx="8229600" cy="2592288"/>
          </a:xfrm>
        </p:spPr>
        <p:txBody>
          <a:bodyPr/>
          <a:lstStyle/>
          <a:p>
            <a:pPr marL="0" indent="0">
              <a:buNone/>
            </a:pPr>
            <a:r>
              <a:rPr lang="de-CH" b="1" dirty="0" smtClean="0"/>
              <a:t>Informationen</a:t>
            </a:r>
            <a:r>
              <a:rPr lang="de-CH" dirty="0" smtClean="0"/>
              <a:t> der Behörden / der Verwaltung an die Bevölkerung</a:t>
            </a:r>
          </a:p>
          <a:p>
            <a:pPr marL="0" indent="0">
              <a:buNone/>
            </a:pPr>
            <a:r>
              <a:rPr lang="de-CH" dirty="0" smtClean="0"/>
              <a:t>	</a:t>
            </a:r>
            <a:endParaRPr lang="de-CH" dirty="0"/>
          </a:p>
        </p:txBody>
      </p:sp>
      <p:sp>
        <p:nvSpPr>
          <p:cNvPr id="4" name="Nach oben gebogener Pfeil 3"/>
          <p:cNvSpPr/>
          <p:nvPr/>
        </p:nvSpPr>
        <p:spPr>
          <a:xfrm rot="5400000">
            <a:off x="2033718" y="4131078"/>
            <a:ext cx="972108" cy="504056"/>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2915816" y="4542219"/>
            <a:ext cx="3432606" cy="707886"/>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Stärkt das Vertrauen </a:t>
            </a:r>
            <a:r>
              <a:rPr lang="de-CH" sz="2000" dirty="0" smtClean="0">
                <a:latin typeface="Arial" panose="020B0604020202020204" pitchFamily="34" charset="0"/>
                <a:cs typeface="Arial" panose="020B0604020202020204" pitchFamily="34" charset="0"/>
              </a:rPr>
              <a:t>in die </a:t>
            </a:r>
          </a:p>
          <a:p>
            <a:r>
              <a:rPr lang="de-CH" sz="2000" dirty="0" smtClean="0">
                <a:latin typeface="Arial" panose="020B0604020202020204" pitchFamily="34" charset="0"/>
                <a:cs typeface="Arial" panose="020B0604020202020204" pitchFamily="34" charset="0"/>
              </a:rPr>
              <a:t>staatlichen Institutionen</a:t>
            </a:r>
            <a:endParaRPr lang="de-CH" sz="2000" dirty="0">
              <a:latin typeface="Arial" panose="020B0604020202020204" pitchFamily="34" charset="0"/>
              <a:cs typeface="Arial" panose="020B0604020202020204" pitchFamily="34" charset="0"/>
            </a:endParaRPr>
          </a:p>
        </p:txBody>
      </p:sp>
      <p:sp>
        <p:nvSpPr>
          <p:cNvPr id="6" name="Textfeld 5"/>
          <p:cNvSpPr txBox="1"/>
          <p:nvPr/>
        </p:nvSpPr>
        <p:spPr>
          <a:xfrm>
            <a:off x="432000" y="1877923"/>
            <a:ext cx="6264696" cy="707886"/>
          </a:xfrm>
          <a:prstGeom prst="rect">
            <a:avLst/>
          </a:prstGeom>
          <a:noFill/>
        </p:spPr>
        <p:txBody>
          <a:bodyPr wrap="square" rtlCol="0">
            <a:spAutoFit/>
          </a:bodyPr>
          <a:lstStyle/>
          <a:p>
            <a:pPr>
              <a:tabLst>
                <a:tab pos="1706563" algn="l"/>
              </a:tabLst>
            </a:pPr>
            <a:r>
              <a:rPr lang="de-CH" sz="2000" dirty="0" smtClean="0">
                <a:latin typeface="Arial" panose="020B0604020202020204" pitchFamily="34" charset="0"/>
                <a:cs typeface="Arial" panose="020B0604020202020204" pitchFamily="34" charset="0"/>
              </a:rPr>
              <a:t>Früher: 	</a:t>
            </a:r>
            <a:r>
              <a:rPr lang="de-CH" sz="2000" b="1" dirty="0" smtClean="0">
                <a:latin typeface="Arial" panose="020B0604020202020204" pitchFamily="34" charset="0"/>
                <a:cs typeface="Arial" panose="020B0604020202020204" pitchFamily="34" charset="0"/>
              </a:rPr>
              <a:t>Amtsgeheimnis</a:t>
            </a:r>
          </a:p>
          <a:p>
            <a:pPr>
              <a:tabLst>
                <a:tab pos="1706563" algn="l"/>
              </a:tabLst>
            </a:pPr>
            <a:r>
              <a:rPr lang="de-CH" sz="2000" dirty="0" smtClean="0">
                <a:latin typeface="Arial" panose="020B0604020202020204" pitchFamily="34" charset="0"/>
                <a:cs typeface="Arial" panose="020B0604020202020204" pitchFamily="34" charset="0"/>
              </a:rPr>
              <a:t>Heute: 	</a:t>
            </a:r>
            <a:r>
              <a:rPr lang="de-CH" sz="2000" b="1" dirty="0" smtClean="0">
                <a:latin typeface="Arial" panose="020B0604020202020204" pitchFamily="34" charset="0"/>
                <a:cs typeface="Arial" panose="020B0604020202020204" pitchFamily="34" charset="0"/>
              </a:rPr>
              <a:t>Öffentlichkeitsprinzip</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56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Auskunftsrecht / Öffentlichkeitsprinzip</a:t>
            </a:r>
            <a:endParaRPr lang="de-CH" sz="2400" dirty="0"/>
          </a:p>
        </p:txBody>
      </p:sp>
      <p:sp>
        <p:nvSpPr>
          <p:cNvPr id="3" name="Inhaltsplatzhalter 2"/>
          <p:cNvSpPr>
            <a:spLocks noGrp="1"/>
          </p:cNvSpPr>
          <p:nvPr>
            <p:ph idx="1"/>
          </p:nvPr>
        </p:nvSpPr>
        <p:spPr/>
        <p:txBody>
          <a:bodyPr/>
          <a:lstStyle/>
          <a:p>
            <a:pPr marL="0" indent="0">
              <a:buNone/>
            </a:pPr>
            <a:endParaRPr lang="de-CH" sz="1050" dirty="0" smtClean="0"/>
          </a:p>
          <a:p>
            <a:pPr marL="0" indent="0">
              <a:buNone/>
            </a:pPr>
            <a:r>
              <a:rPr lang="de-CH" dirty="0" smtClean="0"/>
              <a:t>Der Staat und die Gemeinden als öffentliche Dienste sind der Bevölkerung ständig </a:t>
            </a:r>
            <a:r>
              <a:rPr lang="de-CH" b="1" dirty="0" smtClean="0"/>
              <a:t>Rechenschaft</a:t>
            </a:r>
            <a:r>
              <a:rPr lang="de-CH" dirty="0" smtClean="0"/>
              <a:t> schuldig. Die Bürgerinnen und Bürger haben </a:t>
            </a:r>
            <a:r>
              <a:rPr lang="de-CH" b="1" dirty="0" smtClean="0"/>
              <a:t>Anspruch</a:t>
            </a:r>
            <a:r>
              <a:rPr lang="de-CH" dirty="0" smtClean="0"/>
              <a:t> darauf, über unsere Aktivitäten informiert zu werden.</a:t>
            </a:r>
          </a:p>
          <a:p>
            <a:pPr marL="0" indent="0">
              <a:buNone/>
            </a:pPr>
            <a:endParaRPr lang="de-CH" dirty="0"/>
          </a:p>
          <a:p>
            <a:pPr marL="0" indent="0">
              <a:buNone/>
            </a:pPr>
            <a:r>
              <a:rPr lang="de-CH" dirty="0" smtClean="0"/>
              <a:t>Wie kann der Staat diesem Auftrag gerecht werden?</a:t>
            </a:r>
          </a:p>
          <a:p>
            <a:pPr marL="0" indent="0">
              <a:buNone/>
            </a:pPr>
            <a:endParaRPr lang="de-CH" dirty="0" smtClean="0"/>
          </a:p>
        </p:txBody>
      </p:sp>
      <p:pic>
        <p:nvPicPr>
          <p:cNvPr id="8" name="Picture 3" descr="C:\Users\moe\AppData\Local\Microsoft\Windows\Temporary Internet Files\Content.IE5\F3HNEE6Y\MC900434403[2].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44354" y="4793099"/>
            <a:ext cx="1185094" cy="16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4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9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8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sign-ovap-0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Präsentation</Template>
  <TotalTime>0</TotalTime>
  <Words>2839</Words>
  <Application>Microsoft Office PowerPoint</Application>
  <PresentationFormat>Bildschirmpräsentation (4:3)</PresentationFormat>
  <Paragraphs>593</Paragraphs>
  <Slides>61</Slides>
  <Notes>49</Notes>
  <HiddenSlides>0</HiddenSlides>
  <MMClips>0</MMClips>
  <ScaleCrop>false</ScaleCrop>
  <HeadingPairs>
    <vt:vector size="4" baseType="variant">
      <vt:variant>
        <vt:lpstr>Design</vt:lpstr>
      </vt:variant>
      <vt:variant>
        <vt:i4>8</vt:i4>
      </vt:variant>
      <vt:variant>
        <vt:lpstr>Folientitel</vt:lpstr>
      </vt:variant>
      <vt:variant>
        <vt:i4>61</vt:i4>
      </vt:variant>
    </vt:vector>
  </HeadingPairs>
  <TitlesOfParts>
    <vt:vector size="69" baseType="lpstr">
      <vt:lpstr>1_Office-Design</vt:lpstr>
      <vt:lpstr>10_Benutzerdefiniertes Design</vt:lpstr>
      <vt:lpstr>9_Benutzerdefiniertes Design</vt:lpstr>
      <vt:lpstr>8_Benutzerdefiniertes Design</vt:lpstr>
      <vt:lpstr>4_Benutzerdefiniertes Design</vt:lpstr>
      <vt:lpstr>2_Design-ovap-01</vt:lpstr>
      <vt:lpstr>6_Benutzerdefiniertes Design</vt:lpstr>
      <vt:lpstr>7_Benutzerdefiniertes Design</vt:lpstr>
      <vt:lpstr>üK 1: Register 3</vt:lpstr>
      <vt:lpstr>Programm</vt:lpstr>
      <vt:lpstr>Programm</vt:lpstr>
      <vt:lpstr>Zielsetzung</vt:lpstr>
      <vt:lpstr>Zielsetzung</vt:lpstr>
      <vt:lpstr>Zielsetzung</vt:lpstr>
      <vt:lpstr>IDAG </vt:lpstr>
      <vt:lpstr>Öffentlichkeitsprinzip</vt:lpstr>
      <vt:lpstr>Auskunftsrecht / Öffentlichkeitsprinzip</vt:lpstr>
      <vt:lpstr>Öffentlichkeitsprinzip</vt:lpstr>
      <vt:lpstr>Öffentlichkeitsprinzip</vt:lpstr>
      <vt:lpstr>Amtsblatt</vt:lpstr>
      <vt:lpstr>Veröffentlichungspflicht</vt:lpstr>
      <vt:lpstr>Öffentlichkeitsprinzip</vt:lpstr>
      <vt:lpstr>Einschränkung des Öffentlichkeitsprinzips</vt:lpstr>
      <vt:lpstr>Öffentlichkeitsprinzip</vt:lpstr>
      <vt:lpstr>Öffentlichkeitsprinzip</vt:lpstr>
      <vt:lpstr>Öffentlichkeitsprinzip</vt:lpstr>
      <vt:lpstr>Auskunftsrecht</vt:lpstr>
      <vt:lpstr>Vereinfachter Zugriff auf Informationen</vt:lpstr>
      <vt:lpstr>E-Government-Strategien</vt:lpstr>
      <vt:lpstr>Öffentlichkeit der Debatten</vt:lpstr>
      <vt:lpstr>Vorbereitungsaufgaben</vt:lpstr>
      <vt:lpstr>PowerPoint-Präsentation</vt:lpstr>
      <vt:lpstr>Verarbeitung der Vorbereitungsarbeiten</vt:lpstr>
      <vt:lpstr>Datenschutz</vt:lpstr>
      <vt:lpstr>Datenschutz</vt:lpstr>
      <vt:lpstr>Datenschutz</vt:lpstr>
      <vt:lpstr>Datenschutz</vt:lpstr>
      <vt:lpstr>Personendaten</vt:lpstr>
      <vt:lpstr>Personendaten</vt:lpstr>
      <vt:lpstr>Datenschutz</vt:lpstr>
      <vt:lpstr>Amtsgeheimnis</vt:lpstr>
      <vt:lpstr>Amtsgeheimnis</vt:lpstr>
      <vt:lpstr>Amtsgeheimnis</vt:lpstr>
      <vt:lpstr>Gesetzliche Grundlagen</vt:lpstr>
      <vt:lpstr>Gesetzliche Grundlagen</vt:lpstr>
      <vt:lpstr>Amtsgeheimnis</vt:lpstr>
      <vt:lpstr>Amtsgeheimnis</vt:lpstr>
      <vt:lpstr>Amtsgeheimnis</vt:lpstr>
      <vt:lpstr>Verarbeitung der Vorbereitungsaufgabe</vt:lpstr>
      <vt:lpstr>Einzelarbeit: Formulierung einer Antwort</vt:lpstr>
      <vt:lpstr>Einzelarbeit: Formulierung einer Antwort</vt:lpstr>
      <vt:lpstr>Ziele </vt:lpstr>
      <vt:lpstr>Archivierung</vt:lpstr>
      <vt:lpstr>Einzelarbeit – Austausch in der Gruppe </vt:lpstr>
      <vt:lpstr>Gruppenarbeit mit Präsentation</vt:lpstr>
      <vt:lpstr>Rechtsgrundlage</vt:lpstr>
      <vt:lpstr>Was ist ein Archiv?</vt:lpstr>
      <vt:lpstr>Endarchive</vt:lpstr>
      <vt:lpstr>Funktionen der Archive</vt:lpstr>
      <vt:lpstr>Lebenszyklus von Dokumenten</vt:lpstr>
      <vt:lpstr>Registraturpläne/Aktenpläne</vt:lpstr>
      <vt:lpstr>Vom Büro ins zwischenarchiv</vt:lpstr>
      <vt:lpstr>Vom zwischenarchiv ins Endarchiv</vt:lpstr>
      <vt:lpstr>Das Endarchiv</vt:lpstr>
      <vt:lpstr>Archivwürdigkeit/ elektronische archivierung</vt:lpstr>
      <vt:lpstr>Ablage und Archivierung meiner täglichen Arbeit?</vt:lpstr>
      <vt:lpstr>Ablage und Archivierung meiner  täglichen Arbeit</vt:lpstr>
      <vt:lpstr>Zusammenfassung</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Peter Walz</cp:lastModifiedBy>
  <cp:revision>435</cp:revision>
  <cp:lastPrinted>2016-09-05T05:24:23Z</cp:lastPrinted>
  <dcterms:created xsi:type="dcterms:W3CDTF">2011-08-03T10:23:25Z</dcterms:created>
  <dcterms:modified xsi:type="dcterms:W3CDTF">2016-09-05T06:04:43Z</dcterms:modified>
</cp:coreProperties>
</file>