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4"/>
    <p:sldMasterId id="2147483702" r:id="rId5"/>
  </p:sldMasterIdLst>
  <p:notesMasterIdLst>
    <p:notesMasterId r:id="rId71"/>
  </p:notesMasterIdLst>
  <p:handoutMasterIdLst>
    <p:handoutMasterId r:id="rId72"/>
  </p:handoutMasterIdLst>
  <p:sldIdLst>
    <p:sldId id="568" r:id="rId6"/>
    <p:sldId id="488" r:id="rId7"/>
    <p:sldId id="387" r:id="rId8"/>
    <p:sldId id="465" r:id="rId9"/>
    <p:sldId id="477" r:id="rId10"/>
    <p:sldId id="444" r:id="rId11"/>
    <p:sldId id="389" r:id="rId12"/>
    <p:sldId id="390" r:id="rId13"/>
    <p:sldId id="395" r:id="rId14"/>
    <p:sldId id="478" r:id="rId15"/>
    <p:sldId id="479" r:id="rId16"/>
    <p:sldId id="489" r:id="rId17"/>
    <p:sldId id="396" r:id="rId18"/>
    <p:sldId id="480" r:id="rId19"/>
    <p:sldId id="481" r:id="rId20"/>
    <p:sldId id="490" r:id="rId21"/>
    <p:sldId id="393" r:id="rId22"/>
    <p:sldId id="394" r:id="rId23"/>
    <p:sldId id="464" r:id="rId24"/>
    <p:sldId id="476" r:id="rId25"/>
    <p:sldId id="461" r:id="rId26"/>
    <p:sldId id="462" r:id="rId27"/>
    <p:sldId id="473" r:id="rId28"/>
    <p:sldId id="469" r:id="rId29"/>
    <p:sldId id="467" r:id="rId30"/>
    <p:sldId id="468" r:id="rId31"/>
    <p:sldId id="491" r:id="rId32"/>
    <p:sldId id="499" r:id="rId33"/>
    <p:sldId id="500" r:id="rId34"/>
    <p:sldId id="501" r:id="rId35"/>
    <p:sldId id="502" r:id="rId36"/>
    <p:sldId id="503" r:id="rId37"/>
    <p:sldId id="504" r:id="rId38"/>
    <p:sldId id="505" r:id="rId39"/>
    <p:sldId id="506" r:id="rId40"/>
    <p:sldId id="507" r:id="rId41"/>
    <p:sldId id="508" r:id="rId42"/>
    <p:sldId id="509" r:id="rId43"/>
    <p:sldId id="510" r:id="rId44"/>
    <p:sldId id="511" r:id="rId45"/>
    <p:sldId id="514" r:id="rId46"/>
    <p:sldId id="517" r:id="rId47"/>
    <p:sldId id="519" r:id="rId48"/>
    <p:sldId id="521" r:id="rId49"/>
    <p:sldId id="530" r:id="rId50"/>
    <p:sldId id="531" r:id="rId51"/>
    <p:sldId id="550" r:id="rId52"/>
    <p:sldId id="536" r:id="rId53"/>
    <p:sldId id="537" r:id="rId54"/>
    <p:sldId id="538" r:id="rId55"/>
    <p:sldId id="539" r:id="rId56"/>
    <p:sldId id="540" r:id="rId57"/>
    <p:sldId id="541" r:id="rId58"/>
    <p:sldId id="542" r:id="rId59"/>
    <p:sldId id="543" r:id="rId60"/>
    <p:sldId id="544" r:id="rId61"/>
    <p:sldId id="545" r:id="rId62"/>
    <p:sldId id="546" r:id="rId63"/>
    <p:sldId id="547" r:id="rId64"/>
    <p:sldId id="556" r:id="rId65"/>
    <p:sldId id="557" r:id="rId66"/>
    <p:sldId id="558" r:id="rId67"/>
    <p:sldId id="559" r:id="rId68"/>
    <p:sldId id="566" r:id="rId69"/>
    <p:sldId id="569" r:id="rId70"/>
  </p:sldIdLst>
  <p:sldSz cx="9144000" cy="6858000" type="screen4x3"/>
  <p:notesSz cx="6797675" cy="98742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09">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35" autoAdjust="0"/>
    <p:restoredTop sz="93373" autoAdjust="0"/>
  </p:normalViewPr>
  <p:slideViewPr>
    <p:cSldViewPr>
      <p:cViewPr>
        <p:scale>
          <a:sx n="128" d="100"/>
          <a:sy n="128" d="100"/>
        </p:scale>
        <p:origin x="91" y="658"/>
      </p:cViewPr>
      <p:guideLst>
        <p:guide orient="horz" pos="2160"/>
        <p:guide pos="2880"/>
      </p:guideLst>
    </p:cSldViewPr>
  </p:slideViewPr>
  <p:notesTextViewPr>
    <p:cViewPr>
      <p:scale>
        <a:sx n="100" d="100"/>
        <a:sy n="100" d="100"/>
      </p:scale>
      <p:origin x="0" y="0"/>
    </p:cViewPr>
  </p:notesTextViewPr>
  <p:notesViewPr>
    <p:cSldViewPr showGuides="1">
      <p:cViewPr varScale="1">
        <p:scale>
          <a:sx n="76" d="100"/>
          <a:sy n="76" d="100"/>
        </p:scale>
        <p:origin x="-3330" y="-90"/>
      </p:cViewPr>
      <p:guideLst>
        <p:guide orient="horz" pos="3109"/>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FSWIN01\finanz\EXCEL\Abrechnungen%20-%20Auswertungen\Kennzahlen\Einwohnergemeinde%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CH"/>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r>
              <a:rPr lang="en-US"/>
              <a:t>Nettoinvestitionen / Selbstfinanzierung 2014 - 2018</a:t>
            </a:r>
          </a:p>
        </c:rich>
      </c:tx>
      <c:overlay val="0"/>
      <c:spPr>
        <a:noFill/>
        <a:ln>
          <a:noFill/>
        </a:ln>
        <a:effectLst/>
      </c:spPr>
    </c:title>
    <c:autoTitleDeleted val="0"/>
    <c:plotArea>
      <c:layout>
        <c:manualLayout>
          <c:layoutTarget val="inner"/>
          <c:xMode val="edge"/>
          <c:yMode val="edge"/>
          <c:x val="0.10961536826492969"/>
          <c:y val="0.12406046659674499"/>
          <c:w val="0.82899791695204261"/>
          <c:h val="0.70263062047661551"/>
        </c:manualLayout>
      </c:layout>
      <c:lineChart>
        <c:grouping val="standard"/>
        <c:varyColors val="0"/>
        <c:ser>
          <c:idx val="2"/>
          <c:order val="0"/>
          <c:tx>
            <c:strRef>
              <c:f>'EQ - NI'!$A$4</c:f>
              <c:strCache>
                <c:ptCount val="1"/>
                <c:pt idx="0">
                  <c:v>Nettoinvestitionen</c:v>
                </c:pt>
              </c:strCache>
            </c:strRef>
          </c:tx>
          <c:spPr>
            <a:ln w="38100" cap="rnd" cmpd="sng" algn="ctr">
              <a:solidFill>
                <a:schemeClr val="accent3"/>
              </a:solidFill>
              <a:round/>
            </a:ln>
            <a:effectLst/>
          </c:spPr>
          <c:marker>
            <c:symbol val="none"/>
          </c:marker>
          <c:cat>
            <c:strRef>
              <c:f>'EQ - NI'!$I$3:$M$3</c:f>
              <c:strCache>
                <c:ptCount val="5"/>
                <c:pt idx="0">
                  <c:v>2014</c:v>
                </c:pt>
                <c:pt idx="1">
                  <c:v>2015</c:v>
                </c:pt>
                <c:pt idx="2">
                  <c:v>2016</c:v>
                </c:pt>
                <c:pt idx="3">
                  <c:v>BU 2017</c:v>
                </c:pt>
                <c:pt idx="4">
                  <c:v>BU 2018</c:v>
                </c:pt>
              </c:strCache>
            </c:strRef>
          </c:cat>
          <c:val>
            <c:numRef>
              <c:f>'EQ - NI'!$I$4:$M$4</c:f>
              <c:numCache>
                <c:formatCode>#,##0</c:formatCode>
                <c:ptCount val="5"/>
                <c:pt idx="0">
                  <c:v>1125.09105</c:v>
                </c:pt>
                <c:pt idx="1">
                  <c:v>776.80989999999986</c:v>
                </c:pt>
                <c:pt idx="2">
                  <c:v>1499.0476699999999</c:v>
                </c:pt>
                <c:pt idx="3">
                  <c:v>1476.4</c:v>
                </c:pt>
                <c:pt idx="4">
                  <c:v>2902.93</c:v>
                </c:pt>
              </c:numCache>
            </c:numRef>
          </c:val>
          <c:smooth val="0"/>
        </c:ser>
        <c:ser>
          <c:idx val="0"/>
          <c:order val="1"/>
          <c:tx>
            <c:strRef>
              <c:f>'EQ - NI'!$A$5</c:f>
              <c:strCache>
                <c:ptCount val="1"/>
                <c:pt idx="0">
                  <c:v>Selbstfinanzierung</c:v>
                </c:pt>
              </c:strCache>
            </c:strRef>
          </c:tx>
          <c:spPr>
            <a:ln w="38100" cap="rnd" cmpd="sng" algn="ctr">
              <a:solidFill>
                <a:schemeClr val="accent1"/>
              </a:solidFill>
              <a:round/>
            </a:ln>
            <a:effectLst/>
          </c:spPr>
          <c:marker>
            <c:symbol val="none"/>
          </c:marker>
          <c:cat>
            <c:strRef>
              <c:f>'EQ - NI'!$I$3:$M$3</c:f>
              <c:strCache>
                <c:ptCount val="5"/>
                <c:pt idx="0">
                  <c:v>2014</c:v>
                </c:pt>
                <c:pt idx="1">
                  <c:v>2015</c:v>
                </c:pt>
                <c:pt idx="2">
                  <c:v>2016</c:v>
                </c:pt>
                <c:pt idx="3">
                  <c:v>BU 2017</c:v>
                </c:pt>
                <c:pt idx="4">
                  <c:v>BU 2018</c:v>
                </c:pt>
              </c:strCache>
            </c:strRef>
          </c:cat>
          <c:val>
            <c:numRef>
              <c:f>'EQ - NI'!$I$5:$M$5</c:f>
              <c:numCache>
                <c:formatCode>#,##0</c:formatCode>
                <c:ptCount val="5"/>
                <c:pt idx="0">
                  <c:v>2242.1958500000001</c:v>
                </c:pt>
                <c:pt idx="1">
                  <c:v>4646.9497599999941</c:v>
                </c:pt>
                <c:pt idx="2">
                  <c:v>3949.1405099999997</c:v>
                </c:pt>
                <c:pt idx="3">
                  <c:v>1004.25</c:v>
                </c:pt>
                <c:pt idx="4">
                  <c:v>2052.06</c:v>
                </c:pt>
              </c:numCache>
            </c:numRef>
          </c:val>
          <c:smooth val="0"/>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50479488"/>
        <c:axId val="50481024"/>
      </c:lineChart>
      <c:catAx>
        <c:axId val="50479488"/>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0" spcFirstLastPara="1" vertOverflow="ellipsis"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de-DE"/>
          </a:p>
        </c:txPr>
        <c:crossAx val="50481024"/>
        <c:crosses val="autoZero"/>
        <c:auto val="1"/>
        <c:lblAlgn val="ctr"/>
        <c:lblOffset val="100"/>
        <c:noMultiLvlLbl val="0"/>
      </c:catAx>
      <c:valAx>
        <c:axId val="50481024"/>
        <c:scaling>
          <c:orientation val="minMax"/>
        </c:scaling>
        <c:delete val="0"/>
        <c:axPos val="l"/>
        <c:title>
          <c:tx>
            <c:rich>
              <a:bodyPr rot="-5400000" spcFirstLastPara="1" vertOverflow="ellipsis" vert="horz" wrap="square" anchor="ctr" anchorCtr="1"/>
              <a:lstStyle/>
              <a:p>
                <a:pPr>
                  <a:defRPr sz="900" b="0" i="0" u="none" strike="noStrike" kern="1200" cap="all" baseline="0">
                    <a:solidFill>
                      <a:schemeClr val="dk1">
                        <a:lumMod val="65000"/>
                        <a:lumOff val="35000"/>
                      </a:schemeClr>
                    </a:solidFill>
                    <a:latin typeface="+mn-lt"/>
                    <a:ea typeface="+mn-ea"/>
                    <a:cs typeface="+mn-cs"/>
                  </a:defRPr>
                </a:pPr>
                <a:r>
                  <a:rPr lang="de-CH"/>
                  <a:t>in CHF Mio.</a:t>
                </a:r>
              </a:p>
            </c:rich>
          </c:tx>
          <c:layout>
            <c:manualLayout>
              <c:xMode val="edge"/>
              <c:yMode val="edge"/>
              <c:x val="5.7523012972660707E-3"/>
              <c:y val="0.4069462490150958"/>
            </c:manualLayout>
          </c:layout>
          <c:overlay val="0"/>
          <c:spPr>
            <a:noFill/>
            <a:ln>
              <a:noFill/>
            </a:ln>
            <a:effectLst/>
          </c:spPr>
        </c:title>
        <c:numFmt formatCode="#,##0.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de-DE"/>
          </a:p>
        </c:txPr>
        <c:crossAx val="50479488"/>
        <c:crosses val="autoZero"/>
        <c:crossBetween val="between"/>
        <c:dispUnits>
          <c:builtInUnit val="thousands"/>
        </c:dispUnits>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dk1">
                  <a:lumMod val="65000"/>
                  <a:lumOff val="35000"/>
                </a:schemeClr>
              </a:solidFill>
              <a:latin typeface="+mn-lt"/>
              <a:ea typeface="+mn-ea"/>
              <a:cs typeface="+mn-cs"/>
            </a:defRPr>
          </a:pPr>
          <a:endParaRPr lang="de-DE"/>
        </a:p>
      </c:txPr>
    </c:legend>
    <c:plotVisOnly val="1"/>
    <c:dispBlanksAs val="gap"/>
    <c:showDLblsOverMax val="0"/>
  </c:chart>
  <c:spPr>
    <a:solidFill>
      <a:schemeClr val="lt1"/>
    </a:solidFill>
    <a:ln w="9525" cap="flat" cmpd="sng" algn="ctr">
      <a:noFill/>
      <a:round/>
    </a:ln>
    <a:effectLst/>
  </c:spPr>
  <c:txPr>
    <a:bodyPr/>
    <a:lstStyle/>
    <a:p>
      <a:pPr>
        <a:defRPr/>
      </a:pPr>
      <a:endParaRPr lang="de-D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1D4FFC-1A4F-4A1A-999F-A3F6F6544ED6}"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de-CH"/>
        </a:p>
      </dgm:t>
    </dgm:pt>
    <dgm:pt modelId="{088BC9FC-9F75-46F2-BE71-714FE4C8DD84}">
      <dgm:prSet phldrT="[Text]"/>
      <dgm:spPr/>
      <dgm:t>
        <a:bodyPr/>
        <a:lstStyle/>
        <a:p>
          <a:r>
            <a:rPr lang="de-CH" dirty="0" smtClean="0"/>
            <a:t>Rechnung</a:t>
          </a:r>
        </a:p>
        <a:p>
          <a:r>
            <a:rPr lang="de-CH" dirty="0" smtClean="0"/>
            <a:t>30 Tage Zahlungsfrist</a:t>
          </a:r>
          <a:endParaRPr lang="de-CH" dirty="0"/>
        </a:p>
      </dgm:t>
    </dgm:pt>
    <dgm:pt modelId="{8485FB4F-EAD9-4965-BB68-B94844ED5945}" type="parTrans" cxnId="{89B5170F-2E1C-4F9E-BBED-610B0773EBAA}">
      <dgm:prSet/>
      <dgm:spPr/>
      <dgm:t>
        <a:bodyPr/>
        <a:lstStyle/>
        <a:p>
          <a:endParaRPr lang="de-CH"/>
        </a:p>
      </dgm:t>
    </dgm:pt>
    <dgm:pt modelId="{CA4CE25D-7701-4BCB-8117-086FAA9EE979}" type="sibTrans" cxnId="{89B5170F-2E1C-4F9E-BBED-610B0773EBAA}">
      <dgm:prSet/>
      <dgm:spPr/>
      <dgm:t>
        <a:bodyPr/>
        <a:lstStyle/>
        <a:p>
          <a:endParaRPr lang="de-CH"/>
        </a:p>
      </dgm:t>
    </dgm:pt>
    <dgm:pt modelId="{C5539F6E-5B8F-4492-BA1F-845AA9578C2E}">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de-CH" dirty="0" smtClean="0"/>
            <a:t>nach ca. 40 Tagen</a:t>
          </a:r>
        </a:p>
        <a:p>
          <a:pPr defTabSz="622300">
            <a:lnSpc>
              <a:spcPct val="90000"/>
            </a:lnSpc>
            <a:spcBef>
              <a:spcPct val="0"/>
            </a:spcBef>
            <a:spcAft>
              <a:spcPct val="35000"/>
            </a:spcAft>
          </a:pPr>
          <a:endParaRPr lang="de-CH" dirty="0" smtClean="0"/>
        </a:p>
        <a:p>
          <a:pPr defTabSz="622300">
            <a:lnSpc>
              <a:spcPct val="90000"/>
            </a:lnSpc>
            <a:spcBef>
              <a:spcPct val="0"/>
            </a:spcBef>
            <a:spcAft>
              <a:spcPct val="35000"/>
            </a:spcAft>
          </a:pPr>
          <a:r>
            <a:rPr lang="de-CH" dirty="0" smtClean="0"/>
            <a:t>1. Mahnung </a:t>
          </a:r>
        </a:p>
        <a:p>
          <a:pPr defTabSz="622300">
            <a:lnSpc>
              <a:spcPct val="90000"/>
            </a:lnSpc>
            <a:spcBef>
              <a:spcPct val="0"/>
            </a:spcBef>
            <a:spcAft>
              <a:spcPct val="35000"/>
            </a:spcAft>
          </a:pPr>
          <a:r>
            <a:rPr lang="de-CH" dirty="0" smtClean="0"/>
            <a:t>Zahlungsfrist    10 Tage</a:t>
          </a:r>
        </a:p>
      </dgm:t>
    </dgm:pt>
    <dgm:pt modelId="{FA05C296-90B7-41CF-B940-71648C7745AF}" type="parTrans" cxnId="{54CF1477-6934-482A-9E6B-FFC54EEA64ED}">
      <dgm:prSet/>
      <dgm:spPr/>
      <dgm:t>
        <a:bodyPr/>
        <a:lstStyle/>
        <a:p>
          <a:endParaRPr lang="de-CH"/>
        </a:p>
      </dgm:t>
    </dgm:pt>
    <dgm:pt modelId="{242053B4-D204-47B6-848D-E8A4995503A3}" type="sibTrans" cxnId="{54CF1477-6934-482A-9E6B-FFC54EEA64ED}">
      <dgm:prSet/>
      <dgm:spPr/>
      <dgm:t>
        <a:bodyPr/>
        <a:lstStyle/>
        <a:p>
          <a:endParaRPr lang="de-CH"/>
        </a:p>
      </dgm:t>
    </dgm:pt>
    <dgm:pt modelId="{DCF89EC2-77A5-4609-8056-AAF73F846D0C}">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de-CH" dirty="0" smtClean="0"/>
            <a:t>nach ca. 10 Tagen</a:t>
          </a:r>
        </a:p>
        <a:p>
          <a:pPr defTabSz="622300">
            <a:lnSpc>
              <a:spcPct val="90000"/>
            </a:lnSpc>
            <a:spcBef>
              <a:spcPct val="0"/>
            </a:spcBef>
            <a:spcAft>
              <a:spcPct val="35000"/>
            </a:spcAft>
          </a:pPr>
          <a:endParaRPr lang="de-CH" dirty="0" smtClean="0"/>
        </a:p>
        <a:p>
          <a:pPr defTabSz="622300">
            <a:lnSpc>
              <a:spcPct val="90000"/>
            </a:lnSpc>
            <a:spcBef>
              <a:spcPct val="0"/>
            </a:spcBef>
            <a:spcAft>
              <a:spcPct val="35000"/>
            </a:spcAft>
          </a:pPr>
          <a:r>
            <a:rPr lang="de-CH" dirty="0" smtClean="0"/>
            <a:t>2. Mahnung «Ein-</a:t>
          </a:r>
        </a:p>
        <a:p>
          <a:pPr defTabSz="622300">
            <a:lnSpc>
              <a:spcPct val="90000"/>
            </a:lnSpc>
            <a:spcBef>
              <a:spcPct val="0"/>
            </a:spcBef>
            <a:spcAft>
              <a:spcPct val="35000"/>
            </a:spcAft>
          </a:pPr>
          <a:r>
            <a:rPr lang="de-CH" dirty="0" smtClean="0"/>
            <a:t>geschrieben»</a:t>
          </a:r>
        </a:p>
        <a:p>
          <a:pPr defTabSz="622300">
            <a:lnSpc>
              <a:spcPct val="90000"/>
            </a:lnSpc>
            <a:spcBef>
              <a:spcPct val="0"/>
            </a:spcBef>
            <a:spcAft>
              <a:spcPct val="35000"/>
            </a:spcAft>
          </a:pPr>
          <a:endParaRPr lang="de-CH" dirty="0" smtClean="0"/>
        </a:p>
        <a:p>
          <a:pPr defTabSz="622300">
            <a:lnSpc>
              <a:spcPct val="90000"/>
            </a:lnSpc>
            <a:spcBef>
              <a:spcPct val="0"/>
            </a:spcBef>
            <a:spcAft>
              <a:spcPct val="35000"/>
            </a:spcAft>
          </a:pPr>
          <a:r>
            <a:rPr lang="de-CH" dirty="0" smtClean="0"/>
            <a:t>Betreibungs-androhung</a:t>
          </a:r>
          <a:endParaRPr lang="de-CH" dirty="0"/>
        </a:p>
      </dgm:t>
    </dgm:pt>
    <dgm:pt modelId="{1EEFF6C2-F39B-4453-A007-F9A0A34EBEF5}" type="parTrans" cxnId="{43FF71FA-1BE8-4745-8233-89C5F0C3D529}">
      <dgm:prSet/>
      <dgm:spPr/>
      <dgm:t>
        <a:bodyPr/>
        <a:lstStyle/>
        <a:p>
          <a:endParaRPr lang="de-CH"/>
        </a:p>
      </dgm:t>
    </dgm:pt>
    <dgm:pt modelId="{63F16ABE-9891-43FD-92DA-A71FD54879F7}" type="sibTrans" cxnId="{43FF71FA-1BE8-4745-8233-89C5F0C3D529}">
      <dgm:prSet/>
      <dgm:spPr/>
      <dgm:t>
        <a:bodyPr/>
        <a:lstStyle/>
        <a:p>
          <a:endParaRPr lang="de-CH"/>
        </a:p>
      </dgm:t>
    </dgm:pt>
    <dgm:pt modelId="{1EC2622E-F974-48E0-AAE2-E2A93395F3B5}">
      <dgm:prSet/>
      <dgm:spPr/>
      <dgm:t>
        <a:bodyPr/>
        <a:lstStyle/>
        <a:p>
          <a:r>
            <a:rPr lang="de-CH" dirty="0" smtClean="0"/>
            <a:t>Betreibungs-begehren an Betreibungsamt</a:t>
          </a:r>
          <a:endParaRPr lang="de-CH" dirty="0"/>
        </a:p>
      </dgm:t>
    </dgm:pt>
    <dgm:pt modelId="{9B83B58B-F939-4F87-B32F-85DD153F5875}" type="parTrans" cxnId="{927F966D-E928-4EAA-9820-A7F6D55ECF24}">
      <dgm:prSet/>
      <dgm:spPr/>
      <dgm:t>
        <a:bodyPr/>
        <a:lstStyle/>
        <a:p>
          <a:endParaRPr lang="de-CH"/>
        </a:p>
      </dgm:t>
    </dgm:pt>
    <dgm:pt modelId="{9A19E310-8CAF-46FD-A82D-F279225872F6}" type="sibTrans" cxnId="{927F966D-E928-4EAA-9820-A7F6D55ECF24}">
      <dgm:prSet/>
      <dgm:spPr/>
      <dgm:t>
        <a:bodyPr/>
        <a:lstStyle/>
        <a:p>
          <a:endParaRPr lang="de-CH"/>
        </a:p>
      </dgm:t>
    </dgm:pt>
    <dgm:pt modelId="{AFBE03E7-EEAF-4ED1-96CE-EED91F291E34}" type="pres">
      <dgm:prSet presAssocID="{091D4FFC-1A4F-4A1A-999F-A3F6F6544ED6}" presName="arrowDiagram" presStyleCnt="0">
        <dgm:presLayoutVars>
          <dgm:chMax val="5"/>
          <dgm:dir/>
          <dgm:resizeHandles val="exact"/>
        </dgm:presLayoutVars>
      </dgm:prSet>
      <dgm:spPr/>
      <dgm:t>
        <a:bodyPr/>
        <a:lstStyle/>
        <a:p>
          <a:endParaRPr lang="de-CH"/>
        </a:p>
      </dgm:t>
    </dgm:pt>
    <dgm:pt modelId="{997B07A7-4342-4047-8F65-8630CE98F202}" type="pres">
      <dgm:prSet presAssocID="{091D4FFC-1A4F-4A1A-999F-A3F6F6544ED6}" presName="arrow" presStyleLbl="bgShp" presStyleIdx="0" presStyleCnt="1"/>
      <dgm:spPr/>
    </dgm:pt>
    <dgm:pt modelId="{761FED16-EB40-47EE-9A91-9A91F0E18AF2}" type="pres">
      <dgm:prSet presAssocID="{091D4FFC-1A4F-4A1A-999F-A3F6F6544ED6}" presName="arrowDiagram4" presStyleCnt="0"/>
      <dgm:spPr/>
    </dgm:pt>
    <dgm:pt modelId="{08EA916D-D6E7-450C-ACDE-2F6F7602CE2A}" type="pres">
      <dgm:prSet presAssocID="{088BC9FC-9F75-46F2-BE71-714FE4C8DD84}" presName="bullet4a" presStyleLbl="node1" presStyleIdx="0" presStyleCnt="4"/>
      <dgm:spPr/>
    </dgm:pt>
    <dgm:pt modelId="{BEAF33F7-F3FE-4BA8-8DC2-A642B28EEE03}" type="pres">
      <dgm:prSet presAssocID="{088BC9FC-9F75-46F2-BE71-714FE4C8DD84}" presName="textBox4a" presStyleLbl="revTx" presStyleIdx="0" presStyleCnt="4">
        <dgm:presLayoutVars>
          <dgm:bulletEnabled val="1"/>
        </dgm:presLayoutVars>
      </dgm:prSet>
      <dgm:spPr/>
      <dgm:t>
        <a:bodyPr/>
        <a:lstStyle/>
        <a:p>
          <a:endParaRPr lang="de-CH"/>
        </a:p>
      </dgm:t>
    </dgm:pt>
    <dgm:pt modelId="{5605E045-40BD-4C25-8A52-0AB7284B37AE}" type="pres">
      <dgm:prSet presAssocID="{C5539F6E-5B8F-4492-BA1F-845AA9578C2E}" presName="bullet4b" presStyleLbl="node1" presStyleIdx="1" presStyleCnt="4"/>
      <dgm:spPr/>
    </dgm:pt>
    <dgm:pt modelId="{4191BD79-02B9-44D4-BCA3-78576C05BCB8}" type="pres">
      <dgm:prSet presAssocID="{C5539F6E-5B8F-4492-BA1F-845AA9578C2E}" presName="textBox4b" presStyleLbl="revTx" presStyleIdx="1" presStyleCnt="4">
        <dgm:presLayoutVars>
          <dgm:bulletEnabled val="1"/>
        </dgm:presLayoutVars>
      </dgm:prSet>
      <dgm:spPr/>
      <dgm:t>
        <a:bodyPr/>
        <a:lstStyle/>
        <a:p>
          <a:endParaRPr lang="de-CH"/>
        </a:p>
      </dgm:t>
    </dgm:pt>
    <dgm:pt modelId="{2D3DDB27-1F41-4FAD-AD03-9915C37D943C}" type="pres">
      <dgm:prSet presAssocID="{DCF89EC2-77A5-4609-8056-AAF73F846D0C}" presName="bullet4c" presStyleLbl="node1" presStyleIdx="2" presStyleCnt="4"/>
      <dgm:spPr/>
    </dgm:pt>
    <dgm:pt modelId="{6A30F420-062C-49E9-8A10-EA5D48FED835}" type="pres">
      <dgm:prSet presAssocID="{DCF89EC2-77A5-4609-8056-AAF73F846D0C}" presName="textBox4c" presStyleLbl="revTx" presStyleIdx="2" presStyleCnt="4">
        <dgm:presLayoutVars>
          <dgm:bulletEnabled val="1"/>
        </dgm:presLayoutVars>
      </dgm:prSet>
      <dgm:spPr/>
      <dgm:t>
        <a:bodyPr/>
        <a:lstStyle/>
        <a:p>
          <a:endParaRPr lang="de-CH"/>
        </a:p>
      </dgm:t>
    </dgm:pt>
    <dgm:pt modelId="{6F9BB780-E799-4782-A132-B23A73FC44AE}" type="pres">
      <dgm:prSet presAssocID="{1EC2622E-F974-48E0-AAE2-E2A93395F3B5}" presName="bullet4d" presStyleLbl="node1" presStyleIdx="3" presStyleCnt="4"/>
      <dgm:spPr/>
    </dgm:pt>
    <dgm:pt modelId="{622A1205-755B-4556-8E5E-BD546E1D6D55}" type="pres">
      <dgm:prSet presAssocID="{1EC2622E-F974-48E0-AAE2-E2A93395F3B5}" presName="textBox4d" presStyleLbl="revTx" presStyleIdx="3" presStyleCnt="4">
        <dgm:presLayoutVars>
          <dgm:bulletEnabled val="1"/>
        </dgm:presLayoutVars>
      </dgm:prSet>
      <dgm:spPr/>
      <dgm:t>
        <a:bodyPr/>
        <a:lstStyle/>
        <a:p>
          <a:endParaRPr lang="de-CH"/>
        </a:p>
      </dgm:t>
    </dgm:pt>
  </dgm:ptLst>
  <dgm:cxnLst>
    <dgm:cxn modelId="{587205D9-E275-410B-8656-FE3B098CF2FA}" type="presOf" srcId="{C5539F6E-5B8F-4492-BA1F-845AA9578C2E}" destId="{4191BD79-02B9-44D4-BCA3-78576C05BCB8}" srcOrd="0" destOrd="0" presId="urn:microsoft.com/office/officeart/2005/8/layout/arrow2"/>
    <dgm:cxn modelId="{D944EDE0-4F19-478F-AA51-6FBE1BD7E17C}" type="presOf" srcId="{088BC9FC-9F75-46F2-BE71-714FE4C8DD84}" destId="{BEAF33F7-F3FE-4BA8-8DC2-A642B28EEE03}" srcOrd="0" destOrd="0" presId="urn:microsoft.com/office/officeart/2005/8/layout/arrow2"/>
    <dgm:cxn modelId="{8D1C4F14-B787-4FDF-BD57-7E1A3564DAE2}" type="presOf" srcId="{DCF89EC2-77A5-4609-8056-AAF73F846D0C}" destId="{6A30F420-062C-49E9-8A10-EA5D48FED835}" srcOrd="0" destOrd="0" presId="urn:microsoft.com/office/officeart/2005/8/layout/arrow2"/>
    <dgm:cxn modelId="{927F966D-E928-4EAA-9820-A7F6D55ECF24}" srcId="{091D4FFC-1A4F-4A1A-999F-A3F6F6544ED6}" destId="{1EC2622E-F974-48E0-AAE2-E2A93395F3B5}" srcOrd="3" destOrd="0" parTransId="{9B83B58B-F939-4F87-B32F-85DD153F5875}" sibTransId="{9A19E310-8CAF-46FD-A82D-F279225872F6}"/>
    <dgm:cxn modelId="{54CF1477-6934-482A-9E6B-FFC54EEA64ED}" srcId="{091D4FFC-1A4F-4A1A-999F-A3F6F6544ED6}" destId="{C5539F6E-5B8F-4492-BA1F-845AA9578C2E}" srcOrd="1" destOrd="0" parTransId="{FA05C296-90B7-41CF-B940-71648C7745AF}" sibTransId="{242053B4-D204-47B6-848D-E8A4995503A3}"/>
    <dgm:cxn modelId="{E01E2509-D49B-449C-A364-6A518D23C0B3}" type="presOf" srcId="{091D4FFC-1A4F-4A1A-999F-A3F6F6544ED6}" destId="{AFBE03E7-EEAF-4ED1-96CE-EED91F291E34}" srcOrd="0" destOrd="0" presId="urn:microsoft.com/office/officeart/2005/8/layout/arrow2"/>
    <dgm:cxn modelId="{89B5170F-2E1C-4F9E-BBED-610B0773EBAA}" srcId="{091D4FFC-1A4F-4A1A-999F-A3F6F6544ED6}" destId="{088BC9FC-9F75-46F2-BE71-714FE4C8DD84}" srcOrd="0" destOrd="0" parTransId="{8485FB4F-EAD9-4965-BB68-B94844ED5945}" sibTransId="{CA4CE25D-7701-4BCB-8117-086FAA9EE979}"/>
    <dgm:cxn modelId="{43FF71FA-1BE8-4745-8233-89C5F0C3D529}" srcId="{091D4FFC-1A4F-4A1A-999F-A3F6F6544ED6}" destId="{DCF89EC2-77A5-4609-8056-AAF73F846D0C}" srcOrd="2" destOrd="0" parTransId="{1EEFF6C2-F39B-4453-A007-F9A0A34EBEF5}" sibTransId="{63F16ABE-9891-43FD-92DA-A71FD54879F7}"/>
    <dgm:cxn modelId="{BC904F05-9A9F-4ED5-8260-69C3116ED1B8}" type="presOf" srcId="{1EC2622E-F974-48E0-AAE2-E2A93395F3B5}" destId="{622A1205-755B-4556-8E5E-BD546E1D6D55}" srcOrd="0" destOrd="0" presId="urn:microsoft.com/office/officeart/2005/8/layout/arrow2"/>
    <dgm:cxn modelId="{BB914511-9DFA-47BB-B107-31FC1BC0F86F}" type="presParOf" srcId="{AFBE03E7-EEAF-4ED1-96CE-EED91F291E34}" destId="{997B07A7-4342-4047-8F65-8630CE98F202}" srcOrd="0" destOrd="0" presId="urn:microsoft.com/office/officeart/2005/8/layout/arrow2"/>
    <dgm:cxn modelId="{05D71B21-30D3-4D8B-8A74-3E242A32A3FD}" type="presParOf" srcId="{AFBE03E7-EEAF-4ED1-96CE-EED91F291E34}" destId="{761FED16-EB40-47EE-9A91-9A91F0E18AF2}" srcOrd="1" destOrd="0" presId="urn:microsoft.com/office/officeart/2005/8/layout/arrow2"/>
    <dgm:cxn modelId="{B1BD4B38-2059-4C9E-AF66-781A9EA14719}" type="presParOf" srcId="{761FED16-EB40-47EE-9A91-9A91F0E18AF2}" destId="{08EA916D-D6E7-450C-ACDE-2F6F7602CE2A}" srcOrd="0" destOrd="0" presId="urn:microsoft.com/office/officeart/2005/8/layout/arrow2"/>
    <dgm:cxn modelId="{267AF5C0-E382-4D64-B1B8-760A5B4A3524}" type="presParOf" srcId="{761FED16-EB40-47EE-9A91-9A91F0E18AF2}" destId="{BEAF33F7-F3FE-4BA8-8DC2-A642B28EEE03}" srcOrd="1" destOrd="0" presId="urn:microsoft.com/office/officeart/2005/8/layout/arrow2"/>
    <dgm:cxn modelId="{AD6C5B8D-C243-4AD7-81E2-BCEE21A87195}" type="presParOf" srcId="{761FED16-EB40-47EE-9A91-9A91F0E18AF2}" destId="{5605E045-40BD-4C25-8A52-0AB7284B37AE}" srcOrd="2" destOrd="0" presId="urn:microsoft.com/office/officeart/2005/8/layout/arrow2"/>
    <dgm:cxn modelId="{7DDB5302-FFC0-4246-843D-733B787F45CC}" type="presParOf" srcId="{761FED16-EB40-47EE-9A91-9A91F0E18AF2}" destId="{4191BD79-02B9-44D4-BCA3-78576C05BCB8}" srcOrd="3" destOrd="0" presId="urn:microsoft.com/office/officeart/2005/8/layout/arrow2"/>
    <dgm:cxn modelId="{CFBA3C80-8D01-488B-B746-A7B8BCB03A13}" type="presParOf" srcId="{761FED16-EB40-47EE-9A91-9A91F0E18AF2}" destId="{2D3DDB27-1F41-4FAD-AD03-9915C37D943C}" srcOrd="4" destOrd="0" presId="urn:microsoft.com/office/officeart/2005/8/layout/arrow2"/>
    <dgm:cxn modelId="{C48EC695-80B0-47B4-9760-9772C7F2CEE3}" type="presParOf" srcId="{761FED16-EB40-47EE-9A91-9A91F0E18AF2}" destId="{6A30F420-062C-49E9-8A10-EA5D48FED835}" srcOrd="5" destOrd="0" presId="urn:microsoft.com/office/officeart/2005/8/layout/arrow2"/>
    <dgm:cxn modelId="{E72BE353-F8B5-43B0-82C3-272441E5EC68}" type="presParOf" srcId="{761FED16-EB40-47EE-9A91-9A91F0E18AF2}" destId="{6F9BB780-E799-4782-A132-B23A73FC44AE}" srcOrd="6" destOrd="0" presId="urn:microsoft.com/office/officeart/2005/8/layout/arrow2"/>
    <dgm:cxn modelId="{29918D5C-09E7-4C05-815A-71B1050CBE92}" type="presParOf" srcId="{761FED16-EB40-47EE-9A91-9A91F0E18AF2}" destId="{622A1205-755B-4556-8E5E-BD546E1D6D55}"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E9D10F-1308-4CFD-B380-946EEA0464EF}" type="doc">
      <dgm:prSet loTypeId="urn:microsoft.com/office/officeart/2005/8/layout/pyramid2" loCatId="pyramid" qsTypeId="urn:microsoft.com/office/officeart/2005/8/quickstyle/simple1" qsCatId="simple" csTypeId="urn:microsoft.com/office/officeart/2005/8/colors/accent1_2" csCatId="accent1" phldr="1"/>
      <dgm:spPr/>
    </dgm:pt>
    <dgm:pt modelId="{FE36CBC3-C7CE-43FF-B786-25731447D8C7}">
      <dgm:prSet phldrT="[Text]" custT="1"/>
      <dgm:spPr>
        <a:solidFill>
          <a:srgbClr val="FF0000">
            <a:alpha val="90000"/>
          </a:srgbClr>
        </a:solidFill>
      </dgm:spPr>
      <dgm:t>
        <a:bodyPr/>
        <a:lstStyle/>
        <a:p>
          <a:r>
            <a:rPr lang="de-CH" sz="2000" dirty="0" smtClean="0"/>
            <a:t>Gebühren</a:t>
          </a:r>
          <a:endParaRPr lang="de-CH" sz="2000" dirty="0"/>
        </a:p>
      </dgm:t>
    </dgm:pt>
    <dgm:pt modelId="{A7ECB2F6-A0EF-45DE-98D6-32E3F956A686}" type="parTrans" cxnId="{300CA76B-29F5-4022-9584-F24DFFBC5254}">
      <dgm:prSet/>
      <dgm:spPr/>
      <dgm:t>
        <a:bodyPr/>
        <a:lstStyle/>
        <a:p>
          <a:endParaRPr lang="de-CH"/>
        </a:p>
      </dgm:t>
    </dgm:pt>
    <dgm:pt modelId="{D3457370-F97A-4D0C-A508-C1730896C4EB}" type="sibTrans" cxnId="{300CA76B-29F5-4022-9584-F24DFFBC5254}">
      <dgm:prSet/>
      <dgm:spPr/>
      <dgm:t>
        <a:bodyPr/>
        <a:lstStyle/>
        <a:p>
          <a:endParaRPr lang="de-CH"/>
        </a:p>
      </dgm:t>
    </dgm:pt>
    <dgm:pt modelId="{90BE6ABD-E7F6-419E-9210-C6191E225A3F}">
      <dgm:prSet phldrT="[Text]" custT="1"/>
      <dgm:spPr/>
      <dgm:t>
        <a:bodyPr/>
        <a:lstStyle/>
        <a:p>
          <a:r>
            <a:rPr lang="de-CH" sz="2000" dirty="0" smtClean="0"/>
            <a:t>Vorzugslasten</a:t>
          </a:r>
          <a:endParaRPr lang="de-CH" sz="2000" dirty="0"/>
        </a:p>
      </dgm:t>
    </dgm:pt>
    <dgm:pt modelId="{A95EDCFA-64E4-430E-BA79-73B2CE32B218}" type="parTrans" cxnId="{B315C96F-DF25-4786-A425-92A1726BA0D9}">
      <dgm:prSet/>
      <dgm:spPr/>
      <dgm:t>
        <a:bodyPr/>
        <a:lstStyle/>
        <a:p>
          <a:endParaRPr lang="de-CH"/>
        </a:p>
      </dgm:t>
    </dgm:pt>
    <dgm:pt modelId="{E7FAAA67-A75E-4D9E-BF1C-B1F143402571}" type="sibTrans" cxnId="{B315C96F-DF25-4786-A425-92A1726BA0D9}">
      <dgm:prSet/>
      <dgm:spPr/>
      <dgm:t>
        <a:bodyPr/>
        <a:lstStyle/>
        <a:p>
          <a:endParaRPr lang="de-CH"/>
        </a:p>
      </dgm:t>
    </dgm:pt>
    <dgm:pt modelId="{CF561C3F-CCB9-4B72-A77A-43CC3C40C4AF}">
      <dgm:prSet phldrT="[Text]" custT="1"/>
      <dgm:spPr/>
      <dgm:t>
        <a:bodyPr/>
        <a:lstStyle/>
        <a:p>
          <a:r>
            <a:rPr lang="de-CH" sz="2000" dirty="0" smtClean="0"/>
            <a:t>Ersatzabgaben</a:t>
          </a:r>
          <a:endParaRPr lang="de-CH" sz="2000" dirty="0"/>
        </a:p>
      </dgm:t>
    </dgm:pt>
    <dgm:pt modelId="{423008CA-ABAE-48C7-A4AB-5574A61CFFBB}" type="parTrans" cxnId="{2BA3D4E9-7E69-407D-B76E-37DE746A7D1F}">
      <dgm:prSet/>
      <dgm:spPr/>
      <dgm:t>
        <a:bodyPr/>
        <a:lstStyle/>
        <a:p>
          <a:endParaRPr lang="de-CH"/>
        </a:p>
      </dgm:t>
    </dgm:pt>
    <dgm:pt modelId="{6D95904E-5C0B-439E-8DDB-16DDF3608958}" type="sibTrans" cxnId="{2BA3D4E9-7E69-407D-B76E-37DE746A7D1F}">
      <dgm:prSet/>
      <dgm:spPr/>
      <dgm:t>
        <a:bodyPr/>
        <a:lstStyle/>
        <a:p>
          <a:endParaRPr lang="de-CH"/>
        </a:p>
      </dgm:t>
    </dgm:pt>
    <dgm:pt modelId="{D6A52497-9B56-4A70-BA14-9E234397F116}" type="pres">
      <dgm:prSet presAssocID="{45E9D10F-1308-4CFD-B380-946EEA0464EF}" presName="compositeShape" presStyleCnt="0">
        <dgm:presLayoutVars>
          <dgm:dir/>
          <dgm:resizeHandles/>
        </dgm:presLayoutVars>
      </dgm:prSet>
      <dgm:spPr/>
    </dgm:pt>
    <dgm:pt modelId="{922E9A2C-12EC-43DC-896F-4C148EC38316}" type="pres">
      <dgm:prSet presAssocID="{45E9D10F-1308-4CFD-B380-946EEA0464EF}" presName="pyramid" presStyleLbl="node1" presStyleIdx="0" presStyleCnt="1"/>
      <dgm:spPr/>
    </dgm:pt>
    <dgm:pt modelId="{106054F0-4EF4-49A1-ABE5-BE4241D5101E}" type="pres">
      <dgm:prSet presAssocID="{45E9D10F-1308-4CFD-B380-946EEA0464EF}" presName="theList" presStyleCnt="0"/>
      <dgm:spPr/>
    </dgm:pt>
    <dgm:pt modelId="{93DA1118-D297-465F-85E5-45F6BC577BD7}" type="pres">
      <dgm:prSet presAssocID="{FE36CBC3-C7CE-43FF-B786-25731447D8C7}" presName="aNode" presStyleLbl="fgAcc1" presStyleIdx="0" presStyleCnt="3">
        <dgm:presLayoutVars>
          <dgm:bulletEnabled val="1"/>
        </dgm:presLayoutVars>
      </dgm:prSet>
      <dgm:spPr/>
      <dgm:t>
        <a:bodyPr/>
        <a:lstStyle/>
        <a:p>
          <a:endParaRPr lang="de-CH"/>
        </a:p>
      </dgm:t>
    </dgm:pt>
    <dgm:pt modelId="{C615C049-9C59-42E4-9263-C36F90BA443D}" type="pres">
      <dgm:prSet presAssocID="{FE36CBC3-C7CE-43FF-B786-25731447D8C7}" presName="aSpace" presStyleCnt="0"/>
      <dgm:spPr/>
    </dgm:pt>
    <dgm:pt modelId="{D3651DB4-63EC-43FF-AFFF-F50C3FECD5C2}" type="pres">
      <dgm:prSet presAssocID="{90BE6ABD-E7F6-419E-9210-C6191E225A3F}" presName="aNode" presStyleLbl="fgAcc1" presStyleIdx="1" presStyleCnt="3">
        <dgm:presLayoutVars>
          <dgm:bulletEnabled val="1"/>
        </dgm:presLayoutVars>
      </dgm:prSet>
      <dgm:spPr/>
      <dgm:t>
        <a:bodyPr/>
        <a:lstStyle/>
        <a:p>
          <a:endParaRPr lang="de-CH"/>
        </a:p>
      </dgm:t>
    </dgm:pt>
    <dgm:pt modelId="{3FF5D892-8629-459A-8242-D017B36AC579}" type="pres">
      <dgm:prSet presAssocID="{90BE6ABD-E7F6-419E-9210-C6191E225A3F}" presName="aSpace" presStyleCnt="0"/>
      <dgm:spPr/>
    </dgm:pt>
    <dgm:pt modelId="{AFE07192-FA61-4C78-9AA9-9E99936980D4}" type="pres">
      <dgm:prSet presAssocID="{CF561C3F-CCB9-4B72-A77A-43CC3C40C4AF}" presName="aNode" presStyleLbl="fgAcc1" presStyleIdx="2" presStyleCnt="3">
        <dgm:presLayoutVars>
          <dgm:bulletEnabled val="1"/>
        </dgm:presLayoutVars>
      </dgm:prSet>
      <dgm:spPr/>
      <dgm:t>
        <a:bodyPr/>
        <a:lstStyle/>
        <a:p>
          <a:endParaRPr lang="de-CH"/>
        </a:p>
      </dgm:t>
    </dgm:pt>
    <dgm:pt modelId="{F68B55B5-FB6D-4FB2-A968-BEEC023BD071}" type="pres">
      <dgm:prSet presAssocID="{CF561C3F-CCB9-4B72-A77A-43CC3C40C4AF}" presName="aSpace" presStyleCnt="0"/>
      <dgm:spPr/>
    </dgm:pt>
  </dgm:ptLst>
  <dgm:cxnLst>
    <dgm:cxn modelId="{A75667C3-64E2-4E9D-8E96-9B8351E2A417}" type="presOf" srcId="{45E9D10F-1308-4CFD-B380-946EEA0464EF}" destId="{D6A52497-9B56-4A70-BA14-9E234397F116}" srcOrd="0" destOrd="0" presId="urn:microsoft.com/office/officeart/2005/8/layout/pyramid2"/>
    <dgm:cxn modelId="{300CA76B-29F5-4022-9584-F24DFFBC5254}" srcId="{45E9D10F-1308-4CFD-B380-946EEA0464EF}" destId="{FE36CBC3-C7CE-43FF-B786-25731447D8C7}" srcOrd="0" destOrd="0" parTransId="{A7ECB2F6-A0EF-45DE-98D6-32E3F956A686}" sibTransId="{D3457370-F97A-4D0C-A508-C1730896C4EB}"/>
    <dgm:cxn modelId="{5A9C7D28-32F4-4359-A399-D4A6127643C7}" type="presOf" srcId="{FE36CBC3-C7CE-43FF-B786-25731447D8C7}" destId="{93DA1118-D297-465F-85E5-45F6BC577BD7}" srcOrd="0" destOrd="0" presId="urn:microsoft.com/office/officeart/2005/8/layout/pyramid2"/>
    <dgm:cxn modelId="{2BA3D4E9-7E69-407D-B76E-37DE746A7D1F}" srcId="{45E9D10F-1308-4CFD-B380-946EEA0464EF}" destId="{CF561C3F-CCB9-4B72-A77A-43CC3C40C4AF}" srcOrd="2" destOrd="0" parTransId="{423008CA-ABAE-48C7-A4AB-5574A61CFFBB}" sibTransId="{6D95904E-5C0B-439E-8DDB-16DDF3608958}"/>
    <dgm:cxn modelId="{B315C96F-DF25-4786-A425-92A1726BA0D9}" srcId="{45E9D10F-1308-4CFD-B380-946EEA0464EF}" destId="{90BE6ABD-E7F6-419E-9210-C6191E225A3F}" srcOrd="1" destOrd="0" parTransId="{A95EDCFA-64E4-430E-BA79-73B2CE32B218}" sibTransId="{E7FAAA67-A75E-4D9E-BF1C-B1F143402571}"/>
    <dgm:cxn modelId="{521AE392-74BB-4799-A138-E49D94DBE78B}" type="presOf" srcId="{90BE6ABD-E7F6-419E-9210-C6191E225A3F}" destId="{D3651DB4-63EC-43FF-AFFF-F50C3FECD5C2}" srcOrd="0" destOrd="0" presId="urn:microsoft.com/office/officeart/2005/8/layout/pyramid2"/>
    <dgm:cxn modelId="{AEDA6C85-8323-4B92-A52F-A409EBECC573}" type="presOf" srcId="{CF561C3F-CCB9-4B72-A77A-43CC3C40C4AF}" destId="{AFE07192-FA61-4C78-9AA9-9E99936980D4}" srcOrd="0" destOrd="0" presId="urn:microsoft.com/office/officeart/2005/8/layout/pyramid2"/>
    <dgm:cxn modelId="{852CC8D6-9B0C-4F3A-BFD7-F4F4F20D33C0}" type="presParOf" srcId="{D6A52497-9B56-4A70-BA14-9E234397F116}" destId="{922E9A2C-12EC-43DC-896F-4C148EC38316}" srcOrd="0" destOrd="0" presId="urn:microsoft.com/office/officeart/2005/8/layout/pyramid2"/>
    <dgm:cxn modelId="{D2180738-DAAB-49D8-9CAE-4AC34C07982C}" type="presParOf" srcId="{D6A52497-9B56-4A70-BA14-9E234397F116}" destId="{106054F0-4EF4-49A1-ABE5-BE4241D5101E}" srcOrd="1" destOrd="0" presId="urn:microsoft.com/office/officeart/2005/8/layout/pyramid2"/>
    <dgm:cxn modelId="{D8829096-C1C5-468A-92DD-A65BF9E36BFE}" type="presParOf" srcId="{106054F0-4EF4-49A1-ABE5-BE4241D5101E}" destId="{93DA1118-D297-465F-85E5-45F6BC577BD7}" srcOrd="0" destOrd="0" presId="urn:microsoft.com/office/officeart/2005/8/layout/pyramid2"/>
    <dgm:cxn modelId="{B39BCC5B-FAB9-429D-8FF9-B4D4321719B5}" type="presParOf" srcId="{106054F0-4EF4-49A1-ABE5-BE4241D5101E}" destId="{C615C049-9C59-42E4-9263-C36F90BA443D}" srcOrd="1" destOrd="0" presId="urn:microsoft.com/office/officeart/2005/8/layout/pyramid2"/>
    <dgm:cxn modelId="{10BF96E2-1F4C-44B9-BE6F-53C99C9C4CFA}" type="presParOf" srcId="{106054F0-4EF4-49A1-ABE5-BE4241D5101E}" destId="{D3651DB4-63EC-43FF-AFFF-F50C3FECD5C2}" srcOrd="2" destOrd="0" presId="urn:microsoft.com/office/officeart/2005/8/layout/pyramid2"/>
    <dgm:cxn modelId="{960709D7-9AF7-4FBF-8292-96D501093A0B}" type="presParOf" srcId="{106054F0-4EF4-49A1-ABE5-BE4241D5101E}" destId="{3FF5D892-8629-459A-8242-D017B36AC579}" srcOrd="3" destOrd="0" presId="urn:microsoft.com/office/officeart/2005/8/layout/pyramid2"/>
    <dgm:cxn modelId="{6A9F4FCD-20FF-4630-A5F3-A5CF29A91768}" type="presParOf" srcId="{106054F0-4EF4-49A1-ABE5-BE4241D5101E}" destId="{AFE07192-FA61-4C78-9AA9-9E99936980D4}" srcOrd="4" destOrd="0" presId="urn:microsoft.com/office/officeart/2005/8/layout/pyramid2"/>
    <dgm:cxn modelId="{D34879FC-8EB4-43FB-811F-B8939A9D30D2}" type="presParOf" srcId="{106054F0-4EF4-49A1-ABE5-BE4241D5101E}" destId="{F68B55B5-FB6D-4FB2-A968-BEEC023BD071}"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E9D10F-1308-4CFD-B380-946EEA0464EF}" type="doc">
      <dgm:prSet loTypeId="urn:microsoft.com/office/officeart/2005/8/layout/pyramid2" loCatId="pyramid" qsTypeId="urn:microsoft.com/office/officeart/2005/8/quickstyle/simple1" qsCatId="simple" csTypeId="urn:microsoft.com/office/officeart/2005/8/colors/accent1_2" csCatId="accent1" phldr="1"/>
      <dgm:spPr/>
    </dgm:pt>
    <dgm:pt modelId="{FE36CBC3-C7CE-43FF-B786-25731447D8C7}">
      <dgm:prSet phldrT="[Text]" custT="1"/>
      <dgm:spPr>
        <a:solidFill>
          <a:schemeClr val="bg1"/>
        </a:solidFill>
      </dgm:spPr>
      <dgm:t>
        <a:bodyPr/>
        <a:lstStyle/>
        <a:p>
          <a:r>
            <a:rPr lang="de-CH" sz="2000" dirty="0" smtClean="0"/>
            <a:t>Gebühren</a:t>
          </a:r>
          <a:endParaRPr lang="de-CH" sz="2000" dirty="0"/>
        </a:p>
      </dgm:t>
    </dgm:pt>
    <dgm:pt modelId="{A7ECB2F6-A0EF-45DE-98D6-32E3F956A686}" type="parTrans" cxnId="{300CA76B-29F5-4022-9584-F24DFFBC5254}">
      <dgm:prSet/>
      <dgm:spPr/>
      <dgm:t>
        <a:bodyPr/>
        <a:lstStyle/>
        <a:p>
          <a:endParaRPr lang="de-CH"/>
        </a:p>
      </dgm:t>
    </dgm:pt>
    <dgm:pt modelId="{D3457370-F97A-4D0C-A508-C1730896C4EB}" type="sibTrans" cxnId="{300CA76B-29F5-4022-9584-F24DFFBC5254}">
      <dgm:prSet/>
      <dgm:spPr/>
      <dgm:t>
        <a:bodyPr/>
        <a:lstStyle/>
        <a:p>
          <a:endParaRPr lang="de-CH"/>
        </a:p>
      </dgm:t>
    </dgm:pt>
    <dgm:pt modelId="{90BE6ABD-E7F6-419E-9210-C6191E225A3F}">
      <dgm:prSet phldrT="[Text]" custT="1"/>
      <dgm:spPr>
        <a:solidFill>
          <a:srgbClr val="FF0000">
            <a:alpha val="90000"/>
          </a:srgbClr>
        </a:solidFill>
      </dgm:spPr>
      <dgm:t>
        <a:bodyPr/>
        <a:lstStyle/>
        <a:p>
          <a:r>
            <a:rPr lang="de-CH" sz="2000" dirty="0" smtClean="0"/>
            <a:t>Vorzugslasten</a:t>
          </a:r>
          <a:endParaRPr lang="de-CH" sz="2000" dirty="0"/>
        </a:p>
      </dgm:t>
    </dgm:pt>
    <dgm:pt modelId="{A95EDCFA-64E4-430E-BA79-73B2CE32B218}" type="parTrans" cxnId="{B315C96F-DF25-4786-A425-92A1726BA0D9}">
      <dgm:prSet/>
      <dgm:spPr/>
      <dgm:t>
        <a:bodyPr/>
        <a:lstStyle/>
        <a:p>
          <a:endParaRPr lang="de-CH"/>
        </a:p>
      </dgm:t>
    </dgm:pt>
    <dgm:pt modelId="{E7FAAA67-A75E-4D9E-BF1C-B1F143402571}" type="sibTrans" cxnId="{B315C96F-DF25-4786-A425-92A1726BA0D9}">
      <dgm:prSet/>
      <dgm:spPr/>
      <dgm:t>
        <a:bodyPr/>
        <a:lstStyle/>
        <a:p>
          <a:endParaRPr lang="de-CH"/>
        </a:p>
      </dgm:t>
    </dgm:pt>
    <dgm:pt modelId="{CF561C3F-CCB9-4B72-A77A-43CC3C40C4AF}">
      <dgm:prSet phldrT="[Text]" custT="1"/>
      <dgm:spPr/>
      <dgm:t>
        <a:bodyPr/>
        <a:lstStyle/>
        <a:p>
          <a:r>
            <a:rPr lang="de-CH" sz="2000" dirty="0" smtClean="0"/>
            <a:t>Ersatzabgaben</a:t>
          </a:r>
          <a:endParaRPr lang="de-CH" sz="2000" dirty="0"/>
        </a:p>
      </dgm:t>
    </dgm:pt>
    <dgm:pt modelId="{423008CA-ABAE-48C7-A4AB-5574A61CFFBB}" type="parTrans" cxnId="{2BA3D4E9-7E69-407D-B76E-37DE746A7D1F}">
      <dgm:prSet/>
      <dgm:spPr/>
      <dgm:t>
        <a:bodyPr/>
        <a:lstStyle/>
        <a:p>
          <a:endParaRPr lang="de-CH"/>
        </a:p>
      </dgm:t>
    </dgm:pt>
    <dgm:pt modelId="{6D95904E-5C0B-439E-8DDB-16DDF3608958}" type="sibTrans" cxnId="{2BA3D4E9-7E69-407D-B76E-37DE746A7D1F}">
      <dgm:prSet/>
      <dgm:spPr/>
      <dgm:t>
        <a:bodyPr/>
        <a:lstStyle/>
        <a:p>
          <a:endParaRPr lang="de-CH"/>
        </a:p>
      </dgm:t>
    </dgm:pt>
    <dgm:pt modelId="{D6A52497-9B56-4A70-BA14-9E234397F116}" type="pres">
      <dgm:prSet presAssocID="{45E9D10F-1308-4CFD-B380-946EEA0464EF}" presName="compositeShape" presStyleCnt="0">
        <dgm:presLayoutVars>
          <dgm:dir/>
          <dgm:resizeHandles/>
        </dgm:presLayoutVars>
      </dgm:prSet>
      <dgm:spPr/>
    </dgm:pt>
    <dgm:pt modelId="{922E9A2C-12EC-43DC-896F-4C148EC38316}" type="pres">
      <dgm:prSet presAssocID="{45E9D10F-1308-4CFD-B380-946EEA0464EF}" presName="pyramid" presStyleLbl="node1" presStyleIdx="0" presStyleCnt="1"/>
      <dgm:spPr/>
    </dgm:pt>
    <dgm:pt modelId="{106054F0-4EF4-49A1-ABE5-BE4241D5101E}" type="pres">
      <dgm:prSet presAssocID="{45E9D10F-1308-4CFD-B380-946EEA0464EF}" presName="theList" presStyleCnt="0"/>
      <dgm:spPr/>
    </dgm:pt>
    <dgm:pt modelId="{93DA1118-D297-465F-85E5-45F6BC577BD7}" type="pres">
      <dgm:prSet presAssocID="{FE36CBC3-C7CE-43FF-B786-25731447D8C7}" presName="aNode" presStyleLbl="fgAcc1" presStyleIdx="0" presStyleCnt="3">
        <dgm:presLayoutVars>
          <dgm:bulletEnabled val="1"/>
        </dgm:presLayoutVars>
      </dgm:prSet>
      <dgm:spPr/>
      <dgm:t>
        <a:bodyPr/>
        <a:lstStyle/>
        <a:p>
          <a:endParaRPr lang="de-CH"/>
        </a:p>
      </dgm:t>
    </dgm:pt>
    <dgm:pt modelId="{C615C049-9C59-42E4-9263-C36F90BA443D}" type="pres">
      <dgm:prSet presAssocID="{FE36CBC3-C7CE-43FF-B786-25731447D8C7}" presName="aSpace" presStyleCnt="0"/>
      <dgm:spPr/>
    </dgm:pt>
    <dgm:pt modelId="{D3651DB4-63EC-43FF-AFFF-F50C3FECD5C2}" type="pres">
      <dgm:prSet presAssocID="{90BE6ABD-E7F6-419E-9210-C6191E225A3F}" presName="aNode" presStyleLbl="fgAcc1" presStyleIdx="1" presStyleCnt="3">
        <dgm:presLayoutVars>
          <dgm:bulletEnabled val="1"/>
        </dgm:presLayoutVars>
      </dgm:prSet>
      <dgm:spPr/>
      <dgm:t>
        <a:bodyPr/>
        <a:lstStyle/>
        <a:p>
          <a:endParaRPr lang="de-CH"/>
        </a:p>
      </dgm:t>
    </dgm:pt>
    <dgm:pt modelId="{3FF5D892-8629-459A-8242-D017B36AC579}" type="pres">
      <dgm:prSet presAssocID="{90BE6ABD-E7F6-419E-9210-C6191E225A3F}" presName="aSpace" presStyleCnt="0"/>
      <dgm:spPr/>
    </dgm:pt>
    <dgm:pt modelId="{AFE07192-FA61-4C78-9AA9-9E99936980D4}" type="pres">
      <dgm:prSet presAssocID="{CF561C3F-CCB9-4B72-A77A-43CC3C40C4AF}" presName="aNode" presStyleLbl="fgAcc1" presStyleIdx="2" presStyleCnt="3">
        <dgm:presLayoutVars>
          <dgm:bulletEnabled val="1"/>
        </dgm:presLayoutVars>
      </dgm:prSet>
      <dgm:spPr/>
      <dgm:t>
        <a:bodyPr/>
        <a:lstStyle/>
        <a:p>
          <a:endParaRPr lang="de-CH"/>
        </a:p>
      </dgm:t>
    </dgm:pt>
    <dgm:pt modelId="{F68B55B5-FB6D-4FB2-A968-BEEC023BD071}" type="pres">
      <dgm:prSet presAssocID="{CF561C3F-CCB9-4B72-A77A-43CC3C40C4AF}" presName="aSpace" presStyleCnt="0"/>
      <dgm:spPr/>
    </dgm:pt>
  </dgm:ptLst>
  <dgm:cxnLst>
    <dgm:cxn modelId="{DA20C3A6-85E7-4EDD-BEA1-1BB2B6770052}" type="presOf" srcId="{45E9D10F-1308-4CFD-B380-946EEA0464EF}" destId="{D6A52497-9B56-4A70-BA14-9E234397F116}" srcOrd="0" destOrd="0" presId="urn:microsoft.com/office/officeart/2005/8/layout/pyramid2"/>
    <dgm:cxn modelId="{300CA76B-29F5-4022-9584-F24DFFBC5254}" srcId="{45E9D10F-1308-4CFD-B380-946EEA0464EF}" destId="{FE36CBC3-C7CE-43FF-B786-25731447D8C7}" srcOrd="0" destOrd="0" parTransId="{A7ECB2F6-A0EF-45DE-98D6-32E3F956A686}" sibTransId="{D3457370-F97A-4D0C-A508-C1730896C4EB}"/>
    <dgm:cxn modelId="{ECDB3108-73DB-498E-AA7C-D8F74927FE94}" type="presOf" srcId="{FE36CBC3-C7CE-43FF-B786-25731447D8C7}" destId="{93DA1118-D297-465F-85E5-45F6BC577BD7}" srcOrd="0" destOrd="0" presId="urn:microsoft.com/office/officeart/2005/8/layout/pyramid2"/>
    <dgm:cxn modelId="{2BA3D4E9-7E69-407D-B76E-37DE746A7D1F}" srcId="{45E9D10F-1308-4CFD-B380-946EEA0464EF}" destId="{CF561C3F-CCB9-4B72-A77A-43CC3C40C4AF}" srcOrd="2" destOrd="0" parTransId="{423008CA-ABAE-48C7-A4AB-5574A61CFFBB}" sibTransId="{6D95904E-5C0B-439E-8DDB-16DDF3608958}"/>
    <dgm:cxn modelId="{B315C96F-DF25-4786-A425-92A1726BA0D9}" srcId="{45E9D10F-1308-4CFD-B380-946EEA0464EF}" destId="{90BE6ABD-E7F6-419E-9210-C6191E225A3F}" srcOrd="1" destOrd="0" parTransId="{A95EDCFA-64E4-430E-BA79-73B2CE32B218}" sibTransId="{E7FAAA67-A75E-4D9E-BF1C-B1F143402571}"/>
    <dgm:cxn modelId="{90CC6D2A-9CF9-4E2D-9542-048C202C4082}" type="presOf" srcId="{CF561C3F-CCB9-4B72-A77A-43CC3C40C4AF}" destId="{AFE07192-FA61-4C78-9AA9-9E99936980D4}" srcOrd="0" destOrd="0" presId="urn:microsoft.com/office/officeart/2005/8/layout/pyramid2"/>
    <dgm:cxn modelId="{E79C2C14-A07F-423B-865E-5F54A1D8E45E}" type="presOf" srcId="{90BE6ABD-E7F6-419E-9210-C6191E225A3F}" destId="{D3651DB4-63EC-43FF-AFFF-F50C3FECD5C2}" srcOrd="0" destOrd="0" presId="urn:microsoft.com/office/officeart/2005/8/layout/pyramid2"/>
    <dgm:cxn modelId="{5ABA0144-B4AA-4BE4-81B2-D4C050AA6B53}" type="presParOf" srcId="{D6A52497-9B56-4A70-BA14-9E234397F116}" destId="{922E9A2C-12EC-43DC-896F-4C148EC38316}" srcOrd="0" destOrd="0" presId="urn:microsoft.com/office/officeart/2005/8/layout/pyramid2"/>
    <dgm:cxn modelId="{53B6F192-D066-4DE6-BB9D-921F356C69C0}" type="presParOf" srcId="{D6A52497-9B56-4A70-BA14-9E234397F116}" destId="{106054F0-4EF4-49A1-ABE5-BE4241D5101E}" srcOrd="1" destOrd="0" presId="urn:microsoft.com/office/officeart/2005/8/layout/pyramid2"/>
    <dgm:cxn modelId="{46C0DF68-DC40-4D21-ADF7-AEF5ABBDCC13}" type="presParOf" srcId="{106054F0-4EF4-49A1-ABE5-BE4241D5101E}" destId="{93DA1118-D297-465F-85E5-45F6BC577BD7}" srcOrd="0" destOrd="0" presId="urn:microsoft.com/office/officeart/2005/8/layout/pyramid2"/>
    <dgm:cxn modelId="{F8657D39-1FA0-4DE9-B092-BF7B79E12F22}" type="presParOf" srcId="{106054F0-4EF4-49A1-ABE5-BE4241D5101E}" destId="{C615C049-9C59-42E4-9263-C36F90BA443D}" srcOrd="1" destOrd="0" presId="urn:microsoft.com/office/officeart/2005/8/layout/pyramid2"/>
    <dgm:cxn modelId="{515775BF-C10D-4673-A0D6-2DCDC750A7F4}" type="presParOf" srcId="{106054F0-4EF4-49A1-ABE5-BE4241D5101E}" destId="{D3651DB4-63EC-43FF-AFFF-F50C3FECD5C2}" srcOrd="2" destOrd="0" presId="urn:microsoft.com/office/officeart/2005/8/layout/pyramid2"/>
    <dgm:cxn modelId="{12DFB7D1-3A80-4C53-B65D-DA58966C2D25}" type="presParOf" srcId="{106054F0-4EF4-49A1-ABE5-BE4241D5101E}" destId="{3FF5D892-8629-459A-8242-D017B36AC579}" srcOrd="3" destOrd="0" presId="urn:microsoft.com/office/officeart/2005/8/layout/pyramid2"/>
    <dgm:cxn modelId="{67B0F1DF-2DA2-448A-95CA-FA9170DEC588}" type="presParOf" srcId="{106054F0-4EF4-49A1-ABE5-BE4241D5101E}" destId="{AFE07192-FA61-4C78-9AA9-9E99936980D4}" srcOrd="4" destOrd="0" presId="urn:microsoft.com/office/officeart/2005/8/layout/pyramid2"/>
    <dgm:cxn modelId="{5D044785-286F-4D2A-8800-0CCABD8C9667}" type="presParOf" srcId="{106054F0-4EF4-49A1-ABE5-BE4241D5101E}" destId="{F68B55B5-FB6D-4FB2-A968-BEEC023BD071}"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E9D10F-1308-4CFD-B380-946EEA0464EF}" type="doc">
      <dgm:prSet loTypeId="urn:microsoft.com/office/officeart/2005/8/layout/pyramid2" loCatId="pyramid" qsTypeId="urn:microsoft.com/office/officeart/2005/8/quickstyle/simple1" qsCatId="simple" csTypeId="urn:microsoft.com/office/officeart/2005/8/colors/accent1_2" csCatId="accent1" phldr="1"/>
      <dgm:spPr/>
    </dgm:pt>
    <dgm:pt modelId="{FE36CBC3-C7CE-43FF-B786-25731447D8C7}">
      <dgm:prSet phldrT="[Text]" custT="1"/>
      <dgm:spPr>
        <a:solidFill>
          <a:schemeClr val="bg1"/>
        </a:solidFill>
      </dgm:spPr>
      <dgm:t>
        <a:bodyPr/>
        <a:lstStyle/>
        <a:p>
          <a:r>
            <a:rPr lang="de-CH" sz="2000" dirty="0" smtClean="0"/>
            <a:t>Gebühren</a:t>
          </a:r>
          <a:endParaRPr lang="de-CH" sz="2000" dirty="0"/>
        </a:p>
      </dgm:t>
    </dgm:pt>
    <dgm:pt modelId="{A7ECB2F6-A0EF-45DE-98D6-32E3F956A686}" type="parTrans" cxnId="{300CA76B-29F5-4022-9584-F24DFFBC5254}">
      <dgm:prSet/>
      <dgm:spPr/>
      <dgm:t>
        <a:bodyPr/>
        <a:lstStyle/>
        <a:p>
          <a:endParaRPr lang="de-CH"/>
        </a:p>
      </dgm:t>
    </dgm:pt>
    <dgm:pt modelId="{D3457370-F97A-4D0C-A508-C1730896C4EB}" type="sibTrans" cxnId="{300CA76B-29F5-4022-9584-F24DFFBC5254}">
      <dgm:prSet/>
      <dgm:spPr/>
      <dgm:t>
        <a:bodyPr/>
        <a:lstStyle/>
        <a:p>
          <a:endParaRPr lang="de-CH"/>
        </a:p>
      </dgm:t>
    </dgm:pt>
    <dgm:pt modelId="{90BE6ABD-E7F6-419E-9210-C6191E225A3F}">
      <dgm:prSet phldrT="[Text]" custT="1"/>
      <dgm:spPr>
        <a:solidFill>
          <a:schemeClr val="bg1"/>
        </a:solidFill>
      </dgm:spPr>
      <dgm:t>
        <a:bodyPr/>
        <a:lstStyle/>
        <a:p>
          <a:r>
            <a:rPr lang="de-CH" sz="2000" dirty="0" smtClean="0"/>
            <a:t>Vorzugslasten</a:t>
          </a:r>
          <a:endParaRPr lang="de-CH" sz="2000" dirty="0"/>
        </a:p>
      </dgm:t>
    </dgm:pt>
    <dgm:pt modelId="{A95EDCFA-64E4-430E-BA79-73B2CE32B218}" type="parTrans" cxnId="{B315C96F-DF25-4786-A425-92A1726BA0D9}">
      <dgm:prSet/>
      <dgm:spPr/>
      <dgm:t>
        <a:bodyPr/>
        <a:lstStyle/>
        <a:p>
          <a:endParaRPr lang="de-CH"/>
        </a:p>
      </dgm:t>
    </dgm:pt>
    <dgm:pt modelId="{E7FAAA67-A75E-4D9E-BF1C-B1F143402571}" type="sibTrans" cxnId="{B315C96F-DF25-4786-A425-92A1726BA0D9}">
      <dgm:prSet/>
      <dgm:spPr/>
      <dgm:t>
        <a:bodyPr/>
        <a:lstStyle/>
        <a:p>
          <a:endParaRPr lang="de-CH"/>
        </a:p>
      </dgm:t>
    </dgm:pt>
    <dgm:pt modelId="{CF561C3F-CCB9-4B72-A77A-43CC3C40C4AF}">
      <dgm:prSet phldrT="[Text]" custT="1"/>
      <dgm:spPr>
        <a:solidFill>
          <a:srgbClr val="FF0000">
            <a:alpha val="90000"/>
          </a:srgbClr>
        </a:solidFill>
      </dgm:spPr>
      <dgm:t>
        <a:bodyPr/>
        <a:lstStyle/>
        <a:p>
          <a:r>
            <a:rPr lang="de-CH" sz="2000" dirty="0" smtClean="0"/>
            <a:t>Ersatzabgaben</a:t>
          </a:r>
          <a:endParaRPr lang="de-CH" sz="2000" dirty="0"/>
        </a:p>
      </dgm:t>
    </dgm:pt>
    <dgm:pt modelId="{423008CA-ABAE-48C7-A4AB-5574A61CFFBB}" type="parTrans" cxnId="{2BA3D4E9-7E69-407D-B76E-37DE746A7D1F}">
      <dgm:prSet/>
      <dgm:spPr/>
      <dgm:t>
        <a:bodyPr/>
        <a:lstStyle/>
        <a:p>
          <a:endParaRPr lang="de-CH"/>
        </a:p>
      </dgm:t>
    </dgm:pt>
    <dgm:pt modelId="{6D95904E-5C0B-439E-8DDB-16DDF3608958}" type="sibTrans" cxnId="{2BA3D4E9-7E69-407D-B76E-37DE746A7D1F}">
      <dgm:prSet/>
      <dgm:spPr/>
      <dgm:t>
        <a:bodyPr/>
        <a:lstStyle/>
        <a:p>
          <a:endParaRPr lang="de-CH"/>
        </a:p>
      </dgm:t>
    </dgm:pt>
    <dgm:pt modelId="{D6A52497-9B56-4A70-BA14-9E234397F116}" type="pres">
      <dgm:prSet presAssocID="{45E9D10F-1308-4CFD-B380-946EEA0464EF}" presName="compositeShape" presStyleCnt="0">
        <dgm:presLayoutVars>
          <dgm:dir/>
          <dgm:resizeHandles/>
        </dgm:presLayoutVars>
      </dgm:prSet>
      <dgm:spPr/>
    </dgm:pt>
    <dgm:pt modelId="{922E9A2C-12EC-43DC-896F-4C148EC38316}" type="pres">
      <dgm:prSet presAssocID="{45E9D10F-1308-4CFD-B380-946EEA0464EF}" presName="pyramid" presStyleLbl="node1" presStyleIdx="0" presStyleCnt="1"/>
      <dgm:spPr/>
    </dgm:pt>
    <dgm:pt modelId="{106054F0-4EF4-49A1-ABE5-BE4241D5101E}" type="pres">
      <dgm:prSet presAssocID="{45E9D10F-1308-4CFD-B380-946EEA0464EF}" presName="theList" presStyleCnt="0"/>
      <dgm:spPr/>
    </dgm:pt>
    <dgm:pt modelId="{93DA1118-D297-465F-85E5-45F6BC577BD7}" type="pres">
      <dgm:prSet presAssocID="{FE36CBC3-C7CE-43FF-B786-25731447D8C7}" presName="aNode" presStyleLbl="fgAcc1" presStyleIdx="0" presStyleCnt="3">
        <dgm:presLayoutVars>
          <dgm:bulletEnabled val="1"/>
        </dgm:presLayoutVars>
      </dgm:prSet>
      <dgm:spPr/>
      <dgm:t>
        <a:bodyPr/>
        <a:lstStyle/>
        <a:p>
          <a:endParaRPr lang="de-CH"/>
        </a:p>
      </dgm:t>
    </dgm:pt>
    <dgm:pt modelId="{C615C049-9C59-42E4-9263-C36F90BA443D}" type="pres">
      <dgm:prSet presAssocID="{FE36CBC3-C7CE-43FF-B786-25731447D8C7}" presName="aSpace" presStyleCnt="0"/>
      <dgm:spPr/>
    </dgm:pt>
    <dgm:pt modelId="{D3651DB4-63EC-43FF-AFFF-F50C3FECD5C2}" type="pres">
      <dgm:prSet presAssocID="{90BE6ABD-E7F6-419E-9210-C6191E225A3F}" presName="aNode" presStyleLbl="fgAcc1" presStyleIdx="1" presStyleCnt="3">
        <dgm:presLayoutVars>
          <dgm:bulletEnabled val="1"/>
        </dgm:presLayoutVars>
      </dgm:prSet>
      <dgm:spPr/>
      <dgm:t>
        <a:bodyPr/>
        <a:lstStyle/>
        <a:p>
          <a:endParaRPr lang="de-CH"/>
        </a:p>
      </dgm:t>
    </dgm:pt>
    <dgm:pt modelId="{3FF5D892-8629-459A-8242-D017B36AC579}" type="pres">
      <dgm:prSet presAssocID="{90BE6ABD-E7F6-419E-9210-C6191E225A3F}" presName="aSpace" presStyleCnt="0"/>
      <dgm:spPr/>
    </dgm:pt>
    <dgm:pt modelId="{AFE07192-FA61-4C78-9AA9-9E99936980D4}" type="pres">
      <dgm:prSet presAssocID="{CF561C3F-CCB9-4B72-A77A-43CC3C40C4AF}" presName="aNode" presStyleLbl="fgAcc1" presStyleIdx="2" presStyleCnt="3">
        <dgm:presLayoutVars>
          <dgm:bulletEnabled val="1"/>
        </dgm:presLayoutVars>
      </dgm:prSet>
      <dgm:spPr/>
      <dgm:t>
        <a:bodyPr/>
        <a:lstStyle/>
        <a:p>
          <a:endParaRPr lang="de-CH"/>
        </a:p>
      </dgm:t>
    </dgm:pt>
    <dgm:pt modelId="{F68B55B5-FB6D-4FB2-A968-BEEC023BD071}" type="pres">
      <dgm:prSet presAssocID="{CF561C3F-CCB9-4B72-A77A-43CC3C40C4AF}" presName="aSpace" presStyleCnt="0"/>
      <dgm:spPr/>
    </dgm:pt>
  </dgm:ptLst>
  <dgm:cxnLst>
    <dgm:cxn modelId="{1ABA4CB0-59B3-4211-B3A0-35AF5E7D3977}" type="presOf" srcId="{CF561C3F-CCB9-4B72-A77A-43CC3C40C4AF}" destId="{AFE07192-FA61-4C78-9AA9-9E99936980D4}" srcOrd="0" destOrd="0" presId="urn:microsoft.com/office/officeart/2005/8/layout/pyramid2"/>
    <dgm:cxn modelId="{71D053D5-D529-4FC8-B670-6AB3A28E5E23}" type="presOf" srcId="{45E9D10F-1308-4CFD-B380-946EEA0464EF}" destId="{D6A52497-9B56-4A70-BA14-9E234397F116}" srcOrd="0" destOrd="0" presId="urn:microsoft.com/office/officeart/2005/8/layout/pyramid2"/>
    <dgm:cxn modelId="{300CA76B-29F5-4022-9584-F24DFFBC5254}" srcId="{45E9D10F-1308-4CFD-B380-946EEA0464EF}" destId="{FE36CBC3-C7CE-43FF-B786-25731447D8C7}" srcOrd="0" destOrd="0" parTransId="{A7ECB2F6-A0EF-45DE-98D6-32E3F956A686}" sibTransId="{D3457370-F97A-4D0C-A508-C1730896C4EB}"/>
    <dgm:cxn modelId="{948E79E5-06FA-48B0-9BA9-D7E70449BCC0}" type="presOf" srcId="{90BE6ABD-E7F6-419E-9210-C6191E225A3F}" destId="{D3651DB4-63EC-43FF-AFFF-F50C3FECD5C2}" srcOrd="0" destOrd="0" presId="urn:microsoft.com/office/officeart/2005/8/layout/pyramid2"/>
    <dgm:cxn modelId="{8A82B136-568A-4130-AD73-D66AF723DC96}" type="presOf" srcId="{FE36CBC3-C7CE-43FF-B786-25731447D8C7}" destId="{93DA1118-D297-465F-85E5-45F6BC577BD7}" srcOrd="0" destOrd="0" presId="urn:microsoft.com/office/officeart/2005/8/layout/pyramid2"/>
    <dgm:cxn modelId="{2BA3D4E9-7E69-407D-B76E-37DE746A7D1F}" srcId="{45E9D10F-1308-4CFD-B380-946EEA0464EF}" destId="{CF561C3F-CCB9-4B72-A77A-43CC3C40C4AF}" srcOrd="2" destOrd="0" parTransId="{423008CA-ABAE-48C7-A4AB-5574A61CFFBB}" sibTransId="{6D95904E-5C0B-439E-8DDB-16DDF3608958}"/>
    <dgm:cxn modelId="{B315C96F-DF25-4786-A425-92A1726BA0D9}" srcId="{45E9D10F-1308-4CFD-B380-946EEA0464EF}" destId="{90BE6ABD-E7F6-419E-9210-C6191E225A3F}" srcOrd="1" destOrd="0" parTransId="{A95EDCFA-64E4-430E-BA79-73B2CE32B218}" sibTransId="{E7FAAA67-A75E-4D9E-BF1C-B1F143402571}"/>
    <dgm:cxn modelId="{9C461FF7-375E-46EB-8405-16E3B1B16308}" type="presParOf" srcId="{D6A52497-9B56-4A70-BA14-9E234397F116}" destId="{922E9A2C-12EC-43DC-896F-4C148EC38316}" srcOrd="0" destOrd="0" presId="urn:microsoft.com/office/officeart/2005/8/layout/pyramid2"/>
    <dgm:cxn modelId="{306625C1-BA39-4F0E-BC39-E0845B482A46}" type="presParOf" srcId="{D6A52497-9B56-4A70-BA14-9E234397F116}" destId="{106054F0-4EF4-49A1-ABE5-BE4241D5101E}" srcOrd="1" destOrd="0" presId="urn:microsoft.com/office/officeart/2005/8/layout/pyramid2"/>
    <dgm:cxn modelId="{9D612C64-B86E-4069-99D7-A4B86C0ADA25}" type="presParOf" srcId="{106054F0-4EF4-49A1-ABE5-BE4241D5101E}" destId="{93DA1118-D297-465F-85E5-45F6BC577BD7}" srcOrd="0" destOrd="0" presId="urn:microsoft.com/office/officeart/2005/8/layout/pyramid2"/>
    <dgm:cxn modelId="{A5E7E8DA-66A0-4265-8E4D-E8260595AC4E}" type="presParOf" srcId="{106054F0-4EF4-49A1-ABE5-BE4241D5101E}" destId="{C615C049-9C59-42E4-9263-C36F90BA443D}" srcOrd="1" destOrd="0" presId="urn:microsoft.com/office/officeart/2005/8/layout/pyramid2"/>
    <dgm:cxn modelId="{D5C116A6-B9F0-47AB-A389-C2036D139CA3}" type="presParOf" srcId="{106054F0-4EF4-49A1-ABE5-BE4241D5101E}" destId="{D3651DB4-63EC-43FF-AFFF-F50C3FECD5C2}" srcOrd="2" destOrd="0" presId="urn:microsoft.com/office/officeart/2005/8/layout/pyramid2"/>
    <dgm:cxn modelId="{C237269D-A0ED-4326-BEA8-8400B910D407}" type="presParOf" srcId="{106054F0-4EF4-49A1-ABE5-BE4241D5101E}" destId="{3FF5D892-8629-459A-8242-D017B36AC579}" srcOrd="3" destOrd="0" presId="urn:microsoft.com/office/officeart/2005/8/layout/pyramid2"/>
    <dgm:cxn modelId="{A0C22B8A-8447-4ED7-904F-94C82AD34170}" type="presParOf" srcId="{106054F0-4EF4-49A1-ABE5-BE4241D5101E}" destId="{AFE07192-FA61-4C78-9AA9-9E99936980D4}" srcOrd="4" destOrd="0" presId="urn:microsoft.com/office/officeart/2005/8/layout/pyramid2"/>
    <dgm:cxn modelId="{1D690307-079E-4706-8191-E6B34155F665}" type="presParOf" srcId="{106054F0-4EF4-49A1-ABE5-BE4241D5101E}" destId="{F68B55B5-FB6D-4FB2-A968-BEEC023BD071}"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5659" cy="493712"/>
          </a:xfrm>
          <a:prstGeom prst="rect">
            <a:avLst/>
          </a:prstGeom>
        </p:spPr>
        <p:txBody>
          <a:bodyPr vert="horz" lIns="91824" tIns="45912" rIns="91824" bIns="45912" rtlCol="0"/>
          <a:lstStyle>
            <a:lvl1pPr algn="l">
              <a:defRPr sz="1200"/>
            </a:lvl1pPr>
          </a:lstStyle>
          <a:p>
            <a:endParaRPr lang="de-CH"/>
          </a:p>
        </p:txBody>
      </p:sp>
      <p:sp>
        <p:nvSpPr>
          <p:cNvPr id="3" name="Datumsplatzhalter 2"/>
          <p:cNvSpPr>
            <a:spLocks noGrp="1"/>
          </p:cNvSpPr>
          <p:nvPr>
            <p:ph type="dt" sz="quarter" idx="1"/>
          </p:nvPr>
        </p:nvSpPr>
        <p:spPr>
          <a:xfrm>
            <a:off x="3850443" y="1"/>
            <a:ext cx="2945659" cy="493712"/>
          </a:xfrm>
          <a:prstGeom prst="rect">
            <a:avLst/>
          </a:prstGeom>
        </p:spPr>
        <p:txBody>
          <a:bodyPr vert="horz" lIns="91824" tIns="45912" rIns="91824" bIns="45912" rtlCol="0"/>
          <a:lstStyle>
            <a:lvl1pPr algn="r">
              <a:defRPr sz="1200"/>
            </a:lvl1pPr>
          </a:lstStyle>
          <a:p>
            <a:fld id="{C8FF177C-A279-4176-9405-5838BFA8184C}" type="datetimeFigureOut">
              <a:rPr lang="de-CH" smtClean="0"/>
              <a:pPr/>
              <a:t>25.10.2017</a:t>
            </a:fld>
            <a:endParaRPr lang="de-CH"/>
          </a:p>
        </p:txBody>
      </p:sp>
      <p:sp>
        <p:nvSpPr>
          <p:cNvPr id="4" name="Fußzeilenplatzhalter 3"/>
          <p:cNvSpPr>
            <a:spLocks noGrp="1"/>
          </p:cNvSpPr>
          <p:nvPr>
            <p:ph type="ftr" sz="quarter" idx="2"/>
          </p:nvPr>
        </p:nvSpPr>
        <p:spPr>
          <a:xfrm>
            <a:off x="0" y="9378825"/>
            <a:ext cx="2945659" cy="493712"/>
          </a:xfrm>
          <a:prstGeom prst="rect">
            <a:avLst/>
          </a:prstGeom>
        </p:spPr>
        <p:txBody>
          <a:bodyPr vert="horz" lIns="91824" tIns="45912" rIns="91824" bIns="45912" rtlCol="0" anchor="b"/>
          <a:lstStyle>
            <a:lvl1pPr algn="l">
              <a:defRPr sz="1200"/>
            </a:lvl1pPr>
          </a:lstStyle>
          <a:p>
            <a:endParaRPr lang="de-CH"/>
          </a:p>
        </p:txBody>
      </p:sp>
      <p:sp>
        <p:nvSpPr>
          <p:cNvPr id="5" name="Foliennummernplatzhalter 4"/>
          <p:cNvSpPr>
            <a:spLocks noGrp="1"/>
          </p:cNvSpPr>
          <p:nvPr>
            <p:ph type="sldNum" sz="quarter" idx="3"/>
          </p:nvPr>
        </p:nvSpPr>
        <p:spPr>
          <a:xfrm>
            <a:off x="3850443" y="9378825"/>
            <a:ext cx="2945659" cy="493712"/>
          </a:xfrm>
          <a:prstGeom prst="rect">
            <a:avLst/>
          </a:prstGeom>
        </p:spPr>
        <p:txBody>
          <a:bodyPr vert="horz" lIns="91824" tIns="45912" rIns="91824" bIns="45912" rtlCol="0" anchor="b"/>
          <a:lstStyle>
            <a:lvl1pPr algn="r">
              <a:defRPr sz="1200"/>
            </a:lvl1pPr>
          </a:lstStyle>
          <a:p>
            <a:fld id="{03AB09CB-EF5F-4AFD-8FB7-7562A9D1B9A6}" type="slidenum">
              <a:rPr lang="de-CH" smtClean="0"/>
              <a:pPr/>
              <a:t>‹Nr.›</a:t>
            </a:fld>
            <a:endParaRPr lang="de-CH"/>
          </a:p>
        </p:txBody>
      </p:sp>
    </p:spTree>
    <p:extLst>
      <p:ext uri="{BB962C8B-B14F-4D97-AF65-F5344CB8AC3E}">
        <p14:creationId xmlns:p14="http://schemas.microsoft.com/office/powerpoint/2010/main" val="1140613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45659" cy="493712"/>
          </a:xfrm>
          <a:prstGeom prst="rect">
            <a:avLst/>
          </a:prstGeom>
        </p:spPr>
        <p:txBody>
          <a:bodyPr vert="horz" lIns="91824" tIns="45912" rIns="91824" bIns="45912" rtlCol="0"/>
          <a:lstStyle>
            <a:lvl1pPr algn="l">
              <a:defRPr sz="1200"/>
            </a:lvl1pPr>
          </a:lstStyle>
          <a:p>
            <a:endParaRPr lang="de-CH"/>
          </a:p>
        </p:txBody>
      </p:sp>
      <p:sp>
        <p:nvSpPr>
          <p:cNvPr id="3" name="Datumsplatzhalter 2"/>
          <p:cNvSpPr>
            <a:spLocks noGrp="1"/>
          </p:cNvSpPr>
          <p:nvPr>
            <p:ph type="dt" idx="1"/>
          </p:nvPr>
        </p:nvSpPr>
        <p:spPr>
          <a:xfrm>
            <a:off x="3850443" y="1"/>
            <a:ext cx="2945659" cy="493712"/>
          </a:xfrm>
          <a:prstGeom prst="rect">
            <a:avLst/>
          </a:prstGeom>
        </p:spPr>
        <p:txBody>
          <a:bodyPr vert="horz" lIns="91824" tIns="45912" rIns="91824" bIns="45912" rtlCol="0"/>
          <a:lstStyle>
            <a:lvl1pPr algn="r">
              <a:defRPr sz="1200"/>
            </a:lvl1pPr>
          </a:lstStyle>
          <a:p>
            <a:fld id="{4B16823F-8271-4E40-8173-30F60AD3F097}" type="datetimeFigureOut">
              <a:rPr lang="de-DE" smtClean="0"/>
              <a:pPr/>
              <a:t>25.10.2017</a:t>
            </a:fld>
            <a:endParaRPr lang="de-CH"/>
          </a:p>
        </p:txBody>
      </p:sp>
      <p:sp>
        <p:nvSpPr>
          <p:cNvPr id="4" name="Folienbildplatzhalter 3"/>
          <p:cNvSpPr>
            <a:spLocks noGrp="1" noRot="1" noChangeAspect="1"/>
          </p:cNvSpPr>
          <p:nvPr>
            <p:ph type="sldImg" idx="2"/>
          </p:nvPr>
        </p:nvSpPr>
        <p:spPr>
          <a:xfrm>
            <a:off x="930275" y="739775"/>
            <a:ext cx="4937125" cy="3702050"/>
          </a:xfrm>
          <a:prstGeom prst="rect">
            <a:avLst/>
          </a:prstGeom>
          <a:noFill/>
          <a:ln w="12700">
            <a:solidFill>
              <a:prstClr val="black"/>
            </a:solidFill>
          </a:ln>
        </p:spPr>
        <p:txBody>
          <a:bodyPr vert="horz" lIns="91824" tIns="45912" rIns="91824" bIns="45912" rtlCol="0" anchor="ctr"/>
          <a:lstStyle/>
          <a:p>
            <a:endParaRPr lang="de-CH"/>
          </a:p>
        </p:txBody>
      </p:sp>
      <p:sp>
        <p:nvSpPr>
          <p:cNvPr id="5" name="Notizenplatzhalter 4"/>
          <p:cNvSpPr>
            <a:spLocks noGrp="1"/>
          </p:cNvSpPr>
          <p:nvPr>
            <p:ph type="body" sz="quarter" idx="3"/>
          </p:nvPr>
        </p:nvSpPr>
        <p:spPr>
          <a:xfrm>
            <a:off x="679768" y="4690269"/>
            <a:ext cx="5438140" cy="4443413"/>
          </a:xfrm>
          <a:prstGeom prst="rect">
            <a:avLst/>
          </a:prstGeom>
        </p:spPr>
        <p:txBody>
          <a:bodyPr vert="horz" lIns="91824" tIns="45912" rIns="91824" bIns="45912"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9378825"/>
            <a:ext cx="2945659" cy="493712"/>
          </a:xfrm>
          <a:prstGeom prst="rect">
            <a:avLst/>
          </a:prstGeom>
        </p:spPr>
        <p:txBody>
          <a:bodyPr vert="horz" lIns="91824" tIns="45912" rIns="91824" bIns="45912"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378825"/>
            <a:ext cx="2945659" cy="493712"/>
          </a:xfrm>
          <a:prstGeom prst="rect">
            <a:avLst/>
          </a:prstGeom>
        </p:spPr>
        <p:txBody>
          <a:bodyPr vert="horz" lIns="91824" tIns="45912" rIns="91824" bIns="45912" rtlCol="0" anchor="b"/>
          <a:lstStyle>
            <a:lvl1pPr algn="r">
              <a:defRPr sz="1200"/>
            </a:lvl1pPr>
          </a:lstStyle>
          <a:p>
            <a:fld id="{B4A389DC-B868-4A76-93F1-E20505CB5D10}" type="slidenum">
              <a:rPr lang="de-CH" smtClean="0"/>
              <a:pPr/>
              <a:t>‹Nr.›</a:t>
            </a:fld>
            <a:endParaRPr lang="de-CH"/>
          </a:p>
        </p:txBody>
      </p:sp>
    </p:spTree>
    <p:extLst>
      <p:ext uri="{BB962C8B-B14F-4D97-AF65-F5344CB8AC3E}">
        <p14:creationId xmlns:p14="http://schemas.microsoft.com/office/powerpoint/2010/main" val="2882270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a:t>
            </a:fld>
            <a:endParaRPr lang="de-CH"/>
          </a:p>
        </p:txBody>
      </p:sp>
    </p:spTree>
    <p:extLst>
      <p:ext uri="{BB962C8B-B14F-4D97-AF65-F5344CB8AC3E}">
        <p14:creationId xmlns:p14="http://schemas.microsoft.com/office/powerpoint/2010/main" val="2232763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Siehe</a:t>
            </a:r>
            <a:r>
              <a:rPr lang="de-CH" baseline="0" dirty="0" smtClean="0"/>
              <a:t> Beilage «HRM-Kontenplan» oder bringen Sie einen gängigen aus Ihrem Kanton mit.</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29</a:t>
            </a:fld>
            <a:endParaRPr lang="de-CH"/>
          </a:p>
        </p:txBody>
      </p:sp>
    </p:spTree>
    <p:extLst>
      <p:ext uri="{BB962C8B-B14F-4D97-AF65-F5344CB8AC3E}">
        <p14:creationId xmlns:p14="http://schemas.microsoft.com/office/powerpoint/2010/main" val="1627652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1BD884B9-74AD-4548-AEF8-5F08030D19F8}" type="slidenum">
              <a:rPr lang="de-CH" smtClean="0"/>
              <a:pPr/>
              <a:t>33</a:t>
            </a:fld>
            <a:endParaRPr lang="de-CH"/>
          </a:p>
        </p:txBody>
      </p:sp>
    </p:spTree>
    <p:extLst>
      <p:ext uri="{BB962C8B-B14F-4D97-AF65-F5344CB8AC3E}">
        <p14:creationId xmlns:p14="http://schemas.microsoft.com/office/powerpoint/2010/main" val="956583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Eine Kennzahl ist eine Masszahl, mit der</a:t>
            </a:r>
            <a:r>
              <a:rPr lang="de-CH" baseline="0" dirty="0" smtClean="0"/>
              <a:t> eine Grösse, ein Umstand, Zustand oder ein Vorgang messbar und vergleichbar gemacht werden kann.</a:t>
            </a:r>
          </a:p>
          <a:p>
            <a:endParaRPr lang="de-CH" baseline="0" dirty="0" smtClean="0"/>
          </a:p>
          <a:p>
            <a:r>
              <a:rPr lang="de-CH" baseline="0" dirty="0" smtClean="0"/>
              <a:t>Der Kennzahlenwert ist der Wert der Kennzahl zu einem bestimmten Zeitpunkt.</a:t>
            </a:r>
          </a:p>
          <a:p>
            <a:r>
              <a:rPr lang="de-DE" dirty="0" smtClean="0"/>
              <a:t>Für Kennzahlen benötigt man Ausdrucksformen wie:</a:t>
            </a:r>
            <a:r>
              <a:rPr lang="de-DE" baseline="0" dirty="0" smtClean="0"/>
              <a:t> -anteil, -faktor, -quote, </a:t>
            </a:r>
          </a:p>
          <a:p>
            <a:r>
              <a:rPr lang="de-DE" baseline="0" dirty="0" smtClean="0"/>
              <a:t>-verhältnis.</a:t>
            </a:r>
          </a:p>
          <a:p>
            <a:endParaRPr lang="de-DE" baseline="0" dirty="0" smtClean="0"/>
          </a:p>
          <a:p>
            <a:r>
              <a:rPr lang="de-DE" baseline="0" dirty="0" smtClean="0"/>
              <a:t>Eine Kennzahl alleine gibt keine Auskunft. Sie steht immer zu einer </a:t>
            </a:r>
            <a:r>
              <a:rPr lang="de-DE" baseline="0" dirty="0" err="1" smtClean="0"/>
              <a:t>Grösse</a:t>
            </a:r>
            <a:r>
              <a:rPr lang="de-DE" baseline="0" dirty="0" smtClean="0"/>
              <a:t> und besteht deshalb aus einer Zahl und einer Einheit mit Bezug auf eine </a:t>
            </a:r>
            <a:r>
              <a:rPr lang="de-DE" baseline="0" dirty="0" err="1" smtClean="0"/>
              <a:t>Grösse</a:t>
            </a:r>
            <a:r>
              <a:rPr lang="de-DE" baseline="0" dirty="0" smtClean="0"/>
              <a:t>, ein Produkt. </a:t>
            </a:r>
          </a:p>
          <a:p>
            <a:endParaRPr lang="de-DE" baseline="0" dirty="0" smtClean="0"/>
          </a:p>
          <a:p>
            <a:r>
              <a:rPr lang="de-DE" baseline="0" dirty="0" smtClean="0"/>
              <a:t>Kennzahlen ermöglichen es Vergleiche anzustellen. So zum Beispiel Jahresrechnungen zu vergleichen.</a:t>
            </a:r>
          </a:p>
          <a:p>
            <a:endParaRPr lang="de-DE" baseline="0" dirty="0" smtClean="0"/>
          </a:p>
          <a:p>
            <a:endParaRPr lang="de-DE" baseline="0" dirty="0" smtClean="0"/>
          </a:p>
          <a:p>
            <a:endParaRPr lang="de-DE" baseline="0" dirty="0" smtClean="0"/>
          </a:p>
          <a:p>
            <a:endParaRPr lang="de-DE" baseline="0" dirty="0" smtClean="0"/>
          </a:p>
          <a:p>
            <a:endParaRPr lang="de-DE" baseline="0" dirty="0" smtClean="0"/>
          </a:p>
          <a:p>
            <a:endParaRPr lang="de-DE" baseline="0" dirty="0" smtClean="0"/>
          </a:p>
          <a:p>
            <a:endParaRPr lang="de-DE" baseline="0" dirty="0" smtClean="0"/>
          </a:p>
          <a:p>
            <a:endParaRPr lang="de-DE" baseline="0" dirty="0" smtClean="0"/>
          </a:p>
          <a:p>
            <a:endParaRPr lang="de-DE" baseline="0" dirty="0" smtClean="0"/>
          </a:p>
          <a:p>
            <a:endParaRPr lang="de-DE" baseline="0" dirty="0" smtClean="0"/>
          </a:p>
          <a:p>
            <a:endParaRPr lang="de-DE" baseline="0" dirty="0" smtClean="0"/>
          </a:p>
        </p:txBody>
      </p:sp>
      <p:sp>
        <p:nvSpPr>
          <p:cNvPr id="4" name="Foliennummernplatzhalter 3"/>
          <p:cNvSpPr>
            <a:spLocks noGrp="1"/>
          </p:cNvSpPr>
          <p:nvPr>
            <p:ph type="sldNum" sz="quarter" idx="10"/>
          </p:nvPr>
        </p:nvSpPr>
        <p:spPr/>
        <p:txBody>
          <a:bodyPr/>
          <a:lstStyle/>
          <a:p>
            <a:fld id="{B4A389DC-B868-4A76-93F1-E20505CB5D10}" type="slidenum">
              <a:rPr lang="de-CH" smtClean="0"/>
              <a:pPr/>
              <a:t>36</a:t>
            </a:fld>
            <a:endParaRPr lang="de-CH"/>
          </a:p>
        </p:txBody>
      </p:sp>
    </p:spTree>
    <p:extLst>
      <p:ext uri="{BB962C8B-B14F-4D97-AF65-F5344CB8AC3E}">
        <p14:creationId xmlns:p14="http://schemas.microsoft.com/office/powerpoint/2010/main" val="2997718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37</a:t>
            </a:fld>
            <a:endParaRPr lang="de-CH"/>
          </a:p>
        </p:txBody>
      </p:sp>
    </p:spTree>
    <p:extLst>
      <p:ext uri="{BB962C8B-B14F-4D97-AF65-F5344CB8AC3E}">
        <p14:creationId xmlns:p14="http://schemas.microsoft.com/office/powerpoint/2010/main" val="3616789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38</a:t>
            </a:fld>
            <a:endParaRPr lang="de-CH"/>
          </a:p>
        </p:txBody>
      </p:sp>
    </p:spTree>
    <p:extLst>
      <p:ext uri="{BB962C8B-B14F-4D97-AF65-F5344CB8AC3E}">
        <p14:creationId xmlns:p14="http://schemas.microsoft.com/office/powerpoint/2010/main" val="1534292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Siehe Beispiel Zeitungsbericht Stadt Wil:</a:t>
            </a:r>
            <a:r>
              <a:rPr lang="de-CH" baseline="0" dirty="0" smtClean="0"/>
              <a:t> Selbstfinanzierungsgrad von 37,64 %; vorher betrug er 226%.</a:t>
            </a:r>
          </a:p>
          <a:p>
            <a:r>
              <a:rPr lang="de-CH" baseline="0" dirty="0" smtClean="0"/>
              <a:t>Das heisst, in den vorangegangenen Jahren konnten Schulden abgebaut werden. Durch die neuen Investitionen kommt es zu einer Neuverschuldung.</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39</a:t>
            </a:fld>
            <a:endParaRPr lang="de-CH"/>
          </a:p>
        </p:txBody>
      </p:sp>
    </p:spTree>
    <p:extLst>
      <p:ext uri="{BB962C8B-B14F-4D97-AF65-F5344CB8AC3E}">
        <p14:creationId xmlns:p14="http://schemas.microsoft.com/office/powerpoint/2010/main" val="3672575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40</a:t>
            </a:fld>
            <a:endParaRPr lang="de-CH"/>
          </a:p>
        </p:txBody>
      </p:sp>
    </p:spTree>
    <p:extLst>
      <p:ext uri="{BB962C8B-B14F-4D97-AF65-F5344CB8AC3E}">
        <p14:creationId xmlns:p14="http://schemas.microsoft.com/office/powerpoint/2010/main" val="787885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45</a:t>
            </a:fld>
            <a:endParaRPr lang="de-CH"/>
          </a:p>
        </p:txBody>
      </p:sp>
    </p:spTree>
    <p:extLst>
      <p:ext uri="{BB962C8B-B14F-4D97-AF65-F5344CB8AC3E}">
        <p14:creationId xmlns:p14="http://schemas.microsoft.com/office/powerpoint/2010/main" val="1660922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46</a:t>
            </a:fld>
            <a:endParaRPr lang="de-CH"/>
          </a:p>
        </p:txBody>
      </p:sp>
    </p:spTree>
    <p:extLst>
      <p:ext uri="{BB962C8B-B14F-4D97-AF65-F5344CB8AC3E}">
        <p14:creationId xmlns:p14="http://schemas.microsoft.com/office/powerpoint/2010/main" val="1660922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47</a:t>
            </a:fld>
            <a:endParaRPr lang="de-CH"/>
          </a:p>
        </p:txBody>
      </p:sp>
    </p:spTree>
    <p:extLst>
      <p:ext uri="{BB962C8B-B14F-4D97-AF65-F5344CB8AC3E}">
        <p14:creationId xmlns:p14="http://schemas.microsoft.com/office/powerpoint/2010/main" val="1660922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a:t>
            </a:fld>
            <a:endParaRPr lang="de-CH"/>
          </a:p>
        </p:txBody>
      </p:sp>
    </p:spTree>
    <p:extLst>
      <p:ext uri="{BB962C8B-B14F-4D97-AF65-F5344CB8AC3E}">
        <p14:creationId xmlns:p14="http://schemas.microsoft.com/office/powerpoint/2010/main" val="1088463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a:t>
            </a:r>
            <a:r>
              <a:rPr lang="de-CH" baseline="0" dirty="0" smtClean="0"/>
              <a:t> unterscheiden 3 Arten von Kausalabgaben.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48</a:t>
            </a:fld>
            <a:endParaRPr lang="de-CH"/>
          </a:p>
        </p:txBody>
      </p:sp>
    </p:spTree>
    <p:extLst>
      <p:ext uri="{BB962C8B-B14F-4D97-AF65-F5344CB8AC3E}">
        <p14:creationId xmlns:p14="http://schemas.microsoft.com/office/powerpoint/2010/main" val="3069324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Verwaltungsgebühren sind das Entgelt für eine staatliche Leistung</a:t>
            </a:r>
            <a:r>
              <a:rPr lang="de-CH" baseline="0" dirty="0" smtClean="0"/>
              <a:t> wie zum Beispiel die Ausweisgebühr, Gerichtsgebühren, Prüfungsgebühren, etc.</a:t>
            </a:r>
          </a:p>
          <a:p>
            <a:endParaRPr lang="de-CH" baseline="0" dirty="0" smtClean="0"/>
          </a:p>
          <a:p>
            <a:r>
              <a:rPr lang="de-CH" baseline="0" dirty="0" smtClean="0"/>
              <a:t>Benutzungsgebühren entstehen durch Inanspruchnahme einer öffentlichen Einrichtung: Museumseintritt, Schwimmbadeintritt, Studiengebühren an der Universität, etc.</a:t>
            </a:r>
          </a:p>
          <a:p>
            <a:endParaRPr lang="de-CH" baseline="0" dirty="0" smtClean="0"/>
          </a:p>
          <a:p>
            <a:r>
              <a:rPr lang="de-CH" baseline="0" dirty="0" smtClean="0"/>
              <a:t>Konzessionsgebühren werden erhoben, wenn ein Privater eine Tätigkeit ausüben darf, die eigentlich dem Staat vorbehalten ist oder die Nutzung einer öffentlichen Sache im Gemeingebrauch gestattet ist. Z.B. Nutzung von Wasserkraft, Elektrizität, Kiesabbau, Jagdgebühren, Radioempfangsgebühren, etc.</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49</a:t>
            </a:fld>
            <a:endParaRPr lang="de-CH"/>
          </a:p>
        </p:txBody>
      </p:sp>
    </p:spTree>
    <p:extLst>
      <p:ext uri="{BB962C8B-B14F-4D97-AF65-F5344CB8AC3E}">
        <p14:creationId xmlns:p14="http://schemas.microsoft.com/office/powerpoint/2010/main" val="2901789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a:t>
            </a:r>
            <a:r>
              <a:rPr lang="de-CH" baseline="0" dirty="0" smtClean="0"/>
              <a:t> unterscheiden 3 Arten von Kausalabgaben.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51</a:t>
            </a:fld>
            <a:endParaRPr lang="de-CH"/>
          </a:p>
        </p:txBody>
      </p:sp>
    </p:spTree>
    <p:extLst>
      <p:ext uri="{BB962C8B-B14F-4D97-AF65-F5344CB8AC3E}">
        <p14:creationId xmlns:p14="http://schemas.microsoft.com/office/powerpoint/2010/main" val="3069324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Konkrete</a:t>
            </a:r>
            <a:r>
              <a:rPr lang="de-CH" baseline="0" dirty="0" smtClean="0"/>
              <a:t> Beispiele aus der Region</a:t>
            </a:r>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52</a:t>
            </a:fld>
            <a:endParaRPr lang="de-CH"/>
          </a:p>
        </p:txBody>
      </p:sp>
    </p:spTree>
    <p:extLst>
      <p:ext uri="{BB962C8B-B14F-4D97-AF65-F5344CB8AC3E}">
        <p14:creationId xmlns:p14="http://schemas.microsoft.com/office/powerpoint/2010/main" val="2888253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Wir</a:t>
            </a:r>
            <a:r>
              <a:rPr lang="de-CH" baseline="0" dirty="0" smtClean="0"/>
              <a:t> unterscheiden 3 Arten von Kausalabgaben.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53</a:t>
            </a:fld>
            <a:endParaRPr lang="de-CH"/>
          </a:p>
        </p:txBody>
      </p:sp>
    </p:spTree>
    <p:extLst>
      <p:ext uri="{BB962C8B-B14F-4D97-AF65-F5344CB8AC3E}">
        <p14:creationId xmlns:p14="http://schemas.microsoft.com/office/powerpoint/2010/main" val="30693244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Tx/>
              <a:buChar char="-"/>
            </a:pPr>
            <a:r>
              <a:rPr lang="de-CH" dirty="0" smtClean="0"/>
              <a:t> Schutzräume sind bei Neubauten zu erstellen. Dies gilt für Wohnhäuser, Spitäler, Alters- und Pflegeheime. Wenn bei einem Neubau kein Schutzraum gebaut</a:t>
            </a:r>
            <a:r>
              <a:rPr lang="de-CH" baseline="0" dirty="0" smtClean="0"/>
              <a:t> wird, muss eine Ersatzabgabe geleistet werden.</a:t>
            </a:r>
          </a:p>
          <a:p>
            <a:pPr>
              <a:buFontTx/>
              <a:buChar char="-"/>
            </a:pPr>
            <a:r>
              <a:rPr lang="de-CH" baseline="0" dirty="0" smtClean="0"/>
              <a:t> Bei Neu- oder Ausbauten in Städten kann unter Umständen der Parkplatzerstellungspflicht nicht nachgekommen werden. Die Gemeinden erheben – basierend auf einem entsprechenden Reglement - eine Parkplatzersatzabgabe. Diese Abgaben sind zweckgebunden für Leistungen in einem direkten Zusammenhang mit Parkplätzen zu verwenden (z.B. Bau eines öffentlichen Parkhauses).</a:t>
            </a:r>
          </a:p>
          <a:p>
            <a:pPr>
              <a:buFontTx/>
              <a:buChar char="-"/>
            </a:pPr>
            <a:r>
              <a:rPr lang="de-CH" baseline="0" dirty="0" smtClean="0"/>
              <a:t> </a:t>
            </a:r>
            <a:r>
              <a:rPr lang="de-CH" dirty="0" smtClean="0"/>
              <a:t>Gemäss Wehrpflichtersatzgesetz (WPEG) haben Schweizer Bürger, die ihre Wehrpflicht im Militär- oder Zivildienst nicht oder nur teilweise erfüllen, einen Ersatz in Geld zu leisten. Dies gilt auch für Angehörige des Zivilschutzes. Die Ersatzabgabe beträgt 3 Prozent des taxpflichtigen Einkommens, mindestens aber 400 Franken.</a:t>
            </a:r>
          </a:p>
          <a:p>
            <a:pPr>
              <a:buFontTx/>
              <a:buChar char="-"/>
            </a:pPr>
            <a:r>
              <a:rPr lang="de-CH" baseline="0" dirty="0" smtClean="0"/>
              <a:t> </a:t>
            </a:r>
            <a:r>
              <a:rPr lang="de-CH" dirty="0" smtClean="0"/>
              <a:t>Umgangssprachlich wird von der "Feuerwehrsteuer" gesprochen. Gemeint ist jedoch die "Feuerwehrpflichtersatzabgabe". Nach dem Feuerwehrgesetz sind Männer und Frauen in ihrer Wohnsitzgemeinde feuerwehrpflichtig. Leisten sie keinen Feuerwehrdienst, müssen sie eine Pflichtersatzabgabe entrichten. Der Pflichtersatz beträgt pro Kalenderjahr 2 Promille des steuerbaren Einkommens, mindestens 30 Franken, höchstens 300 Franken.</a:t>
            </a:r>
            <a:endParaRPr lang="de-CH" baseline="0" dirty="0" smtClean="0"/>
          </a:p>
          <a:p>
            <a:pPr>
              <a:buFontTx/>
              <a:buChar char="-"/>
            </a:pPr>
            <a:endParaRPr lang="de-CH" baseline="0" dirty="0" smtClean="0"/>
          </a:p>
          <a:p>
            <a:pPr>
              <a:buFontTx/>
              <a:buChar cha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54</a:t>
            </a:fld>
            <a:endParaRPr lang="de-CH"/>
          </a:p>
        </p:txBody>
      </p:sp>
    </p:spTree>
    <p:extLst>
      <p:ext uri="{BB962C8B-B14F-4D97-AF65-F5344CB8AC3E}">
        <p14:creationId xmlns:p14="http://schemas.microsoft.com/office/powerpoint/2010/main" val="3813224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Für</a:t>
            </a:r>
            <a:r>
              <a:rPr lang="de-CH" baseline="0" dirty="0" smtClean="0"/>
              <a:t> die Bemessung der Kausalabgaben kommen zwei Grundsätze zur Anwendung:</a:t>
            </a:r>
          </a:p>
          <a:p>
            <a:r>
              <a:rPr lang="de-CH" baseline="0" dirty="0" smtClean="0"/>
              <a:t>Kostendeckungsprinzip </a:t>
            </a:r>
          </a:p>
          <a:p>
            <a:r>
              <a:rPr lang="de-CH" baseline="0" dirty="0" smtClean="0"/>
              <a:t>Äquivalenzprinzip</a:t>
            </a:r>
          </a:p>
          <a:p>
            <a:endParaRPr lang="de-CH" baseline="0" dirty="0" smtClean="0"/>
          </a:p>
          <a:p>
            <a:r>
              <a:rPr lang="de-CH" baseline="0" dirty="0" smtClean="0"/>
              <a:t>In der Regel müssen Abgaben in einem Gesetz im formellen Sinn geregelt sein.</a:t>
            </a:r>
          </a:p>
          <a:p>
            <a:r>
              <a:rPr lang="de-CH" baseline="0" dirty="0" smtClean="0"/>
              <a:t>Delegiert ein Gesetz die Kompetenz zur Festlegung einer Abgabe an den Verordnungsgeber, muss es zumindest den Kreis der Abgabepflichtigen, den Gegenstand und die Bemessungsgrundlage der Abgabe festlegen.</a:t>
            </a:r>
          </a:p>
          <a:p>
            <a:endParaRPr lang="de-CH" baseline="0" dirty="0" smtClean="0"/>
          </a:p>
        </p:txBody>
      </p:sp>
      <p:sp>
        <p:nvSpPr>
          <p:cNvPr id="4" name="Foliennummernplatzhalter 3"/>
          <p:cNvSpPr>
            <a:spLocks noGrp="1"/>
          </p:cNvSpPr>
          <p:nvPr>
            <p:ph type="sldNum" sz="quarter" idx="10"/>
          </p:nvPr>
        </p:nvSpPr>
        <p:spPr/>
        <p:txBody>
          <a:bodyPr/>
          <a:lstStyle/>
          <a:p>
            <a:fld id="{B4A389DC-B868-4A76-93F1-E20505CB5D10}" type="slidenum">
              <a:rPr lang="de-CH" smtClean="0"/>
              <a:pPr/>
              <a:t>55</a:t>
            </a:fld>
            <a:endParaRPr lang="de-CH"/>
          </a:p>
        </p:txBody>
      </p:sp>
    </p:spTree>
    <p:extLst>
      <p:ext uri="{BB962C8B-B14F-4D97-AF65-F5344CB8AC3E}">
        <p14:creationId xmlns:p14="http://schemas.microsoft.com/office/powerpoint/2010/main" val="15452350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56</a:t>
            </a:fld>
            <a:endParaRPr lang="de-CH"/>
          </a:p>
        </p:txBody>
      </p:sp>
    </p:spTree>
    <p:extLst>
      <p:ext uri="{BB962C8B-B14F-4D97-AF65-F5344CB8AC3E}">
        <p14:creationId xmlns:p14="http://schemas.microsoft.com/office/powerpoint/2010/main" val="7874513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1445">
              <a:defRPr/>
            </a:pPr>
            <a:r>
              <a:rPr lang="de-CH" baseline="0" dirty="0" smtClean="0"/>
              <a:t>Im Gegensatz zum Kostendeckungsprinzip bezieht sich das Äquivalenzprinzip nicht auf die Gesamtheit der Erträge und Kosten, sondern immer nur auf das Verhältnis (gebührenrechtliche Ausgestaltung des Grundsatzes der Verhältnismässigkeit).</a:t>
            </a:r>
          </a:p>
          <a:p>
            <a:pPr defTabSz="911445">
              <a:defRPr/>
            </a:pPr>
            <a:endParaRPr lang="de-CH" baseline="0" dirty="0" smtClean="0"/>
          </a:p>
          <a:p>
            <a:pPr defTabSz="911445">
              <a:defRPr/>
            </a:pPr>
            <a:r>
              <a:rPr lang="de-CH" dirty="0" smtClean="0"/>
              <a:t>Beispiel:</a:t>
            </a:r>
            <a:r>
              <a:rPr lang="de-CH" baseline="0" dirty="0" smtClean="0"/>
              <a:t> Gebühr für das Unfallprotokoll des Jagdaufsehers, wenn ein Autolenker eine Kollision mit einem Reh hatte.</a:t>
            </a:r>
          </a:p>
        </p:txBody>
      </p:sp>
      <p:sp>
        <p:nvSpPr>
          <p:cNvPr id="4" name="Foliennummernplatzhalter 3"/>
          <p:cNvSpPr>
            <a:spLocks noGrp="1"/>
          </p:cNvSpPr>
          <p:nvPr>
            <p:ph type="sldNum" sz="quarter" idx="10"/>
          </p:nvPr>
        </p:nvSpPr>
        <p:spPr/>
        <p:txBody>
          <a:bodyPr/>
          <a:lstStyle/>
          <a:p>
            <a:fld id="{B4A389DC-B868-4A76-93F1-E20505CB5D10}" type="slidenum">
              <a:rPr lang="de-CH" smtClean="0"/>
              <a:pPr/>
              <a:t>57</a:t>
            </a:fld>
            <a:endParaRPr lang="de-CH"/>
          </a:p>
        </p:txBody>
      </p:sp>
    </p:spTree>
    <p:extLst>
      <p:ext uri="{BB962C8B-B14F-4D97-AF65-F5344CB8AC3E}">
        <p14:creationId xmlns:p14="http://schemas.microsoft.com/office/powerpoint/2010/main" val="21750567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58</a:t>
            </a:fld>
            <a:endParaRPr lang="de-CH"/>
          </a:p>
        </p:txBody>
      </p:sp>
    </p:spTree>
    <p:extLst>
      <p:ext uri="{BB962C8B-B14F-4D97-AF65-F5344CB8AC3E}">
        <p14:creationId xmlns:p14="http://schemas.microsoft.com/office/powerpoint/2010/main" val="1191777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931863" y="739775"/>
            <a:ext cx="4941887" cy="3705225"/>
          </a:xfrm>
          <a:ln/>
        </p:spPr>
      </p:sp>
      <p:sp>
        <p:nvSpPr>
          <p:cNvPr id="67587" name="Rectangle 3"/>
          <p:cNvSpPr>
            <a:spLocks noGrp="1" noChangeArrowheads="1"/>
          </p:cNvSpPr>
          <p:nvPr>
            <p:ph type="body" idx="1"/>
          </p:nvPr>
        </p:nvSpPr>
        <p:spPr>
          <a:xfrm>
            <a:off x="906256" y="4688691"/>
            <a:ext cx="4985174" cy="4444994"/>
          </a:xfrm>
          <a:noFill/>
        </p:spPr>
        <p:txBody>
          <a:bodyPr/>
          <a:lstStyle/>
          <a:p>
            <a:r>
              <a:rPr lang="de-CH" dirty="0" smtClean="0"/>
              <a:t>Was kommt neu auf uns zu?</a:t>
            </a:r>
          </a:p>
          <a:p>
            <a:endParaRPr lang="de-CH" dirty="0" smtClean="0"/>
          </a:p>
          <a:p>
            <a:r>
              <a:rPr lang="de-CH" dirty="0" smtClean="0"/>
              <a:t>Früher Bestandesrechnung – neu Bilanz (Bilanz die den Namen verdient)</a:t>
            </a:r>
          </a:p>
          <a:p>
            <a:r>
              <a:rPr lang="de-CH" dirty="0" smtClean="0"/>
              <a:t>Früher laufende Rechnung – neu Erfolgsrechnung (ER, die den Namen verdient – operatives Ergebnis usw.)</a:t>
            </a:r>
          </a:p>
          <a:p>
            <a:r>
              <a:rPr lang="de-CH" dirty="0" smtClean="0"/>
              <a:t>Früher Investitionsrechnung  - neu Investitionsrechnung (Investitionsrechnung , die den Namen verdient, da der Investitionsbegriff auch als Investitionsbegriff wahrgenommen wird)</a:t>
            </a:r>
          </a:p>
          <a:p>
            <a:endParaRPr lang="de-DE" dirty="0" smtClean="0"/>
          </a:p>
        </p:txBody>
      </p:sp>
    </p:spTree>
    <p:extLst>
      <p:ext uri="{BB962C8B-B14F-4D97-AF65-F5344CB8AC3E}">
        <p14:creationId xmlns:p14="http://schemas.microsoft.com/office/powerpoint/2010/main" val="28419546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 Verfahrenskostendekret:</a:t>
            </a:r>
            <a:r>
              <a:rPr lang="de-CH" baseline="0" dirty="0" smtClean="0"/>
              <a:t> </a:t>
            </a:r>
            <a:r>
              <a:rPr lang="de-CH" dirty="0" smtClean="0"/>
              <a:t>Dieses Dekret gilt für alle Verfahren der Rechtspflege einschliesslich des Strafbefehlsverfahrens sowie des Vorverfahrens in Strafsachen. </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59</a:t>
            </a:fld>
            <a:endParaRPr lang="de-CH"/>
          </a:p>
        </p:txBody>
      </p:sp>
    </p:spTree>
    <p:extLst>
      <p:ext uri="{BB962C8B-B14F-4D97-AF65-F5344CB8AC3E}">
        <p14:creationId xmlns:p14="http://schemas.microsoft.com/office/powerpoint/2010/main" val="11917778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Mit</a:t>
            </a:r>
            <a:r>
              <a:rPr lang="de-CH" baseline="0" dirty="0" smtClean="0"/>
              <a:t> lokalen/regionalen Beispielen ersetzen / ergänzen!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62</a:t>
            </a:fld>
            <a:endParaRPr lang="de-CH" dirty="0"/>
          </a:p>
        </p:txBody>
      </p:sp>
    </p:spTree>
    <p:extLst>
      <p:ext uri="{BB962C8B-B14F-4D97-AF65-F5344CB8AC3E}">
        <p14:creationId xmlns:p14="http://schemas.microsoft.com/office/powerpoint/2010/main" val="11917778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smtClean="0"/>
              <a:t>Mit</a:t>
            </a:r>
            <a:r>
              <a:rPr lang="de-CH" baseline="0" dirty="0" smtClean="0"/>
              <a:t> lokalen/regionalen Beispielen ersetzen / ergänzen!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63</a:t>
            </a:fld>
            <a:endParaRPr lang="de-CH" dirty="0"/>
          </a:p>
        </p:txBody>
      </p:sp>
    </p:spTree>
    <p:extLst>
      <p:ext uri="{BB962C8B-B14F-4D97-AF65-F5344CB8AC3E}">
        <p14:creationId xmlns:p14="http://schemas.microsoft.com/office/powerpoint/2010/main" val="11917778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18240">
              <a:defRPr/>
            </a:pP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65</a:t>
            </a:fld>
            <a:endParaRPr lang="de-CH"/>
          </a:p>
        </p:txBody>
      </p:sp>
    </p:spTree>
    <p:extLst>
      <p:ext uri="{BB962C8B-B14F-4D97-AF65-F5344CB8AC3E}">
        <p14:creationId xmlns:p14="http://schemas.microsoft.com/office/powerpoint/2010/main" val="992651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7</a:t>
            </a:fld>
            <a:endParaRPr lang="de-CH"/>
          </a:p>
        </p:txBody>
      </p:sp>
    </p:spTree>
    <p:extLst>
      <p:ext uri="{BB962C8B-B14F-4D97-AF65-F5344CB8AC3E}">
        <p14:creationId xmlns:p14="http://schemas.microsoft.com/office/powerpoint/2010/main" val="784219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8</a:t>
            </a:fld>
            <a:endParaRPr lang="de-CH"/>
          </a:p>
        </p:txBody>
      </p:sp>
    </p:spTree>
    <p:extLst>
      <p:ext uri="{BB962C8B-B14F-4D97-AF65-F5344CB8AC3E}">
        <p14:creationId xmlns:p14="http://schemas.microsoft.com/office/powerpoint/2010/main" val="3320608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9</a:t>
            </a:fld>
            <a:endParaRPr lang="de-CH"/>
          </a:p>
        </p:txBody>
      </p:sp>
    </p:spTree>
    <p:extLst>
      <p:ext uri="{BB962C8B-B14F-4D97-AF65-F5344CB8AC3E}">
        <p14:creationId xmlns:p14="http://schemas.microsoft.com/office/powerpoint/2010/main" val="2206479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13</a:t>
            </a:fld>
            <a:endParaRPr lang="de-CH"/>
          </a:p>
        </p:txBody>
      </p:sp>
    </p:spTree>
    <p:extLst>
      <p:ext uri="{BB962C8B-B14F-4D97-AF65-F5344CB8AC3E}">
        <p14:creationId xmlns:p14="http://schemas.microsoft.com/office/powerpoint/2010/main" val="1813108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Beispiel</a:t>
            </a:r>
            <a:r>
              <a:rPr lang="de-CH" baseline="0" dirty="0" smtClean="0"/>
              <a:t> 2 Kanton Zürich: Bilanz</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17</a:t>
            </a:fld>
            <a:endParaRPr lang="de-CH"/>
          </a:p>
        </p:txBody>
      </p:sp>
    </p:spTree>
    <p:extLst>
      <p:ext uri="{BB962C8B-B14F-4D97-AF65-F5344CB8AC3E}">
        <p14:creationId xmlns:p14="http://schemas.microsoft.com/office/powerpoint/2010/main" val="2523398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18</a:t>
            </a:fld>
            <a:endParaRPr lang="de-CH"/>
          </a:p>
        </p:txBody>
      </p:sp>
    </p:spTree>
    <p:extLst>
      <p:ext uri="{BB962C8B-B14F-4D97-AF65-F5344CB8AC3E}">
        <p14:creationId xmlns:p14="http://schemas.microsoft.com/office/powerpoint/2010/main" val="3888510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31800" y="2133600"/>
            <a:ext cx="6985000" cy="862966"/>
          </a:xfrm>
          <a:prstGeom prst="rect">
            <a:avLst/>
          </a:prstGeom>
        </p:spPr>
        <p:txBody>
          <a:bodyPr vert="horz" lIns="91440" tIns="45720" rIns="91440" bIns="45720" rtlCol="0" anchor="ctr">
            <a:noAutofit/>
          </a:bodyPr>
          <a:lstStyle>
            <a:lvl1pPr>
              <a:defRPr sz="2400">
                <a:latin typeface="Arial" panose="020B0604020202020204" pitchFamily="34" charset="0"/>
                <a:cs typeface="Arial" panose="020B0604020202020204" pitchFamily="34" charset="0"/>
              </a:defRPr>
            </a:lvl1pPr>
          </a:lstStyle>
          <a:p>
            <a:r>
              <a:rPr lang="de-DE" dirty="0"/>
              <a:t>Mastertitelformat bearbeiten</a:t>
            </a:r>
            <a:endParaRPr lang="en-US" dirty="0"/>
          </a:p>
        </p:txBody>
      </p:sp>
      <p:sp>
        <p:nvSpPr>
          <p:cNvPr id="8" name="Text Placeholder 2"/>
          <p:cNvSpPr>
            <a:spLocks noGrp="1"/>
          </p:cNvSpPr>
          <p:nvPr>
            <p:ph idx="1"/>
          </p:nvPr>
        </p:nvSpPr>
        <p:spPr>
          <a:xfrm>
            <a:off x="431800" y="3213736"/>
            <a:ext cx="6985000" cy="2807970"/>
          </a:xfrm>
          <a:prstGeom prst="rect">
            <a:avLst/>
          </a:prstGeom>
        </p:spPr>
        <p:txBody>
          <a:bodyPr vert="horz" lIns="91440" tIns="45720" rIns="91440" bIns="45720" rtlCol="0">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0"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11"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1617976657"/>
      </p:ext>
    </p:extLst>
  </p:cSld>
  <p:clrMapOvr>
    <a:masterClrMapping/>
  </p:clrMapOvr>
  <p:extLst mod="1">
    <p:ext uri="{DCECCB84-F9BA-43D5-87BE-67443E8EF086}">
      <p15:sldGuideLst xmlns=""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Title 1"/>
          <p:cNvSpPr>
            <a:spLocks noGrp="1"/>
          </p:cNvSpPr>
          <p:nvPr>
            <p:ph type="ctrTitle"/>
          </p:nvPr>
        </p:nvSpPr>
        <p:spPr>
          <a:xfrm>
            <a:off x="438150" y="2133600"/>
            <a:ext cx="6978650" cy="2808000"/>
          </a:xfrm>
          <a:prstGeom prst="rect">
            <a:avLst/>
          </a:prstGeom>
        </p:spPr>
        <p:txBody>
          <a:bodyPr anchor="ctr" anchorCtr="0">
            <a:noAutofit/>
          </a:bodyPr>
          <a:lstStyle>
            <a:lvl1pPr algn="l">
              <a:defRPr sz="4500" cap="all" baseline="0">
                <a:latin typeface="Arial" panose="020B0604020202020204" pitchFamily="34" charset="0"/>
                <a:cs typeface="Arial" panose="020B0604020202020204" pitchFamily="34" charset="0"/>
              </a:defRPr>
            </a:lvl1pPr>
          </a:lstStyle>
          <a:p>
            <a:r>
              <a:rPr lang="de-DE" dirty="0"/>
              <a:t>Mastertitelformat bearbeiten</a:t>
            </a:r>
            <a:endParaRPr lang="en-US" dirty="0"/>
          </a:p>
        </p:txBody>
      </p:sp>
      <p:sp>
        <p:nvSpPr>
          <p:cNvPr id="4" name="Subtitle 2"/>
          <p:cNvSpPr>
            <a:spLocks noGrp="1"/>
          </p:cNvSpPr>
          <p:nvPr>
            <p:ph type="subTitle" idx="1"/>
          </p:nvPr>
        </p:nvSpPr>
        <p:spPr>
          <a:xfrm>
            <a:off x="431800" y="5157706"/>
            <a:ext cx="6978650" cy="864000"/>
          </a:xfrm>
          <a:prstGeom prst="rect">
            <a:avLst/>
          </a:prstGeom>
        </p:spPr>
        <p:txBody>
          <a:bodyPr>
            <a:no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Master-Untertitelformat bearbeiten</a:t>
            </a:r>
            <a:endParaRPr lang="en-US" dirty="0"/>
          </a:p>
        </p:txBody>
      </p:sp>
      <p:sp>
        <p:nvSpPr>
          <p:cNvPr id="9"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10"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4127746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431800" y="1270800"/>
            <a:ext cx="6985000" cy="862966"/>
          </a:xfrm>
          <a:prstGeom prst="rect">
            <a:avLst/>
          </a:prstGeom>
        </p:spPr>
        <p:txBody>
          <a:bodyPr>
            <a:noAutofit/>
          </a:bodyPr>
          <a:lstStyle>
            <a:lvl1pPr>
              <a:defRPr sz="2800" b="1" cap="all" baseline="0">
                <a:solidFill>
                  <a:srgbClr val="224681"/>
                </a:solidFill>
                <a:latin typeface="Arial" panose="020B0604020202020204" pitchFamily="34" charset="0"/>
                <a:cs typeface="Arial" panose="020B0604020202020204" pitchFamily="34" charset="0"/>
              </a:defRPr>
            </a:lvl1pPr>
          </a:lstStyle>
          <a:p>
            <a:r>
              <a:rPr lang="de-DE" dirty="0"/>
              <a:t>Mastertitelformat bearbeiten</a:t>
            </a:r>
            <a:endParaRPr lang="en-US" dirty="0"/>
          </a:p>
        </p:txBody>
      </p:sp>
      <p:sp>
        <p:nvSpPr>
          <p:cNvPr id="3" name="Content Placeholder 2"/>
          <p:cNvSpPr>
            <a:spLocks noGrp="1"/>
          </p:cNvSpPr>
          <p:nvPr>
            <p:ph idx="1"/>
          </p:nvPr>
        </p:nvSpPr>
        <p:spPr>
          <a:xfrm>
            <a:off x="431800" y="3213736"/>
            <a:ext cx="6985000" cy="2807970"/>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9"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3867665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431800" y="2133600"/>
            <a:ext cx="4248150" cy="862966"/>
          </a:xfrm>
          <a:prstGeom prst="rect">
            <a:avLst/>
          </a:prstGeom>
        </p:spPr>
        <p:txBody>
          <a:bodyPr>
            <a:noAutofit/>
          </a:bodyPr>
          <a:lstStyle>
            <a:lvl1pPr>
              <a:defRPr sz="3000" cap="all" baseline="0"/>
            </a:lvl1pPr>
          </a:lstStyle>
          <a:p>
            <a:r>
              <a:rPr lang="de-DE" dirty="0"/>
              <a:t>Mastertitelformat bearbeiten</a:t>
            </a:r>
            <a:endParaRPr lang="en-US" dirty="0"/>
          </a:p>
        </p:txBody>
      </p:sp>
      <p:sp>
        <p:nvSpPr>
          <p:cNvPr id="3" name="Content Placeholder 2"/>
          <p:cNvSpPr>
            <a:spLocks noGrp="1"/>
          </p:cNvSpPr>
          <p:nvPr>
            <p:ph sz="half" idx="1"/>
          </p:nvPr>
        </p:nvSpPr>
        <p:spPr>
          <a:xfrm>
            <a:off x="431800" y="3213736"/>
            <a:ext cx="4248150" cy="2807970"/>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9" name="Bildplatzhalter 8"/>
          <p:cNvSpPr>
            <a:spLocks noGrp="1"/>
          </p:cNvSpPr>
          <p:nvPr>
            <p:ph type="pic" sz="quarter" idx="13"/>
          </p:nvPr>
        </p:nvSpPr>
        <p:spPr>
          <a:xfrm>
            <a:off x="5111750" y="3213735"/>
            <a:ext cx="4032250" cy="2807970"/>
          </a:xfrm>
          <a:prstGeom prst="rect">
            <a:avLst/>
          </a:prstGeom>
        </p:spPr>
        <p:txBody>
          <a:bodyPr/>
          <a:lstStyle/>
          <a:p>
            <a:endParaRPr lang="de-DE"/>
          </a:p>
        </p:txBody>
      </p:sp>
      <p:sp>
        <p:nvSpPr>
          <p:cNvPr id="10"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11"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3054042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31800" y="2133600"/>
            <a:ext cx="6985000" cy="862966"/>
          </a:xfrm>
          <a:prstGeom prst="rect">
            <a:avLst/>
          </a:prstGeom>
        </p:spPr>
        <p:txBody>
          <a:bodyPr vert="horz" lIns="91440" tIns="45720" rIns="91440" bIns="45720" rtlCol="0" anchor="ctr">
            <a:noAutofit/>
          </a:bodyPr>
          <a:lstStyle>
            <a:lvl1pPr>
              <a:defRPr sz="2400">
                <a:latin typeface="Arial" panose="020B0604020202020204" pitchFamily="34" charset="0"/>
                <a:cs typeface="Arial" panose="020B0604020202020204" pitchFamily="34" charset="0"/>
              </a:defRPr>
            </a:lvl1pPr>
          </a:lstStyle>
          <a:p>
            <a:r>
              <a:rPr lang="de-DE" dirty="0"/>
              <a:t>Mastertitelformat bearbeiten</a:t>
            </a:r>
            <a:endParaRPr lang="en-US" dirty="0"/>
          </a:p>
        </p:txBody>
      </p:sp>
      <p:sp>
        <p:nvSpPr>
          <p:cNvPr id="8" name="Text Placeholder 2"/>
          <p:cNvSpPr>
            <a:spLocks noGrp="1"/>
          </p:cNvSpPr>
          <p:nvPr>
            <p:ph idx="1"/>
          </p:nvPr>
        </p:nvSpPr>
        <p:spPr>
          <a:xfrm>
            <a:off x="431800" y="3213736"/>
            <a:ext cx="6985000" cy="2807970"/>
          </a:xfrm>
          <a:prstGeom prst="rect">
            <a:avLst/>
          </a:prstGeom>
        </p:spPr>
        <p:txBody>
          <a:bodyPr vert="horz" lIns="91440" tIns="45720" rIns="91440" bIns="45720" rtlCol="0">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0"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11"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4233225433"/>
      </p:ext>
    </p:extLst>
  </p:cSld>
  <p:clrMapOvr>
    <a:masterClrMapping/>
  </p:clrMapOvr>
  <p:extLst mod="1">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Title 1"/>
          <p:cNvSpPr>
            <a:spLocks noGrp="1"/>
          </p:cNvSpPr>
          <p:nvPr>
            <p:ph type="ctrTitle"/>
          </p:nvPr>
        </p:nvSpPr>
        <p:spPr>
          <a:xfrm>
            <a:off x="438150" y="2133600"/>
            <a:ext cx="6978650" cy="2808000"/>
          </a:xfrm>
          <a:prstGeom prst="rect">
            <a:avLst/>
          </a:prstGeom>
        </p:spPr>
        <p:txBody>
          <a:bodyPr anchor="ctr" anchorCtr="0">
            <a:noAutofit/>
          </a:bodyPr>
          <a:lstStyle>
            <a:lvl1pPr algn="l">
              <a:defRPr sz="4500" cap="all" baseline="0">
                <a:latin typeface="Arial" panose="020B0604020202020204" pitchFamily="34" charset="0"/>
                <a:cs typeface="Arial" panose="020B0604020202020204" pitchFamily="34" charset="0"/>
              </a:defRPr>
            </a:lvl1pPr>
          </a:lstStyle>
          <a:p>
            <a:r>
              <a:rPr lang="de-DE" dirty="0"/>
              <a:t>Mastertitelformat bearbeiten</a:t>
            </a:r>
            <a:endParaRPr lang="en-US" dirty="0"/>
          </a:p>
        </p:txBody>
      </p:sp>
      <p:sp>
        <p:nvSpPr>
          <p:cNvPr id="4" name="Subtitle 2"/>
          <p:cNvSpPr>
            <a:spLocks noGrp="1"/>
          </p:cNvSpPr>
          <p:nvPr>
            <p:ph type="subTitle" idx="1"/>
          </p:nvPr>
        </p:nvSpPr>
        <p:spPr>
          <a:xfrm>
            <a:off x="431800" y="5157706"/>
            <a:ext cx="6978650" cy="864000"/>
          </a:xfrm>
          <a:prstGeom prst="rect">
            <a:avLst/>
          </a:prstGeom>
        </p:spPr>
        <p:txBody>
          <a:bodyPr>
            <a:no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Master-Untertitelformat bearbeiten</a:t>
            </a:r>
            <a:endParaRPr lang="en-US" dirty="0"/>
          </a:p>
        </p:txBody>
      </p:sp>
      <p:sp>
        <p:nvSpPr>
          <p:cNvPr id="9"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10"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1687685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431800" y="1270800"/>
            <a:ext cx="6985000" cy="862966"/>
          </a:xfrm>
          <a:prstGeom prst="rect">
            <a:avLst/>
          </a:prstGeom>
        </p:spPr>
        <p:txBody>
          <a:bodyPr>
            <a:noAutofit/>
          </a:bodyPr>
          <a:lstStyle>
            <a:lvl1pPr>
              <a:defRPr sz="2800" b="1" cap="all" baseline="0">
                <a:solidFill>
                  <a:srgbClr val="224681"/>
                </a:solidFill>
                <a:latin typeface="Arial" panose="020B0604020202020204" pitchFamily="34" charset="0"/>
                <a:cs typeface="Arial" panose="020B0604020202020204" pitchFamily="34" charset="0"/>
              </a:defRPr>
            </a:lvl1pPr>
          </a:lstStyle>
          <a:p>
            <a:r>
              <a:rPr lang="de-DE" dirty="0"/>
              <a:t>Mastertitelformat bearbeiten</a:t>
            </a:r>
            <a:endParaRPr lang="en-US" dirty="0"/>
          </a:p>
        </p:txBody>
      </p:sp>
      <p:sp>
        <p:nvSpPr>
          <p:cNvPr id="3" name="Content Placeholder 2"/>
          <p:cNvSpPr>
            <a:spLocks noGrp="1"/>
          </p:cNvSpPr>
          <p:nvPr>
            <p:ph idx="1"/>
          </p:nvPr>
        </p:nvSpPr>
        <p:spPr>
          <a:xfrm>
            <a:off x="431800" y="3213736"/>
            <a:ext cx="6985000" cy="2807970"/>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9"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3228706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431800" y="2133600"/>
            <a:ext cx="4248150" cy="862966"/>
          </a:xfrm>
          <a:prstGeom prst="rect">
            <a:avLst/>
          </a:prstGeom>
        </p:spPr>
        <p:txBody>
          <a:bodyPr>
            <a:noAutofit/>
          </a:bodyPr>
          <a:lstStyle>
            <a:lvl1pPr>
              <a:defRPr sz="3000" cap="all" baseline="0"/>
            </a:lvl1pPr>
          </a:lstStyle>
          <a:p>
            <a:r>
              <a:rPr lang="de-DE" dirty="0"/>
              <a:t>Mastertitelformat bearbeiten</a:t>
            </a:r>
            <a:endParaRPr lang="en-US" dirty="0"/>
          </a:p>
        </p:txBody>
      </p:sp>
      <p:sp>
        <p:nvSpPr>
          <p:cNvPr id="3" name="Content Placeholder 2"/>
          <p:cNvSpPr>
            <a:spLocks noGrp="1"/>
          </p:cNvSpPr>
          <p:nvPr>
            <p:ph sz="half" idx="1"/>
          </p:nvPr>
        </p:nvSpPr>
        <p:spPr>
          <a:xfrm>
            <a:off x="431800" y="3213736"/>
            <a:ext cx="4248150" cy="2807970"/>
          </a:xfrm>
          <a:prstGeom prst="rect">
            <a:avLst/>
          </a:prstGeo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9" name="Bildplatzhalter 8"/>
          <p:cNvSpPr>
            <a:spLocks noGrp="1"/>
          </p:cNvSpPr>
          <p:nvPr>
            <p:ph type="pic" sz="quarter" idx="13"/>
          </p:nvPr>
        </p:nvSpPr>
        <p:spPr>
          <a:xfrm>
            <a:off x="5111750" y="3213735"/>
            <a:ext cx="4032250" cy="2807970"/>
          </a:xfrm>
          <a:prstGeom prst="rect">
            <a:avLst/>
          </a:prstGeom>
        </p:spPr>
        <p:txBody>
          <a:bodyPr/>
          <a:lstStyle/>
          <a:p>
            <a:endParaRPr lang="de-DE"/>
          </a:p>
        </p:txBody>
      </p:sp>
      <p:sp>
        <p:nvSpPr>
          <p:cNvPr id="10" name="Footer Placeholder 4"/>
          <p:cNvSpPr>
            <a:spLocks noGrp="1"/>
          </p:cNvSpPr>
          <p:nvPr>
            <p:ph type="ftr" sz="quarter" idx="3"/>
          </p:nvPr>
        </p:nvSpPr>
        <p:spPr>
          <a:xfrm>
            <a:off x="5111750" y="6324453"/>
            <a:ext cx="2305050" cy="365125"/>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sp>
        <p:nvSpPr>
          <p:cNvPr id="11" name="Slide Number Placeholder 5"/>
          <p:cNvSpPr>
            <a:spLocks noGrp="1"/>
          </p:cNvSpPr>
          <p:nvPr>
            <p:ph type="sldNum" sz="quarter" idx="4"/>
          </p:nvPr>
        </p:nvSpPr>
        <p:spPr>
          <a:xfrm>
            <a:off x="431800" y="6324453"/>
            <a:ext cx="2057400" cy="365125"/>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Tree>
    <p:extLst>
      <p:ext uri="{BB962C8B-B14F-4D97-AF65-F5344CB8AC3E}">
        <p14:creationId xmlns:p14="http://schemas.microsoft.com/office/powerpoint/2010/main" val="2955066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emf"/><Relationship Id="rId5"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 10"/>
          <p:cNvPicPr>
            <a:picLocks noChangeAspect="1"/>
          </p:cNvPicPr>
          <p:nvPr userDrawn="1"/>
        </p:nvPicPr>
        <p:blipFill>
          <a:blip r:embed="rId6"/>
          <a:stretch>
            <a:fillRect/>
          </a:stretch>
        </p:blipFill>
        <p:spPr>
          <a:xfrm>
            <a:off x="0" y="0"/>
            <a:ext cx="4679950" cy="1186255"/>
          </a:xfrm>
          <a:prstGeom prst="rect">
            <a:avLst/>
          </a:prstGeom>
        </p:spPr>
      </p:pic>
      <p:pic>
        <p:nvPicPr>
          <p:cNvPr id="3" name="Bild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930789" y="352007"/>
            <a:ext cx="1923288" cy="1167384"/>
          </a:xfrm>
          <a:prstGeom prst="rect">
            <a:avLst/>
          </a:prstGeom>
        </p:spPr>
      </p:pic>
      <p:pic>
        <p:nvPicPr>
          <p:cNvPr id="4" name="Bild 13" descr="ovap_logo.jp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006016" y="384585"/>
            <a:ext cx="1470983" cy="370862"/>
          </a:xfrm>
          <a:prstGeom prst="rect">
            <a:avLst/>
          </a:prstGeom>
        </p:spPr>
      </p:pic>
      <p:sp>
        <p:nvSpPr>
          <p:cNvPr id="5" name="Slide Number Placeholder 5"/>
          <p:cNvSpPr>
            <a:spLocks noGrp="1"/>
          </p:cNvSpPr>
          <p:nvPr>
            <p:ph type="sldNum" sz="quarter" idx="4"/>
          </p:nvPr>
        </p:nvSpPr>
        <p:spPr>
          <a:xfrm>
            <a:off x="431800" y="6417641"/>
            <a:ext cx="2057400" cy="304271"/>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
        <p:nvSpPr>
          <p:cNvPr id="7" name="Footer Placeholder 4"/>
          <p:cNvSpPr>
            <a:spLocks noGrp="1"/>
          </p:cNvSpPr>
          <p:nvPr>
            <p:ph type="ftr" sz="quarter" idx="3"/>
          </p:nvPr>
        </p:nvSpPr>
        <p:spPr>
          <a:xfrm>
            <a:off x="5111750" y="6417641"/>
            <a:ext cx="2305050" cy="304271"/>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pic>
        <p:nvPicPr>
          <p:cNvPr id="8" name="Bild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98657" y="6553536"/>
            <a:ext cx="987552" cy="115824"/>
          </a:xfrm>
          <a:prstGeom prst="rect">
            <a:avLst/>
          </a:prstGeom>
        </p:spPr>
      </p:pic>
    </p:spTree>
    <p:extLst>
      <p:ext uri="{BB962C8B-B14F-4D97-AF65-F5344CB8AC3E}">
        <p14:creationId xmlns:p14="http://schemas.microsoft.com/office/powerpoint/2010/main" val="111493165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hf sldNum="0" hdr="0" ftr="0" dt="0"/>
  <p:txStyles>
    <p:titleStyle>
      <a:lvl1pPr algn="l" defTabSz="685800" rtl="0" eaLnBrk="1" latinLnBrk="0" hangingPunct="1">
        <a:lnSpc>
          <a:spcPct val="90000"/>
        </a:lnSpc>
        <a:spcBef>
          <a:spcPct val="0"/>
        </a:spcBef>
        <a:buNone/>
        <a:defRPr sz="3300" kern="1200">
          <a:solidFill>
            <a:srgbClr val="22468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B21D24"/>
        </a:buClr>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80">
          <p15:clr>
            <a:srgbClr val="F26B43"/>
          </p15:clr>
        </p15:guide>
        <p15:guide id="2" pos="272">
          <p15:clr>
            <a:srgbClr val="F26B43"/>
          </p15:clr>
        </p15:guide>
        <p15:guide id="3" pos="5488">
          <p15:clr>
            <a:srgbClr val="F26B43"/>
          </p15:clr>
        </p15:guide>
        <p15:guide id="4" pos="4672">
          <p15:clr>
            <a:srgbClr val="F26B43"/>
          </p15:clr>
        </p15:guide>
        <p15:guide id="5" pos="2948">
          <p15:clr>
            <a:srgbClr val="F26B43"/>
          </p15:clr>
        </p15:guide>
        <p15:guide id="6" pos="3220">
          <p15:clr>
            <a:srgbClr val="F26B43"/>
          </p15:clr>
        </p15:guide>
        <p15:guide id="7" orient="horz" pos="1120">
          <p15:clr>
            <a:srgbClr val="F26B43"/>
          </p15:clr>
        </p15:guide>
        <p15:guide id="8" orient="horz" pos="1573">
          <p15:clr>
            <a:srgbClr val="F26B43"/>
          </p15:clr>
        </p15:guide>
        <p15:guide id="9" orient="horz" pos="1687">
          <p15:clr>
            <a:srgbClr val="F26B43"/>
          </p15:clr>
        </p15:guide>
        <p15:guide id="10" orient="horz" pos="3161">
          <p15:clr>
            <a:srgbClr val="F26B43"/>
          </p15:clr>
        </p15:guide>
        <p15:guide id="11" orient="horz" pos="343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 10"/>
          <p:cNvPicPr>
            <a:picLocks noChangeAspect="1"/>
          </p:cNvPicPr>
          <p:nvPr userDrawn="1"/>
        </p:nvPicPr>
        <p:blipFill>
          <a:blip r:embed="rId6"/>
          <a:stretch>
            <a:fillRect/>
          </a:stretch>
        </p:blipFill>
        <p:spPr>
          <a:xfrm>
            <a:off x="0" y="0"/>
            <a:ext cx="4679950" cy="1186255"/>
          </a:xfrm>
          <a:prstGeom prst="rect">
            <a:avLst/>
          </a:prstGeom>
        </p:spPr>
      </p:pic>
      <p:pic>
        <p:nvPicPr>
          <p:cNvPr id="3" name="Bild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930789" y="352007"/>
            <a:ext cx="1923288" cy="1167384"/>
          </a:xfrm>
          <a:prstGeom prst="rect">
            <a:avLst/>
          </a:prstGeom>
        </p:spPr>
      </p:pic>
      <p:pic>
        <p:nvPicPr>
          <p:cNvPr id="4" name="Bild 13" descr="ovap_logo.jp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006016" y="384585"/>
            <a:ext cx="1470983" cy="370862"/>
          </a:xfrm>
          <a:prstGeom prst="rect">
            <a:avLst/>
          </a:prstGeom>
        </p:spPr>
      </p:pic>
      <p:sp>
        <p:nvSpPr>
          <p:cNvPr id="5" name="Slide Number Placeholder 5"/>
          <p:cNvSpPr>
            <a:spLocks noGrp="1"/>
          </p:cNvSpPr>
          <p:nvPr>
            <p:ph type="sldNum" sz="quarter" idx="4"/>
          </p:nvPr>
        </p:nvSpPr>
        <p:spPr>
          <a:xfrm>
            <a:off x="431800" y="6417641"/>
            <a:ext cx="2057400" cy="304271"/>
          </a:xfrm>
          <a:prstGeom prst="rect">
            <a:avLst/>
          </a:prstGeom>
        </p:spPr>
        <p:txBody>
          <a:bodyPr vert="horz" lIns="0" tIns="0" rIns="0" bIns="0" rtlCol="0" anchor="ctr"/>
          <a:lstStyle>
            <a:lvl1pPr algn="l">
              <a:defRPr sz="900" b="1">
                <a:solidFill>
                  <a:srgbClr val="B21D24"/>
                </a:solidFill>
              </a:defRPr>
            </a:lvl1pPr>
          </a:lstStyle>
          <a:p>
            <a:fld id="{DC4DA7DB-533C-E24E-9B72-C33B1AB434BF}" type="slidenum">
              <a:rPr lang="de-DE" smtClean="0"/>
              <a:pPr/>
              <a:t>‹Nr.›</a:t>
            </a:fld>
            <a:endParaRPr lang="de-DE" dirty="0"/>
          </a:p>
        </p:txBody>
      </p:sp>
      <p:sp>
        <p:nvSpPr>
          <p:cNvPr id="7" name="Footer Placeholder 4"/>
          <p:cNvSpPr>
            <a:spLocks noGrp="1"/>
          </p:cNvSpPr>
          <p:nvPr>
            <p:ph type="ftr" sz="quarter" idx="3"/>
          </p:nvPr>
        </p:nvSpPr>
        <p:spPr>
          <a:xfrm>
            <a:off x="5111750" y="6417641"/>
            <a:ext cx="2305050" cy="304271"/>
          </a:xfrm>
          <a:prstGeom prst="rect">
            <a:avLst/>
          </a:prstGeom>
        </p:spPr>
        <p:txBody>
          <a:bodyPr vert="horz" lIns="91440" tIns="45720" rIns="91440" bIns="45720" rtlCol="0" anchor="ctr"/>
          <a:lstStyle>
            <a:lvl1pPr algn="ctr">
              <a:defRPr sz="900">
                <a:solidFill>
                  <a:srgbClr val="B21D24"/>
                </a:solidFill>
              </a:defRPr>
            </a:lvl1pPr>
          </a:lstStyle>
          <a:p>
            <a:endParaRPr lang="de-DE" dirty="0"/>
          </a:p>
        </p:txBody>
      </p:sp>
      <p:pic>
        <p:nvPicPr>
          <p:cNvPr id="8" name="Bild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98657" y="6553536"/>
            <a:ext cx="987552" cy="115824"/>
          </a:xfrm>
          <a:prstGeom prst="rect">
            <a:avLst/>
          </a:prstGeom>
        </p:spPr>
      </p:pic>
    </p:spTree>
    <p:extLst>
      <p:ext uri="{BB962C8B-B14F-4D97-AF65-F5344CB8AC3E}">
        <p14:creationId xmlns:p14="http://schemas.microsoft.com/office/powerpoint/2010/main" val="132662429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Lst>
  <p:hf sldNum="0" hdr="0" ftr="0" dt="0"/>
  <p:txStyles>
    <p:titleStyle>
      <a:lvl1pPr algn="l" defTabSz="685800" rtl="0" eaLnBrk="1" latinLnBrk="0" hangingPunct="1">
        <a:lnSpc>
          <a:spcPct val="90000"/>
        </a:lnSpc>
        <a:spcBef>
          <a:spcPct val="0"/>
        </a:spcBef>
        <a:buNone/>
        <a:defRPr sz="3300" kern="1200">
          <a:solidFill>
            <a:srgbClr val="224681"/>
          </a:solidFill>
          <a:latin typeface="+mj-lt"/>
          <a:ea typeface="+mj-ea"/>
          <a:cs typeface="+mj-cs"/>
        </a:defRPr>
      </a:lvl1pPr>
    </p:titleStyle>
    <p:bodyStyle>
      <a:lvl1pPr marL="171450" indent="-171450" algn="l" defTabSz="685800" rtl="0" eaLnBrk="1" latinLnBrk="0" hangingPunct="1">
        <a:lnSpc>
          <a:spcPct val="90000"/>
        </a:lnSpc>
        <a:spcBef>
          <a:spcPts val="750"/>
        </a:spcBef>
        <a:buClr>
          <a:srgbClr val="B21D24"/>
        </a:buClr>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B21D24"/>
        </a:buClr>
        <a:buFont typeface="Arial" panose="020B0604020202020204" pitchFamily="34" charset="0"/>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80">
          <p15:clr>
            <a:srgbClr val="F26B43"/>
          </p15:clr>
        </p15:guide>
        <p15:guide id="2" pos="272">
          <p15:clr>
            <a:srgbClr val="F26B43"/>
          </p15:clr>
        </p15:guide>
        <p15:guide id="3" pos="5488">
          <p15:clr>
            <a:srgbClr val="F26B43"/>
          </p15:clr>
        </p15:guide>
        <p15:guide id="4" pos="4672">
          <p15:clr>
            <a:srgbClr val="F26B43"/>
          </p15:clr>
        </p15:guide>
        <p15:guide id="5" pos="2948">
          <p15:clr>
            <a:srgbClr val="F26B43"/>
          </p15:clr>
        </p15:guide>
        <p15:guide id="6" pos="3220">
          <p15:clr>
            <a:srgbClr val="F26B43"/>
          </p15:clr>
        </p15:guide>
        <p15:guide id="7" orient="horz" pos="1120">
          <p15:clr>
            <a:srgbClr val="F26B43"/>
          </p15:clr>
        </p15:guide>
        <p15:guide id="8" orient="horz" pos="1573">
          <p15:clr>
            <a:srgbClr val="F26B43"/>
          </p15:clr>
        </p15:guide>
        <p15:guide id="9" orient="horz" pos="1687">
          <p15:clr>
            <a:srgbClr val="F26B43"/>
          </p15:clr>
        </p15:guide>
        <p15:guide id="10" orient="horz" pos="3161">
          <p15:clr>
            <a:srgbClr val="F26B43"/>
          </p15:clr>
        </p15:guide>
        <p15:guide id="11" orient="horz" pos="343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www.google.ch/url?sa=i&amp;rct=j&amp;q=&amp;esrc=s&amp;frm=1&amp;source=images&amp;cd=&amp;cad=rja&amp;docid=H405lzWaGUkLyM&amp;tbnid=DhljKIUihnhvaM:&amp;ved=0CAUQjRw&amp;url=http://www.easytax.com.au/&amp;ei=bIWkUu53yofQBartgNAK&amp;bvm=bv.57752919,d.bGQ&amp;psig=AFQjCNGJuX9zCIZacMLEzpAKuUcJubqhWg&amp;ust=1386600137037468"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2204864"/>
            <a:ext cx="9144000" cy="13681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Titel 4"/>
          <p:cNvSpPr>
            <a:spLocks noGrp="1"/>
          </p:cNvSpPr>
          <p:nvPr>
            <p:ph type="title"/>
          </p:nvPr>
        </p:nvSpPr>
        <p:spPr>
          <a:xfrm>
            <a:off x="431800" y="2133600"/>
            <a:ext cx="6985000" cy="1151384"/>
          </a:xfrm>
        </p:spPr>
        <p:txBody>
          <a:bodyPr>
            <a:normAutofit/>
          </a:bodyPr>
          <a:lstStyle/>
          <a:p>
            <a:r>
              <a:rPr lang="de-CH" sz="3200" b="1" dirty="0" smtClean="0"/>
              <a:t>ÜK 4: Modul G-08</a:t>
            </a:r>
            <a:br>
              <a:rPr lang="de-CH" sz="3200" b="1" dirty="0" smtClean="0"/>
            </a:br>
            <a:r>
              <a:rPr lang="de-CH" sz="3200" b="1" dirty="0" smtClean="0"/>
              <a:t>Leistungsziel 1.1.6.1.1</a:t>
            </a:r>
            <a:endParaRPr lang="de-CH" sz="3200" b="1" dirty="0"/>
          </a:p>
        </p:txBody>
      </p:sp>
      <p:sp>
        <p:nvSpPr>
          <p:cNvPr id="7" name="Rechteck 6"/>
          <p:cNvSpPr/>
          <p:nvPr/>
        </p:nvSpPr>
        <p:spPr>
          <a:xfrm>
            <a:off x="0" y="3618000"/>
            <a:ext cx="9144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Untertitel 5"/>
          <p:cNvSpPr>
            <a:spLocks noGrp="1"/>
          </p:cNvSpPr>
          <p:nvPr>
            <p:ph idx="1"/>
          </p:nvPr>
        </p:nvSpPr>
        <p:spPr>
          <a:xfrm>
            <a:off x="431800" y="3933398"/>
            <a:ext cx="6985000" cy="2303914"/>
          </a:xfrm>
        </p:spPr>
        <p:txBody>
          <a:bodyPr>
            <a:normAutofit/>
          </a:bodyPr>
          <a:lstStyle/>
          <a:p>
            <a:pPr marL="0" indent="0">
              <a:buNone/>
            </a:pPr>
            <a:r>
              <a:rPr lang="de-CH" sz="2400" dirty="0" smtClean="0">
                <a:solidFill>
                  <a:schemeClr val="bg1"/>
                </a:solidFill>
              </a:rPr>
              <a:t>Finanzen</a:t>
            </a:r>
          </a:p>
          <a:p>
            <a:pPr marL="0" indent="0">
              <a:buNone/>
            </a:pPr>
            <a:endParaRPr lang="de-CH" sz="2400" dirty="0">
              <a:solidFill>
                <a:schemeClr val="bg1"/>
              </a:solidFill>
            </a:endParaRPr>
          </a:p>
          <a:p>
            <a:pPr marL="0" indent="0">
              <a:buNone/>
            </a:pPr>
            <a:r>
              <a:rPr lang="de-CH" sz="2400" dirty="0" smtClean="0">
                <a:solidFill>
                  <a:schemeClr val="bg1"/>
                </a:solidFill>
              </a:rPr>
              <a:t>Beispiele des öffentlichen Rechnungswesen</a:t>
            </a:r>
          </a:p>
          <a:p>
            <a:pPr marL="0" indent="0">
              <a:buNone/>
            </a:pPr>
            <a:endParaRPr lang="de-CH" sz="2400" dirty="0">
              <a:solidFill>
                <a:schemeClr val="bg1"/>
              </a:solidFill>
            </a:endParaRPr>
          </a:p>
          <a:p>
            <a:pPr marL="0" indent="0">
              <a:buNone/>
            </a:pPr>
            <a:r>
              <a:rPr lang="de-CH" sz="2400" dirty="0" smtClean="0">
                <a:solidFill>
                  <a:schemeClr val="bg1"/>
                </a:solidFill>
              </a:rPr>
              <a:t>Repetitorium</a:t>
            </a:r>
          </a:p>
          <a:p>
            <a:endParaRPr lang="de-CH" sz="2400" dirty="0"/>
          </a:p>
        </p:txBody>
      </p:sp>
    </p:spTree>
    <p:extLst>
      <p:ext uri="{BB962C8B-B14F-4D97-AF65-F5344CB8AC3E}">
        <p14:creationId xmlns:p14="http://schemas.microsoft.com/office/powerpoint/2010/main" val="4067697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1628800"/>
            <a:ext cx="8244656" cy="862966"/>
          </a:xfrm>
        </p:spPr>
        <p:txBody>
          <a:bodyPr/>
          <a:lstStyle/>
          <a:p>
            <a:pPr algn="l"/>
            <a:r>
              <a:rPr lang="de-CH" dirty="0" smtClean="0"/>
              <a:t>HRM2 Kontenplan: </a:t>
            </a:r>
            <a:r>
              <a:rPr lang="de-CH" dirty="0" smtClean="0">
                <a:solidFill>
                  <a:srgbClr val="0070C0"/>
                </a:solidFill>
              </a:rPr>
              <a:t>ER</a:t>
            </a:r>
            <a:r>
              <a:rPr lang="de-CH" dirty="0" smtClean="0"/>
              <a:t> Artengliederung</a:t>
            </a:r>
            <a:endParaRPr lang="de-CH" dirty="0"/>
          </a:p>
        </p:txBody>
      </p:sp>
      <p:sp>
        <p:nvSpPr>
          <p:cNvPr id="3" name="Inhaltsplatzhalter 2"/>
          <p:cNvSpPr>
            <a:spLocks noGrp="1"/>
          </p:cNvSpPr>
          <p:nvPr>
            <p:ph idx="1"/>
          </p:nvPr>
        </p:nvSpPr>
        <p:spPr>
          <a:xfrm>
            <a:off x="827584" y="2348880"/>
            <a:ext cx="6985000" cy="3816424"/>
          </a:xfrm>
        </p:spPr>
        <p:txBody>
          <a:bodyPr/>
          <a:lstStyle/>
          <a:p>
            <a:pPr>
              <a:buNone/>
            </a:pPr>
            <a:r>
              <a:rPr lang="de-CH" b="1" dirty="0" smtClean="0"/>
              <a:t>Aufwand</a:t>
            </a:r>
            <a:endParaRPr lang="de-CH" sz="1800" b="1" dirty="0" smtClean="0"/>
          </a:p>
          <a:p>
            <a:pPr>
              <a:buNone/>
            </a:pPr>
            <a:r>
              <a:rPr lang="de-CH" dirty="0" smtClean="0"/>
              <a:t>30  Personalaufwand</a:t>
            </a:r>
          </a:p>
          <a:p>
            <a:pPr>
              <a:buNone/>
            </a:pPr>
            <a:r>
              <a:rPr lang="de-CH" dirty="0" smtClean="0"/>
              <a:t>31  Sach- / übriger Betriebsaufwand</a:t>
            </a:r>
          </a:p>
          <a:p>
            <a:pPr>
              <a:buNone/>
            </a:pPr>
            <a:r>
              <a:rPr lang="de-CH" dirty="0" smtClean="0"/>
              <a:t>33  Abschreibungen Verwaltungsvermögen</a:t>
            </a:r>
          </a:p>
          <a:p>
            <a:pPr>
              <a:buNone/>
            </a:pPr>
            <a:r>
              <a:rPr lang="de-CH" dirty="0" smtClean="0"/>
              <a:t>34  Finanzaufwand</a:t>
            </a:r>
          </a:p>
          <a:p>
            <a:pPr>
              <a:buNone/>
            </a:pPr>
            <a:r>
              <a:rPr lang="de-CH" dirty="0" smtClean="0"/>
              <a:t>35  Einlagen in Fonds und Spezialfinanzierungen</a:t>
            </a:r>
          </a:p>
          <a:p>
            <a:pPr>
              <a:buNone/>
            </a:pPr>
            <a:r>
              <a:rPr lang="de-CH" dirty="0" smtClean="0"/>
              <a:t>36  Transferaufwand</a:t>
            </a:r>
          </a:p>
          <a:p>
            <a:pPr>
              <a:buNone/>
            </a:pPr>
            <a:r>
              <a:rPr lang="de-CH" dirty="0" smtClean="0"/>
              <a:t>37  Durchlaufende Beiträge</a:t>
            </a:r>
          </a:p>
          <a:p>
            <a:pPr>
              <a:buNone/>
            </a:pPr>
            <a:r>
              <a:rPr lang="de-CH" dirty="0" smtClean="0"/>
              <a:t>38  Ausserordentlicher Aufwand</a:t>
            </a:r>
          </a:p>
          <a:p>
            <a:pPr>
              <a:buNone/>
            </a:pPr>
            <a:r>
              <a:rPr lang="de-CH" dirty="0" smtClean="0"/>
              <a:t>39  Interne Verrechnungen</a:t>
            </a:r>
          </a:p>
          <a:p>
            <a:pPr>
              <a:buNone/>
            </a:pPr>
            <a:endParaRPr lang="de-CH" dirty="0" smtClean="0"/>
          </a:p>
          <a:p>
            <a:pPr>
              <a:buNone/>
            </a:pP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10</a:t>
            </a:fld>
            <a:endParaRPr lang="de-CH"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9672" y="1484784"/>
            <a:ext cx="8244656" cy="862966"/>
          </a:xfrm>
        </p:spPr>
        <p:txBody>
          <a:bodyPr/>
          <a:lstStyle/>
          <a:p>
            <a:pPr algn="l"/>
            <a:r>
              <a:rPr lang="de-CH" dirty="0" smtClean="0"/>
              <a:t>HRM2 Kontenplan: </a:t>
            </a:r>
            <a:r>
              <a:rPr lang="de-CH" dirty="0" smtClean="0">
                <a:solidFill>
                  <a:srgbClr val="0070C0"/>
                </a:solidFill>
              </a:rPr>
              <a:t>ER</a:t>
            </a:r>
            <a:r>
              <a:rPr lang="de-CH" dirty="0" smtClean="0"/>
              <a:t> Artengliederung </a:t>
            </a:r>
            <a:endParaRPr lang="de-CH" dirty="0"/>
          </a:p>
        </p:txBody>
      </p:sp>
      <p:sp>
        <p:nvSpPr>
          <p:cNvPr id="3" name="Inhaltsplatzhalter 2"/>
          <p:cNvSpPr>
            <a:spLocks noGrp="1"/>
          </p:cNvSpPr>
          <p:nvPr>
            <p:ph idx="1"/>
          </p:nvPr>
        </p:nvSpPr>
        <p:spPr>
          <a:xfrm>
            <a:off x="1079500" y="1988840"/>
            <a:ext cx="6985000" cy="4608512"/>
          </a:xfrm>
        </p:spPr>
        <p:txBody>
          <a:bodyPr/>
          <a:lstStyle/>
          <a:p>
            <a:pPr>
              <a:buNone/>
            </a:pPr>
            <a:r>
              <a:rPr lang="de-CH" b="1" dirty="0" smtClean="0"/>
              <a:t>Ertrag</a:t>
            </a:r>
            <a:endParaRPr lang="de-CH" sz="1800" b="1" dirty="0" smtClean="0"/>
          </a:p>
          <a:p>
            <a:pPr marL="0" indent="0">
              <a:buNone/>
            </a:pPr>
            <a:r>
              <a:rPr lang="de-CH" sz="1800" dirty="0" smtClean="0"/>
              <a:t>40  Fiskalertrag</a:t>
            </a:r>
          </a:p>
          <a:p>
            <a:pPr marL="457200" indent="-457200">
              <a:buNone/>
            </a:pPr>
            <a:r>
              <a:rPr lang="de-CH" sz="1800" dirty="0" smtClean="0"/>
              <a:t>41  Regalien und Konzessionen</a:t>
            </a:r>
          </a:p>
          <a:p>
            <a:pPr marL="457200" indent="-457200">
              <a:buNone/>
            </a:pPr>
            <a:r>
              <a:rPr lang="de-CH" sz="1800" dirty="0" smtClean="0"/>
              <a:t>42  Entgelte</a:t>
            </a:r>
          </a:p>
          <a:p>
            <a:pPr marL="457200" indent="-457200">
              <a:buNone/>
            </a:pPr>
            <a:r>
              <a:rPr lang="de-CH" sz="1800" dirty="0" smtClean="0"/>
              <a:t>43  Verschiedene Erträge</a:t>
            </a:r>
          </a:p>
          <a:p>
            <a:pPr marL="457200" indent="-457200">
              <a:buNone/>
            </a:pPr>
            <a:r>
              <a:rPr lang="de-CH" sz="1800" dirty="0" smtClean="0"/>
              <a:t>44  Finanzertrag</a:t>
            </a:r>
          </a:p>
          <a:p>
            <a:pPr marL="457200" indent="-457200">
              <a:buNone/>
            </a:pPr>
            <a:r>
              <a:rPr lang="de-CH" sz="1800" dirty="0" smtClean="0"/>
              <a:t>45  Entnahme aus Fonds und Spezialfinanzierungen</a:t>
            </a:r>
          </a:p>
          <a:p>
            <a:pPr marL="457200" indent="-457200">
              <a:buNone/>
            </a:pPr>
            <a:r>
              <a:rPr lang="de-CH" sz="1800" dirty="0" smtClean="0"/>
              <a:t>46  Transferertrag</a:t>
            </a:r>
          </a:p>
          <a:p>
            <a:pPr marL="457200" indent="-457200">
              <a:buNone/>
            </a:pPr>
            <a:r>
              <a:rPr lang="de-CH" sz="1800" dirty="0" smtClean="0"/>
              <a:t>47  Durchlaufende Beiträge</a:t>
            </a:r>
          </a:p>
          <a:p>
            <a:pPr marL="457200" indent="-457200">
              <a:buNone/>
            </a:pPr>
            <a:r>
              <a:rPr lang="de-CH" sz="1800" dirty="0" smtClean="0"/>
              <a:t>48  </a:t>
            </a:r>
            <a:r>
              <a:rPr lang="de-CH" sz="1800" dirty="0" err="1" smtClean="0"/>
              <a:t>a.o</a:t>
            </a:r>
            <a:r>
              <a:rPr lang="de-CH" sz="1800" dirty="0" smtClean="0"/>
              <a:t>. Ertrag</a:t>
            </a:r>
          </a:p>
          <a:p>
            <a:pPr marL="457200" indent="-457200">
              <a:buNone/>
            </a:pPr>
            <a:r>
              <a:rPr lang="de-CH" sz="1800" dirty="0" smtClean="0"/>
              <a:t>49  Interne Verrechnung</a:t>
            </a:r>
          </a:p>
          <a:p>
            <a:pPr marL="457200" indent="-457200">
              <a:buNone/>
            </a:pPr>
            <a:r>
              <a:rPr lang="de-CH" sz="1800" b="1" dirty="0" smtClean="0"/>
              <a:t>Abschluss</a:t>
            </a:r>
          </a:p>
          <a:p>
            <a:pPr marL="457200" indent="-457200">
              <a:buNone/>
            </a:pPr>
            <a:r>
              <a:rPr lang="de-CH" sz="1800" dirty="0" smtClean="0"/>
              <a:t>90  Abschluss Erfolgsrechnung (ER)</a:t>
            </a:r>
            <a:endParaRPr lang="de-CH" sz="1800"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11</a:t>
            </a:fld>
            <a:endParaRPr lang="de-CH"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87674F0A-37BA-4CE3-B1FD-DE57A7E2F2C6}" type="slidenum">
              <a:rPr lang="de-CH" smtClean="0"/>
              <a:pPr/>
              <a:t>12</a:t>
            </a:fld>
            <a:endParaRPr lang="de-CH"/>
          </a:p>
        </p:txBody>
      </p:sp>
      <p:sp>
        <p:nvSpPr>
          <p:cNvPr id="6" name="Rectangle 3"/>
          <p:cNvSpPr>
            <a:spLocks noChangeArrowheads="1"/>
          </p:cNvSpPr>
          <p:nvPr/>
        </p:nvSpPr>
        <p:spPr bwMode="auto">
          <a:xfrm>
            <a:off x="415720" y="367454"/>
            <a:ext cx="4003232" cy="824450"/>
          </a:xfrm>
          <a:prstGeom prst="rect">
            <a:avLst/>
          </a:prstGeom>
          <a:solidFill>
            <a:schemeClr val="bg1"/>
          </a:solidFill>
          <a:ln>
            <a:noFill/>
          </a:ln>
          <a:effectLst/>
          <a:extLst/>
        </p:spPr>
        <p:txBody>
          <a:bodyPr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de-CH" altLang="de-DE" sz="2800" dirty="0" smtClean="0"/>
              <a:t>Kontenplan HRM2: </a:t>
            </a:r>
          </a:p>
          <a:p>
            <a:r>
              <a:rPr lang="de-CH" altLang="de-DE" sz="2800" dirty="0" smtClean="0">
                <a:solidFill>
                  <a:srgbClr val="0070C0"/>
                </a:solidFill>
              </a:rPr>
              <a:t>ERFOLGSRECHNUNG</a:t>
            </a:r>
          </a:p>
        </p:txBody>
      </p:sp>
      <p:graphicFrame>
        <p:nvGraphicFramePr>
          <p:cNvPr id="7" name="Group 42"/>
          <p:cNvGraphicFramePr>
            <a:graphicFrameLocks noGrp="1"/>
          </p:cNvGraphicFramePr>
          <p:nvPr>
            <p:extLst>
              <p:ext uri="{D42A27DB-BD31-4B8C-83A1-F6EECF244321}">
                <p14:modId xmlns:p14="http://schemas.microsoft.com/office/powerpoint/2010/main" val="382947026"/>
              </p:ext>
            </p:extLst>
          </p:nvPr>
        </p:nvGraphicFramePr>
        <p:xfrm>
          <a:off x="395536" y="1271371"/>
          <a:ext cx="8352929" cy="5160761"/>
        </p:xfrm>
        <a:graphic>
          <a:graphicData uri="http://schemas.openxmlformats.org/drawingml/2006/table">
            <a:tbl>
              <a:tblPr/>
              <a:tblGrid>
                <a:gridCol w="1092963"/>
                <a:gridCol w="3314821"/>
                <a:gridCol w="3945145"/>
              </a:tblGrid>
              <a:tr h="922481">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1" i="0" u="none" strike="noStrike" cap="none" normalizeH="0" baseline="0" dirty="0" smtClean="0">
                          <a:ln>
                            <a:noFill/>
                          </a:ln>
                          <a:solidFill>
                            <a:schemeClr val="tx1"/>
                          </a:solidFill>
                          <a:effectLst/>
                          <a:latin typeface="Arial" charset="0"/>
                          <a:ea typeface="ＭＳ Ｐゴシック" pitchFamily="34" charset="-128"/>
                          <a:cs typeface="Arial" charset="0"/>
                        </a:rPr>
                        <a:t>1500</a:t>
                      </a:r>
                      <a:endPar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1" i="0" u="none" strike="noStrike" cap="none" normalizeH="0" baseline="0" dirty="0" smtClean="0">
                          <a:ln>
                            <a:noFill/>
                          </a:ln>
                          <a:solidFill>
                            <a:schemeClr val="tx1"/>
                          </a:solidFill>
                          <a:effectLst/>
                          <a:latin typeface="Arial" charset="0"/>
                          <a:ea typeface="ＭＳ Ｐゴシック" pitchFamily="34" charset="-128"/>
                          <a:cs typeface="Arial" charset="0"/>
                        </a:rPr>
                        <a:t>Feuerwehr</a:t>
                      </a:r>
                      <a:endPar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Feuerwehr, </a:t>
                      </a:r>
                      <a:r>
                        <a:rPr kumimoji="0" lang="de-DE" sz="1200" b="0" i="0" u="none" strike="noStrike" cap="none" normalizeH="0" baseline="0" dirty="0" err="1" smtClean="0">
                          <a:ln>
                            <a:noFill/>
                          </a:ln>
                          <a:solidFill>
                            <a:schemeClr val="tx1"/>
                          </a:solidFill>
                          <a:effectLst/>
                          <a:latin typeface="Arial" charset="0"/>
                          <a:ea typeface="ＭＳ Ｐゴシック" pitchFamily="34" charset="-128"/>
                          <a:cs typeface="Arial" charset="0"/>
                        </a:rPr>
                        <a:t>Ölwehr</a:t>
                      </a: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 Brandverhütung, Feuerschau, Feuerpolizei, Heustockkontrolle, Katastropheneinsätze, Feuerlöschgeräte und -einrichtungen, Löschwasserweiher, Feuerwehr-Ersatzabgaben.</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419316">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3010</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Löhne des Verwaltungs- und Betriebspersonals</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Sold Ausbildungsübungen und Spezialübungen</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617">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3090</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Aus- und Weiterbildung des Personals</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Taggelder und Kurse</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617">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3099</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Übriger Personalaufwand</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Vertrauensärztliche Untersuchungen (Atemschutz)</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617">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3100</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Büromaterial</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 </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6228">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3101</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Betriebs-, Verbrauchsmaterial</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Löschstoffe für Feuerwehr</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617">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3144</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Unterhalt Hochbauten</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Feuerwehrmagazin</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316">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3150</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Unterhalt Büromöbel und -geräte, Schulmobiliar</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 </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361">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3151</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Unterhalt Apparate, Maschinen, Geräte, Fahrzeuge, Werkzeuge</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 </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617">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3153</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Informatik-Unterhalt (Hardware)</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 </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1617">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3158</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Unterhalt immaterielle Anlagen</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 </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361">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3300.40</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Planmässige Abschreibungen Hochbauten allgemeiner Haushalt</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Sachgruppe 1404 Hochbauten</a:t>
                      </a:r>
                      <a:b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b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(Feuerwehrmagazin)</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361">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3300.60</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Planmässige Abschreibungen Mobilien VV allgemeiner Haushalt</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Sachgruppe 1406 Mobilien VV </a:t>
                      </a:r>
                      <a:b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b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(Alarmanlage, Ausrüstung, Fahrzeuge)</a:t>
                      </a:r>
                    </a:p>
                  </a:txBody>
                  <a:tcPr marL="84406" marR="84406"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2864608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80342"/>
            <a:ext cx="8435280" cy="848458"/>
          </a:xfrm>
          <a:solidFill>
            <a:schemeClr val="bg1"/>
          </a:solidFill>
        </p:spPr>
        <p:txBody>
          <a:bodyPr/>
          <a:lstStyle/>
          <a:p>
            <a:r>
              <a:rPr lang="de-CH" dirty="0" smtClean="0"/>
              <a:t>Gliederung der Kontierung</a:t>
            </a:r>
            <a:br>
              <a:rPr lang="de-CH" dirty="0" smtClean="0"/>
            </a:br>
            <a:r>
              <a:rPr lang="de-CH" b="1" dirty="0" smtClean="0"/>
              <a:t>Kontonummer</a:t>
            </a:r>
            <a:r>
              <a:rPr lang="de-CH" b="1" dirty="0"/>
              <a:t>	</a:t>
            </a:r>
            <a:r>
              <a:rPr lang="de-CH" b="1" dirty="0" smtClean="0">
                <a:solidFill>
                  <a:srgbClr val="FFC000"/>
                </a:solidFill>
              </a:rPr>
              <a:t>1506.</a:t>
            </a:r>
            <a:r>
              <a:rPr lang="de-CH" b="1" dirty="0" smtClean="0">
                <a:solidFill>
                  <a:srgbClr val="00B050"/>
                </a:solidFill>
              </a:rPr>
              <a:t>3100.</a:t>
            </a:r>
            <a:r>
              <a:rPr lang="de-CH" b="1" dirty="0" smtClean="0"/>
              <a:t>00</a:t>
            </a:r>
            <a:endParaRPr lang="de-CH" dirty="0"/>
          </a:p>
        </p:txBody>
      </p:sp>
      <p:sp>
        <p:nvSpPr>
          <p:cNvPr id="5" name="Rectangle 3"/>
          <p:cNvSpPr txBox="1">
            <a:spLocks noChangeArrowheads="1"/>
          </p:cNvSpPr>
          <p:nvPr/>
        </p:nvSpPr>
        <p:spPr>
          <a:xfrm>
            <a:off x="539550" y="1628800"/>
            <a:ext cx="7992887" cy="4896544"/>
          </a:xfrm>
          <a:prstGeom prst="rect">
            <a:avLst/>
          </a:prstGeom>
          <a:noFill/>
        </p:spPr>
        <p:txBody>
          <a:bodyPr/>
          <a:lstStyle/>
          <a:p>
            <a:pPr marL="266700" marR="0" lvl="0" indent="-266700" algn="l" defTabSz="914400" rtl="0" eaLnBrk="1" fontAlgn="auto" latinLnBrk="0" hangingPunct="1">
              <a:lnSpc>
                <a:spcPct val="90000"/>
              </a:lnSpc>
              <a:spcBef>
                <a:spcPct val="20000"/>
              </a:spcBef>
              <a:spcAft>
                <a:spcPts val="0"/>
              </a:spcAft>
              <a:buClrTx/>
              <a:buSzTx/>
              <a:tabLst/>
              <a:defRPr/>
            </a:pPr>
            <a:r>
              <a:rPr kumimoji="0" lang="de-CH" sz="2000" b="1" i="0" u="none" strike="noStrike" kern="1200" cap="none" spc="0" normalizeH="0" baseline="0" noProof="0" dirty="0" smtClean="0">
                <a:ln>
                  <a:noFill/>
                </a:ln>
                <a:solidFill>
                  <a:srgbClr val="FFC000"/>
                </a:solidFill>
                <a:effectLst/>
                <a:uLnTx/>
                <a:uFillTx/>
                <a:latin typeface="+mn-lt"/>
                <a:ea typeface="+mn-ea"/>
                <a:cs typeface="+mn-cs"/>
              </a:rPr>
              <a:t>Funktionale Gliederung</a:t>
            </a:r>
          </a:p>
          <a:p>
            <a:pPr marL="266700" indent="-266700">
              <a:lnSpc>
                <a:spcPct val="90000"/>
              </a:lnSpc>
              <a:spcBef>
                <a:spcPct val="20000"/>
              </a:spcBef>
              <a:buFont typeface="Arial" pitchFamily="34" charset="0"/>
              <a:buChar char="•"/>
              <a:tabLst>
                <a:tab pos="2782888" algn="l"/>
                <a:tab pos="3771900" algn="l"/>
                <a:tab pos="5649913" algn="l"/>
              </a:tabLst>
              <a:defRPr/>
            </a:pPr>
            <a:r>
              <a:rPr lang="de-CH" sz="2000" dirty="0"/>
              <a:t>Verwaltungsabteilung	</a:t>
            </a:r>
            <a:r>
              <a:rPr lang="de-CH" sz="2000" dirty="0" err="1"/>
              <a:t>Öffentl</a:t>
            </a:r>
            <a:r>
              <a:rPr lang="de-CH" sz="2000" dirty="0" smtClean="0"/>
              <a:t>. Ordnung </a:t>
            </a:r>
            <a:r>
              <a:rPr lang="de-CH" sz="2000" dirty="0"/>
              <a:t>und Sicherheit		</a:t>
            </a:r>
            <a:r>
              <a:rPr lang="de-CH" sz="2000" dirty="0">
                <a:solidFill>
                  <a:srgbClr val="FFC000"/>
                </a:solidFill>
              </a:rPr>
              <a:t>1</a:t>
            </a:r>
          </a:p>
          <a:p>
            <a:pPr marL="266700" indent="-266700">
              <a:lnSpc>
                <a:spcPct val="90000"/>
              </a:lnSpc>
              <a:spcBef>
                <a:spcPct val="20000"/>
              </a:spcBef>
              <a:buFont typeface="Arial" pitchFamily="34" charset="0"/>
              <a:buChar char="•"/>
              <a:tabLst>
                <a:tab pos="2782888" algn="l"/>
                <a:tab pos="3771900" algn="l"/>
                <a:tab pos="5649913" algn="l"/>
              </a:tabLst>
              <a:defRPr/>
            </a:pPr>
            <a:r>
              <a:rPr lang="de-CH" sz="2000" dirty="0"/>
              <a:t>Dienstgruppe	</a:t>
            </a:r>
            <a:r>
              <a:rPr lang="de-CH" sz="2000" dirty="0" smtClean="0"/>
              <a:t>Feuerwehr</a:t>
            </a:r>
            <a:r>
              <a:rPr lang="de-CH" sz="2000" dirty="0"/>
              <a:t>		 	</a:t>
            </a:r>
            <a:r>
              <a:rPr lang="de-CH" sz="2000" dirty="0">
                <a:solidFill>
                  <a:srgbClr val="FFC000"/>
                </a:solidFill>
              </a:rPr>
              <a:t>5</a:t>
            </a:r>
          </a:p>
          <a:p>
            <a:pPr marL="266700" marR="0" lvl="0" indent="-266700" algn="l" defTabSz="914400" rtl="0" eaLnBrk="1" fontAlgn="auto" latinLnBrk="0" hangingPunct="1">
              <a:lnSpc>
                <a:spcPct val="90000"/>
              </a:lnSpc>
              <a:spcBef>
                <a:spcPct val="20000"/>
              </a:spcBef>
              <a:spcAft>
                <a:spcPts val="0"/>
              </a:spcAft>
              <a:buClrTx/>
              <a:buSzTx/>
              <a:buFont typeface="Arial" pitchFamily="34" charset="0"/>
              <a:buChar char="•"/>
              <a:tabLst>
                <a:tab pos="2782888" algn="l"/>
                <a:tab pos="3771900" algn="l"/>
                <a:tab pos="5649913" algn="l"/>
              </a:tabLst>
              <a:defRPr/>
            </a:pPr>
            <a:r>
              <a:rPr kumimoji="0" lang="de-CH" sz="2000" b="0" i="0" u="none" strike="noStrike" kern="1200" cap="none" spc="0" normalizeH="0" baseline="0" noProof="0" dirty="0" smtClean="0">
                <a:ln>
                  <a:noFill/>
                </a:ln>
                <a:solidFill>
                  <a:schemeClr val="tx1"/>
                </a:solidFill>
                <a:effectLst/>
                <a:uLnTx/>
                <a:uFillTx/>
                <a:latin typeface="+mn-lt"/>
                <a:ea typeface="+mn-ea"/>
                <a:cs typeface="+mn-cs"/>
              </a:rPr>
              <a:t>Dienststelle</a:t>
            </a:r>
            <a:r>
              <a:rPr lang="de-CH" sz="2000" noProof="0" dirty="0" smtClean="0"/>
              <a:t> </a:t>
            </a:r>
            <a:r>
              <a:rPr lang="de-CH" sz="2000" dirty="0" smtClean="0"/>
              <a:t>                	</a:t>
            </a:r>
            <a:r>
              <a:rPr kumimoji="0" lang="de-CH" sz="2000" b="0" i="0" u="none" strike="noStrike" kern="1200" cap="none" spc="0" normalizeH="0" baseline="0" noProof="0" dirty="0" smtClean="0">
                <a:ln>
                  <a:noFill/>
                </a:ln>
                <a:solidFill>
                  <a:schemeClr val="tx1"/>
                </a:solidFill>
                <a:effectLst/>
                <a:uLnTx/>
                <a:uFillTx/>
                <a:latin typeface="+mn-lt"/>
                <a:ea typeface="+mn-ea"/>
                <a:cs typeface="+mn-cs"/>
              </a:rPr>
              <a:t>Feuerwehr	</a:t>
            </a:r>
            <a:r>
              <a:rPr kumimoji="0" lang="de-CH" sz="2000" b="0" i="0" u="none" strike="noStrike" kern="1200" cap="none" spc="0" normalizeH="0" noProof="0" dirty="0" smtClean="0">
                <a:ln>
                  <a:noFill/>
                </a:ln>
                <a:solidFill>
                  <a:schemeClr val="tx1"/>
                </a:solidFill>
                <a:effectLst/>
                <a:uLnTx/>
                <a:uFillTx/>
                <a:latin typeface="+mn-lt"/>
                <a:ea typeface="+mn-ea"/>
                <a:cs typeface="+mn-cs"/>
              </a:rPr>
              <a:t>		</a:t>
            </a:r>
            <a:r>
              <a:rPr lang="de-CH" sz="2000" dirty="0" smtClean="0">
                <a:solidFill>
                  <a:srgbClr val="FFC000"/>
                </a:solidFill>
              </a:rPr>
              <a:t>0</a:t>
            </a:r>
          </a:p>
          <a:p>
            <a:pPr marL="266700" marR="0" lvl="0" indent="-266700" algn="l" defTabSz="914400" rtl="0" eaLnBrk="1" fontAlgn="auto" latinLnBrk="0" hangingPunct="1">
              <a:lnSpc>
                <a:spcPct val="90000"/>
              </a:lnSpc>
              <a:spcBef>
                <a:spcPct val="20000"/>
              </a:spcBef>
              <a:spcAft>
                <a:spcPts val="0"/>
              </a:spcAft>
              <a:buClrTx/>
              <a:buSzTx/>
              <a:buFont typeface="Arial" pitchFamily="34" charset="0"/>
              <a:buChar char="•"/>
              <a:tabLst>
                <a:tab pos="2782888" algn="l"/>
                <a:tab pos="3771900" algn="l"/>
                <a:tab pos="5649913" algn="l"/>
              </a:tabLst>
              <a:defRPr/>
            </a:pPr>
            <a:r>
              <a:rPr kumimoji="0" lang="de-CH" sz="2000" i="0" u="none" strike="noStrike" kern="1200" cap="none" spc="0" normalizeH="0" baseline="0" noProof="0" dirty="0" smtClean="0">
                <a:ln>
                  <a:noFill/>
                </a:ln>
                <a:solidFill>
                  <a:schemeClr val="tx1"/>
                </a:solidFill>
                <a:effectLst/>
                <a:uLnTx/>
                <a:uFillTx/>
                <a:latin typeface="+mn-lt"/>
                <a:ea typeface="+mn-ea"/>
                <a:cs typeface="+mn-cs"/>
              </a:rPr>
              <a:t>4. Stelle</a:t>
            </a:r>
            <a:r>
              <a:rPr lang="de-CH" sz="2000" dirty="0"/>
              <a:t> </a:t>
            </a:r>
            <a:r>
              <a:rPr lang="de-CH" sz="2000" dirty="0" smtClean="0"/>
              <a:t>                      	Regionale Feuerwehrorganisation</a:t>
            </a:r>
            <a:r>
              <a:rPr kumimoji="0" lang="de-CH" sz="2000" i="0" u="none" strike="noStrike" kern="1200" cap="none" spc="0" normalizeH="0" baseline="0" noProof="0" dirty="0" smtClean="0">
                <a:ln>
                  <a:noFill/>
                </a:ln>
                <a:solidFill>
                  <a:schemeClr val="tx1"/>
                </a:solidFill>
                <a:effectLst/>
                <a:uLnTx/>
                <a:uFillTx/>
                <a:latin typeface="+mn-lt"/>
                <a:ea typeface="+mn-ea"/>
                <a:cs typeface="+mn-cs"/>
              </a:rPr>
              <a:t>		</a:t>
            </a:r>
            <a:r>
              <a:rPr kumimoji="0" lang="de-CH" sz="2000" i="0" u="none" strike="noStrike" kern="1200" cap="none" spc="0" normalizeH="0" baseline="0" noProof="0" dirty="0" smtClean="0">
                <a:ln>
                  <a:noFill/>
                </a:ln>
                <a:solidFill>
                  <a:srgbClr val="FFC000"/>
                </a:solidFill>
                <a:effectLst/>
                <a:uLnTx/>
                <a:uFillTx/>
                <a:latin typeface="+mn-lt"/>
                <a:ea typeface="+mn-ea"/>
                <a:cs typeface="+mn-cs"/>
              </a:rPr>
              <a:t>6</a:t>
            </a:r>
          </a:p>
          <a:p>
            <a:pPr marL="266700" marR="0" lvl="0" indent="-2667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de-CH" sz="2000" b="1" i="0" u="none" strike="noStrike" kern="1200" cap="none" spc="0" normalizeH="0" baseline="0" noProof="0" dirty="0" smtClean="0">
              <a:ln>
                <a:noFill/>
              </a:ln>
              <a:solidFill>
                <a:schemeClr val="tx1"/>
              </a:solidFill>
              <a:effectLst/>
              <a:uLnTx/>
              <a:uFillTx/>
              <a:latin typeface="+mn-lt"/>
              <a:ea typeface="+mn-ea"/>
              <a:cs typeface="+mn-cs"/>
            </a:endParaRPr>
          </a:p>
          <a:p>
            <a:pPr marL="266700" marR="0" lvl="0" indent="-266700" algn="l" defTabSz="914400" rtl="0" eaLnBrk="1" fontAlgn="auto" latinLnBrk="0" hangingPunct="1">
              <a:lnSpc>
                <a:spcPct val="90000"/>
              </a:lnSpc>
              <a:spcBef>
                <a:spcPct val="20000"/>
              </a:spcBef>
              <a:spcAft>
                <a:spcPts val="0"/>
              </a:spcAft>
              <a:buClrTx/>
              <a:buSzTx/>
              <a:tabLst/>
              <a:defRPr/>
            </a:pPr>
            <a:r>
              <a:rPr kumimoji="0" lang="de-CH" sz="2000" b="1" i="0" u="none" strike="noStrike" kern="1200" cap="none" spc="0" normalizeH="0" baseline="0" noProof="0" dirty="0" smtClean="0">
                <a:ln>
                  <a:noFill/>
                </a:ln>
                <a:solidFill>
                  <a:srgbClr val="00B050"/>
                </a:solidFill>
                <a:effectLst/>
                <a:uLnTx/>
                <a:uFillTx/>
                <a:latin typeface="+mn-lt"/>
                <a:ea typeface="+mn-ea"/>
                <a:cs typeface="+mn-cs"/>
              </a:rPr>
              <a:t>Artengliederung</a:t>
            </a:r>
          </a:p>
          <a:p>
            <a:pPr marL="266700" marR="0" lvl="0" indent="-2667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smtClean="0">
                <a:ln>
                  <a:noFill/>
                </a:ln>
                <a:solidFill>
                  <a:schemeClr val="tx1"/>
                </a:solidFill>
                <a:effectLst/>
                <a:uLnTx/>
                <a:uFillTx/>
                <a:latin typeface="+mn-lt"/>
                <a:ea typeface="+mn-ea"/>
                <a:cs typeface="+mn-cs"/>
              </a:rPr>
              <a:t>Kontoklasse		Aufwand			 	</a:t>
            </a:r>
            <a:r>
              <a:rPr kumimoji="0" lang="de-CH" sz="2000" b="0" i="0" u="none" strike="noStrike" kern="1200" cap="none" spc="0" normalizeH="0" baseline="0" noProof="0" dirty="0" smtClean="0">
                <a:ln>
                  <a:noFill/>
                </a:ln>
                <a:solidFill>
                  <a:srgbClr val="00B050"/>
                </a:solidFill>
                <a:effectLst/>
                <a:uLnTx/>
                <a:uFillTx/>
                <a:latin typeface="+mn-lt"/>
                <a:ea typeface="+mn-ea"/>
                <a:cs typeface="+mn-cs"/>
              </a:rPr>
              <a:t>3</a:t>
            </a:r>
          </a:p>
          <a:p>
            <a:pPr marL="266700" marR="0" lvl="0" indent="-2667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smtClean="0">
                <a:ln>
                  <a:noFill/>
                </a:ln>
                <a:solidFill>
                  <a:schemeClr val="tx1"/>
                </a:solidFill>
                <a:effectLst/>
                <a:uLnTx/>
                <a:uFillTx/>
                <a:latin typeface="+mn-lt"/>
                <a:ea typeface="+mn-ea"/>
                <a:cs typeface="+mn-cs"/>
              </a:rPr>
              <a:t>Kontengruppe		Sachaufwand				</a:t>
            </a:r>
            <a:r>
              <a:rPr kumimoji="0" lang="de-CH" sz="2000" b="0" i="0" u="none" strike="noStrike" kern="1200" cap="none" spc="0" normalizeH="0" baseline="0" noProof="0" dirty="0" smtClean="0">
                <a:ln>
                  <a:noFill/>
                </a:ln>
                <a:solidFill>
                  <a:srgbClr val="00B050"/>
                </a:solidFill>
                <a:effectLst/>
                <a:uLnTx/>
                <a:uFillTx/>
                <a:latin typeface="+mn-lt"/>
                <a:ea typeface="+mn-ea"/>
                <a:cs typeface="+mn-cs"/>
              </a:rPr>
              <a:t>1</a:t>
            </a:r>
          </a:p>
          <a:p>
            <a:pPr marL="266700" marR="0" lvl="0" indent="-2667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err="1" smtClean="0">
                <a:ln>
                  <a:noFill/>
                </a:ln>
                <a:solidFill>
                  <a:schemeClr val="tx1"/>
                </a:solidFill>
                <a:effectLst/>
                <a:uLnTx/>
                <a:uFillTx/>
                <a:latin typeface="+mn-lt"/>
                <a:ea typeface="+mn-ea"/>
                <a:cs typeface="+mn-cs"/>
              </a:rPr>
              <a:t>Sammelkont</a:t>
            </a:r>
            <a:r>
              <a:rPr lang="de-CH" sz="2000" dirty="0" smtClean="0"/>
              <a:t>o		Büromaterial				</a:t>
            </a:r>
            <a:r>
              <a:rPr lang="de-CH" sz="2000" dirty="0" smtClean="0">
                <a:solidFill>
                  <a:srgbClr val="00B050"/>
                </a:solidFill>
              </a:rPr>
              <a:t>0</a:t>
            </a:r>
          </a:p>
          <a:p>
            <a:pPr marL="266700" marR="0" lvl="0" indent="-2667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de-CH" sz="2000" i="0" u="none" strike="noStrike" kern="1200" cap="none" spc="0" normalizeH="0" baseline="0" noProof="0" dirty="0" smtClean="0">
                <a:ln>
                  <a:noFill/>
                </a:ln>
                <a:solidFill>
                  <a:schemeClr val="tx1"/>
                </a:solidFill>
                <a:effectLst/>
                <a:uLnTx/>
                <a:uFillTx/>
                <a:latin typeface="+mn-lt"/>
                <a:ea typeface="+mn-ea"/>
                <a:cs typeface="+mn-cs"/>
              </a:rPr>
              <a:t>4. Stelle							</a:t>
            </a:r>
            <a:r>
              <a:rPr kumimoji="0" lang="de-CH" sz="2000" i="0" u="none" strike="noStrike" kern="1200" cap="none" spc="0" normalizeH="0" baseline="0" noProof="0" dirty="0" smtClean="0">
                <a:ln>
                  <a:noFill/>
                </a:ln>
                <a:solidFill>
                  <a:srgbClr val="00B050"/>
                </a:solidFill>
                <a:effectLst/>
                <a:uLnTx/>
                <a:uFillTx/>
                <a:latin typeface="+mn-lt"/>
                <a:ea typeface="+mn-ea"/>
                <a:cs typeface="+mn-cs"/>
              </a:rPr>
              <a:t>0</a:t>
            </a:r>
          </a:p>
          <a:p>
            <a:pPr marL="266700" indent="-266700">
              <a:lnSpc>
                <a:spcPct val="90000"/>
              </a:lnSpc>
              <a:spcBef>
                <a:spcPct val="20000"/>
              </a:spcBef>
              <a:defRPr/>
            </a:pPr>
            <a:r>
              <a:rPr lang="de-CH" sz="2000" b="1" dirty="0"/>
              <a:t>Laufnummer</a:t>
            </a: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de-CH" sz="2000" i="0" u="none" strike="noStrike" kern="1200" cap="none" spc="0" normalizeH="0" baseline="0" noProof="0" dirty="0" smtClean="0">
                <a:ln>
                  <a:noFill/>
                </a:ln>
                <a:solidFill>
                  <a:schemeClr val="tx1"/>
                </a:solidFill>
                <a:effectLst/>
                <a:uLnTx/>
                <a:uFillTx/>
                <a:latin typeface="+mn-lt"/>
                <a:ea typeface="+mn-ea"/>
                <a:cs typeface="+mn-cs"/>
              </a:rPr>
              <a:t>2-stellige Laufnummer						.00		</a:t>
            </a:r>
            <a:endParaRPr kumimoji="0" lang="de-CH" sz="2000" b="1" i="0" u="none" strike="noStrike" kern="1200" cap="none" spc="0" normalizeH="0" baseline="0" noProof="0" dirty="0" smtClean="0">
              <a:ln>
                <a:noFill/>
              </a:ln>
              <a:solidFill>
                <a:schemeClr val="tx1"/>
              </a:solidFill>
              <a:effectLst/>
              <a:uLnTx/>
              <a:uFillTx/>
              <a:latin typeface="+mn-lt"/>
              <a:ea typeface="+mn-ea"/>
              <a:cs typeface="+mn-cs"/>
            </a:endParaRPr>
          </a:p>
          <a:p>
            <a:pPr marL="266700" marR="0" lvl="0" indent="-266700" algn="l" defTabSz="914400" rtl="0" eaLnBrk="0" fontAlgn="auto" latinLnBrk="0" hangingPunct="0">
              <a:lnSpc>
                <a:spcPts val="2000"/>
              </a:lnSpc>
              <a:spcBef>
                <a:spcPct val="20000"/>
              </a:spcBef>
              <a:spcAft>
                <a:spcPts val="0"/>
              </a:spcAft>
              <a:buClrTx/>
              <a:buSzTx/>
              <a:tabLst/>
              <a:defRPr/>
            </a:pPr>
            <a:r>
              <a:rPr lang="de-CH" sz="2000" b="1" dirty="0" smtClean="0"/>
              <a:t>			</a:t>
            </a:r>
            <a:endParaRPr kumimoji="0" lang="de-CH" sz="20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596461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13668" y="1556792"/>
            <a:ext cx="8316664" cy="862966"/>
          </a:xfrm>
        </p:spPr>
        <p:txBody>
          <a:bodyPr/>
          <a:lstStyle/>
          <a:p>
            <a:pPr algn="l"/>
            <a:r>
              <a:rPr lang="de-CH" dirty="0" smtClean="0"/>
              <a:t>HRM2 Kontenplan: </a:t>
            </a:r>
            <a:r>
              <a:rPr lang="de-CH" dirty="0" smtClean="0">
                <a:solidFill>
                  <a:srgbClr val="00B050"/>
                </a:solidFill>
              </a:rPr>
              <a:t>IR</a:t>
            </a:r>
            <a:r>
              <a:rPr lang="de-CH" dirty="0" smtClean="0"/>
              <a:t> Artengliederung </a:t>
            </a:r>
            <a:endParaRPr lang="de-CH" dirty="0"/>
          </a:p>
        </p:txBody>
      </p:sp>
      <p:sp>
        <p:nvSpPr>
          <p:cNvPr id="3" name="Inhaltsplatzhalter 2"/>
          <p:cNvSpPr>
            <a:spLocks noGrp="1"/>
          </p:cNvSpPr>
          <p:nvPr>
            <p:ph idx="1"/>
          </p:nvPr>
        </p:nvSpPr>
        <p:spPr>
          <a:xfrm>
            <a:off x="539552" y="2204864"/>
            <a:ext cx="7524948" cy="3816424"/>
          </a:xfrm>
        </p:spPr>
        <p:txBody>
          <a:bodyPr/>
          <a:lstStyle/>
          <a:p>
            <a:pPr>
              <a:buNone/>
            </a:pPr>
            <a:r>
              <a:rPr lang="de-CH" b="1" dirty="0" smtClean="0"/>
              <a:t>Ausgaben</a:t>
            </a:r>
            <a:endParaRPr lang="de-CH" sz="1800" dirty="0" smtClean="0"/>
          </a:p>
          <a:p>
            <a:pPr>
              <a:buNone/>
            </a:pPr>
            <a:r>
              <a:rPr lang="de-CH" dirty="0" smtClean="0"/>
              <a:t>50  Sachanlagen</a:t>
            </a:r>
          </a:p>
          <a:p>
            <a:pPr>
              <a:buNone/>
            </a:pPr>
            <a:r>
              <a:rPr lang="de-CH" dirty="0" smtClean="0"/>
              <a:t>51  Investitionen auf Rechnung Dritter</a:t>
            </a:r>
          </a:p>
          <a:p>
            <a:pPr>
              <a:buNone/>
            </a:pPr>
            <a:r>
              <a:rPr lang="de-CH" dirty="0" smtClean="0"/>
              <a:t>52  Immaterielle Anlagen</a:t>
            </a:r>
          </a:p>
          <a:p>
            <a:pPr>
              <a:buNone/>
            </a:pPr>
            <a:r>
              <a:rPr lang="de-CH" dirty="0" smtClean="0"/>
              <a:t>54  Darlehen</a:t>
            </a:r>
          </a:p>
          <a:p>
            <a:pPr>
              <a:buNone/>
            </a:pPr>
            <a:r>
              <a:rPr lang="de-CH" dirty="0" smtClean="0"/>
              <a:t>55  Beteiligungen, Grundkapitalien</a:t>
            </a:r>
          </a:p>
          <a:p>
            <a:pPr>
              <a:buNone/>
            </a:pPr>
            <a:r>
              <a:rPr lang="de-CH" dirty="0" smtClean="0"/>
              <a:t>56  Investitionsbeiträge</a:t>
            </a:r>
          </a:p>
          <a:p>
            <a:pPr>
              <a:buNone/>
            </a:pPr>
            <a:r>
              <a:rPr lang="de-CH" dirty="0" smtClean="0"/>
              <a:t>57  Durchlaufende Investitionsbeiträge</a:t>
            </a:r>
          </a:p>
          <a:p>
            <a:pPr>
              <a:buNone/>
            </a:pPr>
            <a:r>
              <a:rPr lang="de-CH" dirty="0" smtClean="0"/>
              <a:t>58  </a:t>
            </a:r>
            <a:r>
              <a:rPr lang="de-CH" dirty="0" err="1" smtClean="0"/>
              <a:t>a.o</a:t>
            </a:r>
            <a:r>
              <a:rPr lang="de-CH" dirty="0" smtClean="0"/>
              <a:t>. Investitionen</a:t>
            </a:r>
          </a:p>
          <a:p>
            <a:pPr>
              <a:buNone/>
            </a:pPr>
            <a:r>
              <a:rPr lang="de-CH" dirty="0" smtClean="0"/>
              <a:t>59  Übertrag an Bilanz</a:t>
            </a:r>
          </a:p>
          <a:p>
            <a:pPr>
              <a:buAutoNum type="arabicPlain" startAt="50"/>
            </a:pPr>
            <a:endParaRPr lang="de-CH" sz="1800" dirty="0" smtClean="0"/>
          </a:p>
          <a:p>
            <a:pPr marL="457200" indent="-457200">
              <a:buAutoNum type="arabicPlain" startAt="50"/>
            </a:pP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14</a:t>
            </a:fld>
            <a:endParaRPr lang="de-CH"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413906"/>
            <a:ext cx="8388672" cy="862966"/>
          </a:xfrm>
          <a:solidFill>
            <a:schemeClr val="bg1"/>
          </a:solidFill>
        </p:spPr>
        <p:txBody>
          <a:bodyPr/>
          <a:lstStyle/>
          <a:p>
            <a:pPr algn="l"/>
            <a:r>
              <a:rPr lang="de-CH" dirty="0" smtClean="0"/>
              <a:t>HRM2 Kontenplan: </a:t>
            </a:r>
            <a:r>
              <a:rPr lang="de-CH" dirty="0" smtClean="0">
                <a:solidFill>
                  <a:srgbClr val="00B050"/>
                </a:solidFill>
              </a:rPr>
              <a:t>IR</a:t>
            </a:r>
            <a:r>
              <a:rPr lang="de-CH" dirty="0" smtClean="0"/>
              <a:t> Artengliederung </a:t>
            </a:r>
            <a:endParaRPr lang="de-CH" dirty="0"/>
          </a:p>
        </p:txBody>
      </p:sp>
      <p:sp>
        <p:nvSpPr>
          <p:cNvPr id="3" name="Inhaltsplatzhalter 2"/>
          <p:cNvSpPr>
            <a:spLocks noGrp="1"/>
          </p:cNvSpPr>
          <p:nvPr>
            <p:ph idx="1"/>
          </p:nvPr>
        </p:nvSpPr>
        <p:spPr>
          <a:xfrm>
            <a:off x="457200" y="1999381"/>
            <a:ext cx="8229600" cy="4525963"/>
          </a:xfrm>
        </p:spPr>
        <p:txBody>
          <a:bodyPr/>
          <a:lstStyle/>
          <a:p>
            <a:pPr>
              <a:buNone/>
            </a:pPr>
            <a:r>
              <a:rPr lang="de-CH" b="1" dirty="0" smtClean="0"/>
              <a:t>Einnahmen</a:t>
            </a:r>
            <a:endParaRPr lang="de-CH" sz="1800" dirty="0" smtClean="0"/>
          </a:p>
          <a:p>
            <a:pPr>
              <a:buNone/>
            </a:pPr>
            <a:r>
              <a:rPr lang="de-CH" dirty="0" smtClean="0"/>
              <a:t>60 </a:t>
            </a:r>
            <a:r>
              <a:rPr lang="de-CH" dirty="0"/>
              <a:t> </a:t>
            </a:r>
            <a:r>
              <a:rPr lang="de-CH" dirty="0" smtClean="0"/>
              <a:t>Abgang von Sachanlagen</a:t>
            </a:r>
          </a:p>
          <a:p>
            <a:pPr>
              <a:buNone/>
            </a:pPr>
            <a:r>
              <a:rPr lang="de-CH" dirty="0" smtClean="0"/>
              <a:t>61  Rückerstattungen Investitionen auf Rechnung Dritter</a:t>
            </a:r>
          </a:p>
          <a:p>
            <a:pPr>
              <a:buNone/>
            </a:pPr>
            <a:r>
              <a:rPr lang="de-CH" dirty="0" smtClean="0"/>
              <a:t>62  Abgang von immateriellen Anlagen</a:t>
            </a:r>
          </a:p>
          <a:p>
            <a:pPr>
              <a:buNone/>
            </a:pPr>
            <a:r>
              <a:rPr lang="de-CH" dirty="0" smtClean="0"/>
              <a:t>63  Investitionsbeiträge</a:t>
            </a:r>
          </a:p>
          <a:p>
            <a:pPr>
              <a:buNone/>
            </a:pPr>
            <a:r>
              <a:rPr lang="de-CH" dirty="0" smtClean="0"/>
              <a:t>64  Rückzahlung von Darlehen</a:t>
            </a:r>
          </a:p>
          <a:p>
            <a:pPr>
              <a:buNone/>
            </a:pPr>
            <a:r>
              <a:rPr lang="de-CH" dirty="0" smtClean="0"/>
              <a:t>65  Abgang von Beteiligungen, Grundkapitalien</a:t>
            </a:r>
          </a:p>
          <a:p>
            <a:pPr>
              <a:buNone/>
            </a:pPr>
            <a:r>
              <a:rPr lang="de-CH" dirty="0" smtClean="0"/>
              <a:t>66  Rückzahlung von Investitionsbeiträgen</a:t>
            </a:r>
          </a:p>
          <a:p>
            <a:pPr>
              <a:buNone/>
            </a:pPr>
            <a:r>
              <a:rPr lang="de-CH" dirty="0" smtClean="0"/>
              <a:t>67  Durchlaufende Investitionsbeiträge</a:t>
            </a:r>
          </a:p>
          <a:p>
            <a:pPr>
              <a:buNone/>
            </a:pPr>
            <a:r>
              <a:rPr lang="de-CH" dirty="0" smtClean="0"/>
              <a:t>68  </a:t>
            </a:r>
            <a:r>
              <a:rPr lang="de-CH" dirty="0" err="1" smtClean="0"/>
              <a:t>a.o</a:t>
            </a:r>
            <a:r>
              <a:rPr lang="de-CH" dirty="0" smtClean="0"/>
              <a:t>. Investitionseinnahmen</a:t>
            </a:r>
          </a:p>
          <a:p>
            <a:pPr>
              <a:buNone/>
            </a:pPr>
            <a:r>
              <a:rPr lang="de-CH" dirty="0" smtClean="0"/>
              <a:t>69  Übertrag an Bilanz</a:t>
            </a:r>
          </a:p>
          <a:p>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15</a:t>
            </a:fld>
            <a:endParaRPr lang="de-CH"/>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87674F0A-37BA-4CE3-B1FD-DE57A7E2F2C6}" type="slidenum">
              <a:rPr lang="de-CH" smtClean="0"/>
              <a:pPr/>
              <a:t>16</a:t>
            </a:fld>
            <a:endParaRPr lang="de-CH"/>
          </a:p>
        </p:txBody>
      </p:sp>
      <p:sp>
        <p:nvSpPr>
          <p:cNvPr id="6" name="Rectangle 3"/>
          <p:cNvSpPr>
            <a:spLocks noChangeArrowheads="1"/>
          </p:cNvSpPr>
          <p:nvPr/>
        </p:nvSpPr>
        <p:spPr bwMode="auto">
          <a:xfrm>
            <a:off x="198467" y="1556792"/>
            <a:ext cx="810973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l"/>
            <a:r>
              <a:rPr lang="de-CH" altLang="de-DE" sz="2800" dirty="0" smtClean="0"/>
              <a:t>Kontenplan HRM2: </a:t>
            </a:r>
            <a:r>
              <a:rPr lang="de-CH" altLang="de-DE" sz="2800" dirty="0" smtClean="0">
                <a:solidFill>
                  <a:srgbClr val="00B050"/>
                </a:solidFill>
              </a:rPr>
              <a:t>INVESTITIONSRECHNUNG</a:t>
            </a:r>
            <a:endParaRPr lang="de-CH" altLang="de-DE" sz="2800" dirty="0">
              <a:solidFill>
                <a:srgbClr val="00B050"/>
              </a:solidFill>
            </a:endParaRPr>
          </a:p>
        </p:txBody>
      </p:sp>
      <p:graphicFrame>
        <p:nvGraphicFramePr>
          <p:cNvPr id="7" name="Group 189"/>
          <p:cNvGraphicFramePr>
            <a:graphicFrameLocks noGrp="1"/>
          </p:cNvGraphicFramePr>
          <p:nvPr>
            <p:extLst>
              <p:ext uri="{D42A27DB-BD31-4B8C-83A1-F6EECF244321}">
                <p14:modId xmlns:p14="http://schemas.microsoft.com/office/powerpoint/2010/main" val="2140841042"/>
              </p:ext>
            </p:extLst>
          </p:nvPr>
        </p:nvGraphicFramePr>
        <p:xfrm>
          <a:off x="395536" y="2492896"/>
          <a:ext cx="7977554" cy="2286206"/>
        </p:xfrm>
        <a:graphic>
          <a:graphicData uri="http://schemas.openxmlformats.org/drawingml/2006/table">
            <a:tbl>
              <a:tblPr/>
              <a:tblGrid>
                <a:gridCol w="1046285"/>
                <a:gridCol w="3162300"/>
                <a:gridCol w="3768969"/>
              </a:tblGrid>
              <a:tr h="823084">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1" i="0" u="none" strike="noStrike" cap="none" normalizeH="0" baseline="0" dirty="0" smtClean="0">
                          <a:ln>
                            <a:noFill/>
                          </a:ln>
                          <a:solidFill>
                            <a:schemeClr val="tx1"/>
                          </a:solidFill>
                          <a:effectLst/>
                          <a:latin typeface="Arial" charset="0"/>
                          <a:ea typeface="ＭＳ Ｐゴシック" pitchFamily="34" charset="-128"/>
                          <a:cs typeface="Arial" charset="0"/>
                        </a:rPr>
                        <a:t>1500</a:t>
                      </a:r>
                      <a:endPar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1" i="0" u="none" strike="noStrike" cap="none" normalizeH="0" baseline="0" dirty="0" smtClean="0">
                          <a:ln>
                            <a:noFill/>
                          </a:ln>
                          <a:solidFill>
                            <a:schemeClr val="tx1"/>
                          </a:solidFill>
                          <a:effectLst/>
                          <a:latin typeface="Arial" charset="0"/>
                          <a:ea typeface="ＭＳ Ｐゴシック" pitchFamily="34" charset="-128"/>
                          <a:cs typeface="Arial" charset="0"/>
                        </a:rPr>
                        <a:t>Feuerwehr</a:t>
                      </a:r>
                      <a:endPar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endParaRP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Feuerwehr, </a:t>
                      </a:r>
                      <a:r>
                        <a:rPr kumimoji="0" lang="de-DE" sz="1200" b="0" i="0" u="none" strike="noStrike" cap="none" normalizeH="0" baseline="0" dirty="0" err="1" smtClean="0">
                          <a:ln>
                            <a:noFill/>
                          </a:ln>
                          <a:solidFill>
                            <a:schemeClr val="tx1"/>
                          </a:solidFill>
                          <a:effectLst/>
                          <a:latin typeface="Arial" charset="0"/>
                          <a:ea typeface="ＭＳ Ｐゴシック" pitchFamily="34" charset="-128"/>
                          <a:cs typeface="Arial" charset="0"/>
                        </a:rPr>
                        <a:t>Ölwehr</a:t>
                      </a: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 Brandverhütung, Feuerschau, Feuerpolizei, Heustockkontrolle, Katastropheneinsätze, Feuerlöschgeräte und -einrichtungen, Löschwasserweiher, Feuerwehr-Ersatzabgaben.</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274361">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5040</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Hochbauten</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Feuerwehrmagazin</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61">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5060</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Mobilien</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Alarmanlage, Ausrüstung, Fahrzeuge</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69">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5620</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Investitionsbeiträge an Gemeinden und Gemeindeverbände</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Investitionsbeitrag (Fahrzeuge, Feuerwehrmagazin)</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361">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smtClean="0">
                          <a:ln>
                            <a:noFill/>
                          </a:ln>
                          <a:solidFill>
                            <a:schemeClr val="tx1"/>
                          </a:solidFill>
                          <a:effectLst/>
                          <a:latin typeface="Arial" charset="0"/>
                          <a:ea typeface="ＭＳ Ｐゴシック" pitchFamily="34" charset="-128"/>
                          <a:cs typeface="Arial" charset="0"/>
                        </a:rPr>
                        <a:t>6310</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Investitionsbeiträge vom Kanton</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t" latinLnBrk="0" hangingPunct="0">
                        <a:lnSpc>
                          <a:spcPct val="100000"/>
                        </a:lnSpc>
                        <a:spcBef>
                          <a:spcPct val="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ea typeface="ＭＳ Ｐゴシック" pitchFamily="34" charset="-128"/>
                          <a:cs typeface="Arial" charset="0"/>
                        </a:rPr>
                        <a:t>AGV Löschfonds</a:t>
                      </a:r>
                    </a:p>
                  </a:txBody>
                  <a:tcPr marL="84406" marR="84406"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352897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7664" y="1486824"/>
            <a:ext cx="8388672" cy="574024"/>
          </a:xfrm>
        </p:spPr>
        <p:txBody>
          <a:bodyPr/>
          <a:lstStyle/>
          <a:p>
            <a:pPr algn="l"/>
            <a:r>
              <a:rPr lang="de-CH" altLang="de-DE" dirty="0" smtClean="0"/>
              <a:t>Kontenplan HRM2: </a:t>
            </a:r>
            <a:r>
              <a:rPr lang="de-CH" altLang="de-DE" b="1" dirty="0" smtClean="0"/>
              <a:t>Bilanz </a:t>
            </a:r>
            <a:r>
              <a:rPr lang="de-CH" dirty="0" smtClean="0"/>
              <a:t>(Sachgruppen)</a:t>
            </a:r>
            <a:endParaRPr lang="de-CH" dirty="0"/>
          </a:p>
        </p:txBody>
      </p:sp>
      <p:sp>
        <p:nvSpPr>
          <p:cNvPr id="10" name="Textfeld 9"/>
          <p:cNvSpPr txBox="1"/>
          <p:nvPr/>
        </p:nvSpPr>
        <p:spPr>
          <a:xfrm>
            <a:off x="827584" y="2111945"/>
            <a:ext cx="1505605" cy="369332"/>
          </a:xfrm>
          <a:prstGeom prst="rect">
            <a:avLst/>
          </a:prstGeom>
          <a:noFill/>
        </p:spPr>
        <p:txBody>
          <a:bodyPr wrap="none" rtlCol="0">
            <a:spAutoFit/>
          </a:bodyPr>
          <a:lstStyle/>
          <a:p>
            <a:r>
              <a:rPr lang="de-CH" dirty="0" smtClean="0"/>
              <a:t>1       Aktiven</a:t>
            </a:r>
            <a:endParaRPr lang="de-CH" dirty="0"/>
          </a:p>
        </p:txBody>
      </p:sp>
      <p:sp>
        <p:nvSpPr>
          <p:cNvPr id="11" name="Textfeld 10"/>
          <p:cNvSpPr txBox="1"/>
          <p:nvPr/>
        </p:nvSpPr>
        <p:spPr>
          <a:xfrm>
            <a:off x="4283968" y="2111945"/>
            <a:ext cx="1872207" cy="369332"/>
          </a:xfrm>
          <a:prstGeom prst="rect">
            <a:avLst/>
          </a:prstGeom>
          <a:noFill/>
        </p:spPr>
        <p:txBody>
          <a:bodyPr wrap="square" rtlCol="0">
            <a:spAutoFit/>
          </a:bodyPr>
          <a:lstStyle/>
          <a:p>
            <a:r>
              <a:rPr lang="de-CH" dirty="0" smtClean="0"/>
              <a:t>2       Passiven</a:t>
            </a:r>
            <a:endParaRPr lang="de-CH" dirty="0"/>
          </a:p>
        </p:txBody>
      </p:sp>
      <p:sp>
        <p:nvSpPr>
          <p:cNvPr id="13" name="Textfeld 12"/>
          <p:cNvSpPr txBox="1"/>
          <p:nvPr/>
        </p:nvSpPr>
        <p:spPr>
          <a:xfrm>
            <a:off x="827584" y="2832025"/>
            <a:ext cx="3240360" cy="3416320"/>
          </a:xfrm>
          <a:prstGeom prst="rect">
            <a:avLst/>
          </a:prstGeom>
          <a:noFill/>
        </p:spPr>
        <p:txBody>
          <a:bodyPr wrap="square" rtlCol="0">
            <a:spAutoFit/>
          </a:bodyPr>
          <a:lstStyle/>
          <a:p>
            <a:r>
              <a:rPr lang="de-CH" dirty="0" smtClean="0"/>
              <a:t>10       Finanzvermögen</a:t>
            </a:r>
          </a:p>
          <a:p>
            <a:r>
              <a:rPr lang="de-CH" dirty="0" smtClean="0"/>
              <a:t>100     Flüssige Mittel</a:t>
            </a:r>
          </a:p>
          <a:p>
            <a:r>
              <a:rPr lang="de-CH" dirty="0" smtClean="0"/>
              <a:t>1002   Bank</a:t>
            </a:r>
          </a:p>
          <a:p>
            <a:r>
              <a:rPr lang="de-CH" dirty="0" smtClean="0"/>
              <a:t>10020 Bankkontokorrente</a:t>
            </a:r>
          </a:p>
          <a:p>
            <a:r>
              <a:rPr lang="de-CH" dirty="0" smtClean="0"/>
              <a:t>…..</a:t>
            </a:r>
          </a:p>
          <a:p>
            <a:pPr marL="342900" indent="-342900">
              <a:buAutoNum type="arabicPlain" startAt="101"/>
            </a:pPr>
            <a:r>
              <a:rPr lang="de-CH" dirty="0" smtClean="0"/>
              <a:t>     Forderungen</a:t>
            </a:r>
          </a:p>
          <a:p>
            <a:pPr marL="342900" indent="-342900"/>
            <a:r>
              <a:rPr lang="de-CH" dirty="0" smtClean="0"/>
              <a:t>1012   Steuerforderungen</a:t>
            </a:r>
          </a:p>
          <a:p>
            <a:pPr marL="342900" indent="-342900"/>
            <a:r>
              <a:rPr lang="de-CH" dirty="0" smtClean="0"/>
              <a:t>…..</a:t>
            </a:r>
          </a:p>
          <a:p>
            <a:pPr marL="342900" indent="-342900">
              <a:buAutoNum type="arabicPlain" startAt="14"/>
            </a:pPr>
            <a:r>
              <a:rPr lang="de-CH" dirty="0" smtClean="0"/>
              <a:t>     Verwaltungsvermögen</a:t>
            </a:r>
          </a:p>
          <a:p>
            <a:pPr marL="342900" indent="-342900"/>
            <a:r>
              <a:rPr lang="de-CH" dirty="0" smtClean="0"/>
              <a:t>140    Sachanlagen VV</a:t>
            </a:r>
          </a:p>
          <a:p>
            <a:pPr marL="342900" indent="-342900"/>
            <a:r>
              <a:rPr lang="de-CH" dirty="0" smtClean="0"/>
              <a:t>142    Immaterielle Anlagen</a:t>
            </a:r>
          </a:p>
          <a:p>
            <a:r>
              <a:rPr lang="de-CH" dirty="0" smtClean="0"/>
              <a:t>…..</a:t>
            </a:r>
          </a:p>
        </p:txBody>
      </p:sp>
      <p:sp>
        <p:nvSpPr>
          <p:cNvPr id="14" name="Textfeld 13"/>
          <p:cNvSpPr txBox="1"/>
          <p:nvPr/>
        </p:nvSpPr>
        <p:spPr>
          <a:xfrm>
            <a:off x="4283968" y="2832025"/>
            <a:ext cx="3942169" cy="3693319"/>
          </a:xfrm>
          <a:prstGeom prst="rect">
            <a:avLst/>
          </a:prstGeom>
          <a:noFill/>
        </p:spPr>
        <p:txBody>
          <a:bodyPr wrap="none" rtlCol="0">
            <a:spAutoFit/>
          </a:bodyPr>
          <a:lstStyle/>
          <a:p>
            <a:r>
              <a:rPr lang="de-CH" dirty="0" smtClean="0"/>
              <a:t>20     Fremdkapital</a:t>
            </a:r>
          </a:p>
          <a:p>
            <a:r>
              <a:rPr lang="de-CH" dirty="0" smtClean="0"/>
              <a:t>200   Lfd. Verbindlichkeiten</a:t>
            </a:r>
          </a:p>
          <a:p>
            <a:r>
              <a:rPr lang="de-CH" dirty="0" smtClean="0"/>
              <a:t>…..</a:t>
            </a:r>
          </a:p>
          <a:p>
            <a:pPr marL="342900" indent="-342900">
              <a:buAutoNum type="arabicPlain" startAt="206"/>
            </a:pPr>
            <a:r>
              <a:rPr lang="de-CH" dirty="0" smtClean="0"/>
              <a:t>   </a:t>
            </a:r>
            <a:r>
              <a:rPr lang="de-CH" dirty="0" err="1" smtClean="0"/>
              <a:t>Langfr</a:t>
            </a:r>
            <a:r>
              <a:rPr lang="de-CH" dirty="0" smtClean="0"/>
              <a:t>. Finanzverbindlichkeiten</a:t>
            </a:r>
          </a:p>
          <a:p>
            <a:pPr marL="342900" indent="-342900">
              <a:buAutoNum type="arabicPlain" startAt="208"/>
            </a:pPr>
            <a:r>
              <a:rPr lang="de-CH" dirty="0" smtClean="0"/>
              <a:t>   Langfristige Rückstellungen</a:t>
            </a:r>
          </a:p>
          <a:p>
            <a:pPr marL="342900" indent="-342900"/>
            <a:r>
              <a:rPr lang="de-CH" dirty="0" smtClean="0"/>
              <a:t>…..</a:t>
            </a:r>
          </a:p>
          <a:p>
            <a:endParaRPr lang="de-CH" dirty="0" smtClean="0"/>
          </a:p>
          <a:p>
            <a:r>
              <a:rPr lang="de-CH" dirty="0" smtClean="0"/>
              <a:t>29     Eigenkapital</a:t>
            </a:r>
          </a:p>
          <a:p>
            <a:pPr marL="342900" indent="-342900">
              <a:buAutoNum type="arabicPlain" startAt="290"/>
            </a:pPr>
            <a:r>
              <a:rPr lang="de-CH" smtClean="0"/>
              <a:t>   Verpflichtungen/Vorschüsse </a:t>
            </a:r>
            <a:r>
              <a:rPr lang="de-CH" dirty="0" smtClean="0"/>
              <a:t>SF</a:t>
            </a:r>
          </a:p>
          <a:p>
            <a:pPr marL="342900" indent="-342900"/>
            <a:r>
              <a:rPr lang="de-CH" dirty="0" smtClean="0"/>
              <a:t>295   Aufwertungsreserve</a:t>
            </a:r>
          </a:p>
          <a:p>
            <a:r>
              <a:rPr lang="de-CH" dirty="0" smtClean="0"/>
              <a:t>296   Neubewertungsreserve</a:t>
            </a:r>
          </a:p>
          <a:p>
            <a:r>
              <a:rPr lang="de-CH" dirty="0" smtClean="0"/>
              <a:t>299   Bilanzüberschuss/-</a:t>
            </a:r>
            <a:r>
              <a:rPr lang="de-CH" dirty="0" err="1" smtClean="0"/>
              <a:t>fehlbetrag</a:t>
            </a:r>
            <a:endParaRPr lang="de-CH" dirty="0" smtClean="0"/>
          </a:p>
          <a:p>
            <a:r>
              <a:rPr lang="de-CH" dirty="0" smtClean="0"/>
              <a:t>…..</a:t>
            </a:r>
          </a:p>
        </p:txBody>
      </p:sp>
      <p:cxnSp>
        <p:nvCxnSpPr>
          <p:cNvPr id="15" name="Gerade Verbindung 14"/>
          <p:cNvCxnSpPr/>
          <p:nvPr/>
        </p:nvCxnSpPr>
        <p:spPr>
          <a:xfrm>
            <a:off x="4211960" y="2183953"/>
            <a:ext cx="0" cy="388843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p:nvCxnSpPr>
        <p:spPr>
          <a:xfrm>
            <a:off x="683568" y="2543993"/>
            <a:ext cx="669674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17</a:t>
            </a:fld>
            <a:endParaRPr lang="de-CH" dirty="0"/>
          </a:p>
        </p:txBody>
      </p:sp>
    </p:spTree>
    <p:extLst>
      <p:ext uri="{BB962C8B-B14F-4D97-AF65-F5344CB8AC3E}">
        <p14:creationId xmlns:p14="http://schemas.microsoft.com/office/powerpoint/2010/main" val="3857237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algn="l"/>
            <a:r>
              <a:rPr lang="de-CH" sz="2800" dirty="0"/>
              <a:t/>
            </a:r>
            <a:br>
              <a:rPr lang="de-CH" sz="2800" dirty="0"/>
            </a:br>
            <a:r>
              <a:rPr lang="de-CH" sz="3100" dirty="0" smtClean="0"/>
              <a:t>Aktiven</a:t>
            </a:r>
            <a:endParaRPr lang="de-CH" sz="3200" dirty="0"/>
          </a:p>
        </p:txBody>
      </p:sp>
      <p:sp>
        <p:nvSpPr>
          <p:cNvPr id="26627" name="Rectangle 3"/>
          <p:cNvSpPr>
            <a:spLocks noGrp="1" noChangeArrowheads="1"/>
          </p:cNvSpPr>
          <p:nvPr>
            <p:ph idx="1"/>
          </p:nvPr>
        </p:nvSpPr>
        <p:spPr>
          <a:xfrm>
            <a:off x="457200" y="1639341"/>
            <a:ext cx="8229600" cy="1789659"/>
          </a:xfrm>
        </p:spPr>
        <p:txBody>
          <a:bodyPr>
            <a:normAutofit/>
          </a:bodyPr>
          <a:lstStyle/>
          <a:p>
            <a:pPr>
              <a:buFont typeface="Symbol" pitchFamily="18" charset="2"/>
              <a:buNone/>
            </a:pPr>
            <a:endParaRPr lang="de-CH" b="1" dirty="0" smtClean="0"/>
          </a:p>
          <a:p>
            <a:pPr>
              <a:buFont typeface="Symbol" pitchFamily="18" charset="2"/>
              <a:buNone/>
            </a:pPr>
            <a:endParaRPr lang="de-CH" b="1" dirty="0" smtClean="0"/>
          </a:p>
          <a:p>
            <a:pPr>
              <a:buFont typeface="Symbol" pitchFamily="18" charset="2"/>
              <a:buNone/>
            </a:pPr>
            <a:r>
              <a:rPr lang="de-CH" b="1" dirty="0" smtClean="0"/>
              <a:t>Finanzvermögen </a:t>
            </a:r>
            <a:endParaRPr lang="de-CH" b="1" dirty="0"/>
          </a:p>
          <a:p>
            <a:pPr marL="0" indent="0">
              <a:buFont typeface="Symbol" pitchFamily="18" charset="2"/>
              <a:buNone/>
            </a:pPr>
            <a:r>
              <a:rPr lang="de-CH" dirty="0" smtClean="0"/>
              <a:t>sind </a:t>
            </a:r>
            <a:r>
              <a:rPr lang="de-CH" dirty="0"/>
              <a:t>Vermögenswerte, welche veräussert werden können, ohne die </a:t>
            </a:r>
            <a:r>
              <a:rPr lang="de-CH" dirty="0" smtClean="0"/>
              <a:t>öffentliche </a:t>
            </a:r>
            <a:r>
              <a:rPr lang="de-CH" dirty="0"/>
              <a:t>Aufgabenerfüllung zu </a:t>
            </a:r>
            <a:r>
              <a:rPr lang="de-CH" dirty="0" smtClean="0"/>
              <a:t>beeinträchtigen.</a:t>
            </a:r>
            <a:endParaRPr lang="de-CH" dirty="0"/>
          </a:p>
        </p:txBody>
      </p:sp>
      <p:sp>
        <p:nvSpPr>
          <p:cNvPr id="26628" name="Rectangle 4"/>
          <p:cNvSpPr>
            <a:spLocks noGrp="1" noChangeArrowheads="1"/>
          </p:cNvSpPr>
          <p:nvPr>
            <p:ph sz="half" idx="4294967295"/>
          </p:nvPr>
        </p:nvSpPr>
        <p:spPr>
          <a:xfrm>
            <a:off x="467544" y="3429000"/>
            <a:ext cx="8028570" cy="1511399"/>
          </a:xfrm>
          <a:prstGeom prst="rect">
            <a:avLst/>
          </a:prstGeom>
        </p:spPr>
        <p:txBody>
          <a:bodyPr>
            <a:noAutofit/>
          </a:bodyPr>
          <a:lstStyle/>
          <a:p>
            <a:pPr marL="0" indent="0">
              <a:buNone/>
            </a:pPr>
            <a:endParaRPr lang="de-CH" b="1" dirty="0" smtClean="0"/>
          </a:p>
          <a:p>
            <a:pPr marL="0" indent="0">
              <a:buNone/>
            </a:pPr>
            <a:r>
              <a:rPr lang="de-CH" b="1" dirty="0" smtClean="0"/>
              <a:t>Verwaltungsvermögen</a:t>
            </a:r>
          </a:p>
          <a:p>
            <a:pPr marL="0" indent="0">
              <a:buNone/>
            </a:pPr>
            <a:r>
              <a:rPr lang="de-CH" dirty="0" smtClean="0"/>
              <a:t>sind </a:t>
            </a:r>
            <a:r>
              <a:rPr lang="de-CH" dirty="0"/>
              <a:t>Vermögenswerte, die unmittelbar der Erfüllung öffentlicher Aufgaben dienen, insbesondere Investitionen und Investitionsbeiträge. Steht im direkten Zusammenhang mit Gemeindeaufgaben.</a:t>
            </a:r>
          </a:p>
          <a:p>
            <a:pPr>
              <a:buFont typeface="Symbol" pitchFamily="18" charset="2"/>
              <a:buNone/>
            </a:pPr>
            <a:endParaRPr lang="de-CH" sz="2400" dirty="0" smtClean="0"/>
          </a:p>
          <a:p>
            <a:pPr>
              <a:buFont typeface="Symbol" pitchFamily="18" charset="2"/>
              <a:buNone/>
            </a:pPr>
            <a:endParaRPr lang="de-CH" sz="2400" dirty="0"/>
          </a:p>
        </p:txBody>
      </p:sp>
      <p:sp>
        <p:nvSpPr>
          <p:cNvPr id="7"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18</a:t>
            </a:fld>
            <a:endParaRPr lang="de-CH" dirty="0"/>
          </a:p>
        </p:txBody>
      </p:sp>
    </p:spTree>
    <p:extLst>
      <p:ext uri="{BB962C8B-B14F-4D97-AF65-F5344CB8AC3E}">
        <p14:creationId xmlns:p14="http://schemas.microsoft.com/office/powerpoint/2010/main" val="3411719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CH" dirty="0" smtClean="0"/>
              <a:t>Passiven</a:t>
            </a:r>
            <a:endParaRPr lang="de-CH" dirty="0"/>
          </a:p>
        </p:txBody>
      </p:sp>
      <p:sp>
        <p:nvSpPr>
          <p:cNvPr id="3" name="Inhaltsplatzhalter 2"/>
          <p:cNvSpPr>
            <a:spLocks noGrp="1"/>
          </p:cNvSpPr>
          <p:nvPr>
            <p:ph idx="1"/>
          </p:nvPr>
        </p:nvSpPr>
        <p:spPr>
          <a:xfrm>
            <a:off x="971600" y="2060848"/>
            <a:ext cx="6985000" cy="3816424"/>
          </a:xfrm>
        </p:spPr>
        <p:txBody>
          <a:bodyPr/>
          <a:lstStyle/>
          <a:p>
            <a:pPr>
              <a:buNone/>
            </a:pPr>
            <a:r>
              <a:rPr lang="de-CH" b="1" dirty="0" smtClean="0"/>
              <a:t>Fremdkapital</a:t>
            </a:r>
          </a:p>
          <a:p>
            <a:r>
              <a:rPr lang="de-CH" dirty="0" smtClean="0"/>
              <a:t>Kurzfristige Verpflichtungen</a:t>
            </a:r>
          </a:p>
          <a:p>
            <a:r>
              <a:rPr lang="de-CH" dirty="0" smtClean="0"/>
              <a:t>Langfristige Verpflichtungen</a:t>
            </a:r>
          </a:p>
          <a:p>
            <a:r>
              <a:rPr lang="de-CH" dirty="0" smtClean="0"/>
              <a:t>Rückstellungen</a:t>
            </a:r>
          </a:p>
          <a:p>
            <a:pPr>
              <a:buNone/>
            </a:pPr>
            <a:endParaRPr lang="de-CH" b="1" dirty="0" smtClean="0"/>
          </a:p>
          <a:p>
            <a:pPr>
              <a:buNone/>
            </a:pPr>
            <a:r>
              <a:rPr lang="de-CH" b="1" dirty="0" smtClean="0"/>
              <a:t>Eigenkapital</a:t>
            </a:r>
          </a:p>
          <a:p>
            <a:r>
              <a:rPr lang="de-CH" dirty="0" smtClean="0"/>
              <a:t>Verpflichtungen / Vorschüsse Spezialfinanzierungen</a:t>
            </a:r>
          </a:p>
          <a:p>
            <a:r>
              <a:rPr lang="de-CH" dirty="0" smtClean="0"/>
              <a:t>Fonds und Rücklagen Globalbudgetbereiche</a:t>
            </a:r>
          </a:p>
          <a:p>
            <a:r>
              <a:rPr lang="de-CH" dirty="0" smtClean="0"/>
              <a:t>Vorfinanzierungen</a:t>
            </a:r>
          </a:p>
          <a:p>
            <a:r>
              <a:rPr lang="de-CH" dirty="0" smtClean="0"/>
              <a:t>Aufwertungsreserve VV / Neubewertungsreserve FV</a:t>
            </a:r>
          </a:p>
          <a:p>
            <a:r>
              <a:rPr lang="de-CH" dirty="0" smtClean="0"/>
              <a:t>Bilanzüberschuss / -fehlbetrag</a:t>
            </a:r>
          </a:p>
          <a:p>
            <a:pPr>
              <a:buNone/>
            </a:pP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19</a:t>
            </a:fld>
            <a:endParaRPr lang="de-CH"/>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87674F0A-37BA-4CE3-B1FD-DE57A7E2F2C6}" type="slidenum">
              <a:rPr lang="de-CH" smtClean="0"/>
              <a:pPr/>
              <a:t>2</a:t>
            </a:fld>
            <a:endParaRPr lang="de-CH" dirty="0"/>
          </a:p>
        </p:txBody>
      </p:sp>
      <p:sp>
        <p:nvSpPr>
          <p:cNvPr id="6" name="Titel 1"/>
          <p:cNvSpPr txBox="1">
            <a:spLocks/>
          </p:cNvSpPr>
          <p:nvPr/>
        </p:nvSpPr>
        <p:spPr>
          <a:xfrm>
            <a:off x="464096" y="1052736"/>
            <a:ext cx="8229600" cy="72008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algn="l"/>
            <a:r>
              <a:rPr lang="de-CH" b="1" cap="all" dirty="0">
                <a:solidFill>
                  <a:srgbClr val="224681"/>
                </a:solidFill>
                <a:latin typeface="Arial" panose="020B0604020202020204" pitchFamily="34" charset="0"/>
                <a:cs typeface="Arial" panose="020B0604020202020204" pitchFamily="34" charset="0"/>
              </a:rPr>
              <a:t>Wesentliche Unterschiede</a:t>
            </a:r>
          </a:p>
        </p:txBody>
      </p:sp>
      <p:sp>
        <p:nvSpPr>
          <p:cNvPr id="7" name="Textplatzhalter 2"/>
          <p:cNvSpPr txBox="1">
            <a:spLocks/>
          </p:cNvSpPr>
          <p:nvPr/>
        </p:nvSpPr>
        <p:spPr>
          <a:xfrm>
            <a:off x="457200" y="1700808"/>
            <a:ext cx="4040188" cy="6397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b="1" dirty="0" smtClean="0"/>
              <a:t>Private Unternehmung</a:t>
            </a:r>
            <a:endParaRPr lang="de-CH" b="1" dirty="0"/>
          </a:p>
        </p:txBody>
      </p:sp>
      <p:sp>
        <p:nvSpPr>
          <p:cNvPr id="8" name="Inhaltsplatzhalter 3"/>
          <p:cNvSpPr txBox="1">
            <a:spLocks/>
          </p:cNvSpPr>
          <p:nvPr/>
        </p:nvSpPr>
        <p:spPr>
          <a:xfrm>
            <a:off x="457200" y="2286024"/>
            <a:ext cx="4040188" cy="3951288"/>
          </a:xfrm>
          <a:prstGeom prst="rect">
            <a:avLst/>
          </a:prstGeom>
          <a:solidFill>
            <a:schemeClr val="tx2">
              <a:lumMod val="20000"/>
              <a:lumOff val="80000"/>
            </a:schemeClr>
          </a:solidFill>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de-CH" sz="2600" dirty="0" smtClean="0"/>
              <a:t>Zielsetzung</a:t>
            </a:r>
            <a:endParaRPr lang="de-CH" dirty="0" smtClean="0"/>
          </a:p>
          <a:p>
            <a:r>
              <a:rPr lang="de-CH" sz="2600" dirty="0" smtClean="0"/>
              <a:t>Gewinn</a:t>
            </a:r>
          </a:p>
          <a:p>
            <a:r>
              <a:rPr lang="de-CH" sz="2600" dirty="0" smtClean="0"/>
              <a:t>Rentabilität</a:t>
            </a:r>
          </a:p>
          <a:p>
            <a:r>
              <a:rPr lang="de-CH" sz="2600" dirty="0" smtClean="0"/>
              <a:t>Reservebildung</a:t>
            </a:r>
          </a:p>
          <a:p>
            <a:pPr>
              <a:buFont typeface="Arial" pitchFamily="34" charset="0"/>
              <a:buNone/>
            </a:pPr>
            <a:r>
              <a:rPr lang="de-CH" sz="2600" dirty="0" smtClean="0"/>
              <a:t>Abschreibungen</a:t>
            </a:r>
          </a:p>
          <a:p>
            <a:r>
              <a:rPr lang="de-CH" sz="2600" dirty="0" smtClean="0"/>
              <a:t>betriebswirtschaftlich</a:t>
            </a:r>
          </a:p>
          <a:p>
            <a:r>
              <a:rPr lang="de-CH" sz="2600" dirty="0" smtClean="0"/>
              <a:t>Nutzungsdauer/Leistung</a:t>
            </a:r>
          </a:p>
          <a:p>
            <a:pPr>
              <a:buFont typeface="Arial" pitchFamily="34" charset="0"/>
              <a:buNone/>
            </a:pPr>
            <a:r>
              <a:rPr lang="de-CH" sz="2600" dirty="0" smtClean="0"/>
              <a:t>Unternehmensführung</a:t>
            </a:r>
          </a:p>
          <a:p>
            <a:r>
              <a:rPr lang="de-CH" sz="2600" dirty="0" smtClean="0"/>
              <a:t>Verwaltungsrat</a:t>
            </a:r>
          </a:p>
          <a:p>
            <a:pPr>
              <a:buFont typeface="Arial" pitchFamily="34" charset="0"/>
              <a:buNone/>
            </a:pPr>
            <a:endParaRPr lang="de-CH" dirty="0" smtClean="0"/>
          </a:p>
          <a:p>
            <a:endParaRPr lang="de-CH" dirty="0"/>
          </a:p>
        </p:txBody>
      </p:sp>
      <p:sp>
        <p:nvSpPr>
          <p:cNvPr id="9" name="Textplatzhalter 4"/>
          <p:cNvSpPr txBox="1">
            <a:spLocks/>
          </p:cNvSpPr>
          <p:nvPr/>
        </p:nvSpPr>
        <p:spPr>
          <a:xfrm>
            <a:off x="4645024" y="1700808"/>
            <a:ext cx="4319463"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sz="2400" b="1" dirty="0" smtClean="0"/>
              <a:t>Öffentliches Gemeinwesen</a:t>
            </a:r>
            <a:endParaRPr lang="de-CH" sz="2400" b="1" dirty="0"/>
          </a:p>
        </p:txBody>
      </p:sp>
      <p:sp>
        <p:nvSpPr>
          <p:cNvPr id="10" name="Inhaltsplatzhalter 5"/>
          <p:cNvSpPr txBox="1">
            <a:spLocks/>
          </p:cNvSpPr>
          <p:nvPr/>
        </p:nvSpPr>
        <p:spPr>
          <a:xfrm>
            <a:off x="4645025" y="2286024"/>
            <a:ext cx="4041775" cy="3951288"/>
          </a:xfrm>
          <a:prstGeom prst="rect">
            <a:avLst/>
          </a:prstGeom>
          <a:solidFill>
            <a:schemeClr val="accent3">
              <a:lumMod val="40000"/>
              <a:lumOff val="60000"/>
            </a:schemeClr>
          </a:solidFill>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de-CH" sz="2600" dirty="0" smtClean="0"/>
              <a:t>Zielsetzung</a:t>
            </a:r>
            <a:endParaRPr lang="de-CH" dirty="0" smtClean="0"/>
          </a:p>
          <a:p>
            <a:r>
              <a:rPr lang="de-CH" sz="2600" dirty="0" smtClean="0"/>
              <a:t>auf Dauer ausgeglichen</a:t>
            </a:r>
          </a:p>
          <a:p>
            <a:r>
              <a:rPr lang="de-CH" sz="2600" dirty="0" smtClean="0"/>
              <a:t>kostendeckend</a:t>
            </a:r>
          </a:p>
          <a:p>
            <a:r>
              <a:rPr lang="de-CH" sz="2600" u="sng" dirty="0" smtClean="0"/>
              <a:t>keine</a:t>
            </a:r>
            <a:r>
              <a:rPr lang="de-CH" sz="2600" dirty="0" smtClean="0"/>
              <a:t> Reservebildung</a:t>
            </a:r>
          </a:p>
          <a:p>
            <a:pPr>
              <a:buFont typeface="Arial" pitchFamily="34" charset="0"/>
              <a:buNone/>
            </a:pPr>
            <a:r>
              <a:rPr lang="de-CH" sz="2600" dirty="0" smtClean="0"/>
              <a:t>Abschreibungen</a:t>
            </a:r>
          </a:p>
          <a:p>
            <a:r>
              <a:rPr lang="de-CH" sz="2600" dirty="0" smtClean="0"/>
              <a:t>betriebswirtschaftlich</a:t>
            </a:r>
          </a:p>
          <a:p>
            <a:r>
              <a:rPr lang="de-CH" sz="2600" dirty="0" smtClean="0"/>
              <a:t>vom Anschaffungswert</a:t>
            </a:r>
          </a:p>
          <a:p>
            <a:pPr>
              <a:buFont typeface="Arial" pitchFamily="34" charset="0"/>
              <a:buNone/>
            </a:pPr>
            <a:r>
              <a:rPr lang="de-CH" sz="2600" dirty="0" smtClean="0"/>
              <a:t>Politische Führung</a:t>
            </a:r>
          </a:p>
          <a:p>
            <a:r>
              <a:rPr lang="de-CH" sz="2600" dirty="0" smtClean="0"/>
              <a:t>Stadt-/Gemeinderat</a:t>
            </a:r>
            <a:endParaRPr lang="de-CH" sz="2600" dirty="0"/>
          </a:p>
        </p:txBody>
      </p:sp>
    </p:spTree>
    <p:extLst>
      <p:ext uri="{BB962C8B-B14F-4D97-AF65-F5344CB8AC3E}">
        <p14:creationId xmlns:p14="http://schemas.microsoft.com/office/powerpoint/2010/main" val="650187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Spezialfinanzierungen (SF)</a:t>
            </a:r>
            <a:endParaRPr lang="de-CH" dirty="0"/>
          </a:p>
        </p:txBody>
      </p:sp>
      <p:sp>
        <p:nvSpPr>
          <p:cNvPr id="3" name="Inhaltsplatzhalter 2"/>
          <p:cNvSpPr>
            <a:spLocks noGrp="1"/>
          </p:cNvSpPr>
          <p:nvPr>
            <p:ph idx="1"/>
          </p:nvPr>
        </p:nvSpPr>
        <p:spPr>
          <a:xfrm>
            <a:off x="1079500" y="2025015"/>
            <a:ext cx="6985000" cy="2807970"/>
          </a:xfrm>
        </p:spPr>
        <p:txBody>
          <a:bodyPr/>
          <a:lstStyle/>
          <a:p>
            <a:r>
              <a:rPr lang="de-CH" b="1" dirty="0" smtClean="0"/>
              <a:t>Wasserwerk </a:t>
            </a:r>
          </a:p>
          <a:p>
            <a:r>
              <a:rPr lang="de-CH" b="1" dirty="0" smtClean="0"/>
              <a:t>Abwasserbeseitigung</a:t>
            </a:r>
          </a:p>
          <a:p>
            <a:r>
              <a:rPr lang="de-CH" b="1" dirty="0" smtClean="0"/>
              <a:t>Abfallwirtschaft</a:t>
            </a:r>
          </a:p>
          <a:p>
            <a:r>
              <a:rPr lang="de-CH" b="1" dirty="0" smtClean="0"/>
              <a:t>Elektrizitätswerk</a:t>
            </a:r>
          </a:p>
          <a:p>
            <a:pPr>
              <a:buNone/>
            </a:pPr>
            <a:endParaRPr lang="de-CH" dirty="0" smtClean="0">
              <a:solidFill>
                <a:srgbClr val="0070C0"/>
              </a:solidFill>
            </a:endParaRPr>
          </a:p>
          <a:p>
            <a:pPr>
              <a:buNone/>
            </a:pPr>
            <a:r>
              <a:rPr lang="de-CH" dirty="0" smtClean="0">
                <a:solidFill>
                  <a:srgbClr val="0070C0"/>
                </a:solidFill>
              </a:rPr>
              <a:t>Besonderheiten:</a:t>
            </a:r>
          </a:p>
          <a:p>
            <a:pPr marL="457200" indent="-457200">
              <a:buFont typeface="+mj-lt"/>
              <a:buAutoNum type="alphaLcPeriod"/>
            </a:pPr>
            <a:r>
              <a:rPr lang="de-CH" dirty="0" smtClean="0"/>
              <a:t>Selbsttragend</a:t>
            </a:r>
          </a:p>
          <a:p>
            <a:pPr marL="457200" indent="-457200">
              <a:buFont typeface="+mj-lt"/>
              <a:buAutoNum type="alphaLcPeriod"/>
            </a:pPr>
            <a:r>
              <a:rPr lang="de-CH" dirty="0" smtClean="0"/>
              <a:t>Keine Steuergelder zur Aufwanddeckung</a:t>
            </a:r>
          </a:p>
          <a:p>
            <a:pPr marL="457200" indent="-457200">
              <a:buFont typeface="+mj-lt"/>
              <a:buAutoNum type="alphaLcPeriod"/>
            </a:pPr>
            <a:r>
              <a:rPr lang="de-CH" dirty="0" smtClean="0"/>
              <a:t>Verrechnung Zinsen, Verwaltungsaufwand</a:t>
            </a:r>
          </a:p>
          <a:p>
            <a:pPr marL="457200" indent="-457200">
              <a:buFont typeface="+mj-lt"/>
              <a:buAutoNum type="alphaLcPeriod"/>
            </a:pPr>
            <a:r>
              <a:rPr lang="de-CH" dirty="0" smtClean="0"/>
              <a:t>Übertrag Ergebnis in Bilanz </a:t>
            </a:r>
          </a:p>
        </p:txBody>
      </p:sp>
      <p:sp>
        <p:nvSpPr>
          <p:cNvPr id="4" name="Foliennummernplatzhalter 3"/>
          <p:cNvSpPr>
            <a:spLocks noGrp="1"/>
          </p:cNvSpPr>
          <p:nvPr>
            <p:ph type="sldNum" sz="quarter" idx="4"/>
          </p:nvPr>
        </p:nvSpPr>
        <p:spPr/>
        <p:txBody>
          <a:bodyPr/>
          <a:lstStyle/>
          <a:p>
            <a:fld id="{87674F0A-37BA-4CE3-B1FD-DE57A7E2F2C6}" type="slidenum">
              <a:rPr lang="de-CH" smtClean="0"/>
              <a:pPr/>
              <a:t>20</a:t>
            </a:fld>
            <a:endParaRPr lang="de-CH"/>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7664" y="1484784"/>
            <a:ext cx="8388672" cy="862966"/>
          </a:xfrm>
        </p:spPr>
        <p:txBody>
          <a:bodyPr/>
          <a:lstStyle/>
          <a:p>
            <a:r>
              <a:rPr lang="de-CH" dirty="0" smtClean="0"/>
              <a:t>Investitionsbegriff </a:t>
            </a:r>
            <a:br>
              <a:rPr lang="de-CH" dirty="0" smtClean="0"/>
            </a:br>
            <a:r>
              <a:rPr lang="de-CH" dirty="0" smtClean="0"/>
              <a:t>(sachlich und finanziell)</a:t>
            </a:r>
            <a:endParaRPr lang="de-CH" dirty="0"/>
          </a:p>
        </p:txBody>
      </p:sp>
      <p:sp>
        <p:nvSpPr>
          <p:cNvPr id="3" name="Inhaltsplatzhalter 2"/>
          <p:cNvSpPr>
            <a:spLocks noGrp="1"/>
          </p:cNvSpPr>
          <p:nvPr>
            <p:ph idx="1"/>
          </p:nvPr>
        </p:nvSpPr>
        <p:spPr>
          <a:xfrm>
            <a:off x="1079500" y="2492896"/>
            <a:ext cx="7740972" cy="2807970"/>
          </a:xfrm>
        </p:spPr>
        <p:txBody>
          <a:bodyPr/>
          <a:lstStyle/>
          <a:p>
            <a:pPr>
              <a:buNone/>
            </a:pPr>
            <a:r>
              <a:rPr lang="de-CH" b="1" dirty="0" smtClean="0"/>
              <a:t>sachlicher Investitionsbegriff = mehrjährige Nutzungsdauer</a:t>
            </a:r>
          </a:p>
          <a:p>
            <a:pPr>
              <a:spcBef>
                <a:spcPts val="1200"/>
              </a:spcBef>
            </a:pPr>
            <a:r>
              <a:rPr lang="de-CH" dirty="0" smtClean="0"/>
              <a:t>Landerwerb Verwaltungsvermögen</a:t>
            </a:r>
          </a:p>
          <a:p>
            <a:pPr>
              <a:spcBef>
                <a:spcPts val="1200"/>
              </a:spcBef>
            </a:pPr>
            <a:r>
              <a:rPr lang="de-CH" dirty="0" smtClean="0"/>
              <a:t>Bauliche Investitionen</a:t>
            </a:r>
          </a:p>
          <a:p>
            <a:pPr>
              <a:spcBef>
                <a:spcPts val="1200"/>
              </a:spcBef>
            </a:pPr>
            <a:r>
              <a:rPr lang="de-CH" dirty="0" smtClean="0"/>
              <a:t>Anschaffung vom Mobilien</a:t>
            </a:r>
          </a:p>
          <a:p>
            <a:pPr>
              <a:spcBef>
                <a:spcPts val="1200"/>
              </a:spcBef>
            </a:pPr>
            <a:r>
              <a:rPr lang="de-CH" dirty="0" smtClean="0"/>
              <a:t>Kosten für Planungsprojekte</a:t>
            </a:r>
          </a:p>
          <a:p>
            <a:pPr>
              <a:spcBef>
                <a:spcPts val="1200"/>
              </a:spcBef>
            </a:pPr>
            <a:r>
              <a:rPr lang="de-CH" dirty="0" smtClean="0"/>
              <a:t>Instandstellung/Unterhalt an Sachanlagen mit mehrjähriger Nutzungsdauer, wenn wertvermehrend (Verlängerung Nutzungsdauer, Erhöhung Kapazität oder Raumvolumen, Verbesserung Standard)</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21</a:t>
            </a:fld>
            <a:endParaRPr lang="de-CH"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Aktivierungsgrenze</a:t>
            </a:r>
            <a:endParaRPr lang="de-CH" dirty="0"/>
          </a:p>
        </p:txBody>
      </p:sp>
      <p:sp>
        <p:nvSpPr>
          <p:cNvPr id="3" name="Inhaltsplatzhalter 2"/>
          <p:cNvSpPr>
            <a:spLocks noGrp="1"/>
          </p:cNvSpPr>
          <p:nvPr>
            <p:ph idx="1"/>
          </p:nvPr>
        </p:nvSpPr>
        <p:spPr>
          <a:xfrm>
            <a:off x="1043608" y="2132856"/>
            <a:ext cx="7488832" cy="2807970"/>
          </a:xfrm>
        </p:spPr>
        <p:txBody>
          <a:bodyPr/>
          <a:lstStyle/>
          <a:p>
            <a:pPr>
              <a:buNone/>
            </a:pPr>
            <a:r>
              <a:rPr lang="de-CH" sz="2000" b="1" dirty="0" smtClean="0"/>
              <a:t>finanzieller Investitionsbegriff = Aktivierungsgrenze</a:t>
            </a:r>
          </a:p>
          <a:p>
            <a:pPr>
              <a:tabLst>
                <a:tab pos="2514600" algn="l"/>
                <a:tab pos="2779713" algn="l"/>
                <a:tab pos="4124325" algn="r"/>
              </a:tabLst>
            </a:pPr>
            <a:r>
              <a:rPr lang="de-CH" dirty="0" smtClean="0"/>
              <a:t>bis 1'000 Einwohner 	= 	CHF	 25'000</a:t>
            </a:r>
          </a:p>
          <a:p>
            <a:pPr>
              <a:tabLst>
                <a:tab pos="2514600" algn="l"/>
                <a:tab pos="2779713" algn="l"/>
                <a:tab pos="4124325" algn="r"/>
              </a:tabLst>
            </a:pPr>
            <a:r>
              <a:rPr lang="de-CH" dirty="0" smtClean="0"/>
              <a:t>bis 5'000 Einwohner 	= 	CHF	 50'000</a:t>
            </a:r>
          </a:p>
          <a:p>
            <a:pPr>
              <a:tabLst>
                <a:tab pos="2514600" algn="l"/>
                <a:tab pos="2779713" algn="l"/>
                <a:tab pos="4124325" algn="r"/>
              </a:tabLst>
            </a:pPr>
            <a:r>
              <a:rPr lang="de-CH" dirty="0" smtClean="0"/>
              <a:t>bis 10'000 Einwohner 	= 	CHF	 75'000</a:t>
            </a:r>
          </a:p>
          <a:p>
            <a:pPr>
              <a:tabLst>
                <a:tab pos="2514600" algn="l"/>
                <a:tab pos="2779713" algn="l"/>
                <a:tab pos="4124325" algn="r"/>
              </a:tabLst>
            </a:pPr>
            <a:r>
              <a:rPr lang="de-CH" dirty="0" smtClean="0"/>
              <a:t>ab 10'001 Einwohner 	= 	CHF	 100'000</a:t>
            </a:r>
          </a:p>
        </p:txBody>
      </p:sp>
      <p:sp>
        <p:nvSpPr>
          <p:cNvPr id="4" name="Foliennummernplatzhalter 3"/>
          <p:cNvSpPr>
            <a:spLocks noGrp="1"/>
          </p:cNvSpPr>
          <p:nvPr>
            <p:ph type="sldNum" sz="quarter" idx="4"/>
          </p:nvPr>
        </p:nvSpPr>
        <p:spPr/>
        <p:txBody>
          <a:bodyPr/>
          <a:lstStyle/>
          <a:p>
            <a:fld id="{87674F0A-37BA-4CE3-B1FD-DE57A7E2F2C6}" type="slidenum">
              <a:rPr lang="de-CH" smtClean="0"/>
              <a:pPr/>
              <a:t>22</a:t>
            </a:fld>
            <a:endParaRPr lang="de-CH"/>
          </a:p>
        </p:txBody>
      </p:sp>
      <p:sp>
        <p:nvSpPr>
          <p:cNvPr id="5" name="Textfeld 4"/>
          <p:cNvSpPr txBox="1"/>
          <p:nvPr/>
        </p:nvSpPr>
        <p:spPr>
          <a:xfrm>
            <a:off x="1043608" y="4797152"/>
            <a:ext cx="7128791" cy="76944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285750" indent="-285750">
              <a:buFont typeface="Wingdings" panose="05000000000000000000" pitchFamily="2" charset="2"/>
              <a:buChar char="Ø"/>
            </a:pPr>
            <a:r>
              <a:rPr lang="de-CH" sz="2200" dirty="0"/>
              <a:t>nur wenn beide Kriterien erfüllt = Investitionsrechnung, andernfalls </a:t>
            </a:r>
            <a:r>
              <a:rPr lang="de-CH" sz="2200" dirty="0" smtClean="0"/>
              <a:t>Erfolgsrechnung</a:t>
            </a:r>
            <a:endParaRPr lang="de-CH" sz="2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smtClean="0"/>
              <a:t>Kreditarten</a:t>
            </a:r>
            <a:endParaRPr lang="de-CH" b="1" dirty="0"/>
          </a:p>
        </p:txBody>
      </p:sp>
      <p:sp>
        <p:nvSpPr>
          <p:cNvPr id="3" name="Inhaltsplatzhalter 2"/>
          <p:cNvSpPr>
            <a:spLocks noGrp="1"/>
          </p:cNvSpPr>
          <p:nvPr>
            <p:ph idx="1"/>
          </p:nvPr>
        </p:nvSpPr>
        <p:spPr>
          <a:xfrm>
            <a:off x="1043608" y="2061190"/>
            <a:ext cx="6985000" cy="2807970"/>
          </a:xfrm>
        </p:spPr>
        <p:txBody>
          <a:bodyPr/>
          <a:lstStyle/>
          <a:p>
            <a:pPr algn="ctr">
              <a:buNone/>
            </a:pPr>
            <a:r>
              <a:rPr lang="de-CH" dirty="0" smtClean="0"/>
              <a:t>Kreditrecht § 90 ff. Gemeindegesetz	</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23</a:t>
            </a:fld>
            <a:endParaRPr lang="de-CH" dirty="0"/>
          </a:p>
        </p:txBody>
      </p:sp>
      <p:sp>
        <p:nvSpPr>
          <p:cNvPr id="6" name="Rechteck 5"/>
          <p:cNvSpPr/>
          <p:nvPr/>
        </p:nvSpPr>
        <p:spPr>
          <a:xfrm>
            <a:off x="1619672" y="2618328"/>
            <a:ext cx="244827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t>Budgetkredit</a:t>
            </a:r>
            <a:endParaRPr lang="de-CH" b="1" dirty="0"/>
          </a:p>
        </p:txBody>
      </p:sp>
      <p:sp>
        <p:nvSpPr>
          <p:cNvPr id="9" name="Rechteck 8"/>
          <p:cNvSpPr/>
          <p:nvPr/>
        </p:nvSpPr>
        <p:spPr>
          <a:xfrm>
            <a:off x="5220072" y="2618328"/>
            <a:ext cx="2448272" cy="914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CH" b="1" dirty="0" smtClean="0"/>
              <a:t>Verpflichtungskredit</a:t>
            </a:r>
            <a:endParaRPr lang="de-CH" b="1" dirty="0"/>
          </a:p>
        </p:txBody>
      </p:sp>
      <p:sp>
        <p:nvSpPr>
          <p:cNvPr id="10" name="Pfeil nach unten 9"/>
          <p:cNvSpPr/>
          <p:nvPr/>
        </p:nvSpPr>
        <p:spPr>
          <a:xfrm>
            <a:off x="2627784" y="4162216"/>
            <a:ext cx="484632" cy="4189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1" name="Pfeil nach unten 10"/>
          <p:cNvSpPr/>
          <p:nvPr/>
        </p:nvSpPr>
        <p:spPr>
          <a:xfrm>
            <a:off x="6228184" y="4162216"/>
            <a:ext cx="484632" cy="41891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CH"/>
          </a:p>
        </p:txBody>
      </p:sp>
      <p:sp>
        <p:nvSpPr>
          <p:cNvPr id="12" name="Rechteck 11"/>
          <p:cNvSpPr/>
          <p:nvPr/>
        </p:nvSpPr>
        <p:spPr>
          <a:xfrm>
            <a:off x="1619672" y="4706560"/>
            <a:ext cx="244827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smtClean="0"/>
              <a:t>Nachtragskredit</a:t>
            </a:r>
            <a:endParaRPr lang="de-CH" b="1" dirty="0"/>
          </a:p>
        </p:txBody>
      </p:sp>
      <p:sp>
        <p:nvSpPr>
          <p:cNvPr id="13" name="Rechteck 12"/>
          <p:cNvSpPr/>
          <p:nvPr/>
        </p:nvSpPr>
        <p:spPr>
          <a:xfrm>
            <a:off x="5220072" y="4706560"/>
            <a:ext cx="2448272"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CH" b="1" dirty="0" smtClean="0"/>
              <a:t>Zusatzkredit</a:t>
            </a:r>
            <a:endParaRPr lang="de-CH" b="1" dirty="0"/>
          </a:p>
        </p:txBody>
      </p:sp>
      <p:sp>
        <p:nvSpPr>
          <p:cNvPr id="14" name="Textfeld 13"/>
          <p:cNvSpPr txBox="1"/>
          <p:nvPr/>
        </p:nvSpPr>
        <p:spPr>
          <a:xfrm>
            <a:off x="1619672" y="3707740"/>
            <a:ext cx="606224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CH" dirty="0" smtClean="0"/>
              <a:t>Kreditbetrag reicht nicht aus</a:t>
            </a:r>
            <a:endParaRPr lang="de-CH" dirty="0"/>
          </a:p>
        </p:txBody>
      </p:sp>
      <p:sp>
        <p:nvSpPr>
          <p:cNvPr id="19" name="Textfeld 18"/>
          <p:cNvSpPr txBox="1"/>
          <p:nvPr/>
        </p:nvSpPr>
        <p:spPr>
          <a:xfrm>
            <a:off x="1691680" y="5498648"/>
            <a:ext cx="2304256" cy="523220"/>
          </a:xfrm>
          <a:prstGeom prst="rect">
            <a:avLst/>
          </a:prstGeom>
          <a:noFill/>
        </p:spPr>
        <p:txBody>
          <a:bodyPr wrap="square" rtlCol="0">
            <a:spAutoFit/>
          </a:bodyPr>
          <a:lstStyle/>
          <a:p>
            <a:r>
              <a:rPr lang="de-CH" sz="1400" dirty="0" smtClean="0">
                <a:solidFill>
                  <a:srgbClr val="C00000"/>
                </a:solidFill>
              </a:rPr>
              <a:t>Budgetkredite verfallen Ende Rechnungsjahr</a:t>
            </a:r>
            <a:endParaRPr lang="de-CH" sz="1400" dirty="0">
              <a:solidFill>
                <a:srgbClr val="C00000"/>
              </a:solidFill>
            </a:endParaRPr>
          </a:p>
        </p:txBody>
      </p:sp>
      <p:sp>
        <p:nvSpPr>
          <p:cNvPr id="20" name="Textfeld 19"/>
          <p:cNvSpPr txBox="1"/>
          <p:nvPr/>
        </p:nvSpPr>
        <p:spPr>
          <a:xfrm>
            <a:off x="5292080" y="5498648"/>
            <a:ext cx="2389838" cy="738664"/>
          </a:xfrm>
          <a:prstGeom prst="rect">
            <a:avLst/>
          </a:prstGeom>
          <a:noFill/>
        </p:spPr>
        <p:txBody>
          <a:bodyPr wrap="square" rtlCol="0">
            <a:spAutoFit/>
          </a:bodyPr>
          <a:lstStyle/>
          <a:p>
            <a:r>
              <a:rPr lang="de-CH" sz="1400" dirty="0" smtClean="0">
                <a:solidFill>
                  <a:srgbClr val="C00000"/>
                </a:solidFill>
              </a:rPr>
              <a:t>Verpflichtungskredit verfällt, wenn Projekt innert 5 Jahren nicht begonnen wird</a:t>
            </a:r>
            <a:endParaRPr lang="de-CH" sz="1400" dirty="0">
              <a:solidFill>
                <a:srgbClr val="C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Wichtiges Führungsinstrument</a:t>
            </a:r>
            <a:endParaRPr lang="de-CH" dirty="0"/>
          </a:p>
        </p:txBody>
      </p:sp>
      <p:sp>
        <p:nvSpPr>
          <p:cNvPr id="3" name="Inhaltsplatzhalter 2"/>
          <p:cNvSpPr>
            <a:spLocks noGrp="1"/>
          </p:cNvSpPr>
          <p:nvPr>
            <p:ph idx="1"/>
          </p:nvPr>
        </p:nvSpPr>
        <p:spPr>
          <a:xfrm>
            <a:off x="1079500" y="2025015"/>
            <a:ext cx="6985000" cy="2807970"/>
          </a:xfrm>
        </p:spPr>
        <p:txBody>
          <a:bodyPr/>
          <a:lstStyle/>
          <a:p>
            <a:pPr>
              <a:spcAft>
                <a:spcPts val="600"/>
              </a:spcAft>
            </a:pPr>
            <a:r>
              <a:rPr lang="de-CH" dirty="0" smtClean="0"/>
              <a:t>Auflistung der Gemeindeaufgaben (Aufwände und Erträge)</a:t>
            </a:r>
          </a:p>
          <a:p>
            <a:pPr>
              <a:spcAft>
                <a:spcPts val="600"/>
              </a:spcAft>
            </a:pPr>
            <a:r>
              <a:rPr lang="de-CH" dirty="0" smtClean="0"/>
              <a:t>Ausgabenermächtigung der Gemeindeversammlung an</a:t>
            </a:r>
          </a:p>
          <a:p>
            <a:pPr>
              <a:spcAft>
                <a:spcPts val="600"/>
              </a:spcAft>
              <a:buNone/>
            </a:pPr>
            <a:r>
              <a:rPr lang="de-CH" dirty="0" smtClean="0"/>
              <a:t>	Gemeinderat</a:t>
            </a:r>
          </a:p>
          <a:p>
            <a:pPr>
              <a:spcAft>
                <a:spcPts val="600"/>
              </a:spcAft>
            </a:pPr>
            <a:r>
              <a:rPr lang="de-CH" dirty="0" smtClean="0"/>
              <a:t>Controlling / Einnahmen- und Ausgabenüberwachung</a:t>
            </a:r>
          </a:p>
          <a:p>
            <a:pPr>
              <a:spcAft>
                <a:spcPts val="600"/>
              </a:spcAft>
            </a:pPr>
            <a:r>
              <a:rPr lang="de-CH" dirty="0" smtClean="0"/>
              <a:t>Kommunikationsinstrument</a:t>
            </a:r>
          </a:p>
          <a:p>
            <a:pPr>
              <a:spcAft>
                <a:spcPts val="600"/>
              </a:spcAft>
            </a:pPr>
            <a:r>
              <a:rPr lang="de-CH" dirty="0" smtClean="0"/>
              <a:t>Grundlage für die Beurteilung der Finanzlage</a:t>
            </a:r>
          </a:p>
          <a:p>
            <a:r>
              <a:rPr lang="de-CH" dirty="0" smtClean="0"/>
              <a:t>Grundlage für die Aufgaben- und Finanzplanung</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24</a:t>
            </a:fld>
            <a:endParaRPr lang="de-CH"/>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Budgetzahlen</a:t>
            </a:r>
            <a:endParaRPr lang="de-CH" dirty="0"/>
          </a:p>
        </p:txBody>
      </p:sp>
      <p:sp>
        <p:nvSpPr>
          <p:cNvPr id="3" name="Inhaltsplatzhalter 2"/>
          <p:cNvSpPr>
            <a:spLocks noGrp="1"/>
          </p:cNvSpPr>
          <p:nvPr>
            <p:ph idx="1"/>
          </p:nvPr>
        </p:nvSpPr>
        <p:spPr>
          <a:xfrm>
            <a:off x="1079500" y="1989182"/>
            <a:ext cx="7740972" cy="2807970"/>
          </a:xfrm>
        </p:spPr>
        <p:txBody>
          <a:bodyPr/>
          <a:lstStyle/>
          <a:p>
            <a:pPr>
              <a:buNone/>
            </a:pPr>
            <a:r>
              <a:rPr lang="de-CH" b="1" dirty="0" smtClean="0"/>
              <a:t>ERFOLGSRECHNUNG</a:t>
            </a:r>
          </a:p>
          <a:p>
            <a:r>
              <a:rPr lang="de-CH" dirty="0" smtClean="0"/>
              <a:t>Bewilligter und geschätzter Aufwand</a:t>
            </a:r>
          </a:p>
          <a:p>
            <a:r>
              <a:rPr lang="de-CH" dirty="0" smtClean="0"/>
              <a:t>Geschätzte Erträge</a:t>
            </a:r>
          </a:p>
          <a:p>
            <a:pPr>
              <a:buNone/>
            </a:pPr>
            <a:r>
              <a:rPr lang="de-CH" i="1" dirty="0" smtClean="0"/>
              <a:t>Der Aufwand inklusive Passivzinsen und Abschreibungen</a:t>
            </a:r>
          </a:p>
          <a:p>
            <a:pPr>
              <a:buNone/>
            </a:pPr>
            <a:r>
              <a:rPr lang="de-CH" i="1" dirty="0" smtClean="0"/>
              <a:t>ist durch den Ertrag zu decken.</a:t>
            </a:r>
          </a:p>
          <a:p>
            <a:endParaRPr lang="de-CH" dirty="0" smtClean="0"/>
          </a:p>
          <a:p>
            <a:pPr>
              <a:buNone/>
            </a:pPr>
            <a:r>
              <a:rPr lang="de-CH" b="1" dirty="0" smtClean="0"/>
              <a:t>INVESTITIONSRECHNUNG</a:t>
            </a:r>
          </a:p>
          <a:p>
            <a:r>
              <a:rPr lang="de-CH" dirty="0" smtClean="0"/>
              <a:t>Bewilligte Ausgaben</a:t>
            </a:r>
          </a:p>
          <a:p>
            <a:r>
              <a:rPr lang="de-CH" dirty="0" smtClean="0"/>
              <a:t>Geschätzte Einnahmen</a:t>
            </a:r>
          </a:p>
          <a:p>
            <a:r>
              <a:rPr lang="de-CH" dirty="0" smtClean="0"/>
              <a:t>Tranchen der bewilligten Verpflichtungskredite</a:t>
            </a:r>
          </a:p>
          <a:p>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25</a:t>
            </a:fld>
            <a:endParaRPr lang="de-CH"/>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Kreditbewilligung</a:t>
            </a:r>
            <a:r>
              <a:rPr lang="de-CH" i="1" dirty="0" smtClean="0"/>
              <a:t> (§ 19 FiV)</a:t>
            </a:r>
            <a:endParaRPr lang="de-CH" dirty="0"/>
          </a:p>
        </p:txBody>
      </p:sp>
      <p:sp>
        <p:nvSpPr>
          <p:cNvPr id="3" name="Inhaltsplatzhalter 2"/>
          <p:cNvSpPr>
            <a:spLocks noGrp="1"/>
          </p:cNvSpPr>
          <p:nvPr>
            <p:ph idx="1"/>
          </p:nvPr>
        </p:nvSpPr>
        <p:spPr>
          <a:xfrm>
            <a:off x="1079500" y="2025015"/>
            <a:ext cx="7452940" cy="2807970"/>
          </a:xfrm>
          <a:ln>
            <a:noFill/>
          </a:ln>
        </p:spPr>
        <p:txBody>
          <a:bodyPr/>
          <a:lstStyle/>
          <a:p>
            <a:pPr>
              <a:buNone/>
            </a:pPr>
            <a:r>
              <a:rPr lang="de-CH" dirty="0" smtClean="0"/>
              <a:t>Kann mit Budget bewilligt werden:</a:t>
            </a:r>
          </a:p>
          <a:p>
            <a:r>
              <a:rPr lang="de-CH" dirty="0" smtClean="0"/>
              <a:t>bestehende Aufgabe </a:t>
            </a:r>
            <a:r>
              <a:rPr lang="de-CH" b="1" dirty="0" smtClean="0"/>
              <a:t>&lt;</a:t>
            </a:r>
            <a:r>
              <a:rPr lang="de-CH" dirty="0" smtClean="0"/>
              <a:t> 2 % budgetierte Steuererträge</a:t>
            </a:r>
          </a:p>
          <a:p>
            <a:r>
              <a:rPr lang="de-CH" dirty="0" smtClean="0"/>
              <a:t>neue Aufgabe </a:t>
            </a:r>
            <a:r>
              <a:rPr lang="de-CH" b="1" dirty="0" smtClean="0"/>
              <a:t>&lt;</a:t>
            </a:r>
            <a:r>
              <a:rPr lang="de-CH" dirty="0" smtClean="0"/>
              <a:t> 5'000 Franken oder </a:t>
            </a:r>
            <a:r>
              <a:rPr lang="de-CH" b="1" dirty="0" smtClean="0"/>
              <a:t>&lt;</a:t>
            </a:r>
            <a:r>
              <a:rPr lang="de-CH" dirty="0" smtClean="0"/>
              <a:t> 0.4 % </a:t>
            </a:r>
            <a:r>
              <a:rPr lang="de-CH" dirty="0" err="1" smtClean="0"/>
              <a:t>budg</a:t>
            </a:r>
            <a:r>
              <a:rPr lang="de-CH" dirty="0" smtClean="0"/>
              <a:t>. Steuererträge</a:t>
            </a:r>
          </a:p>
          <a:p>
            <a:endParaRPr lang="de-CH" dirty="0" smtClean="0"/>
          </a:p>
          <a:p>
            <a:pPr>
              <a:buNone/>
            </a:pPr>
            <a:r>
              <a:rPr lang="de-CH" dirty="0" smtClean="0"/>
              <a:t>Braucht separate Vorlage, Verpflichtungskredit:</a:t>
            </a:r>
          </a:p>
          <a:p>
            <a:r>
              <a:rPr lang="de-CH" dirty="0" smtClean="0"/>
              <a:t>bestehende Aufgabe </a:t>
            </a:r>
            <a:r>
              <a:rPr lang="de-CH" b="1" dirty="0" smtClean="0"/>
              <a:t>&gt;</a:t>
            </a:r>
            <a:r>
              <a:rPr lang="de-CH" dirty="0" smtClean="0"/>
              <a:t> 2 % budgetierte Steuererträge</a:t>
            </a:r>
          </a:p>
          <a:p>
            <a:r>
              <a:rPr lang="de-CH" dirty="0" smtClean="0"/>
              <a:t>neue Aufgabe </a:t>
            </a:r>
            <a:r>
              <a:rPr lang="de-CH" b="1" dirty="0" smtClean="0"/>
              <a:t>&gt;</a:t>
            </a:r>
            <a:r>
              <a:rPr lang="de-CH" dirty="0" smtClean="0"/>
              <a:t> 5'000 Franken oder </a:t>
            </a:r>
            <a:r>
              <a:rPr lang="de-CH" b="1" dirty="0" smtClean="0"/>
              <a:t>&gt;</a:t>
            </a:r>
            <a:r>
              <a:rPr lang="de-CH" dirty="0" smtClean="0"/>
              <a:t> 0.4 % </a:t>
            </a:r>
            <a:r>
              <a:rPr lang="de-CH" dirty="0" err="1" smtClean="0"/>
              <a:t>budg</a:t>
            </a:r>
            <a:r>
              <a:rPr lang="de-CH" dirty="0" smtClean="0"/>
              <a:t>. Steuererträge</a:t>
            </a:r>
          </a:p>
          <a:p>
            <a:r>
              <a:rPr lang="de-CH" dirty="0" smtClean="0"/>
              <a:t>Ausgaben über mehr als ein Jahr</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26</a:t>
            </a:fld>
            <a:endParaRPr lang="de-CH"/>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270800"/>
            <a:ext cx="8388672" cy="862966"/>
          </a:xfrm>
        </p:spPr>
        <p:txBody>
          <a:bodyPr/>
          <a:lstStyle/>
          <a:p>
            <a:r>
              <a:rPr lang="de-CH" dirty="0" smtClean="0"/>
              <a:t>Zeitlicher Ablauf des Budgetprozesses</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27</a:t>
            </a:fld>
            <a:endParaRPr lang="de-CH"/>
          </a:p>
        </p:txBody>
      </p:sp>
      <p:sp>
        <p:nvSpPr>
          <p:cNvPr id="6" name="Rectangle 3"/>
          <p:cNvSpPr txBox="1">
            <a:spLocks noChangeArrowheads="1"/>
          </p:cNvSpPr>
          <p:nvPr/>
        </p:nvSpPr>
        <p:spPr>
          <a:xfrm>
            <a:off x="596740" y="2090154"/>
            <a:ext cx="4075862" cy="1338846"/>
          </a:xfrm>
          <a:prstGeom prst="rect">
            <a:avLst/>
          </a:prstGeom>
          <a:noFill/>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sz="1800" dirty="0" smtClean="0">
                <a:cs typeface="Times New Roman" pitchFamily="18" charset="0"/>
              </a:rPr>
              <a:t>Konjunkturdaten evaluieren, (Teuerung) </a:t>
            </a:r>
          </a:p>
          <a:p>
            <a:r>
              <a:rPr lang="de-CH" sz="1800" dirty="0" smtClean="0"/>
              <a:t>Finanzwirtschaftliche Ziele setzen</a:t>
            </a:r>
          </a:p>
          <a:p>
            <a:r>
              <a:rPr lang="de-CH" sz="1800" dirty="0" smtClean="0"/>
              <a:t>Erstellen Budgetentwurf</a:t>
            </a:r>
            <a:endParaRPr lang="de-CH" dirty="0">
              <a:solidFill>
                <a:srgbClr val="000000"/>
              </a:solidFill>
            </a:endParaRPr>
          </a:p>
        </p:txBody>
      </p:sp>
      <p:graphicFrame>
        <p:nvGraphicFramePr>
          <p:cNvPr id="7" name="Group 153"/>
          <p:cNvGraphicFramePr>
            <a:graphicFrameLocks/>
          </p:cNvGraphicFramePr>
          <p:nvPr>
            <p:extLst>
              <p:ext uri="{D42A27DB-BD31-4B8C-83A1-F6EECF244321}">
                <p14:modId xmlns:p14="http://schemas.microsoft.com/office/powerpoint/2010/main" val="3682174053"/>
              </p:ext>
            </p:extLst>
          </p:nvPr>
        </p:nvGraphicFramePr>
        <p:xfrm>
          <a:off x="382981" y="3500764"/>
          <a:ext cx="8378038" cy="2808556"/>
        </p:xfrm>
        <a:graphic>
          <a:graphicData uri="http://schemas.openxmlformats.org/drawingml/2006/table">
            <a:tbl>
              <a:tblPr/>
              <a:tblGrid>
                <a:gridCol w="696698"/>
                <a:gridCol w="700773"/>
                <a:gridCol w="696699"/>
                <a:gridCol w="698057"/>
                <a:gridCol w="699414"/>
                <a:gridCol w="698057"/>
                <a:gridCol w="696699"/>
                <a:gridCol w="699414"/>
                <a:gridCol w="698057"/>
                <a:gridCol w="696699"/>
                <a:gridCol w="692624"/>
                <a:gridCol w="704847"/>
              </a:tblGrid>
              <a:tr h="400194">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charset="0"/>
                          <a:ea typeface="ＭＳ Ｐゴシック" pitchFamily="20" charset="-128"/>
                        </a:rPr>
                        <a:t>Jan</a:t>
                      </a:r>
                      <a:endParaRPr kumimoji="0" lang="de-DE" sz="16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Feb</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Mrz</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April</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Mai</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Juni</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Juli</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Aug</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Sept</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Okt</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Nov</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charset="0"/>
                          <a:ea typeface="ＭＳ Ｐゴシック" pitchFamily="20" charset="-128"/>
                        </a:rPr>
                        <a:t>Dez</a:t>
                      </a: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08362">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6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charset="0"/>
                          <a:ea typeface="ＭＳ Ｐゴシック" pitchFamily="20" charset="-128"/>
                        </a:rPr>
                        <a:t>GR</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charset="0"/>
                          <a:ea typeface="ＭＳ Ｐゴシック" pitchFamily="20" charset="-128"/>
                        </a:rPr>
                        <a:t>Richt-linien</a:t>
                      </a: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5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5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5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charset="0"/>
                          <a:ea typeface="ＭＳ Ｐゴシック" pitchFamily="20" charset="-128"/>
                        </a:rPr>
                        <a:t>Bud-</a:t>
                      </a:r>
                      <a:r>
                        <a:rPr kumimoji="0" lang="de-CH" sz="1500" b="0" i="0" u="none" strike="noStrike" cap="none" normalizeH="0" baseline="0" dirty="0" err="1" smtClean="0">
                          <a:ln>
                            <a:noFill/>
                          </a:ln>
                          <a:solidFill>
                            <a:schemeClr val="tx1"/>
                          </a:solidFill>
                          <a:effectLst/>
                          <a:latin typeface="Arial" charset="0"/>
                          <a:ea typeface="ＭＳ Ｐゴシック" pitchFamily="20" charset="-128"/>
                        </a:rPr>
                        <a:t>get</a:t>
                      </a: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charset="0"/>
                          <a:ea typeface="ＭＳ Ｐゴシック" pitchFamily="20" charset="-128"/>
                        </a:rPr>
                        <a:t>Ein-gabe</a:t>
                      </a:r>
                      <a:endParaRPr kumimoji="0" lang="de-DE" sz="15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charset="0"/>
                          <a:ea typeface="ＭＳ Ｐゴシック" pitchFamily="20" charset="-128"/>
                        </a:rPr>
                        <a:t>1. </a:t>
                      </a:r>
                      <a:r>
                        <a:rPr kumimoji="0" lang="de-CH" sz="1500" b="0" i="0" u="none" strike="noStrike" cap="none" normalizeH="0" baseline="0" dirty="0" err="1" smtClean="0">
                          <a:ln>
                            <a:noFill/>
                          </a:ln>
                          <a:solidFill>
                            <a:schemeClr val="tx1"/>
                          </a:solidFill>
                          <a:effectLst/>
                          <a:latin typeface="Arial" charset="0"/>
                          <a:ea typeface="ＭＳ Ｐゴシック" pitchFamily="20" charset="-128"/>
                        </a:rPr>
                        <a:t>Ent</a:t>
                      </a:r>
                      <a:r>
                        <a:rPr kumimoji="0" lang="de-CH" sz="1500" b="0" i="0" u="none" strike="noStrike" cap="none" normalizeH="0" baseline="0" dirty="0" smtClean="0">
                          <a:ln>
                            <a:noFill/>
                          </a:ln>
                          <a:solidFill>
                            <a:schemeClr val="tx1"/>
                          </a:solidFill>
                          <a:effectLst/>
                          <a:latin typeface="Arial" charset="0"/>
                          <a:ea typeface="ＭＳ Ｐゴシック" pitchFamily="20" charset="-128"/>
                        </a:rPr>
                        <a:t>-wurf Bud-</a:t>
                      </a:r>
                      <a:r>
                        <a:rPr kumimoji="0" lang="de-CH" sz="1500" b="0" i="0" u="none" strike="noStrike" cap="none" normalizeH="0" baseline="0" dirty="0" err="1" smtClean="0">
                          <a:ln>
                            <a:noFill/>
                          </a:ln>
                          <a:solidFill>
                            <a:schemeClr val="tx1"/>
                          </a:solidFill>
                          <a:effectLst/>
                          <a:latin typeface="Arial" charset="0"/>
                          <a:ea typeface="ＭＳ Ｐゴシック" pitchFamily="20" charset="-128"/>
                        </a:rPr>
                        <a:t>get</a:t>
                      </a:r>
                      <a:endParaRPr kumimoji="0" lang="de-DE" sz="15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charset="0"/>
                          <a:ea typeface="ＭＳ Ｐゴシック" pitchFamily="20" charset="-128"/>
                        </a:rPr>
                        <a:t>2. </a:t>
                      </a:r>
                      <a:r>
                        <a:rPr kumimoji="0" lang="de-CH" sz="1500" b="0" i="0" u="none" strike="noStrike" cap="none" normalizeH="0" baseline="0" dirty="0" err="1" smtClean="0">
                          <a:ln>
                            <a:noFill/>
                          </a:ln>
                          <a:solidFill>
                            <a:schemeClr val="tx1"/>
                          </a:solidFill>
                          <a:effectLst/>
                          <a:latin typeface="Arial" charset="0"/>
                          <a:ea typeface="ＭＳ Ｐゴシック" pitchFamily="20" charset="-128"/>
                        </a:rPr>
                        <a:t>Ent</a:t>
                      </a:r>
                      <a:r>
                        <a:rPr kumimoji="0" lang="de-CH" sz="1500" b="0" i="0" u="none" strike="noStrike" cap="none" normalizeH="0" baseline="0" dirty="0" smtClean="0">
                          <a:ln>
                            <a:noFill/>
                          </a:ln>
                          <a:solidFill>
                            <a:schemeClr val="tx1"/>
                          </a:solidFill>
                          <a:effectLst/>
                          <a:latin typeface="Arial" charset="0"/>
                          <a:ea typeface="ＭＳ Ｐゴシック" pitchFamily="20" charset="-128"/>
                        </a:rPr>
                        <a:t>-wurf Bud-</a:t>
                      </a:r>
                      <a:r>
                        <a:rPr kumimoji="0" lang="de-CH" sz="1500" b="0" i="0" u="none" strike="noStrike" cap="none" normalizeH="0" baseline="0" dirty="0" err="1" smtClean="0">
                          <a:ln>
                            <a:noFill/>
                          </a:ln>
                          <a:solidFill>
                            <a:schemeClr val="tx1"/>
                          </a:solidFill>
                          <a:effectLst/>
                          <a:latin typeface="Arial" charset="0"/>
                          <a:ea typeface="ＭＳ Ｐゴシック" pitchFamily="20" charset="-128"/>
                        </a:rPr>
                        <a:t>get</a:t>
                      </a: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err="1" smtClean="0">
                          <a:ln>
                            <a:noFill/>
                          </a:ln>
                          <a:solidFill>
                            <a:schemeClr val="tx1"/>
                          </a:solidFill>
                          <a:effectLst/>
                          <a:latin typeface="Arial" charset="0"/>
                          <a:ea typeface="ＭＳ Ｐゴシック" pitchFamily="20" charset="-128"/>
                        </a:rPr>
                        <a:t>Fiko</a:t>
                      </a:r>
                      <a:endParaRPr kumimoji="0" lang="de-DE" sz="15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charset="0"/>
                          <a:ea typeface="ＭＳ Ｐゴシック" pitchFamily="20" charset="-128"/>
                        </a:rPr>
                        <a:t>Stell-</a:t>
                      </a:r>
                      <a:r>
                        <a:rPr kumimoji="0" lang="de-CH" sz="1500" b="0" i="0" u="none" strike="noStrike" cap="none" normalizeH="0" baseline="0" dirty="0" err="1" smtClean="0">
                          <a:ln>
                            <a:noFill/>
                          </a:ln>
                          <a:solidFill>
                            <a:schemeClr val="tx1"/>
                          </a:solidFill>
                          <a:effectLst/>
                          <a:latin typeface="Arial" charset="0"/>
                          <a:ea typeface="ＭＳ Ｐゴシック" pitchFamily="20" charset="-128"/>
                        </a:rPr>
                        <a:t>ung</a:t>
                      </a:r>
                      <a:r>
                        <a:rPr kumimoji="0" lang="de-CH" sz="1500" b="0" i="0" u="none" strike="noStrike" cap="none" normalizeH="0" baseline="0" dirty="0" smtClean="0">
                          <a:ln>
                            <a:noFill/>
                          </a:ln>
                          <a:solidFill>
                            <a:schemeClr val="tx1"/>
                          </a:solidFill>
                          <a:effectLst/>
                          <a:latin typeface="Arial" charset="0"/>
                          <a:ea typeface="ＭＳ Ｐゴシック" pitchFamily="20" charset="-128"/>
                        </a:rPr>
                        <a:t>-nah-</a:t>
                      </a:r>
                      <a:r>
                        <a:rPr kumimoji="0" lang="de-CH" sz="1500" b="0" i="0" u="none" strike="noStrike" cap="none" normalizeH="0" baseline="0" dirty="0" err="1" smtClean="0">
                          <a:ln>
                            <a:noFill/>
                          </a:ln>
                          <a:solidFill>
                            <a:schemeClr val="tx1"/>
                          </a:solidFill>
                          <a:effectLst/>
                          <a:latin typeface="Arial" charset="0"/>
                          <a:ea typeface="ＭＳ Ｐゴシック" pitchFamily="20" charset="-128"/>
                        </a:rPr>
                        <a:t>me</a:t>
                      </a:r>
                      <a:r>
                        <a:rPr kumimoji="0" lang="de-CH" sz="1500" b="0" i="0" u="none" strike="noStrike" cap="none" normalizeH="0" baseline="0" dirty="0" smtClean="0">
                          <a:ln>
                            <a:noFill/>
                          </a:ln>
                          <a:solidFill>
                            <a:schemeClr val="tx1"/>
                          </a:solidFill>
                          <a:effectLst/>
                          <a:latin typeface="Arial" charset="0"/>
                          <a:ea typeface="ＭＳ Ｐゴシック" pitchFamily="20" charset="-128"/>
                        </a:rPr>
                        <a:t> Fiko</a:t>
                      </a:r>
                      <a:endParaRPr kumimoji="0" lang="de-DE" sz="15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charset="0"/>
                          <a:ea typeface="ＭＳ Ｐゴシック" pitchFamily="20" charset="-128"/>
                        </a:rPr>
                        <a:t>Druck Bud-</a:t>
                      </a:r>
                      <a:r>
                        <a:rPr kumimoji="0" lang="de-CH" sz="1500" b="0" i="0" u="none" strike="noStrike" cap="none" normalizeH="0" baseline="0" dirty="0" err="1" smtClean="0">
                          <a:ln>
                            <a:noFill/>
                          </a:ln>
                          <a:solidFill>
                            <a:schemeClr val="tx1"/>
                          </a:solidFill>
                          <a:effectLst/>
                          <a:latin typeface="Arial" charset="0"/>
                          <a:ea typeface="ＭＳ Ｐゴシック" pitchFamily="20" charset="-128"/>
                        </a:rPr>
                        <a:t>get</a:t>
                      </a:r>
                      <a:endParaRPr kumimoji="0" lang="de-DE" sz="15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charset="0"/>
                        <a:ea typeface="ＭＳ Ｐゴシック" pitchFamily="20"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charset="0"/>
                          <a:ea typeface="ＭＳ Ｐゴシック" pitchFamily="20" charset="-128"/>
                        </a:rPr>
                        <a:t>31.12lletzterTer-min </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charset="0"/>
                          <a:ea typeface="ＭＳ Ｐゴシック" pitchFamily="20" charset="-128"/>
                        </a:rPr>
                        <a:t>für GV</a:t>
                      </a:r>
                      <a:endParaRPr kumimoji="0" lang="de-DE" sz="1500" b="0" i="0" u="none" strike="noStrike" cap="none" normalizeH="0" baseline="0" dirty="0" smtClean="0">
                        <a:ln>
                          <a:noFill/>
                        </a:ln>
                        <a:solidFill>
                          <a:schemeClr val="tx1"/>
                        </a:solidFill>
                        <a:effectLst/>
                        <a:latin typeface="Arial" charset="0"/>
                        <a:ea typeface="ＭＳ Ｐゴシック" pitchFamily="20" charset="-128"/>
                      </a:endParaRPr>
                    </a:p>
                  </a:txBody>
                  <a:tcPr marL="89216" marR="89216" marT="47284" marB="47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8" name="Text Box 125"/>
          <p:cNvSpPr txBox="1">
            <a:spLocks noChangeArrowheads="1"/>
          </p:cNvSpPr>
          <p:nvPr/>
        </p:nvSpPr>
        <p:spPr bwMode="auto">
          <a:xfrm>
            <a:off x="445453" y="4117239"/>
            <a:ext cx="8130866" cy="24760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28" tIns="45715" rIns="91428" bIns="45715">
            <a:spAutoFit/>
          </a:bodyPr>
          <a:lstStyle>
            <a:lvl1pPr marL="390525" indent="-390525" defTabSz="1042988" eaLnBrk="0" hangingPunct="0">
              <a:spcBef>
                <a:spcPct val="0"/>
              </a:spcBef>
              <a:defRPr sz="2400">
                <a:solidFill>
                  <a:schemeClr val="tx1"/>
                </a:solidFill>
                <a:latin typeface="Arial" charset="0"/>
                <a:ea typeface="ＭＳ Ｐゴシック" pitchFamily="20" charset="-128"/>
              </a:defRPr>
            </a:lvl1pPr>
            <a:lvl2pPr defTabSz="1042988" eaLnBrk="0" hangingPunct="0">
              <a:spcBef>
                <a:spcPct val="0"/>
              </a:spcBef>
              <a:defRPr sz="2400">
                <a:solidFill>
                  <a:schemeClr val="tx1"/>
                </a:solidFill>
                <a:latin typeface="Arial" charset="0"/>
                <a:ea typeface="ＭＳ Ｐゴシック" pitchFamily="20" charset="-128"/>
              </a:defRPr>
            </a:lvl2pPr>
            <a:lvl3pPr defTabSz="1042988" eaLnBrk="0" hangingPunct="0">
              <a:spcBef>
                <a:spcPct val="0"/>
              </a:spcBef>
              <a:defRPr sz="2400">
                <a:solidFill>
                  <a:schemeClr val="tx1"/>
                </a:solidFill>
                <a:latin typeface="Arial" charset="0"/>
                <a:ea typeface="ＭＳ Ｐゴシック" pitchFamily="20" charset="-128"/>
              </a:defRPr>
            </a:lvl3pPr>
            <a:lvl4pPr defTabSz="1042988" eaLnBrk="0" hangingPunct="0">
              <a:spcBef>
                <a:spcPct val="0"/>
              </a:spcBef>
              <a:defRPr sz="2400">
                <a:solidFill>
                  <a:schemeClr val="tx1"/>
                </a:solidFill>
                <a:latin typeface="Arial" charset="0"/>
                <a:ea typeface="ＭＳ Ｐゴシック" pitchFamily="20" charset="-128"/>
              </a:defRPr>
            </a:lvl4pPr>
            <a:lvl5pPr defTabSz="1042988" eaLnBrk="0" hangingPunct="0">
              <a:spcBef>
                <a:spcPct val="0"/>
              </a:spcBef>
              <a:defRPr sz="2400">
                <a:solidFill>
                  <a:schemeClr val="tx1"/>
                </a:solidFill>
                <a:latin typeface="Arial" charset="0"/>
                <a:ea typeface="ＭＳ Ｐゴシック" pitchFamily="20" charset="-128"/>
              </a:defRPr>
            </a:lvl5pPr>
            <a:lvl6pPr defTabSz="1042988" eaLnBrk="0" fontAlgn="base" hangingPunct="0">
              <a:spcBef>
                <a:spcPct val="0"/>
              </a:spcBef>
              <a:spcAft>
                <a:spcPct val="0"/>
              </a:spcAft>
              <a:defRPr sz="2400">
                <a:solidFill>
                  <a:schemeClr val="tx1"/>
                </a:solidFill>
                <a:latin typeface="Arial" charset="0"/>
                <a:ea typeface="ＭＳ Ｐゴシック" pitchFamily="20" charset="-128"/>
              </a:defRPr>
            </a:lvl6pPr>
            <a:lvl7pPr defTabSz="1042988" eaLnBrk="0" fontAlgn="base" hangingPunct="0">
              <a:spcBef>
                <a:spcPct val="0"/>
              </a:spcBef>
              <a:spcAft>
                <a:spcPct val="0"/>
              </a:spcAft>
              <a:defRPr sz="2400">
                <a:solidFill>
                  <a:schemeClr val="tx1"/>
                </a:solidFill>
                <a:latin typeface="Arial" charset="0"/>
                <a:ea typeface="ＭＳ Ｐゴシック" pitchFamily="20" charset="-128"/>
              </a:defRPr>
            </a:lvl7pPr>
            <a:lvl8pPr defTabSz="1042988" eaLnBrk="0" fontAlgn="base" hangingPunct="0">
              <a:spcBef>
                <a:spcPct val="0"/>
              </a:spcBef>
              <a:spcAft>
                <a:spcPct val="0"/>
              </a:spcAft>
              <a:defRPr sz="2400">
                <a:solidFill>
                  <a:schemeClr val="tx1"/>
                </a:solidFill>
                <a:latin typeface="Arial" charset="0"/>
                <a:ea typeface="ＭＳ Ｐゴシック" pitchFamily="20" charset="-128"/>
              </a:defRPr>
            </a:lvl8pPr>
            <a:lvl9pPr defTabSz="1042988" eaLnBrk="0" fontAlgn="base" hangingPunct="0">
              <a:spcBef>
                <a:spcPct val="0"/>
              </a:spcBef>
              <a:spcAft>
                <a:spcPct val="0"/>
              </a:spcAft>
              <a:defRPr sz="2400">
                <a:solidFill>
                  <a:schemeClr val="tx1"/>
                </a:solidFill>
                <a:latin typeface="Arial" charset="0"/>
                <a:ea typeface="ＭＳ Ｐゴシック" pitchFamily="20" charset="-128"/>
              </a:defRPr>
            </a:lvl9pPr>
          </a:lstStyle>
          <a:p>
            <a:pPr eaLnBrk="1" hangingPunct="1">
              <a:spcBef>
                <a:spcPct val="50000"/>
              </a:spcBef>
            </a:pPr>
            <a:r>
              <a:rPr lang="de-CH" sz="1000"/>
              <a:t>Aktensammlung ganzes Jahr für neues Budget</a:t>
            </a:r>
            <a:endParaRPr lang="de-DE" sz="1000"/>
          </a:p>
        </p:txBody>
      </p:sp>
      <p:sp>
        <p:nvSpPr>
          <p:cNvPr id="9" name="Text Box 138"/>
          <p:cNvSpPr txBox="1">
            <a:spLocks noChangeArrowheads="1"/>
          </p:cNvSpPr>
          <p:nvPr/>
        </p:nvSpPr>
        <p:spPr bwMode="auto">
          <a:xfrm>
            <a:off x="444774" y="3869637"/>
            <a:ext cx="4066112" cy="247602"/>
          </a:xfrm>
          <a:prstGeom prst="rect">
            <a:avLst/>
          </a:prstGeom>
          <a:solidFill>
            <a:srgbClr val="FDB7A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28" tIns="45715" rIns="91428" bIns="45715">
            <a:spAutoFit/>
          </a:bodyPr>
          <a:lstStyle>
            <a:lvl1pPr marL="390525" indent="-390525" defTabSz="1042988" eaLnBrk="0" hangingPunct="0">
              <a:spcBef>
                <a:spcPct val="0"/>
              </a:spcBef>
              <a:defRPr sz="2400">
                <a:solidFill>
                  <a:schemeClr val="tx1"/>
                </a:solidFill>
                <a:latin typeface="Arial" charset="0"/>
                <a:ea typeface="ＭＳ Ｐゴシック" pitchFamily="20" charset="-128"/>
              </a:defRPr>
            </a:lvl1pPr>
            <a:lvl2pPr defTabSz="1042988" eaLnBrk="0" hangingPunct="0">
              <a:spcBef>
                <a:spcPct val="0"/>
              </a:spcBef>
              <a:defRPr sz="2400">
                <a:solidFill>
                  <a:schemeClr val="tx1"/>
                </a:solidFill>
                <a:latin typeface="Arial" charset="0"/>
                <a:ea typeface="ＭＳ Ｐゴシック" pitchFamily="20" charset="-128"/>
              </a:defRPr>
            </a:lvl2pPr>
            <a:lvl3pPr defTabSz="1042988" eaLnBrk="0" hangingPunct="0">
              <a:spcBef>
                <a:spcPct val="0"/>
              </a:spcBef>
              <a:defRPr sz="2400">
                <a:solidFill>
                  <a:schemeClr val="tx1"/>
                </a:solidFill>
                <a:latin typeface="Arial" charset="0"/>
                <a:ea typeface="ＭＳ Ｐゴシック" pitchFamily="20" charset="-128"/>
              </a:defRPr>
            </a:lvl3pPr>
            <a:lvl4pPr defTabSz="1042988" eaLnBrk="0" hangingPunct="0">
              <a:spcBef>
                <a:spcPct val="0"/>
              </a:spcBef>
              <a:defRPr sz="2400">
                <a:solidFill>
                  <a:schemeClr val="tx1"/>
                </a:solidFill>
                <a:latin typeface="Arial" charset="0"/>
                <a:ea typeface="ＭＳ Ｐゴシック" pitchFamily="20" charset="-128"/>
              </a:defRPr>
            </a:lvl4pPr>
            <a:lvl5pPr defTabSz="1042988" eaLnBrk="0" hangingPunct="0">
              <a:spcBef>
                <a:spcPct val="0"/>
              </a:spcBef>
              <a:defRPr sz="2400">
                <a:solidFill>
                  <a:schemeClr val="tx1"/>
                </a:solidFill>
                <a:latin typeface="Arial" charset="0"/>
                <a:ea typeface="ＭＳ Ｐゴシック" pitchFamily="20" charset="-128"/>
              </a:defRPr>
            </a:lvl5pPr>
            <a:lvl6pPr defTabSz="1042988" eaLnBrk="0" fontAlgn="base" hangingPunct="0">
              <a:spcBef>
                <a:spcPct val="0"/>
              </a:spcBef>
              <a:spcAft>
                <a:spcPct val="0"/>
              </a:spcAft>
              <a:defRPr sz="2400">
                <a:solidFill>
                  <a:schemeClr val="tx1"/>
                </a:solidFill>
                <a:latin typeface="Arial" charset="0"/>
                <a:ea typeface="ＭＳ Ｐゴシック" pitchFamily="20" charset="-128"/>
              </a:defRPr>
            </a:lvl6pPr>
            <a:lvl7pPr defTabSz="1042988" eaLnBrk="0" fontAlgn="base" hangingPunct="0">
              <a:spcBef>
                <a:spcPct val="0"/>
              </a:spcBef>
              <a:spcAft>
                <a:spcPct val="0"/>
              </a:spcAft>
              <a:defRPr sz="2400">
                <a:solidFill>
                  <a:schemeClr val="tx1"/>
                </a:solidFill>
                <a:latin typeface="Arial" charset="0"/>
                <a:ea typeface="ＭＳ Ｐゴシック" pitchFamily="20" charset="-128"/>
              </a:defRPr>
            </a:lvl7pPr>
            <a:lvl8pPr defTabSz="1042988" eaLnBrk="0" fontAlgn="base" hangingPunct="0">
              <a:spcBef>
                <a:spcPct val="0"/>
              </a:spcBef>
              <a:spcAft>
                <a:spcPct val="0"/>
              </a:spcAft>
              <a:defRPr sz="2400">
                <a:solidFill>
                  <a:schemeClr val="tx1"/>
                </a:solidFill>
                <a:latin typeface="Arial" charset="0"/>
                <a:ea typeface="ＭＳ Ｐゴシック" pitchFamily="20" charset="-128"/>
              </a:defRPr>
            </a:lvl8pPr>
            <a:lvl9pPr defTabSz="1042988" eaLnBrk="0" fontAlgn="base" hangingPunct="0">
              <a:spcBef>
                <a:spcPct val="0"/>
              </a:spcBef>
              <a:spcAft>
                <a:spcPct val="0"/>
              </a:spcAft>
              <a:defRPr sz="2400">
                <a:solidFill>
                  <a:schemeClr val="tx1"/>
                </a:solidFill>
                <a:latin typeface="Arial" charset="0"/>
                <a:ea typeface="ＭＳ Ｐゴシック" pitchFamily="20" charset="-128"/>
              </a:defRPr>
            </a:lvl9pPr>
          </a:lstStyle>
          <a:p>
            <a:pPr eaLnBrk="1" hangingPunct="1">
              <a:spcBef>
                <a:spcPct val="50000"/>
              </a:spcBef>
            </a:pPr>
            <a:r>
              <a:rPr lang="de-CH" sz="1000"/>
              <a:t>Rechnungsabschluss Vorjahresrechnung</a:t>
            </a:r>
            <a:endParaRPr lang="de-DE" sz="1000"/>
          </a:p>
        </p:txBody>
      </p:sp>
      <p:sp>
        <p:nvSpPr>
          <p:cNvPr id="10" name="Rectangle 3"/>
          <p:cNvSpPr txBox="1">
            <a:spLocks noChangeArrowheads="1"/>
          </p:cNvSpPr>
          <p:nvPr/>
        </p:nvSpPr>
        <p:spPr>
          <a:xfrm>
            <a:off x="4585860" y="2090154"/>
            <a:ext cx="4075862" cy="1330462"/>
          </a:xfrm>
          <a:prstGeom prst="rect">
            <a:avLst/>
          </a:prstGeom>
          <a:noFill/>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sz="1800" dirty="0" smtClean="0"/>
              <a:t>Budgetbesprechung /  Abweichungsanalysen</a:t>
            </a:r>
          </a:p>
          <a:p>
            <a:r>
              <a:rPr lang="de-CH" sz="1800" dirty="0" smtClean="0"/>
              <a:t>Finanzkommission</a:t>
            </a:r>
          </a:p>
          <a:p>
            <a:r>
              <a:rPr lang="de-CH" sz="1800" dirty="0" smtClean="0"/>
              <a:t>Verabschiedungen</a:t>
            </a:r>
            <a:endParaRPr lang="de-CH" sz="1800" b="1" dirty="0" smtClean="0">
              <a:cs typeface="Times New Roman" pitchFamily="18" charset="0"/>
            </a:endParaRPr>
          </a:p>
          <a:p>
            <a:pPr marL="233816" indent="-233816"/>
            <a:endParaRPr lang="de-CH" b="1" dirty="0" smtClean="0"/>
          </a:p>
          <a:p>
            <a:pPr marL="233816" indent="-233816">
              <a:lnSpc>
                <a:spcPts val="1753"/>
              </a:lnSpc>
            </a:pPr>
            <a:endParaRPr lang="de-CH" dirty="0">
              <a:solidFill>
                <a:srgbClr val="000000"/>
              </a:solidFill>
            </a:endParaRPr>
          </a:p>
        </p:txBody>
      </p:sp>
    </p:spTree>
    <p:extLst>
      <p:ext uri="{BB962C8B-B14F-4D97-AF65-F5344CB8AC3E}">
        <p14:creationId xmlns:p14="http://schemas.microsoft.com/office/powerpoint/2010/main" val="21857941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4456" y="1484784"/>
            <a:ext cx="8229600" cy="936104"/>
          </a:xfrm>
        </p:spPr>
        <p:txBody>
          <a:bodyPr/>
          <a:lstStyle/>
          <a:p>
            <a:r>
              <a:rPr lang="de-CH" dirty="0" smtClean="0"/>
              <a:t>Prozesse in der Finanzverwaltung während eines Jahres</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28</a:t>
            </a:fld>
            <a:endParaRPr lang="de-CH" dirty="0"/>
          </a:p>
        </p:txBody>
      </p:sp>
      <p:graphicFrame>
        <p:nvGraphicFramePr>
          <p:cNvPr id="7" name="Group 49"/>
          <p:cNvGraphicFramePr>
            <a:graphicFrameLocks/>
          </p:cNvGraphicFramePr>
          <p:nvPr>
            <p:extLst>
              <p:ext uri="{D42A27DB-BD31-4B8C-83A1-F6EECF244321}">
                <p14:modId xmlns:p14="http://schemas.microsoft.com/office/powerpoint/2010/main" val="3955387418"/>
              </p:ext>
            </p:extLst>
          </p:nvPr>
        </p:nvGraphicFramePr>
        <p:xfrm>
          <a:off x="150765" y="2564904"/>
          <a:ext cx="8856982" cy="3198673"/>
        </p:xfrm>
        <a:graphic>
          <a:graphicData uri="http://schemas.openxmlformats.org/drawingml/2006/table">
            <a:tbl>
              <a:tblPr/>
              <a:tblGrid>
                <a:gridCol w="737018"/>
                <a:gridCol w="739853"/>
                <a:gridCol w="737018"/>
                <a:gridCol w="738437"/>
                <a:gridCol w="738436"/>
                <a:gridCol w="738437"/>
                <a:gridCol w="737018"/>
                <a:gridCol w="738436"/>
                <a:gridCol w="738437"/>
                <a:gridCol w="737018"/>
                <a:gridCol w="731350"/>
                <a:gridCol w="745524"/>
              </a:tblGrid>
              <a:tr h="456337">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Jan</a:t>
                      </a:r>
                      <a:endParaRPr kumimoji="0" lang="de-DE" sz="16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pitchFamily="34" charset="0"/>
                          <a:ea typeface="ＭＳ Ｐゴシック" pitchFamily="34" charset="-128"/>
                        </a:rPr>
                        <a:t>Feb</a:t>
                      </a:r>
                      <a:endParaRPr kumimoji="0" lang="de-DE" sz="1600" b="0" i="0" u="none" strike="noStrike" cap="none" normalizeH="0" baseline="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pitchFamily="34" charset="0"/>
                          <a:ea typeface="ＭＳ Ｐゴシック" pitchFamily="34" charset="-128"/>
                        </a:rPr>
                        <a:t>Mrz</a:t>
                      </a:r>
                      <a:endParaRPr kumimoji="0" lang="de-DE" sz="1600" b="0" i="0" u="none" strike="noStrike" cap="none" normalizeH="0" baseline="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pitchFamily="34" charset="0"/>
                          <a:ea typeface="ＭＳ Ｐゴシック" pitchFamily="34" charset="-128"/>
                        </a:rPr>
                        <a:t>April</a:t>
                      </a:r>
                      <a:endParaRPr kumimoji="0" lang="de-DE" sz="1600" b="0" i="0" u="none" strike="noStrike" cap="none" normalizeH="0" baseline="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pitchFamily="34" charset="0"/>
                          <a:ea typeface="ＭＳ Ｐゴシック" pitchFamily="34" charset="-128"/>
                        </a:rPr>
                        <a:t>Mai</a:t>
                      </a:r>
                      <a:endParaRPr kumimoji="0" lang="de-DE" sz="1600" b="0" i="0" u="none" strike="noStrike" cap="none" normalizeH="0" baseline="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pitchFamily="34" charset="0"/>
                          <a:ea typeface="ＭＳ Ｐゴシック" pitchFamily="34" charset="-128"/>
                        </a:rPr>
                        <a:t>Juni</a:t>
                      </a:r>
                      <a:endParaRPr kumimoji="0" lang="de-DE" sz="1600" b="0" i="0" u="none" strike="noStrike" cap="none" normalizeH="0" baseline="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pitchFamily="34" charset="0"/>
                          <a:ea typeface="ＭＳ Ｐゴシック" pitchFamily="34" charset="-128"/>
                        </a:rPr>
                        <a:t>Juli</a:t>
                      </a:r>
                      <a:endParaRPr kumimoji="0" lang="de-DE" sz="1600" b="0" i="0" u="none" strike="noStrike" cap="none" normalizeH="0" baseline="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pitchFamily="34" charset="0"/>
                          <a:ea typeface="ＭＳ Ｐゴシック" pitchFamily="34" charset="-128"/>
                        </a:rPr>
                        <a:t>Aug</a:t>
                      </a:r>
                      <a:endParaRPr kumimoji="0" lang="de-DE" sz="1600" b="0" i="0" u="none" strike="noStrike" cap="none" normalizeH="0" baseline="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pitchFamily="34" charset="0"/>
                          <a:ea typeface="ＭＳ Ｐゴシック" pitchFamily="34" charset="-128"/>
                        </a:rPr>
                        <a:t>Sept</a:t>
                      </a:r>
                      <a:endParaRPr kumimoji="0" lang="de-DE" sz="1600" b="0" i="0" u="none" strike="noStrike" cap="none" normalizeH="0" baseline="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pitchFamily="34" charset="0"/>
                          <a:ea typeface="ＭＳ Ｐゴシック" pitchFamily="34" charset="-128"/>
                        </a:rPr>
                        <a:t>Okt</a:t>
                      </a:r>
                      <a:endParaRPr kumimoji="0" lang="de-DE" sz="1600" b="0" i="0" u="none" strike="noStrike" cap="none" normalizeH="0" baseline="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smtClean="0">
                          <a:ln>
                            <a:noFill/>
                          </a:ln>
                          <a:solidFill>
                            <a:schemeClr val="tx1"/>
                          </a:solidFill>
                          <a:effectLst/>
                          <a:latin typeface="Arial" pitchFamily="34" charset="0"/>
                          <a:ea typeface="ＭＳ Ｐゴシック" pitchFamily="34" charset="-128"/>
                        </a:rPr>
                        <a:t>Nov</a:t>
                      </a:r>
                      <a:endParaRPr kumimoji="0" lang="de-DE" sz="1600" b="0" i="0" u="none" strike="noStrike" cap="none" normalizeH="0" baseline="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Dez</a:t>
                      </a:r>
                      <a:endParaRPr kumimoji="0" lang="de-DE" sz="16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42336">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pitchFamily="34" charset="0"/>
                        <a:ea typeface="ＭＳ Ｐゴシック" pitchFamily="34" charset="-128"/>
                      </a:endParaRPr>
                    </a:p>
                  </a:txBody>
                  <a:tcPr marL="89216" marR="89216" marT="47284" marB="47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600" b="0" i="0" u="none" strike="noStrike" cap="none" normalizeH="0" baseline="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6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pitchFamily="34" charset="0"/>
                          <a:ea typeface="ＭＳ Ｐゴシック" pitchFamily="34" charset="-128"/>
                        </a:rPr>
                        <a:t>GR</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pitchFamily="34" charset="0"/>
                          <a:ea typeface="ＭＳ Ｐゴシック" pitchFamily="34" charset="-128"/>
                        </a:rPr>
                        <a:t>Richt-linien</a:t>
                      </a: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5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500" b="0" i="0" u="none" strike="noStrike" cap="none" normalizeH="0" baseline="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DE" sz="15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pitchFamily="34" charset="0"/>
                          <a:ea typeface="ＭＳ Ｐゴシック" pitchFamily="34" charset="-128"/>
                        </a:rPr>
                        <a:t>Bud-</a:t>
                      </a:r>
                      <a:r>
                        <a:rPr kumimoji="0" lang="de-CH" sz="1500" b="0" i="0" u="none" strike="noStrike" cap="none" normalizeH="0" baseline="0" dirty="0" err="1" smtClean="0">
                          <a:ln>
                            <a:noFill/>
                          </a:ln>
                          <a:solidFill>
                            <a:schemeClr val="tx1"/>
                          </a:solidFill>
                          <a:effectLst/>
                          <a:latin typeface="Arial" pitchFamily="34" charset="0"/>
                          <a:ea typeface="ＭＳ Ｐゴシック" pitchFamily="34" charset="-128"/>
                        </a:rPr>
                        <a:t>get</a:t>
                      </a:r>
                      <a:endParaRPr kumimoji="0" lang="de-CH" sz="15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pitchFamily="34" charset="0"/>
                          <a:ea typeface="ＭＳ Ｐゴシック" pitchFamily="34" charset="-128"/>
                        </a:rPr>
                        <a:t>Ein-gabe</a:t>
                      </a:r>
                      <a:endParaRPr kumimoji="0" lang="de-DE" sz="15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smtClean="0">
                          <a:ln>
                            <a:noFill/>
                          </a:ln>
                          <a:solidFill>
                            <a:schemeClr val="tx1"/>
                          </a:solidFill>
                          <a:effectLst/>
                          <a:latin typeface="Arial" pitchFamily="34" charset="0"/>
                          <a:ea typeface="ＭＳ Ｐゴシック" pitchFamily="34" charset="-128"/>
                        </a:rPr>
                        <a:t>1. Ent-wurf Bud-get</a:t>
                      </a:r>
                      <a:endParaRPr kumimoji="0" lang="de-DE" sz="1500" b="0" i="0" u="none" strike="noStrike" cap="none" normalizeH="0" baseline="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smtClean="0">
                          <a:ln>
                            <a:noFill/>
                          </a:ln>
                          <a:solidFill>
                            <a:schemeClr val="tx1"/>
                          </a:solidFill>
                          <a:effectLst/>
                          <a:latin typeface="Arial" pitchFamily="34" charset="0"/>
                          <a:ea typeface="ＭＳ Ｐゴシック" pitchFamily="34" charset="-128"/>
                        </a:rPr>
                        <a:t>2. Ent-wurf Bud-get</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smtClean="0">
                          <a:ln>
                            <a:noFill/>
                          </a:ln>
                          <a:solidFill>
                            <a:schemeClr val="tx1"/>
                          </a:solidFill>
                          <a:effectLst/>
                          <a:latin typeface="Arial" pitchFamily="34" charset="0"/>
                          <a:ea typeface="ＭＳ Ｐゴシック" pitchFamily="34" charset="-128"/>
                        </a:rPr>
                        <a:t>Fiko</a:t>
                      </a:r>
                      <a:endParaRPr kumimoji="0" lang="de-DE" sz="1500" b="0" i="0" u="none" strike="noStrike" cap="none" normalizeH="0" baseline="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pitchFamily="34" charset="0"/>
                          <a:ea typeface="ＭＳ Ｐゴシック" pitchFamily="34" charset="-128"/>
                        </a:rPr>
                        <a:t>Kennt</a:t>
                      </a:r>
                      <a:r>
                        <a:rPr kumimoji="0" lang="de-CH" sz="1400" b="0" i="0" u="none" strike="noStrike" cap="none" normalizeH="0" baseline="0" dirty="0" smtClean="0">
                          <a:ln>
                            <a:noFill/>
                          </a:ln>
                          <a:solidFill>
                            <a:schemeClr val="tx1"/>
                          </a:solidFill>
                          <a:effectLst/>
                          <a:latin typeface="Arial" pitchFamily="34" charset="0"/>
                          <a:ea typeface="ＭＳ Ｐゴシック" pitchFamily="34" charset="-128"/>
                        </a:rPr>
                        <a:t>-</a:t>
                      </a:r>
                      <a:r>
                        <a:rPr kumimoji="0" lang="de-CH" sz="1500" b="0" i="0" u="none" strike="noStrike" cap="none" normalizeH="0" baseline="0" dirty="0" err="1" smtClean="0">
                          <a:ln>
                            <a:noFill/>
                          </a:ln>
                          <a:solidFill>
                            <a:schemeClr val="tx1"/>
                          </a:solidFill>
                          <a:effectLst/>
                          <a:latin typeface="Arial" pitchFamily="34" charset="0"/>
                          <a:ea typeface="ＭＳ Ｐゴシック" pitchFamily="34" charset="-128"/>
                        </a:rPr>
                        <a:t>nis</a:t>
                      </a:r>
                      <a:r>
                        <a:rPr kumimoji="0" lang="de-CH" sz="1500" b="0" i="0" u="none" strike="noStrike" cap="none" normalizeH="0" baseline="0" dirty="0" smtClean="0">
                          <a:ln>
                            <a:noFill/>
                          </a:ln>
                          <a:solidFill>
                            <a:schemeClr val="tx1"/>
                          </a:solidFill>
                          <a:effectLst/>
                          <a:latin typeface="Arial" pitchFamily="34" charset="0"/>
                          <a:ea typeface="ＭＳ Ｐゴシック" pitchFamily="34" charset="-128"/>
                        </a:rPr>
                        <a:t>-nah-</a:t>
                      </a:r>
                      <a:r>
                        <a:rPr kumimoji="0" lang="de-CH" sz="1500" b="0" i="0" u="none" strike="noStrike" cap="none" normalizeH="0" baseline="0" dirty="0" err="1" smtClean="0">
                          <a:ln>
                            <a:noFill/>
                          </a:ln>
                          <a:solidFill>
                            <a:schemeClr val="tx1"/>
                          </a:solidFill>
                          <a:effectLst/>
                          <a:latin typeface="Arial" pitchFamily="34" charset="0"/>
                          <a:ea typeface="ＭＳ Ｐゴシック" pitchFamily="34" charset="-128"/>
                        </a:rPr>
                        <a:t>me</a:t>
                      </a:r>
                      <a:r>
                        <a:rPr kumimoji="0" lang="de-CH" sz="1500" b="0" i="0" u="none" strike="noStrike" cap="none" normalizeH="0" baseline="0" dirty="0" smtClean="0">
                          <a:ln>
                            <a:noFill/>
                          </a:ln>
                          <a:solidFill>
                            <a:schemeClr val="tx1"/>
                          </a:solidFill>
                          <a:effectLst/>
                          <a:latin typeface="Arial" pitchFamily="34" charset="0"/>
                          <a:ea typeface="ＭＳ Ｐゴシック" pitchFamily="34" charset="-128"/>
                        </a:rPr>
                        <a:t> </a:t>
                      </a:r>
                      <a:r>
                        <a:rPr kumimoji="0" lang="de-CH" sz="1500" b="0" i="0" u="none" strike="noStrike" cap="none" normalizeH="0" baseline="0" dirty="0" err="1" smtClean="0">
                          <a:ln>
                            <a:noFill/>
                          </a:ln>
                          <a:solidFill>
                            <a:schemeClr val="tx1"/>
                          </a:solidFill>
                          <a:effectLst/>
                          <a:latin typeface="Arial" pitchFamily="34" charset="0"/>
                          <a:ea typeface="ＭＳ Ｐゴシック" pitchFamily="34" charset="-128"/>
                        </a:rPr>
                        <a:t>Fiko</a:t>
                      </a:r>
                      <a:endParaRPr kumimoji="0" lang="de-DE" sz="15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pitchFamily="34" charset="0"/>
                          <a:ea typeface="ＭＳ Ｐゴシック" pitchFamily="34" charset="-128"/>
                        </a:rPr>
                        <a:t>Druck Bud-</a:t>
                      </a:r>
                      <a:r>
                        <a:rPr kumimoji="0" lang="de-CH" sz="1500" b="0" i="0" u="none" strike="noStrike" cap="none" normalizeH="0" baseline="0" dirty="0" err="1" smtClean="0">
                          <a:ln>
                            <a:noFill/>
                          </a:ln>
                          <a:solidFill>
                            <a:schemeClr val="tx1"/>
                          </a:solidFill>
                          <a:effectLst/>
                          <a:latin typeface="Arial" pitchFamily="34" charset="0"/>
                          <a:ea typeface="ＭＳ Ｐゴシック" pitchFamily="34" charset="-128"/>
                        </a:rPr>
                        <a:t>get</a:t>
                      </a:r>
                      <a:endParaRPr kumimoji="0" lang="de-DE" sz="15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5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500" b="0" i="0" u="none" strike="noStrike" cap="none" normalizeH="0" baseline="0" dirty="0" smtClean="0">
                          <a:ln>
                            <a:noFill/>
                          </a:ln>
                          <a:solidFill>
                            <a:schemeClr val="tx1"/>
                          </a:solidFill>
                          <a:effectLst/>
                          <a:latin typeface="Arial" pitchFamily="34" charset="0"/>
                          <a:ea typeface="ＭＳ Ｐゴシック" pitchFamily="34" charset="-128"/>
                        </a:rPr>
                        <a:t>31.12. letzter Ter-min für GV</a:t>
                      </a:r>
                      <a:endParaRPr kumimoji="0" lang="de-DE" sz="15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8" name="Text Box 47"/>
          <p:cNvSpPr txBox="1">
            <a:spLocks noChangeArrowheads="1"/>
          </p:cNvSpPr>
          <p:nvPr/>
        </p:nvSpPr>
        <p:spPr bwMode="auto">
          <a:xfrm>
            <a:off x="194026" y="3413695"/>
            <a:ext cx="8770461" cy="371403"/>
          </a:xfrm>
          <a:prstGeom prst="rect">
            <a:avLst/>
          </a:prstGeom>
          <a:solidFill>
            <a:schemeClr val="accent1">
              <a:lumMod val="60000"/>
              <a:lumOff val="40000"/>
            </a:schemeClr>
          </a:solidFill>
          <a:ln>
            <a:noFill/>
          </a:ln>
          <a:effectLst/>
          <a:extLst/>
        </p:spPr>
        <p:txBody>
          <a:bodyPr wrap="square" lIns="91428" tIns="45715" rIns="91428" bIns="45715">
            <a:spAutoFit/>
          </a:bodyPr>
          <a:lstStyle>
            <a:lvl1pPr marL="390525" indent="-390525" defTabSz="1042988" eaLnBrk="0" hangingPunct="0">
              <a:spcBef>
                <a:spcPct val="0"/>
              </a:spcBef>
              <a:defRPr sz="2400">
                <a:solidFill>
                  <a:schemeClr val="tx1"/>
                </a:solidFill>
                <a:latin typeface="Arial" pitchFamily="34" charset="0"/>
                <a:ea typeface="ＭＳ Ｐゴシック" pitchFamily="34" charset="-128"/>
              </a:defRPr>
            </a:lvl1pPr>
            <a:lvl2pPr defTabSz="1042988" eaLnBrk="0" hangingPunct="0">
              <a:spcBef>
                <a:spcPct val="0"/>
              </a:spcBef>
              <a:defRPr sz="2400">
                <a:solidFill>
                  <a:schemeClr val="tx1"/>
                </a:solidFill>
                <a:latin typeface="Arial" pitchFamily="34" charset="0"/>
                <a:ea typeface="ＭＳ Ｐゴシック" pitchFamily="34" charset="-128"/>
              </a:defRPr>
            </a:lvl2pPr>
            <a:lvl3pPr defTabSz="1042988" eaLnBrk="0" hangingPunct="0">
              <a:spcBef>
                <a:spcPct val="0"/>
              </a:spcBef>
              <a:defRPr sz="2400">
                <a:solidFill>
                  <a:schemeClr val="tx1"/>
                </a:solidFill>
                <a:latin typeface="Arial" pitchFamily="34" charset="0"/>
                <a:ea typeface="ＭＳ Ｐゴシック" pitchFamily="34" charset="-128"/>
              </a:defRPr>
            </a:lvl3pPr>
            <a:lvl4pPr defTabSz="1042988" eaLnBrk="0" hangingPunct="0">
              <a:spcBef>
                <a:spcPct val="0"/>
              </a:spcBef>
              <a:defRPr sz="2400">
                <a:solidFill>
                  <a:schemeClr val="tx1"/>
                </a:solidFill>
                <a:latin typeface="Arial" pitchFamily="34" charset="0"/>
                <a:ea typeface="ＭＳ Ｐゴシック" pitchFamily="34" charset="-128"/>
              </a:defRPr>
            </a:lvl4pPr>
            <a:lvl5pPr defTabSz="1042988" eaLnBrk="0" hangingPunct="0">
              <a:spcBef>
                <a:spcPct val="0"/>
              </a:spcBef>
              <a:defRPr sz="2400">
                <a:solidFill>
                  <a:schemeClr val="tx1"/>
                </a:solidFill>
                <a:latin typeface="Arial" pitchFamily="34" charset="0"/>
                <a:ea typeface="ＭＳ Ｐゴシック" pitchFamily="34" charset="-128"/>
              </a:defRPr>
            </a:lvl5pPr>
            <a:lvl6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de-CH" sz="1800" dirty="0"/>
              <a:t>Aktensammlung ganzes Jahr für neues Budget</a:t>
            </a:r>
            <a:endParaRPr lang="de-DE" sz="1800" dirty="0"/>
          </a:p>
        </p:txBody>
      </p:sp>
      <p:sp>
        <p:nvSpPr>
          <p:cNvPr id="9" name="Text Box 48"/>
          <p:cNvSpPr txBox="1">
            <a:spLocks noChangeArrowheads="1"/>
          </p:cNvSpPr>
          <p:nvPr/>
        </p:nvSpPr>
        <p:spPr bwMode="auto">
          <a:xfrm>
            <a:off x="194027" y="3052368"/>
            <a:ext cx="4377974" cy="338544"/>
          </a:xfrm>
          <a:prstGeom prst="rect">
            <a:avLst/>
          </a:prstGeom>
          <a:solidFill>
            <a:srgbClr val="FDB7A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28" tIns="45715" rIns="91428" bIns="45715">
            <a:spAutoFit/>
          </a:bodyPr>
          <a:lstStyle>
            <a:lvl1pPr marL="390525" indent="-390525" defTabSz="1042988" eaLnBrk="0" hangingPunct="0">
              <a:spcBef>
                <a:spcPct val="0"/>
              </a:spcBef>
              <a:defRPr sz="2400">
                <a:solidFill>
                  <a:schemeClr val="tx1"/>
                </a:solidFill>
                <a:latin typeface="Arial" pitchFamily="34" charset="0"/>
                <a:ea typeface="ＭＳ Ｐゴシック" pitchFamily="34" charset="-128"/>
              </a:defRPr>
            </a:lvl1pPr>
            <a:lvl2pPr defTabSz="1042988" eaLnBrk="0" hangingPunct="0">
              <a:spcBef>
                <a:spcPct val="0"/>
              </a:spcBef>
              <a:defRPr sz="2400">
                <a:solidFill>
                  <a:schemeClr val="tx1"/>
                </a:solidFill>
                <a:latin typeface="Arial" pitchFamily="34" charset="0"/>
                <a:ea typeface="ＭＳ Ｐゴシック" pitchFamily="34" charset="-128"/>
              </a:defRPr>
            </a:lvl2pPr>
            <a:lvl3pPr defTabSz="1042988" eaLnBrk="0" hangingPunct="0">
              <a:spcBef>
                <a:spcPct val="0"/>
              </a:spcBef>
              <a:defRPr sz="2400">
                <a:solidFill>
                  <a:schemeClr val="tx1"/>
                </a:solidFill>
                <a:latin typeface="Arial" pitchFamily="34" charset="0"/>
                <a:ea typeface="ＭＳ Ｐゴシック" pitchFamily="34" charset="-128"/>
              </a:defRPr>
            </a:lvl3pPr>
            <a:lvl4pPr defTabSz="1042988" eaLnBrk="0" hangingPunct="0">
              <a:spcBef>
                <a:spcPct val="0"/>
              </a:spcBef>
              <a:defRPr sz="2400">
                <a:solidFill>
                  <a:schemeClr val="tx1"/>
                </a:solidFill>
                <a:latin typeface="Arial" pitchFamily="34" charset="0"/>
                <a:ea typeface="ＭＳ Ｐゴシック" pitchFamily="34" charset="-128"/>
              </a:defRPr>
            </a:lvl4pPr>
            <a:lvl5pPr defTabSz="1042988" eaLnBrk="0" hangingPunct="0">
              <a:spcBef>
                <a:spcPct val="0"/>
              </a:spcBef>
              <a:defRPr sz="2400">
                <a:solidFill>
                  <a:schemeClr val="tx1"/>
                </a:solidFill>
                <a:latin typeface="Arial" pitchFamily="34" charset="0"/>
                <a:ea typeface="ＭＳ Ｐゴシック" pitchFamily="34" charset="-128"/>
              </a:defRPr>
            </a:lvl5pPr>
            <a:lvl6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de-CH" sz="1600" dirty="0"/>
              <a:t>Rechnungsabschluss Vorjahresrechnung</a:t>
            </a:r>
            <a:endParaRPr lang="de-DE" sz="1600" dirty="0"/>
          </a:p>
        </p:txBody>
      </p:sp>
    </p:spTree>
    <p:extLst>
      <p:ext uri="{BB962C8B-B14F-4D97-AF65-F5344CB8AC3E}">
        <p14:creationId xmlns:p14="http://schemas.microsoft.com/office/powerpoint/2010/main" val="3093063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Abschluss der Jahresrechnung, Ablauf</a:t>
            </a:r>
            <a:endParaRPr lang="de-CH" dirty="0"/>
          </a:p>
        </p:txBody>
      </p:sp>
      <p:graphicFrame>
        <p:nvGraphicFramePr>
          <p:cNvPr id="7" name="Group 26"/>
          <p:cNvGraphicFramePr>
            <a:graphicFrameLocks noGrp="1"/>
          </p:cNvGraphicFramePr>
          <p:nvPr>
            <p:ph idx="1"/>
            <p:extLst>
              <p:ext uri="{D42A27DB-BD31-4B8C-83A1-F6EECF244321}">
                <p14:modId xmlns:p14="http://schemas.microsoft.com/office/powerpoint/2010/main" val="471068570"/>
              </p:ext>
            </p:extLst>
          </p:nvPr>
        </p:nvGraphicFramePr>
        <p:xfrm>
          <a:off x="619044" y="3658976"/>
          <a:ext cx="7625366" cy="2578336"/>
        </p:xfrm>
        <a:graphic>
          <a:graphicData uri="http://schemas.openxmlformats.org/drawingml/2006/table">
            <a:tbl>
              <a:tblPr/>
              <a:tblGrid>
                <a:gridCol w="1271180"/>
                <a:gridCol w="1271181"/>
                <a:gridCol w="1272896"/>
                <a:gridCol w="1267749"/>
                <a:gridCol w="1272896"/>
                <a:gridCol w="1269464"/>
              </a:tblGrid>
              <a:tr h="2578336">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Januar</a:t>
                      </a: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6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Erstellen</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Abschluss</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err="1" smtClean="0">
                          <a:ln>
                            <a:noFill/>
                          </a:ln>
                          <a:solidFill>
                            <a:schemeClr val="tx1"/>
                          </a:solidFill>
                          <a:effectLst/>
                          <a:latin typeface="Arial" pitchFamily="34" charset="0"/>
                          <a:ea typeface="ＭＳ Ｐゴシック" pitchFamily="34" charset="-128"/>
                        </a:rPr>
                        <a:t>Steuerab</a:t>
                      </a: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-schluss</a:t>
                      </a:r>
                      <a:endParaRPr kumimoji="0" lang="de-DE" sz="16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Februar</a:t>
                      </a: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6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Erstellen</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Abschluss</a:t>
                      </a:r>
                      <a:endParaRPr kumimoji="0" lang="de-DE" sz="16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März</a:t>
                      </a: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6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15.3.</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err="1" smtClean="0">
                          <a:ln>
                            <a:noFill/>
                          </a:ln>
                          <a:solidFill>
                            <a:schemeClr val="tx1"/>
                          </a:solidFill>
                          <a:effectLst/>
                          <a:latin typeface="Arial" pitchFamily="34" charset="0"/>
                          <a:ea typeface="ＭＳ Ｐゴシック" pitchFamily="34" charset="-128"/>
                        </a:rPr>
                        <a:t>Rg</a:t>
                      </a: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 an</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GR</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20.3.</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Finanz-statistik</a:t>
                      </a:r>
                      <a:endParaRPr kumimoji="0" lang="de-DE" sz="16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April</a:t>
                      </a: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6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15.4.</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err="1" smtClean="0">
                          <a:ln>
                            <a:noFill/>
                          </a:ln>
                          <a:solidFill>
                            <a:schemeClr val="tx1"/>
                          </a:solidFill>
                          <a:effectLst/>
                          <a:latin typeface="Arial" pitchFamily="34" charset="0"/>
                          <a:ea typeface="ＭＳ Ｐゴシック" pitchFamily="34" charset="-128"/>
                        </a:rPr>
                        <a:t>Rg</a:t>
                      </a: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 an Fiko zur Revision</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 Bilanz-</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err="1" smtClean="0">
                          <a:ln>
                            <a:noFill/>
                          </a:ln>
                          <a:solidFill>
                            <a:schemeClr val="tx1"/>
                          </a:solidFill>
                          <a:effectLst/>
                          <a:latin typeface="Arial" pitchFamily="34" charset="0"/>
                          <a:ea typeface="ＭＳ Ｐゴシック" pitchFamily="34" charset="-128"/>
                        </a:rPr>
                        <a:t>prüfung</a:t>
                      </a:r>
                      <a:endParaRPr kumimoji="0" lang="de-DE" sz="16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Mai</a:t>
                      </a: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6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Bis</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15.5.</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Fiko</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Prüfung</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 Bilanz-prüfung</a:t>
                      </a:r>
                      <a:endParaRPr kumimoji="0" lang="de-DE" sz="16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Juni</a:t>
                      </a:r>
                    </a:p>
                    <a:p>
                      <a:pPr marL="0" marR="0" lvl="0" indent="0" algn="l" defTabSz="1042988" rtl="0" eaLnBrk="1" fontAlgn="base" latinLnBrk="0" hangingPunct="1">
                        <a:lnSpc>
                          <a:spcPct val="100000"/>
                        </a:lnSpc>
                        <a:spcBef>
                          <a:spcPct val="20000"/>
                        </a:spcBef>
                        <a:spcAft>
                          <a:spcPct val="0"/>
                        </a:spcAft>
                        <a:buClrTx/>
                        <a:buSzTx/>
                        <a:buFontTx/>
                        <a:buNone/>
                        <a:tabLst/>
                      </a:pPr>
                      <a:endParaRPr kumimoji="0" lang="de-CH" sz="1600" b="0" i="0" u="none" strike="noStrike" cap="none" normalizeH="0" baseline="0" dirty="0" smtClean="0">
                        <a:ln>
                          <a:noFill/>
                        </a:ln>
                        <a:solidFill>
                          <a:schemeClr val="tx1"/>
                        </a:solidFill>
                        <a:effectLst/>
                        <a:latin typeface="Arial" pitchFamily="34" charset="0"/>
                        <a:ea typeface="ＭＳ Ｐゴシック" pitchFamily="34" charset="-128"/>
                      </a:endParaRP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30.6.</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Genehmig.</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EWR oder</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err="1" smtClean="0">
                          <a:ln>
                            <a:noFill/>
                          </a:ln>
                          <a:solidFill>
                            <a:schemeClr val="tx1"/>
                          </a:solidFill>
                          <a:effectLst/>
                          <a:latin typeface="Arial" pitchFamily="34" charset="0"/>
                          <a:ea typeface="ＭＳ Ｐゴシック" pitchFamily="34" charset="-128"/>
                        </a:rPr>
                        <a:t>Gde</a:t>
                      </a: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a:t>
                      </a:r>
                    </a:p>
                    <a:p>
                      <a:pPr marL="0" marR="0" lvl="0" indent="0" algn="l" defTabSz="1042988" rtl="0" eaLnBrk="1" fontAlgn="base" latinLnBrk="0" hangingPunct="1">
                        <a:lnSpc>
                          <a:spcPct val="100000"/>
                        </a:lnSpc>
                        <a:spcBef>
                          <a:spcPct val="20000"/>
                        </a:spcBef>
                        <a:spcAft>
                          <a:spcPct val="0"/>
                        </a:spcAft>
                        <a:buClrTx/>
                        <a:buSzTx/>
                        <a:buFontTx/>
                        <a:buNone/>
                        <a:tabLst/>
                      </a:pPr>
                      <a:r>
                        <a:rPr kumimoji="0" lang="de-CH" sz="1600" b="0" i="0" u="none" strike="noStrike" cap="none" normalizeH="0" baseline="0" dirty="0" smtClean="0">
                          <a:ln>
                            <a:noFill/>
                          </a:ln>
                          <a:solidFill>
                            <a:schemeClr val="tx1"/>
                          </a:solidFill>
                          <a:effectLst/>
                          <a:latin typeface="Arial" pitchFamily="34" charset="0"/>
                          <a:ea typeface="ＭＳ Ｐゴシック" pitchFamily="34" charset="-128"/>
                        </a:rPr>
                        <a:t>vers.</a:t>
                      </a:r>
                      <a:endParaRPr kumimoji="0" lang="de-DE" sz="1600" b="0" i="0" u="none" strike="noStrike" cap="none" normalizeH="0" baseline="0" dirty="0" smtClean="0">
                        <a:ln>
                          <a:noFill/>
                        </a:ln>
                        <a:solidFill>
                          <a:schemeClr val="tx1"/>
                        </a:solidFill>
                        <a:effectLst/>
                        <a:latin typeface="Arial" pitchFamily="34" charset="0"/>
                        <a:ea typeface="ＭＳ Ｐゴシック" pitchFamily="34" charset="-128"/>
                      </a:endParaRPr>
                    </a:p>
                  </a:txBody>
                  <a:tcPr marL="89216" marR="89216" marT="47284" marB="4728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Foliennummernplatzhalter 3"/>
          <p:cNvSpPr>
            <a:spLocks noGrp="1"/>
          </p:cNvSpPr>
          <p:nvPr>
            <p:ph type="sldNum" sz="quarter" idx="4"/>
          </p:nvPr>
        </p:nvSpPr>
        <p:spPr/>
        <p:txBody>
          <a:bodyPr/>
          <a:lstStyle/>
          <a:p>
            <a:fld id="{87674F0A-37BA-4CE3-B1FD-DE57A7E2F2C6}" type="slidenum">
              <a:rPr lang="de-CH" smtClean="0"/>
              <a:pPr/>
              <a:t>29</a:t>
            </a:fld>
            <a:endParaRPr lang="de-CH"/>
          </a:p>
        </p:txBody>
      </p:sp>
      <p:sp>
        <p:nvSpPr>
          <p:cNvPr id="6" name="Titel 1"/>
          <p:cNvSpPr txBox="1">
            <a:spLocks/>
          </p:cNvSpPr>
          <p:nvPr/>
        </p:nvSpPr>
        <p:spPr>
          <a:xfrm>
            <a:off x="619043" y="1592796"/>
            <a:ext cx="8229600" cy="36724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marL="457200" indent="-457200" algn="l">
              <a:buFont typeface="Arial" panose="020B0604020202020204" pitchFamily="34" charset="0"/>
              <a:buChar char="•"/>
            </a:pPr>
            <a:endParaRPr lang="de-CH" dirty="0"/>
          </a:p>
        </p:txBody>
      </p:sp>
      <p:sp>
        <p:nvSpPr>
          <p:cNvPr id="3" name="Rechteck 2"/>
          <p:cNvSpPr/>
          <p:nvPr/>
        </p:nvSpPr>
        <p:spPr>
          <a:xfrm>
            <a:off x="619043" y="2132856"/>
            <a:ext cx="7913397" cy="1431161"/>
          </a:xfrm>
          <a:prstGeom prst="rect">
            <a:avLst/>
          </a:prstGeom>
        </p:spPr>
        <p:txBody>
          <a:bodyPr wrap="square">
            <a:spAutoFit/>
          </a:bodyPr>
          <a:lstStyle/>
          <a:p>
            <a:pPr marL="233816" indent="-233816">
              <a:lnSpc>
                <a:spcPts val="1753"/>
              </a:lnSpc>
              <a:spcBef>
                <a:spcPct val="0"/>
              </a:spcBef>
            </a:pPr>
            <a:r>
              <a:rPr lang="fr-CH" b="1" dirty="0" err="1"/>
              <a:t>Genehmigung</a:t>
            </a:r>
            <a:r>
              <a:rPr lang="fr-CH" b="1" dirty="0"/>
              <a:t> </a:t>
            </a:r>
            <a:r>
              <a:rPr lang="fr-CH" b="1" dirty="0" err="1"/>
              <a:t>Jahresrechnung</a:t>
            </a:r>
            <a:endParaRPr lang="fr-CH" b="1" dirty="0"/>
          </a:p>
          <a:p>
            <a:pPr>
              <a:spcBef>
                <a:spcPct val="0"/>
              </a:spcBef>
              <a:buFont typeface="Times" pitchFamily="18" charset="0"/>
              <a:buChar char="•"/>
            </a:pPr>
            <a:r>
              <a:rPr lang="de-CH" dirty="0" smtClean="0">
                <a:latin typeface="+mj-lt"/>
                <a:ea typeface="+mj-ea"/>
                <a:cs typeface="+mj-cs"/>
              </a:rPr>
              <a:t> Erstellen Rechnung Exekutive </a:t>
            </a:r>
            <a:r>
              <a:rPr lang="de-CH" dirty="0"/>
              <a:t>(Abschluss durch Finanzverwaltung)</a:t>
            </a:r>
            <a:endParaRPr lang="de-CH" dirty="0">
              <a:latin typeface="+mj-lt"/>
              <a:ea typeface="+mj-ea"/>
              <a:cs typeface="+mj-cs"/>
            </a:endParaRPr>
          </a:p>
          <a:p>
            <a:pPr>
              <a:spcBef>
                <a:spcPct val="0"/>
              </a:spcBef>
              <a:buFont typeface="Times" pitchFamily="18" charset="0"/>
              <a:buChar char="•"/>
            </a:pPr>
            <a:r>
              <a:rPr lang="de-CH" altLang="ja-JP" dirty="0" smtClean="0">
                <a:latin typeface="+mj-lt"/>
                <a:ea typeface="+mj-ea"/>
                <a:cs typeface="+mj-cs"/>
              </a:rPr>
              <a:t> Überprüfung </a:t>
            </a:r>
            <a:r>
              <a:rPr lang="de-CH" altLang="ja-JP" dirty="0">
                <a:latin typeface="+mj-lt"/>
                <a:ea typeface="+mj-ea"/>
                <a:cs typeface="+mj-cs"/>
              </a:rPr>
              <a:t>der Abweichungen zum Budget</a:t>
            </a:r>
            <a:endParaRPr lang="de-CH" dirty="0">
              <a:latin typeface="+mj-lt"/>
              <a:ea typeface="+mj-ea"/>
              <a:cs typeface="+mj-cs"/>
            </a:endParaRPr>
          </a:p>
          <a:p>
            <a:pPr>
              <a:spcBef>
                <a:spcPct val="0"/>
              </a:spcBef>
              <a:buFont typeface="Times" pitchFamily="18" charset="0"/>
              <a:buChar char="•"/>
            </a:pPr>
            <a:r>
              <a:rPr lang="de-CH" dirty="0" smtClean="0">
                <a:latin typeface="+mj-lt"/>
                <a:ea typeface="+mj-ea"/>
                <a:cs typeface="+mj-cs"/>
              </a:rPr>
              <a:t> Finanzkontrolle </a:t>
            </a:r>
            <a:r>
              <a:rPr lang="de-CH" dirty="0">
                <a:latin typeface="+mj-lt"/>
                <a:ea typeface="+mj-ea"/>
                <a:cs typeface="+mj-cs"/>
              </a:rPr>
              <a:t>(Finanzkommission und Bilanzprüfung)</a:t>
            </a:r>
          </a:p>
          <a:p>
            <a:pPr>
              <a:spcBef>
                <a:spcPct val="0"/>
              </a:spcBef>
              <a:buFont typeface="Times" pitchFamily="18" charset="0"/>
              <a:buChar char="•"/>
            </a:pPr>
            <a:r>
              <a:rPr lang="de-CH" dirty="0" smtClean="0">
                <a:latin typeface="+mj-lt"/>
                <a:ea typeface="+mj-ea"/>
                <a:cs typeface="+mj-cs"/>
              </a:rPr>
              <a:t> Legislativbehörde</a:t>
            </a:r>
            <a:endParaRPr lang="de-CH" dirty="0">
              <a:latin typeface="+mj-lt"/>
              <a:ea typeface="+mj-ea"/>
              <a:cs typeface="+mj-cs"/>
            </a:endParaRPr>
          </a:p>
        </p:txBody>
      </p:sp>
      <p:sp>
        <p:nvSpPr>
          <p:cNvPr id="8" name="Text Box 48"/>
          <p:cNvSpPr txBox="1">
            <a:spLocks noChangeArrowheads="1"/>
          </p:cNvSpPr>
          <p:nvPr/>
        </p:nvSpPr>
        <p:spPr bwMode="auto">
          <a:xfrm>
            <a:off x="647322" y="3946816"/>
            <a:ext cx="7553359" cy="338544"/>
          </a:xfrm>
          <a:prstGeom prst="rect">
            <a:avLst/>
          </a:prstGeom>
          <a:solidFill>
            <a:srgbClr val="FDB7A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91428" tIns="45715" rIns="91428" bIns="45715">
            <a:spAutoFit/>
          </a:bodyPr>
          <a:lstStyle>
            <a:lvl1pPr marL="390525" indent="-390525" defTabSz="1042988" eaLnBrk="0" hangingPunct="0">
              <a:spcBef>
                <a:spcPct val="0"/>
              </a:spcBef>
              <a:defRPr sz="2400">
                <a:solidFill>
                  <a:schemeClr val="tx1"/>
                </a:solidFill>
                <a:latin typeface="Arial" pitchFamily="34" charset="0"/>
                <a:ea typeface="ＭＳ Ｐゴシック" pitchFamily="34" charset="-128"/>
              </a:defRPr>
            </a:lvl1pPr>
            <a:lvl2pPr defTabSz="1042988" eaLnBrk="0" hangingPunct="0">
              <a:spcBef>
                <a:spcPct val="0"/>
              </a:spcBef>
              <a:defRPr sz="2400">
                <a:solidFill>
                  <a:schemeClr val="tx1"/>
                </a:solidFill>
                <a:latin typeface="Arial" pitchFamily="34" charset="0"/>
                <a:ea typeface="ＭＳ Ｐゴシック" pitchFamily="34" charset="-128"/>
              </a:defRPr>
            </a:lvl2pPr>
            <a:lvl3pPr defTabSz="1042988" eaLnBrk="0" hangingPunct="0">
              <a:spcBef>
                <a:spcPct val="0"/>
              </a:spcBef>
              <a:defRPr sz="2400">
                <a:solidFill>
                  <a:schemeClr val="tx1"/>
                </a:solidFill>
                <a:latin typeface="Arial" pitchFamily="34" charset="0"/>
                <a:ea typeface="ＭＳ Ｐゴシック" pitchFamily="34" charset="-128"/>
              </a:defRPr>
            </a:lvl3pPr>
            <a:lvl4pPr defTabSz="1042988" eaLnBrk="0" hangingPunct="0">
              <a:spcBef>
                <a:spcPct val="0"/>
              </a:spcBef>
              <a:defRPr sz="2400">
                <a:solidFill>
                  <a:schemeClr val="tx1"/>
                </a:solidFill>
                <a:latin typeface="Arial" pitchFamily="34" charset="0"/>
                <a:ea typeface="ＭＳ Ｐゴシック" pitchFamily="34" charset="-128"/>
              </a:defRPr>
            </a:lvl4pPr>
            <a:lvl5pPr defTabSz="1042988" eaLnBrk="0" hangingPunct="0">
              <a:spcBef>
                <a:spcPct val="0"/>
              </a:spcBef>
              <a:defRPr sz="2400">
                <a:solidFill>
                  <a:schemeClr val="tx1"/>
                </a:solidFill>
                <a:latin typeface="Arial" pitchFamily="34" charset="0"/>
                <a:ea typeface="ＭＳ Ｐゴシック" pitchFamily="34" charset="-128"/>
              </a:defRPr>
            </a:lvl5pPr>
            <a:lvl6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ct val="50000"/>
              </a:spcBef>
              <a:defRPr/>
            </a:pPr>
            <a:r>
              <a:rPr lang="de-CH" sz="1600" dirty="0"/>
              <a:t>Rechnungsabschluss Vorjahresrechnung</a:t>
            </a:r>
            <a:endParaRPr lang="de-DE" sz="1600" dirty="0"/>
          </a:p>
        </p:txBody>
      </p:sp>
    </p:spTree>
    <p:extLst>
      <p:ext uri="{BB962C8B-B14F-4D97-AF65-F5344CB8AC3E}">
        <p14:creationId xmlns:p14="http://schemas.microsoft.com/office/powerpoint/2010/main" val="3884181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4"/>
            <a:ext cx="4114800" cy="652934"/>
          </a:xfrm>
        </p:spPr>
        <p:txBody>
          <a:bodyPr/>
          <a:lstStyle/>
          <a:p>
            <a:r>
              <a:rPr lang="de-CH" dirty="0" smtClean="0"/>
              <a:t>Rechtliche Grundlagen</a:t>
            </a:r>
            <a:endParaRPr lang="de-CH" dirty="0"/>
          </a:p>
        </p:txBody>
      </p:sp>
      <p:sp>
        <p:nvSpPr>
          <p:cNvPr id="4" name="Textfeld 3"/>
          <p:cNvSpPr txBox="1"/>
          <p:nvPr/>
        </p:nvSpPr>
        <p:spPr>
          <a:xfrm>
            <a:off x="4732146" y="1772816"/>
            <a:ext cx="3600400" cy="4201150"/>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de-CH" dirty="0" smtClean="0"/>
              <a:t>Kantonsverfassung </a:t>
            </a:r>
            <a:r>
              <a:rPr lang="de-CH" dirty="0"/>
              <a:t>(KV)</a:t>
            </a:r>
          </a:p>
          <a:p>
            <a:pPr marL="285750" indent="-285750">
              <a:spcAft>
                <a:spcPts val="300"/>
              </a:spcAft>
              <a:buFont typeface="Arial" panose="020B0604020202020204" pitchFamily="34" charset="0"/>
              <a:buChar char="•"/>
            </a:pPr>
            <a:r>
              <a:rPr lang="de-CH" dirty="0"/>
              <a:t>Gesetz über die Einwohnergemeinden (GG)</a:t>
            </a:r>
          </a:p>
          <a:p>
            <a:pPr marL="285750" indent="-285750">
              <a:spcAft>
                <a:spcPts val="300"/>
              </a:spcAft>
              <a:buFont typeface="Arial" panose="020B0604020202020204" pitchFamily="34" charset="0"/>
              <a:buChar char="•"/>
            </a:pPr>
            <a:r>
              <a:rPr lang="de-CH" dirty="0"/>
              <a:t>Verordnung über Finanzhaushalt der Gemeinden (</a:t>
            </a:r>
            <a:r>
              <a:rPr lang="de-CH" dirty="0" err="1"/>
              <a:t>FiV</a:t>
            </a:r>
            <a:r>
              <a:rPr lang="de-CH" dirty="0"/>
              <a:t>)</a:t>
            </a:r>
          </a:p>
          <a:p>
            <a:pPr marL="285750" indent="-285750">
              <a:spcAft>
                <a:spcPts val="300"/>
              </a:spcAft>
              <a:buFont typeface="Arial" panose="020B0604020202020204" pitchFamily="34" charset="0"/>
              <a:buChar char="•"/>
            </a:pPr>
            <a:r>
              <a:rPr lang="de-CH" dirty="0"/>
              <a:t>Gesetz über die Ortsbürgergemeinden (OGG)</a:t>
            </a:r>
          </a:p>
          <a:p>
            <a:pPr marL="285750" indent="-285750">
              <a:spcAft>
                <a:spcPts val="300"/>
              </a:spcAft>
              <a:buFont typeface="Arial" panose="020B0604020202020204" pitchFamily="34" charset="0"/>
              <a:buChar char="•"/>
            </a:pPr>
            <a:r>
              <a:rPr lang="de-CH" dirty="0"/>
              <a:t>Verordnung über die Forstreservefonds der Ortsbürgergemeinden (</a:t>
            </a:r>
            <a:r>
              <a:rPr lang="de-CH" dirty="0" err="1"/>
              <a:t>FoV</a:t>
            </a:r>
            <a:r>
              <a:rPr lang="de-CH" dirty="0"/>
              <a:t>)</a:t>
            </a:r>
          </a:p>
          <a:p>
            <a:pPr marL="285750" indent="-285750">
              <a:spcAft>
                <a:spcPts val="300"/>
              </a:spcAft>
              <a:buFont typeface="Arial" panose="020B0604020202020204" pitchFamily="34" charset="0"/>
              <a:buChar char="•"/>
            </a:pPr>
            <a:r>
              <a:rPr lang="de-CH" dirty="0" smtClean="0"/>
              <a:t>Gesetz/Verordnung </a:t>
            </a:r>
            <a:r>
              <a:rPr lang="de-CH" dirty="0"/>
              <a:t>über den Finanz- und Lastenausgleich </a:t>
            </a:r>
          </a:p>
          <a:p>
            <a:pPr marL="285750" indent="-285750">
              <a:buFont typeface="Arial" panose="020B0604020202020204" pitchFamily="34" charset="0"/>
              <a:buChar char="•"/>
            </a:pPr>
            <a:r>
              <a:rPr lang="de-CH" dirty="0">
                <a:solidFill>
                  <a:srgbClr val="0070C0"/>
                </a:solidFill>
              </a:rPr>
              <a:t>Handbuch Rechnungswesen </a:t>
            </a:r>
            <a:r>
              <a:rPr lang="de-CH" dirty="0" smtClean="0">
                <a:solidFill>
                  <a:srgbClr val="0070C0"/>
                </a:solidFill>
              </a:rPr>
              <a:t>Gemeinden</a:t>
            </a:r>
            <a:endParaRPr lang="de-CH"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198" y="1628800"/>
            <a:ext cx="3766552" cy="53789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49804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01" name="Rectangle 9"/>
          <p:cNvSpPr>
            <a:spLocks noChangeArrowheads="1"/>
          </p:cNvSpPr>
          <p:nvPr/>
        </p:nvSpPr>
        <p:spPr bwMode="auto">
          <a:xfrm>
            <a:off x="150748" y="1227934"/>
            <a:ext cx="8747438" cy="5584001"/>
          </a:xfrm>
          <a:prstGeom prst="rect">
            <a:avLst/>
          </a:prstGeom>
          <a:solidFill>
            <a:schemeClr val="accent1">
              <a:lumMod val="40000"/>
              <a:lumOff val="60000"/>
            </a:schemeClr>
          </a:solidFill>
          <a:ln>
            <a:noFill/>
          </a:ln>
          <a:effectLst/>
          <a:extLst/>
        </p:spPr>
        <p:txBody>
          <a:bodyPr wrap="none" lIns="91428" tIns="45715" rIns="91428" bIns="45715" anchor="ctr"/>
          <a:lstStyle/>
          <a:p>
            <a:pPr>
              <a:defRPr/>
            </a:pPr>
            <a:endParaRPr lang="de-CH">
              <a:latin typeface="Arial" pitchFamily="34" charset="0"/>
            </a:endParaRPr>
          </a:p>
        </p:txBody>
      </p:sp>
      <p:sp>
        <p:nvSpPr>
          <p:cNvPr id="32771" name="Rectangle 2"/>
          <p:cNvSpPr>
            <a:spLocks noGrp="1" noChangeArrowheads="1"/>
          </p:cNvSpPr>
          <p:nvPr>
            <p:ph type="title"/>
          </p:nvPr>
        </p:nvSpPr>
        <p:spPr>
          <a:xfrm>
            <a:off x="457200" y="689288"/>
            <a:ext cx="8229600" cy="538646"/>
          </a:xfrm>
          <a:solidFill>
            <a:schemeClr val="bg1"/>
          </a:solidFill>
        </p:spPr>
        <p:txBody>
          <a:bodyPr/>
          <a:lstStyle/>
          <a:p>
            <a:pPr eaLnBrk="1" hangingPunct="1"/>
            <a:r>
              <a:rPr lang="de-CH" dirty="0" smtClean="0"/>
              <a:t>Unterschied Rechnung / Budget  </a:t>
            </a:r>
            <a:endParaRPr lang="de-DE" dirty="0" smtClean="0"/>
          </a:p>
        </p:txBody>
      </p:sp>
      <p:sp>
        <p:nvSpPr>
          <p:cNvPr id="110596" name="Rectangle 4"/>
          <p:cNvSpPr>
            <a:spLocks noChangeArrowheads="1"/>
          </p:cNvSpPr>
          <p:nvPr/>
        </p:nvSpPr>
        <p:spPr bwMode="auto">
          <a:xfrm>
            <a:off x="321867" y="2383889"/>
            <a:ext cx="1785884" cy="3264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28" tIns="45715" rIns="91428" bIns="45715" anchor="ctr"/>
          <a:lstStyle/>
          <a:p>
            <a:pPr>
              <a:defRPr/>
            </a:pPr>
            <a:endParaRPr lang="de-CH">
              <a:latin typeface="Arial" pitchFamily="34" charset="0"/>
            </a:endParaRPr>
          </a:p>
        </p:txBody>
      </p:sp>
      <p:sp>
        <p:nvSpPr>
          <p:cNvPr id="110597" name="Rectangle 5"/>
          <p:cNvSpPr>
            <a:spLocks noChangeArrowheads="1"/>
          </p:cNvSpPr>
          <p:nvPr/>
        </p:nvSpPr>
        <p:spPr bwMode="auto">
          <a:xfrm>
            <a:off x="1799466" y="5322005"/>
            <a:ext cx="2402455" cy="4245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28" tIns="45715" rIns="91428" bIns="45715" anchor="ctr"/>
          <a:lstStyle/>
          <a:p>
            <a:pPr>
              <a:defRPr/>
            </a:pPr>
            <a:endParaRPr lang="de-CH">
              <a:latin typeface="Arial" pitchFamily="34" charset="0"/>
            </a:endParaRPr>
          </a:p>
        </p:txBody>
      </p:sp>
      <p:sp>
        <p:nvSpPr>
          <p:cNvPr id="110598" name="Rectangle 6"/>
          <p:cNvSpPr>
            <a:spLocks noChangeArrowheads="1"/>
          </p:cNvSpPr>
          <p:nvPr/>
        </p:nvSpPr>
        <p:spPr bwMode="auto">
          <a:xfrm>
            <a:off x="382981" y="2123332"/>
            <a:ext cx="2587156" cy="4505781"/>
          </a:xfrm>
          <a:prstGeom prst="rect">
            <a:avLst/>
          </a:prstGeom>
          <a:solidFill>
            <a:srgbClr val="66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28" tIns="45715" rIns="91428" bIns="45715" anchor="ctr"/>
          <a:lstStyle/>
          <a:p>
            <a:pPr marL="342373" indent="-342373" algn="ctr" defTabSz="914388">
              <a:defRPr/>
            </a:pPr>
            <a:r>
              <a:rPr lang="de-CH" sz="2800" dirty="0" smtClean="0">
                <a:latin typeface="Arial" pitchFamily="34" charset="0"/>
              </a:rPr>
              <a:t>Erfolgs-</a:t>
            </a:r>
            <a:endParaRPr lang="de-CH" sz="2800" dirty="0">
              <a:latin typeface="Arial" pitchFamily="34" charset="0"/>
            </a:endParaRPr>
          </a:p>
          <a:p>
            <a:pPr marL="342373" indent="-342373" algn="ctr" defTabSz="914388">
              <a:defRPr/>
            </a:pPr>
            <a:r>
              <a:rPr lang="de-CH" sz="2800" dirty="0" err="1" smtClean="0">
                <a:latin typeface="Arial" pitchFamily="34" charset="0"/>
              </a:rPr>
              <a:t>rechnung</a:t>
            </a:r>
            <a:r>
              <a:rPr lang="de-CH" dirty="0" smtClean="0">
                <a:latin typeface="Arial" pitchFamily="34" charset="0"/>
              </a:rPr>
              <a:t> </a:t>
            </a:r>
            <a:endParaRPr lang="de-DE" dirty="0">
              <a:latin typeface="Arial" pitchFamily="34" charset="0"/>
            </a:endParaRPr>
          </a:p>
        </p:txBody>
      </p:sp>
      <p:sp>
        <p:nvSpPr>
          <p:cNvPr id="110599" name="Rectangle 7"/>
          <p:cNvSpPr>
            <a:spLocks noChangeArrowheads="1"/>
          </p:cNvSpPr>
          <p:nvPr/>
        </p:nvSpPr>
        <p:spPr bwMode="auto">
          <a:xfrm>
            <a:off x="3154837" y="2123332"/>
            <a:ext cx="2587155" cy="4505781"/>
          </a:xfrm>
          <a:prstGeom prst="rect">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28" tIns="45715" rIns="91428" bIns="45715" anchor="ctr"/>
          <a:lstStyle/>
          <a:p>
            <a:pPr marL="342373" indent="-342373" algn="ctr" defTabSz="914388">
              <a:defRPr/>
            </a:pPr>
            <a:r>
              <a:rPr lang="de-CH" sz="2800">
                <a:latin typeface="Arial" pitchFamily="34" charset="0"/>
              </a:rPr>
              <a:t>Investitions- </a:t>
            </a:r>
          </a:p>
          <a:p>
            <a:pPr marL="342373" indent="-342373" algn="ctr" defTabSz="914388">
              <a:defRPr/>
            </a:pPr>
            <a:r>
              <a:rPr lang="de-CH" sz="2800">
                <a:latin typeface="Arial" pitchFamily="34" charset="0"/>
              </a:rPr>
              <a:t>Rechnung</a:t>
            </a:r>
            <a:endParaRPr lang="de-DE" sz="2800">
              <a:latin typeface="Arial" pitchFamily="34" charset="0"/>
            </a:endParaRPr>
          </a:p>
        </p:txBody>
      </p:sp>
      <p:sp>
        <p:nvSpPr>
          <p:cNvPr id="110600" name="Rectangle 8"/>
          <p:cNvSpPr>
            <a:spLocks noChangeArrowheads="1"/>
          </p:cNvSpPr>
          <p:nvPr/>
        </p:nvSpPr>
        <p:spPr bwMode="auto">
          <a:xfrm>
            <a:off x="5989164" y="2123332"/>
            <a:ext cx="2587156" cy="4505781"/>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28" tIns="45715" rIns="91428" bIns="45715" anchor="ctr"/>
          <a:lstStyle/>
          <a:p>
            <a:pPr marL="342373" indent="-342373" algn="ctr" defTabSz="914388">
              <a:defRPr/>
            </a:pPr>
            <a:r>
              <a:rPr lang="de-CH" sz="2800" dirty="0" smtClean="0">
                <a:latin typeface="Arial" pitchFamily="34" charset="0"/>
              </a:rPr>
              <a:t>Bilanz</a:t>
            </a:r>
            <a:endParaRPr lang="de-DE" sz="2800" dirty="0">
              <a:latin typeface="Arial" pitchFamily="34" charset="0"/>
            </a:endParaRPr>
          </a:p>
        </p:txBody>
      </p:sp>
      <p:sp>
        <p:nvSpPr>
          <p:cNvPr id="110602" name="Text Box 10"/>
          <p:cNvSpPr txBox="1">
            <a:spLocks noChangeArrowheads="1"/>
          </p:cNvSpPr>
          <p:nvPr/>
        </p:nvSpPr>
        <p:spPr bwMode="auto">
          <a:xfrm>
            <a:off x="452244" y="1340219"/>
            <a:ext cx="5289748" cy="53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28" tIns="45715" rIns="91428" bIns="45715">
            <a:spAutoFit/>
          </a:bodyPr>
          <a:lstStyle>
            <a:lvl1pPr marL="390525" indent="-390525" defTabSz="1042988" eaLnBrk="0" hangingPunct="0">
              <a:spcBef>
                <a:spcPct val="0"/>
              </a:spcBef>
              <a:defRPr sz="2400">
                <a:solidFill>
                  <a:schemeClr val="tx1"/>
                </a:solidFill>
                <a:latin typeface="Arial" pitchFamily="34" charset="0"/>
                <a:ea typeface="ＭＳ Ｐゴシック" pitchFamily="34" charset="-128"/>
              </a:defRPr>
            </a:lvl1pPr>
            <a:lvl2pPr defTabSz="1042988" eaLnBrk="0" hangingPunct="0">
              <a:spcBef>
                <a:spcPct val="0"/>
              </a:spcBef>
              <a:defRPr sz="2400">
                <a:solidFill>
                  <a:schemeClr val="tx1"/>
                </a:solidFill>
                <a:latin typeface="Arial" pitchFamily="34" charset="0"/>
                <a:ea typeface="ＭＳ Ｐゴシック" pitchFamily="34" charset="-128"/>
              </a:defRPr>
            </a:lvl2pPr>
            <a:lvl3pPr defTabSz="1042988" eaLnBrk="0" hangingPunct="0">
              <a:spcBef>
                <a:spcPct val="0"/>
              </a:spcBef>
              <a:defRPr sz="2400">
                <a:solidFill>
                  <a:schemeClr val="tx1"/>
                </a:solidFill>
                <a:latin typeface="Arial" pitchFamily="34" charset="0"/>
                <a:ea typeface="ＭＳ Ｐゴシック" pitchFamily="34" charset="-128"/>
              </a:defRPr>
            </a:lvl3pPr>
            <a:lvl4pPr defTabSz="1042988" eaLnBrk="0" hangingPunct="0">
              <a:spcBef>
                <a:spcPct val="0"/>
              </a:spcBef>
              <a:defRPr sz="2400">
                <a:solidFill>
                  <a:schemeClr val="tx1"/>
                </a:solidFill>
                <a:latin typeface="Arial" pitchFamily="34" charset="0"/>
                <a:ea typeface="ＭＳ Ｐゴシック" pitchFamily="34" charset="-128"/>
              </a:defRPr>
            </a:lvl4pPr>
            <a:lvl5pPr defTabSz="1042988" eaLnBrk="0" hangingPunct="0">
              <a:spcBef>
                <a:spcPct val="0"/>
              </a:spcBef>
              <a:defRPr sz="2400">
                <a:solidFill>
                  <a:schemeClr val="tx1"/>
                </a:solidFill>
                <a:latin typeface="Arial" pitchFamily="34" charset="0"/>
                <a:ea typeface="ＭＳ Ｐゴシック" pitchFamily="34" charset="-128"/>
              </a:defRPr>
            </a:lvl5pPr>
            <a:lvl6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de-CH" sz="2800"/>
              <a:t>Inhalt einer Jahresrechnung</a:t>
            </a:r>
            <a:r>
              <a:rPr lang="de-CH" sz="700"/>
              <a:t> </a:t>
            </a:r>
            <a:endParaRPr lang="de-DE" sz="700"/>
          </a:p>
        </p:txBody>
      </p:sp>
      <p:sp>
        <p:nvSpPr>
          <p:cNvPr id="110603" name="Rectangle 11"/>
          <p:cNvSpPr>
            <a:spLocks noChangeArrowheads="1"/>
          </p:cNvSpPr>
          <p:nvPr/>
        </p:nvSpPr>
        <p:spPr bwMode="auto">
          <a:xfrm>
            <a:off x="5804464" y="1471655"/>
            <a:ext cx="2832969" cy="5224114"/>
          </a:xfrm>
          <a:prstGeom prst="rect">
            <a:avLst/>
          </a:prstGeom>
          <a:solidFill>
            <a:schemeClr val="accent1">
              <a:lumMod val="40000"/>
              <a:lumOff val="60000"/>
            </a:schemeClr>
          </a:solidFill>
          <a:ln>
            <a:noFill/>
          </a:ln>
          <a:effectLst/>
          <a:extLst/>
        </p:spPr>
        <p:txBody>
          <a:bodyPr wrap="none" lIns="91428" tIns="45715" rIns="91428" bIns="45715" anchor="ctr"/>
          <a:lstStyle/>
          <a:p>
            <a:pPr>
              <a:defRPr/>
            </a:pPr>
            <a:endParaRPr lang="de-CH">
              <a:latin typeface="Arial" pitchFamily="34" charset="0"/>
            </a:endParaRPr>
          </a:p>
        </p:txBody>
      </p:sp>
      <p:sp>
        <p:nvSpPr>
          <p:cNvPr id="110604" name="Text Box 12"/>
          <p:cNvSpPr txBox="1">
            <a:spLocks noChangeArrowheads="1"/>
          </p:cNvSpPr>
          <p:nvPr/>
        </p:nvSpPr>
        <p:spPr bwMode="auto">
          <a:xfrm>
            <a:off x="321867" y="1470844"/>
            <a:ext cx="5482597" cy="523210"/>
          </a:xfrm>
          <a:prstGeom prst="rect">
            <a:avLst/>
          </a:prstGeom>
          <a:solidFill>
            <a:srgbClr val="FFFF00"/>
          </a:solidFill>
          <a:ln>
            <a:noFill/>
          </a:ln>
          <a:effectLst/>
          <a:extLst/>
        </p:spPr>
        <p:txBody>
          <a:bodyPr lIns="91428" tIns="45715" rIns="91428" bIns="45715">
            <a:spAutoFit/>
          </a:bodyPr>
          <a:lstStyle>
            <a:lvl1pPr marL="390525" indent="-390525" defTabSz="1042988" eaLnBrk="0" hangingPunct="0">
              <a:spcBef>
                <a:spcPct val="0"/>
              </a:spcBef>
              <a:defRPr sz="2400">
                <a:solidFill>
                  <a:schemeClr val="tx1"/>
                </a:solidFill>
                <a:latin typeface="Arial" pitchFamily="34" charset="0"/>
                <a:ea typeface="ＭＳ Ｐゴシック" pitchFamily="34" charset="-128"/>
              </a:defRPr>
            </a:lvl1pPr>
            <a:lvl2pPr defTabSz="1042988" eaLnBrk="0" hangingPunct="0">
              <a:spcBef>
                <a:spcPct val="0"/>
              </a:spcBef>
              <a:defRPr sz="2400">
                <a:solidFill>
                  <a:schemeClr val="tx1"/>
                </a:solidFill>
                <a:latin typeface="Arial" pitchFamily="34" charset="0"/>
                <a:ea typeface="ＭＳ Ｐゴシック" pitchFamily="34" charset="-128"/>
              </a:defRPr>
            </a:lvl2pPr>
            <a:lvl3pPr defTabSz="1042988" eaLnBrk="0" hangingPunct="0">
              <a:spcBef>
                <a:spcPct val="0"/>
              </a:spcBef>
              <a:defRPr sz="2400">
                <a:solidFill>
                  <a:schemeClr val="tx1"/>
                </a:solidFill>
                <a:latin typeface="Arial" pitchFamily="34" charset="0"/>
                <a:ea typeface="ＭＳ Ｐゴシック" pitchFamily="34" charset="-128"/>
              </a:defRPr>
            </a:lvl3pPr>
            <a:lvl4pPr defTabSz="1042988" eaLnBrk="0" hangingPunct="0">
              <a:spcBef>
                <a:spcPct val="0"/>
              </a:spcBef>
              <a:defRPr sz="2400">
                <a:solidFill>
                  <a:schemeClr val="tx1"/>
                </a:solidFill>
                <a:latin typeface="Arial" pitchFamily="34" charset="0"/>
                <a:ea typeface="ＭＳ Ｐゴシック" pitchFamily="34" charset="-128"/>
              </a:defRPr>
            </a:lvl4pPr>
            <a:lvl5pPr defTabSz="1042988" eaLnBrk="0" hangingPunct="0">
              <a:spcBef>
                <a:spcPct val="0"/>
              </a:spcBef>
              <a:defRPr sz="2400">
                <a:solidFill>
                  <a:schemeClr val="tx1"/>
                </a:solidFill>
                <a:latin typeface="Arial" pitchFamily="34" charset="0"/>
                <a:ea typeface="ＭＳ Ｐゴシック" pitchFamily="34" charset="-128"/>
              </a:defRPr>
            </a:lvl5pPr>
            <a:lvl6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defTabSz="104298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50000"/>
              </a:spcBef>
              <a:defRPr/>
            </a:pPr>
            <a:r>
              <a:rPr lang="de-CH" sz="2800" dirty="0"/>
              <a:t>Inhalt eines </a:t>
            </a:r>
            <a:r>
              <a:rPr lang="de-CH" sz="2800" dirty="0" smtClean="0"/>
              <a:t>Budgets</a:t>
            </a:r>
            <a:endParaRPr lang="de-DE" sz="2800" dirty="0"/>
          </a:p>
        </p:txBody>
      </p:sp>
    </p:spTree>
    <p:extLst>
      <p:ext uri="{BB962C8B-B14F-4D97-AF65-F5344CB8AC3E}">
        <p14:creationId xmlns:p14="http://schemas.microsoft.com/office/powerpoint/2010/main" val="1028751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0603"/>
                                        </p:tgtEl>
                                        <p:attrNameLst>
                                          <p:attrName>style.visibility</p:attrName>
                                        </p:attrNameLst>
                                      </p:cBhvr>
                                      <p:to>
                                        <p:strVal val="visible"/>
                                      </p:to>
                                    </p:set>
                                    <p:animEffect transition="in" filter="blinds(horizontal)">
                                      <p:cBhvr>
                                        <p:cTn id="7" dur="500"/>
                                        <p:tgtEl>
                                          <p:spTgt spid="11060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0604"/>
                                        </p:tgtEl>
                                        <p:attrNameLst>
                                          <p:attrName>style.visibility</p:attrName>
                                        </p:attrNameLst>
                                      </p:cBhvr>
                                      <p:to>
                                        <p:strVal val="visible"/>
                                      </p:to>
                                    </p:set>
                                    <p:animEffect transition="in" filter="blinds(horizontal)">
                                      <p:cBhvr>
                                        <p:cTn id="10" dur="500"/>
                                        <p:tgtEl>
                                          <p:spTgt spid="110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3" grpId="0" animBg="1"/>
      <p:bldP spid="11060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Abschluss der Jahresrechnung</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31</a:t>
            </a:fld>
            <a:endParaRPr lang="de-CH"/>
          </a:p>
        </p:txBody>
      </p:sp>
      <p:sp>
        <p:nvSpPr>
          <p:cNvPr id="7" name="Rectangle 3"/>
          <p:cNvSpPr txBox="1">
            <a:spLocks noChangeArrowheads="1"/>
          </p:cNvSpPr>
          <p:nvPr/>
        </p:nvSpPr>
        <p:spPr>
          <a:xfrm>
            <a:off x="755577" y="1844825"/>
            <a:ext cx="7704855" cy="3024336"/>
          </a:xfrm>
          <a:prstGeom prst="rect">
            <a:avLst/>
          </a:prstGeom>
          <a:no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ts val="1753"/>
              </a:lnSpc>
              <a:spcBef>
                <a:spcPct val="0"/>
              </a:spcBef>
              <a:buNone/>
            </a:pPr>
            <a:endParaRPr lang="fr-CH" sz="2800" dirty="0" smtClean="0">
              <a:solidFill>
                <a:schemeClr val="tx2"/>
              </a:solidFill>
            </a:endParaRPr>
          </a:p>
          <a:p>
            <a:pPr marL="0" indent="0">
              <a:lnSpc>
                <a:spcPts val="1753"/>
              </a:lnSpc>
              <a:spcBef>
                <a:spcPct val="0"/>
              </a:spcBef>
              <a:buNone/>
            </a:pPr>
            <a:r>
              <a:rPr lang="fr-CH" sz="2400" dirty="0" smtClean="0">
                <a:solidFill>
                  <a:schemeClr val="tx2"/>
                </a:solidFill>
              </a:rPr>
              <a:t>EINWOHNERGEMEINDE, ORTSBÜRGERGEMEINDE,</a:t>
            </a:r>
            <a:br>
              <a:rPr lang="fr-CH" sz="2400" dirty="0" smtClean="0">
                <a:solidFill>
                  <a:schemeClr val="tx2"/>
                </a:solidFill>
              </a:rPr>
            </a:br>
            <a:r>
              <a:rPr lang="fr-CH" sz="2400" dirty="0" smtClean="0">
                <a:solidFill>
                  <a:schemeClr val="tx2"/>
                </a:solidFill>
              </a:rPr>
              <a:t> </a:t>
            </a:r>
          </a:p>
          <a:p>
            <a:pPr marL="0" indent="0">
              <a:lnSpc>
                <a:spcPts val="1753"/>
              </a:lnSpc>
              <a:spcBef>
                <a:spcPct val="0"/>
              </a:spcBef>
              <a:buNone/>
            </a:pPr>
            <a:r>
              <a:rPr lang="de-CH" sz="2400" dirty="0" smtClean="0">
                <a:solidFill>
                  <a:schemeClr val="tx2"/>
                </a:solidFill>
              </a:rPr>
              <a:t>GEMEINDEVERBÄNDE</a:t>
            </a:r>
            <a:endParaRPr lang="fr-CH" sz="2400" dirty="0">
              <a:solidFill>
                <a:schemeClr val="tx2"/>
              </a:solidFill>
            </a:endParaRPr>
          </a:p>
          <a:p>
            <a:pPr marL="0" indent="0">
              <a:lnSpc>
                <a:spcPts val="1753"/>
              </a:lnSpc>
              <a:spcBef>
                <a:spcPct val="0"/>
              </a:spcBef>
              <a:buNone/>
            </a:pPr>
            <a:endParaRPr lang="fr-CH" sz="2400" dirty="0">
              <a:solidFill>
                <a:schemeClr val="tx2"/>
              </a:solidFill>
            </a:endParaRPr>
          </a:p>
          <a:p>
            <a:pPr marL="0" indent="0">
              <a:lnSpc>
                <a:spcPts val="1753"/>
              </a:lnSpc>
              <a:spcBef>
                <a:spcPct val="0"/>
              </a:spcBef>
              <a:buNone/>
            </a:pPr>
            <a:r>
              <a:rPr lang="fr-CH" sz="2400" dirty="0" smtClean="0">
                <a:solidFill>
                  <a:schemeClr val="tx2"/>
                </a:solidFill>
              </a:rPr>
              <a:t> </a:t>
            </a:r>
          </a:p>
          <a:p>
            <a:pPr marL="233816" indent="-233816">
              <a:lnSpc>
                <a:spcPts val="1753"/>
              </a:lnSpc>
              <a:spcBef>
                <a:spcPct val="0"/>
              </a:spcBef>
              <a:buFont typeface="Times" pitchFamily="18" charset="0"/>
              <a:buChar char="•"/>
            </a:pPr>
            <a:r>
              <a:rPr lang="de-CH" sz="2400" dirty="0" smtClean="0"/>
              <a:t>Erfolgsrechnung</a:t>
            </a:r>
          </a:p>
          <a:p>
            <a:pPr marL="233816" indent="-233816">
              <a:lnSpc>
                <a:spcPts val="1753"/>
              </a:lnSpc>
              <a:spcBef>
                <a:spcPct val="0"/>
              </a:spcBef>
            </a:pPr>
            <a:endParaRPr lang="de-CH" sz="2400" dirty="0" smtClean="0"/>
          </a:p>
          <a:p>
            <a:pPr marL="233816" indent="-233816">
              <a:lnSpc>
                <a:spcPts val="1753"/>
              </a:lnSpc>
              <a:spcBef>
                <a:spcPct val="0"/>
              </a:spcBef>
              <a:buFont typeface="Times" pitchFamily="18" charset="0"/>
              <a:buChar char="•"/>
            </a:pPr>
            <a:r>
              <a:rPr lang="de-CH" sz="2400" dirty="0" smtClean="0"/>
              <a:t>Investitionsrechnung</a:t>
            </a:r>
          </a:p>
          <a:p>
            <a:pPr marL="233816" indent="-233816">
              <a:lnSpc>
                <a:spcPts val="1753"/>
              </a:lnSpc>
              <a:spcBef>
                <a:spcPct val="0"/>
              </a:spcBef>
            </a:pPr>
            <a:endParaRPr lang="de-CH" sz="2400" dirty="0" smtClean="0"/>
          </a:p>
          <a:p>
            <a:pPr marL="233816" indent="-233816">
              <a:lnSpc>
                <a:spcPts val="1753"/>
              </a:lnSpc>
              <a:spcBef>
                <a:spcPct val="0"/>
              </a:spcBef>
              <a:buFont typeface="Times" pitchFamily="18" charset="0"/>
              <a:buChar char="•"/>
            </a:pPr>
            <a:r>
              <a:rPr lang="de-CH" sz="2400" dirty="0" smtClean="0"/>
              <a:t>Bilanz</a:t>
            </a:r>
          </a:p>
          <a:p>
            <a:pPr marL="0" indent="0">
              <a:lnSpc>
                <a:spcPts val="1753"/>
              </a:lnSpc>
              <a:spcBef>
                <a:spcPct val="0"/>
              </a:spcBef>
              <a:buNone/>
            </a:pPr>
            <a:endParaRPr lang="de-CH" sz="2400" dirty="0" smtClean="0"/>
          </a:p>
          <a:p>
            <a:pPr marL="233816" indent="-233816">
              <a:lnSpc>
                <a:spcPts val="1753"/>
              </a:lnSpc>
              <a:spcBef>
                <a:spcPct val="0"/>
              </a:spcBef>
            </a:pPr>
            <a:endParaRPr lang="de-CH" sz="2400" dirty="0" smtClean="0"/>
          </a:p>
          <a:p>
            <a:pPr marL="0" indent="0">
              <a:lnSpc>
                <a:spcPts val="1753"/>
              </a:lnSpc>
              <a:spcBef>
                <a:spcPct val="0"/>
              </a:spcBef>
              <a:buNone/>
            </a:pPr>
            <a:endParaRPr lang="de-CH" sz="2800" dirty="0" smtClean="0"/>
          </a:p>
          <a:p>
            <a:pPr marL="233816" indent="-233816">
              <a:lnSpc>
                <a:spcPts val="1753"/>
              </a:lnSpc>
              <a:spcBef>
                <a:spcPct val="0"/>
              </a:spcBef>
            </a:pPr>
            <a:endParaRPr lang="de-CH" sz="2800" dirty="0"/>
          </a:p>
        </p:txBody>
      </p:sp>
    </p:spTree>
    <p:extLst>
      <p:ext uri="{BB962C8B-B14F-4D97-AF65-F5344CB8AC3E}">
        <p14:creationId xmlns:p14="http://schemas.microsoft.com/office/powerpoint/2010/main" val="3625914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83" name="Rectangle 15"/>
          <p:cNvSpPr>
            <a:spLocks noChangeArrowheads="1"/>
          </p:cNvSpPr>
          <p:nvPr/>
        </p:nvSpPr>
        <p:spPr bwMode="auto">
          <a:xfrm>
            <a:off x="5372592" y="836711"/>
            <a:ext cx="3771408" cy="62487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28" tIns="45715" rIns="91428" bIns="45715" anchor="ctr"/>
          <a:lstStyle/>
          <a:p>
            <a:pPr>
              <a:defRPr/>
            </a:pPr>
            <a:endParaRPr lang="de-CH">
              <a:latin typeface="Arial" pitchFamily="34" charset="0"/>
            </a:endParaRPr>
          </a:p>
        </p:txBody>
      </p:sp>
      <p:sp>
        <p:nvSpPr>
          <p:cNvPr id="34819" name="Rectangle 2"/>
          <p:cNvSpPr>
            <a:spLocks noGrp="1" noChangeArrowheads="1"/>
          </p:cNvSpPr>
          <p:nvPr>
            <p:ph type="title"/>
          </p:nvPr>
        </p:nvSpPr>
        <p:spPr>
          <a:xfrm>
            <a:off x="92353" y="665396"/>
            <a:ext cx="8728543" cy="417907"/>
          </a:xfrm>
          <a:solidFill>
            <a:schemeClr val="bg1"/>
          </a:solidFill>
        </p:spPr>
        <p:txBody>
          <a:bodyPr/>
          <a:lstStyle/>
          <a:p>
            <a:pPr eaLnBrk="1" hangingPunct="1"/>
            <a:r>
              <a:rPr lang="de-CH" sz="2400" dirty="0" smtClean="0"/>
              <a:t>«Mechanik» des Jahresabschlusses</a:t>
            </a:r>
            <a:endParaRPr lang="de-DE" sz="2400" dirty="0" smtClean="0"/>
          </a:p>
        </p:txBody>
      </p:sp>
      <p:sp>
        <p:nvSpPr>
          <p:cNvPr id="109596" name="Rectangle 28"/>
          <p:cNvSpPr>
            <a:spLocks noChangeArrowheads="1"/>
          </p:cNvSpPr>
          <p:nvPr/>
        </p:nvSpPr>
        <p:spPr bwMode="auto">
          <a:xfrm>
            <a:off x="0" y="1126766"/>
            <a:ext cx="184706" cy="369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28" tIns="45715" rIns="91428" bIns="45715" anchor="ctr">
            <a:spAutoFit/>
          </a:bodyPr>
          <a:lstStyle/>
          <a:p>
            <a:pPr>
              <a:defRPr/>
            </a:pPr>
            <a:endParaRPr lang="de-CH">
              <a:latin typeface="Arial" pitchFamily="34" charset="0"/>
            </a:endParaRPr>
          </a:p>
        </p:txBody>
      </p:sp>
      <p:grpSp>
        <p:nvGrpSpPr>
          <p:cNvPr id="34821" name="Group 16"/>
          <p:cNvGrpSpPr>
            <a:grpSpLocks noChangeAspect="1"/>
          </p:cNvGrpSpPr>
          <p:nvPr/>
        </p:nvGrpSpPr>
        <p:grpSpPr bwMode="auto">
          <a:xfrm>
            <a:off x="311002" y="1085419"/>
            <a:ext cx="8637433" cy="5267301"/>
            <a:chOff x="1134" y="2936"/>
            <a:chExt cx="12780" cy="7353"/>
          </a:xfrm>
        </p:grpSpPr>
        <p:sp>
          <p:nvSpPr>
            <p:cNvPr id="34825" name="AutoShape 27"/>
            <p:cNvSpPr>
              <a:spLocks noChangeAspect="1" noChangeArrowheads="1" noTextEdit="1"/>
            </p:cNvSpPr>
            <p:nvPr/>
          </p:nvSpPr>
          <p:spPr bwMode="auto">
            <a:xfrm>
              <a:off x="1134" y="2936"/>
              <a:ext cx="12780" cy="7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p>
          </p:txBody>
        </p:sp>
        <p:sp>
          <p:nvSpPr>
            <p:cNvPr id="34826" name="Rectangle 26"/>
            <p:cNvSpPr>
              <a:spLocks noChangeArrowheads="1"/>
            </p:cNvSpPr>
            <p:nvPr/>
          </p:nvSpPr>
          <p:spPr bwMode="auto">
            <a:xfrm>
              <a:off x="1145" y="3762"/>
              <a:ext cx="1900" cy="6514"/>
            </a:xfrm>
            <a:prstGeom prst="rect">
              <a:avLst/>
            </a:prstGeom>
            <a:solidFill>
              <a:srgbClr val="99CCFF"/>
            </a:solidFill>
            <a:ln w="9525">
              <a:solidFill>
                <a:srgbClr val="000000"/>
              </a:solidFill>
              <a:miter lim="800000"/>
              <a:headEnd/>
              <a:tailEnd/>
            </a:ln>
          </p:spPr>
          <p:txBody>
            <a:bodyPr/>
            <a:lstStyle/>
            <a:p>
              <a:pPr eaLnBrk="0" hangingPunct="0">
                <a:spcBef>
                  <a:spcPct val="0"/>
                </a:spcBef>
              </a:pPr>
              <a:r>
                <a:rPr lang="de-CH" sz="1600">
                  <a:cs typeface="Times New Roman" pitchFamily="18" charset="0"/>
                </a:rPr>
                <a:t>Investitions-ausgaben </a:t>
              </a:r>
              <a:endParaRPr lang="de-CH" sz="2100"/>
            </a:p>
          </p:txBody>
        </p:sp>
        <p:sp>
          <p:nvSpPr>
            <p:cNvPr id="34827" name="Rectangle 25" descr="Ausgefüllte Rauten"/>
            <p:cNvSpPr>
              <a:spLocks noChangeArrowheads="1"/>
            </p:cNvSpPr>
            <p:nvPr/>
          </p:nvSpPr>
          <p:spPr bwMode="auto">
            <a:xfrm>
              <a:off x="3316" y="3762"/>
              <a:ext cx="1900" cy="4034"/>
            </a:xfrm>
            <a:prstGeom prst="rect">
              <a:avLst/>
            </a:prstGeom>
            <a:pattFill prst="solidDmnd">
              <a:fgClr>
                <a:srgbClr val="99CCFF"/>
              </a:fgClr>
              <a:bgClr>
                <a:srgbClr val="FFFFFF"/>
              </a:bgClr>
            </a:pattFill>
            <a:ln w="9525">
              <a:solidFill>
                <a:srgbClr val="000000"/>
              </a:solidFill>
              <a:miter lim="800000"/>
              <a:headEnd/>
              <a:tailEnd/>
            </a:ln>
          </p:spPr>
          <p:txBody>
            <a:bodyPr/>
            <a:lstStyle/>
            <a:p>
              <a:pPr eaLnBrk="0" hangingPunct="0">
                <a:spcBef>
                  <a:spcPct val="0"/>
                </a:spcBef>
              </a:pPr>
              <a:r>
                <a:rPr lang="de-CH" sz="1600">
                  <a:cs typeface="Times New Roman" pitchFamily="18" charset="0"/>
                </a:rPr>
                <a:t>Investitions-einnahmen</a:t>
              </a:r>
              <a:endParaRPr lang="de-CH" sz="2100"/>
            </a:p>
          </p:txBody>
        </p:sp>
        <p:sp>
          <p:nvSpPr>
            <p:cNvPr id="34828" name="Rectangle 24" descr="Diagonal weit nach oben"/>
            <p:cNvSpPr>
              <a:spLocks noChangeArrowheads="1"/>
            </p:cNvSpPr>
            <p:nvPr/>
          </p:nvSpPr>
          <p:spPr bwMode="auto">
            <a:xfrm>
              <a:off x="3316" y="7833"/>
              <a:ext cx="1900" cy="2443"/>
            </a:xfrm>
            <a:prstGeom prst="rect">
              <a:avLst/>
            </a:prstGeom>
            <a:pattFill prst="wdUpDiag">
              <a:fgClr>
                <a:srgbClr val="99CCFF"/>
              </a:fgClr>
              <a:bgClr>
                <a:srgbClr val="FFFFFF"/>
              </a:bgClr>
            </a:pattFill>
            <a:ln w="9525">
              <a:solidFill>
                <a:srgbClr val="000000"/>
              </a:solidFill>
              <a:miter lim="800000"/>
              <a:headEnd/>
              <a:tailEnd/>
            </a:ln>
          </p:spPr>
          <p:txBody>
            <a:bodyPr/>
            <a:lstStyle/>
            <a:p>
              <a:pPr eaLnBrk="0" hangingPunct="0">
                <a:spcBef>
                  <a:spcPct val="0"/>
                </a:spcBef>
              </a:pPr>
              <a:r>
                <a:rPr lang="de-CH">
                  <a:cs typeface="Times New Roman" pitchFamily="18" charset="0"/>
                </a:rPr>
                <a:t>Netto-investition</a:t>
              </a:r>
              <a:endParaRPr lang="de-CH" sz="2100"/>
            </a:p>
          </p:txBody>
        </p:sp>
        <p:sp>
          <p:nvSpPr>
            <p:cNvPr id="34829" name="Rectangle 23" descr="Diagonal weit nach oben"/>
            <p:cNvSpPr>
              <a:spLocks noChangeArrowheads="1"/>
            </p:cNvSpPr>
            <p:nvPr/>
          </p:nvSpPr>
          <p:spPr bwMode="auto">
            <a:xfrm>
              <a:off x="5488" y="7833"/>
              <a:ext cx="1899" cy="2443"/>
            </a:xfrm>
            <a:prstGeom prst="rect">
              <a:avLst/>
            </a:prstGeom>
            <a:pattFill prst="wdUpDiag">
              <a:fgClr>
                <a:srgbClr val="99CCFF"/>
              </a:fgClr>
              <a:bgClr>
                <a:srgbClr val="FFFFFF"/>
              </a:bgClr>
            </a:pattFill>
            <a:ln w="9525">
              <a:solidFill>
                <a:srgbClr val="000000"/>
              </a:solidFill>
              <a:miter lim="800000"/>
              <a:headEnd/>
              <a:tailEnd/>
            </a:ln>
          </p:spPr>
          <p:txBody>
            <a:bodyPr/>
            <a:lstStyle/>
            <a:p>
              <a:pPr eaLnBrk="0" hangingPunct="0">
                <a:spcBef>
                  <a:spcPct val="0"/>
                </a:spcBef>
              </a:pPr>
              <a:r>
                <a:rPr lang="de-CH">
                  <a:cs typeface="Times New Roman" pitchFamily="18" charset="0"/>
                </a:rPr>
                <a:t>Netto-investition</a:t>
              </a:r>
              <a:endParaRPr lang="de-CH" sz="2100"/>
            </a:p>
          </p:txBody>
        </p:sp>
        <p:sp>
          <p:nvSpPr>
            <p:cNvPr id="34830" name="Rectangle 22"/>
            <p:cNvSpPr>
              <a:spLocks noChangeArrowheads="1"/>
            </p:cNvSpPr>
            <p:nvPr/>
          </p:nvSpPr>
          <p:spPr bwMode="auto">
            <a:xfrm>
              <a:off x="7659" y="7833"/>
              <a:ext cx="1900" cy="1763"/>
            </a:xfrm>
            <a:prstGeom prst="rect">
              <a:avLst/>
            </a:prstGeom>
            <a:gradFill rotWithShape="1">
              <a:gsLst>
                <a:gs pos="0">
                  <a:srgbClr val="765E47"/>
                </a:gs>
                <a:gs pos="50000">
                  <a:srgbClr val="FFCC99"/>
                </a:gs>
                <a:gs pos="100000">
                  <a:srgbClr val="765E47"/>
                </a:gs>
              </a:gsLst>
              <a:lin ang="5400000" scaled="1"/>
            </a:gradFill>
            <a:ln w="9525">
              <a:solidFill>
                <a:srgbClr val="000000"/>
              </a:solidFill>
              <a:miter lim="800000"/>
              <a:headEnd/>
              <a:tailEnd/>
            </a:ln>
          </p:spPr>
          <p:txBody>
            <a:bodyPr/>
            <a:lstStyle/>
            <a:p>
              <a:pPr algn="ctr" eaLnBrk="0" hangingPunct="0">
                <a:spcBef>
                  <a:spcPct val="0"/>
                </a:spcBef>
              </a:pPr>
              <a:r>
                <a:rPr lang="de-CH" i="1">
                  <a:cs typeface="Times New Roman" pitchFamily="18" charset="0"/>
                </a:rPr>
                <a:t>= </a:t>
              </a:r>
            </a:p>
            <a:p>
              <a:pPr algn="ctr" eaLnBrk="0" hangingPunct="0">
                <a:spcBef>
                  <a:spcPct val="0"/>
                </a:spcBef>
              </a:pPr>
              <a:r>
                <a:rPr lang="de-CH" i="1">
                  <a:cs typeface="Times New Roman" pitchFamily="18" charset="0"/>
                </a:rPr>
                <a:t>Selbst-finan-zierung</a:t>
              </a:r>
              <a:endParaRPr lang="de-CH" sz="2100" i="1"/>
            </a:p>
          </p:txBody>
        </p:sp>
        <p:sp>
          <p:nvSpPr>
            <p:cNvPr id="34831" name="Rectangle 21"/>
            <p:cNvSpPr>
              <a:spLocks noChangeArrowheads="1"/>
            </p:cNvSpPr>
            <p:nvPr/>
          </p:nvSpPr>
          <p:spPr bwMode="auto">
            <a:xfrm>
              <a:off x="7659" y="9733"/>
              <a:ext cx="1900" cy="543"/>
            </a:xfrm>
            <a:prstGeom prst="rect">
              <a:avLst/>
            </a:prstGeom>
            <a:solidFill>
              <a:srgbClr val="CCFFFF"/>
            </a:solidFill>
            <a:ln w="9525">
              <a:solidFill>
                <a:srgbClr val="000000"/>
              </a:solidFill>
              <a:miter lim="800000"/>
              <a:headEnd/>
              <a:tailEnd/>
            </a:ln>
          </p:spPr>
          <p:txBody>
            <a:bodyPr/>
            <a:lstStyle/>
            <a:p>
              <a:pPr eaLnBrk="0" hangingPunct="0">
                <a:spcBef>
                  <a:spcPct val="0"/>
                </a:spcBef>
              </a:pPr>
              <a:r>
                <a:rPr lang="de-CH" sz="1100">
                  <a:cs typeface="Times New Roman" pitchFamily="18" charset="0"/>
                </a:rPr>
                <a:t>Fremdkapital</a:t>
              </a:r>
              <a:endParaRPr lang="de-CH" sz="2100"/>
            </a:p>
          </p:txBody>
        </p:sp>
        <p:sp>
          <p:nvSpPr>
            <p:cNvPr id="34832" name="Rectangle 20" descr="Horizontale Steine"/>
            <p:cNvSpPr>
              <a:spLocks noChangeArrowheads="1"/>
            </p:cNvSpPr>
            <p:nvPr/>
          </p:nvSpPr>
          <p:spPr bwMode="auto">
            <a:xfrm>
              <a:off x="9830" y="7833"/>
              <a:ext cx="1900" cy="2443"/>
            </a:xfrm>
            <a:prstGeom prst="rect">
              <a:avLst/>
            </a:prstGeom>
            <a:pattFill prst="horzBrick">
              <a:fgClr>
                <a:srgbClr val="FFCC99"/>
              </a:fgClr>
              <a:bgClr>
                <a:srgbClr val="FFFFFF"/>
              </a:bgClr>
            </a:pattFill>
            <a:ln w="9525">
              <a:solidFill>
                <a:srgbClr val="000000"/>
              </a:solidFill>
              <a:miter lim="800000"/>
              <a:headEnd/>
              <a:tailEnd/>
            </a:ln>
          </p:spPr>
          <p:txBody>
            <a:bodyPr/>
            <a:lstStyle/>
            <a:p>
              <a:pPr eaLnBrk="0" hangingPunct="0">
                <a:spcBef>
                  <a:spcPct val="0"/>
                </a:spcBef>
              </a:pPr>
              <a:r>
                <a:rPr lang="de-CH">
                  <a:cs typeface="Times New Roman" pitchFamily="18" charset="0"/>
                </a:rPr>
                <a:t>Abschrei-bungen</a:t>
              </a:r>
              <a:endParaRPr lang="de-CH" sz="2100"/>
            </a:p>
          </p:txBody>
        </p:sp>
        <p:sp>
          <p:nvSpPr>
            <p:cNvPr id="34833" name="Rectangle 19"/>
            <p:cNvSpPr>
              <a:spLocks noChangeArrowheads="1"/>
            </p:cNvSpPr>
            <p:nvPr/>
          </p:nvSpPr>
          <p:spPr bwMode="auto">
            <a:xfrm>
              <a:off x="9830" y="2947"/>
              <a:ext cx="1900" cy="4849"/>
            </a:xfrm>
            <a:prstGeom prst="rect">
              <a:avLst/>
            </a:prstGeom>
            <a:solidFill>
              <a:srgbClr val="00FF00"/>
            </a:solidFill>
            <a:ln w="9525">
              <a:solidFill>
                <a:srgbClr val="000000"/>
              </a:solidFill>
              <a:miter lim="800000"/>
              <a:headEnd/>
              <a:tailEnd/>
            </a:ln>
          </p:spPr>
          <p:txBody>
            <a:bodyPr/>
            <a:lstStyle/>
            <a:p>
              <a:pPr eaLnBrk="0" hangingPunct="0">
                <a:spcBef>
                  <a:spcPct val="0"/>
                </a:spcBef>
              </a:pPr>
              <a:r>
                <a:rPr lang="de-CH" sz="1600" dirty="0">
                  <a:cs typeface="Times New Roman" pitchFamily="18" charset="0"/>
                </a:rPr>
                <a:t>Aufwand aus der </a:t>
              </a:r>
              <a:r>
                <a:rPr lang="de-CH" sz="1600" dirty="0" smtClean="0">
                  <a:cs typeface="Times New Roman" pitchFamily="18" charset="0"/>
                </a:rPr>
                <a:t>Erfolgs-rechnung z.B</a:t>
              </a:r>
              <a:r>
                <a:rPr lang="de-CH" sz="1600" dirty="0">
                  <a:cs typeface="Times New Roman" pitchFamily="18" charset="0"/>
                </a:rPr>
                <a:t>.</a:t>
              </a:r>
              <a:endParaRPr lang="de-DE" sz="900" dirty="0"/>
            </a:p>
            <a:p>
              <a:pPr eaLnBrk="0" hangingPunct="0">
                <a:spcBef>
                  <a:spcPct val="0"/>
                </a:spcBef>
              </a:pPr>
              <a:r>
                <a:rPr lang="de-CH" sz="1600" dirty="0">
                  <a:cs typeface="Times New Roman" pitchFamily="18" charset="0"/>
                </a:rPr>
                <a:t>Personal-Sach-</a:t>
              </a:r>
            </a:p>
            <a:p>
              <a:pPr eaLnBrk="0" hangingPunct="0">
                <a:spcBef>
                  <a:spcPct val="0"/>
                </a:spcBef>
              </a:pPr>
              <a:r>
                <a:rPr lang="de-CH" sz="1600" dirty="0">
                  <a:cs typeface="Times New Roman" pitchFamily="18" charset="0"/>
                </a:rPr>
                <a:t>Zins-aufwand</a:t>
              </a:r>
              <a:endParaRPr lang="de-CH" sz="2100" dirty="0"/>
            </a:p>
          </p:txBody>
        </p:sp>
        <p:sp>
          <p:nvSpPr>
            <p:cNvPr id="34834" name="Rectangle 18" descr="Ausgefüllte Rauten"/>
            <p:cNvSpPr>
              <a:spLocks noChangeArrowheads="1"/>
            </p:cNvSpPr>
            <p:nvPr/>
          </p:nvSpPr>
          <p:spPr bwMode="auto">
            <a:xfrm>
              <a:off x="12001" y="2947"/>
              <a:ext cx="1900" cy="6649"/>
            </a:xfrm>
            <a:prstGeom prst="rect">
              <a:avLst/>
            </a:prstGeom>
            <a:pattFill prst="solidDmnd">
              <a:fgClr>
                <a:srgbClr val="00FF00"/>
              </a:fgClr>
              <a:bgClr>
                <a:srgbClr val="FFFFFF"/>
              </a:bgClr>
            </a:pattFill>
            <a:ln w="9525">
              <a:solidFill>
                <a:srgbClr val="000000"/>
              </a:solidFill>
              <a:miter lim="800000"/>
              <a:headEnd/>
              <a:tailEnd/>
            </a:ln>
          </p:spPr>
          <p:txBody>
            <a:bodyPr/>
            <a:lstStyle/>
            <a:p>
              <a:pPr eaLnBrk="0" hangingPunct="0">
                <a:spcBef>
                  <a:spcPct val="0"/>
                </a:spcBef>
              </a:pPr>
              <a:r>
                <a:rPr lang="de-CH" sz="1600" dirty="0">
                  <a:cs typeface="Times New Roman" pitchFamily="18" charset="0"/>
                </a:rPr>
                <a:t>Ertrag aus der </a:t>
              </a:r>
              <a:r>
                <a:rPr lang="de-CH" sz="1600" dirty="0" smtClean="0">
                  <a:cs typeface="Times New Roman" pitchFamily="18" charset="0"/>
                </a:rPr>
                <a:t>Erfolgs-rechnung</a:t>
              </a:r>
              <a:endParaRPr lang="de-DE" sz="900" dirty="0"/>
            </a:p>
            <a:p>
              <a:pPr eaLnBrk="0" hangingPunct="0">
                <a:spcBef>
                  <a:spcPct val="0"/>
                </a:spcBef>
              </a:pPr>
              <a:r>
                <a:rPr lang="de-CH" sz="1600" dirty="0">
                  <a:cs typeface="Times New Roman" pitchFamily="18" charset="0"/>
                </a:rPr>
                <a:t>z.B. Steuern</a:t>
              </a:r>
              <a:endParaRPr lang="de-CH" sz="2100" dirty="0"/>
            </a:p>
          </p:txBody>
        </p:sp>
        <p:sp>
          <p:nvSpPr>
            <p:cNvPr id="34835" name="Rectangle 17"/>
            <p:cNvSpPr>
              <a:spLocks noChangeArrowheads="1"/>
            </p:cNvSpPr>
            <p:nvPr/>
          </p:nvSpPr>
          <p:spPr bwMode="auto">
            <a:xfrm>
              <a:off x="11993" y="9641"/>
              <a:ext cx="1904" cy="645"/>
            </a:xfrm>
            <a:prstGeom prst="rect">
              <a:avLst/>
            </a:prstGeom>
            <a:solidFill>
              <a:srgbClr val="FFCC99"/>
            </a:solidFill>
            <a:ln w="9525">
              <a:solidFill>
                <a:srgbClr val="000000"/>
              </a:solidFill>
              <a:miter lim="800000"/>
              <a:headEnd/>
              <a:tailEnd/>
            </a:ln>
          </p:spPr>
          <p:txBody>
            <a:bodyPr/>
            <a:lstStyle/>
            <a:p>
              <a:pPr eaLnBrk="0" hangingPunct="0">
                <a:spcBef>
                  <a:spcPct val="0"/>
                </a:spcBef>
              </a:pPr>
              <a:r>
                <a:rPr lang="de-CH" sz="1100">
                  <a:cs typeface="Times New Roman" pitchFamily="18" charset="0"/>
                </a:rPr>
                <a:t>Aufwand-überschuss</a:t>
              </a:r>
              <a:endParaRPr lang="de-CH" sz="2100"/>
            </a:p>
          </p:txBody>
        </p:sp>
      </p:grpSp>
      <p:sp>
        <p:nvSpPr>
          <p:cNvPr id="109607" name="Rectangle 39"/>
          <p:cNvSpPr>
            <a:spLocks noChangeArrowheads="1"/>
          </p:cNvSpPr>
          <p:nvPr/>
        </p:nvSpPr>
        <p:spPr bwMode="auto">
          <a:xfrm>
            <a:off x="0" y="5337390"/>
            <a:ext cx="184706" cy="41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28" tIns="45715" rIns="91428" bIns="45715" anchor="ctr">
            <a:spAutoFit/>
          </a:bodyPr>
          <a:lstStyle/>
          <a:p>
            <a:pPr eaLnBrk="0" hangingPunct="0">
              <a:spcBef>
                <a:spcPct val="0"/>
              </a:spcBef>
              <a:defRPr/>
            </a:pPr>
            <a:endParaRPr lang="de-DE" sz="2100">
              <a:latin typeface="Arial" pitchFamily="34" charset="0"/>
            </a:endParaRPr>
          </a:p>
        </p:txBody>
      </p:sp>
      <p:sp>
        <p:nvSpPr>
          <p:cNvPr id="109608" name="Rectangle 40"/>
          <p:cNvSpPr>
            <a:spLocks noChangeArrowheads="1"/>
          </p:cNvSpPr>
          <p:nvPr/>
        </p:nvSpPr>
        <p:spPr bwMode="auto">
          <a:xfrm>
            <a:off x="3154495" y="1085419"/>
            <a:ext cx="5851996" cy="56336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1428" tIns="45715" rIns="91428" bIns="45715" anchor="ctr"/>
          <a:lstStyle/>
          <a:p>
            <a:pPr>
              <a:defRPr/>
            </a:pPr>
            <a:endParaRPr lang="de-CH">
              <a:latin typeface="Arial" pitchFamily="34" charset="0"/>
            </a:endParaRPr>
          </a:p>
        </p:txBody>
      </p:sp>
      <p:sp>
        <p:nvSpPr>
          <p:cNvPr id="109609" name="AutoShape 41"/>
          <p:cNvSpPr>
            <a:spLocks noChangeArrowheads="1"/>
          </p:cNvSpPr>
          <p:nvPr/>
        </p:nvSpPr>
        <p:spPr bwMode="auto">
          <a:xfrm>
            <a:off x="3524236" y="2971224"/>
            <a:ext cx="2095528" cy="1698665"/>
          </a:xfrm>
          <a:prstGeom prst="wedgeEllipseCallout">
            <a:avLst>
              <a:gd name="adj1" fmla="val -43750"/>
              <a:gd name="adj2" fmla="val 7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1428" tIns="45715" rIns="91428" bIns="45715"/>
          <a:lstStyle/>
          <a:p>
            <a:pPr marL="342373" indent="-342373" algn="ctr" defTabSz="914388">
              <a:defRPr/>
            </a:pPr>
            <a:endParaRPr lang="de-DE">
              <a:latin typeface="Arial" pitchFamily="34" charset="0"/>
            </a:endParaRPr>
          </a:p>
        </p:txBody>
      </p:sp>
      <p:sp>
        <p:nvSpPr>
          <p:cNvPr id="20"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32</a:t>
            </a:fld>
            <a:endParaRPr lang="de-CH" dirty="0"/>
          </a:p>
        </p:txBody>
      </p:sp>
    </p:spTree>
    <p:extLst>
      <p:ext uri="{BB962C8B-B14F-4D97-AF65-F5344CB8AC3E}">
        <p14:creationId xmlns:p14="http://schemas.microsoft.com/office/powerpoint/2010/main" val="395240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109608"/>
                                        </p:tgtEl>
                                        <p:attrNameLst>
                                          <p:attrName>ppt_x</p:attrName>
                                        </p:attrNameLst>
                                      </p:cBhvr>
                                      <p:tavLst>
                                        <p:tav tm="0">
                                          <p:val>
                                            <p:strVal val="ppt_x"/>
                                          </p:val>
                                        </p:tav>
                                        <p:tav tm="100000">
                                          <p:val>
                                            <p:strVal val="ppt_x"/>
                                          </p:val>
                                        </p:tav>
                                      </p:tavLst>
                                    </p:anim>
                                    <p:anim calcmode="lin" valueType="num">
                                      <p:cBhvr additive="base">
                                        <p:cTn id="7" dur="500"/>
                                        <p:tgtEl>
                                          <p:spTgt spid="109608"/>
                                        </p:tgtEl>
                                        <p:attrNameLst>
                                          <p:attrName>ppt_y</p:attrName>
                                        </p:attrNameLst>
                                      </p:cBhvr>
                                      <p:tavLst>
                                        <p:tav tm="0">
                                          <p:val>
                                            <p:strVal val="ppt_y"/>
                                          </p:val>
                                        </p:tav>
                                        <p:tav tm="100000">
                                          <p:val>
                                            <p:strVal val="1+ppt_h/2"/>
                                          </p:val>
                                        </p:tav>
                                      </p:tavLst>
                                    </p:anim>
                                    <p:set>
                                      <p:cBhvr>
                                        <p:cTn id="8" dur="1" fill="hold">
                                          <p:stCondLst>
                                            <p:cond delay="499"/>
                                          </p:stCondLst>
                                        </p:cTn>
                                        <p:tgtEl>
                                          <p:spTgt spid="1096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60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Ergebnis/Erfolgsausweis</a:t>
            </a:r>
            <a:endParaRPr lang="de-CH" dirty="0"/>
          </a:p>
        </p:txBody>
      </p:sp>
      <p:sp>
        <p:nvSpPr>
          <p:cNvPr id="3" name="Inhaltsplatzhalter 2"/>
          <p:cNvSpPr>
            <a:spLocks noGrp="1"/>
          </p:cNvSpPr>
          <p:nvPr>
            <p:ph idx="1"/>
          </p:nvPr>
        </p:nvSpPr>
        <p:spPr>
          <a:xfrm>
            <a:off x="457200" y="1916832"/>
            <a:ext cx="8229600" cy="1368152"/>
          </a:xfrm>
        </p:spPr>
        <p:txBody>
          <a:bodyPr>
            <a:normAutofit fontScale="85000" lnSpcReduction="10000"/>
          </a:bodyPr>
          <a:lstStyle/>
          <a:p>
            <a:pPr>
              <a:spcAft>
                <a:spcPts val="600"/>
              </a:spcAft>
            </a:pPr>
            <a:r>
              <a:rPr lang="de-CH" sz="2600" dirty="0"/>
              <a:t>Erfolgsausweis der Einwohnergemeinde (nur steuerfinanzierter Teil)</a:t>
            </a:r>
          </a:p>
          <a:p>
            <a:pPr>
              <a:spcAft>
                <a:spcPts val="600"/>
              </a:spcAft>
            </a:pPr>
            <a:r>
              <a:rPr lang="de-CH" sz="2600" dirty="0" smtClean="0"/>
              <a:t>Erfolgsausweis jedes Werkes (Spezialfinanzierung)</a:t>
            </a:r>
          </a:p>
          <a:p>
            <a:r>
              <a:rPr lang="de-CH" sz="2600" dirty="0" smtClean="0"/>
              <a:t>Erfolgsausweis </a:t>
            </a:r>
            <a:r>
              <a:rPr lang="de-CH" sz="2600" dirty="0"/>
              <a:t>der Einwohnergemeinde (gesamt)</a:t>
            </a:r>
          </a:p>
          <a:p>
            <a:endParaRPr lang="de-CH" sz="2000" dirty="0"/>
          </a:p>
          <a:p>
            <a:endParaRPr lang="de-CH" sz="2000" dirty="0" smtClean="0"/>
          </a:p>
          <a:p>
            <a:pPr marL="0" indent="0">
              <a:buNone/>
            </a:pPr>
            <a:endParaRPr lang="de-CH" sz="1800" dirty="0" smtClean="0"/>
          </a:p>
          <a:p>
            <a:pPr marL="0" indent="0">
              <a:buNone/>
            </a:pPr>
            <a:endParaRPr lang="de-CH" sz="1800" dirty="0"/>
          </a:p>
        </p:txBody>
      </p:sp>
      <p:sp>
        <p:nvSpPr>
          <p:cNvPr id="4" name="Rechteck 3"/>
          <p:cNvSpPr/>
          <p:nvPr/>
        </p:nvSpPr>
        <p:spPr>
          <a:xfrm>
            <a:off x="215516" y="3779476"/>
            <a:ext cx="1512168" cy="15841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CH" dirty="0" smtClean="0">
                <a:latin typeface="Arial" pitchFamily="34" charset="0"/>
                <a:cs typeface="Arial" pitchFamily="34" charset="0"/>
              </a:rPr>
              <a:t>Erfolgsaus-weis Kehricht</a:t>
            </a:r>
            <a:endParaRPr lang="de-CH" dirty="0">
              <a:latin typeface="Arial" pitchFamily="34" charset="0"/>
              <a:cs typeface="Arial" pitchFamily="34" charset="0"/>
            </a:endParaRPr>
          </a:p>
        </p:txBody>
      </p:sp>
      <p:sp>
        <p:nvSpPr>
          <p:cNvPr id="5" name="Rechteck 4"/>
          <p:cNvSpPr/>
          <p:nvPr/>
        </p:nvSpPr>
        <p:spPr>
          <a:xfrm>
            <a:off x="1907704" y="3779476"/>
            <a:ext cx="1431776" cy="15841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CH" dirty="0" smtClean="0">
                <a:latin typeface="Arial" pitchFamily="34" charset="0"/>
                <a:cs typeface="Arial" pitchFamily="34" charset="0"/>
              </a:rPr>
              <a:t>Erfolgsaus-weis Abwasser</a:t>
            </a:r>
            <a:endParaRPr lang="de-CH" dirty="0">
              <a:latin typeface="Arial" pitchFamily="34" charset="0"/>
              <a:cs typeface="Arial" pitchFamily="34" charset="0"/>
            </a:endParaRPr>
          </a:p>
        </p:txBody>
      </p:sp>
      <p:sp>
        <p:nvSpPr>
          <p:cNvPr id="6" name="Rechteck 5"/>
          <p:cNvSpPr/>
          <p:nvPr/>
        </p:nvSpPr>
        <p:spPr>
          <a:xfrm>
            <a:off x="3491880" y="3781645"/>
            <a:ext cx="1423392" cy="158200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de-CH" dirty="0" smtClean="0">
                <a:latin typeface="Arial" pitchFamily="34" charset="0"/>
                <a:cs typeface="Arial" pitchFamily="34" charset="0"/>
              </a:rPr>
              <a:t>Erfolgsaus-weis Wasser</a:t>
            </a:r>
            <a:endParaRPr lang="de-CH" dirty="0">
              <a:latin typeface="Arial" pitchFamily="34" charset="0"/>
              <a:cs typeface="Arial" pitchFamily="34" charset="0"/>
            </a:endParaRPr>
          </a:p>
        </p:txBody>
      </p:sp>
      <p:sp>
        <p:nvSpPr>
          <p:cNvPr id="7" name="Rechteck 6"/>
          <p:cNvSpPr/>
          <p:nvPr/>
        </p:nvSpPr>
        <p:spPr>
          <a:xfrm>
            <a:off x="5076056" y="3781645"/>
            <a:ext cx="1423392" cy="15820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de-CH" dirty="0" smtClean="0">
                <a:latin typeface="Arial" pitchFamily="34" charset="0"/>
                <a:cs typeface="Arial" pitchFamily="34" charset="0"/>
              </a:rPr>
              <a:t>Erfolgsaus-weis Einwohner-gemeinde</a:t>
            </a:r>
          </a:p>
          <a:p>
            <a:pPr algn="ctr"/>
            <a:r>
              <a:rPr lang="de-CH" dirty="0" smtClean="0">
                <a:latin typeface="Arial" pitchFamily="34" charset="0"/>
                <a:cs typeface="Arial" pitchFamily="34" charset="0"/>
              </a:rPr>
              <a:t>(steuer-finanziert)</a:t>
            </a:r>
            <a:endParaRPr lang="de-CH" dirty="0">
              <a:latin typeface="Arial" pitchFamily="34" charset="0"/>
              <a:cs typeface="Arial" pitchFamily="34" charset="0"/>
            </a:endParaRPr>
          </a:p>
        </p:txBody>
      </p:sp>
      <p:sp>
        <p:nvSpPr>
          <p:cNvPr id="8" name="Rechteck 7"/>
          <p:cNvSpPr/>
          <p:nvPr/>
        </p:nvSpPr>
        <p:spPr>
          <a:xfrm>
            <a:off x="6732240" y="3419436"/>
            <a:ext cx="2088232" cy="1942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smtClean="0">
                <a:latin typeface="Arial" pitchFamily="34" charset="0"/>
                <a:cs typeface="Arial" pitchFamily="34" charset="0"/>
              </a:rPr>
              <a:t>Erfolgsausweis Einwohner-gemeinde</a:t>
            </a:r>
          </a:p>
          <a:p>
            <a:pPr algn="ctr"/>
            <a:r>
              <a:rPr lang="de-CH" dirty="0" smtClean="0">
                <a:latin typeface="Arial" pitchFamily="34" charset="0"/>
                <a:cs typeface="Arial" pitchFamily="34" charset="0"/>
              </a:rPr>
              <a:t>Total</a:t>
            </a:r>
            <a:endParaRPr lang="de-CH" dirty="0">
              <a:latin typeface="Arial" pitchFamily="34" charset="0"/>
              <a:cs typeface="Arial" pitchFamily="34" charset="0"/>
            </a:endParaRPr>
          </a:p>
        </p:txBody>
      </p:sp>
      <p:sp>
        <p:nvSpPr>
          <p:cNvPr id="9" name="Pfeil nach unten 8"/>
          <p:cNvSpPr/>
          <p:nvPr/>
        </p:nvSpPr>
        <p:spPr>
          <a:xfrm>
            <a:off x="7452320" y="5445224"/>
            <a:ext cx="79208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Textfeld 9"/>
          <p:cNvSpPr txBox="1"/>
          <p:nvPr/>
        </p:nvSpPr>
        <p:spPr>
          <a:xfrm>
            <a:off x="6732240" y="5898952"/>
            <a:ext cx="2321024" cy="369332"/>
          </a:xfrm>
          <a:prstGeom prst="rect">
            <a:avLst/>
          </a:prstGeom>
          <a:noFill/>
        </p:spPr>
        <p:txBody>
          <a:bodyPr wrap="square" rtlCol="0">
            <a:spAutoFit/>
          </a:bodyPr>
          <a:lstStyle/>
          <a:p>
            <a:r>
              <a:rPr lang="de-CH" dirty="0" smtClean="0">
                <a:latin typeface="Arial" pitchFamily="34" charset="0"/>
                <a:cs typeface="Arial" pitchFamily="34" charset="0"/>
              </a:rPr>
              <a:t>Geldflussrechnung</a:t>
            </a:r>
            <a:endParaRPr lang="de-CH" dirty="0">
              <a:latin typeface="Arial" pitchFamily="34" charset="0"/>
              <a:cs typeface="Arial" pitchFamily="34" charset="0"/>
            </a:endParaRPr>
          </a:p>
        </p:txBody>
      </p:sp>
      <p:sp>
        <p:nvSpPr>
          <p:cNvPr id="11" name="Explosion 1 10"/>
          <p:cNvSpPr/>
          <p:nvPr/>
        </p:nvSpPr>
        <p:spPr>
          <a:xfrm>
            <a:off x="827584" y="5085184"/>
            <a:ext cx="5400600" cy="1675569"/>
          </a:xfrm>
          <a:prstGeom prst="irregularSeal1">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de-CH" dirty="0" smtClean="0">
                <a:latin typeface="Arial" pitchFamily="34" charset="0"/>
                <a:cs typeface="Arial" pitchFamily="34" charset="0"/>
              </a:rPr>
              <a:t>Basiszahlen für die Finanzplanung</a:t>
            </a:r>
            <a:endParaRPr lang="de-CH" dirty="0">
              <a:latin typeface="Arial" pitchFamily="34" charset="0"/>
              <a:cs typeface="Arial" pitchFamily="34" charset="0"/>
            </a:endParaRPr>
          </a:p>
        </p:txBody>
      </p:sp>
      <p:sp>
        <p:nvSpPr>
          <p:cNvPr id="12"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33</a:t>
            </a:fld>
            <a:endParaRPr lang="de-CH" dirty="0"/>
          </a:p>
        </p:txBody>
      </p:sp>
    </p:spTree>
    <p:extLst>
      <p:ext uri="{BB962C8B-B14F-4D97-AF65-F5344CB8AC3E}">
        <p14:creationId xmlns:p14="http://schemas.microsoft.com/office/powerpoint/2010/main" val="169364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87674F0A-37BA-4CE3-B1FD-DE57A7E2F2C6}" type="slidenum">
              <a:rPr lang="de-CH" smtClean="0"/>
              <a:pPr/>
              <a:t>34</a:t>
            </a:fld>
            <a:endParaRPr lang="de-CH"/>
          </a:p>
        </p:txBody>
      </p:sp>
      <p:sp>
        <p:nvSpPr>
          <p:cNvPr id="9" name="Pfeil nach rechts 8"/>
          <p:cNvSpPr/>
          <p:nvPr/>
        </p:nvSpPr>
        <p:spPr>
          <a:xfrm>
            <a:off x="107504" y="1978700"/>
            <a:ext cx="576064"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12" name="Pfeil nach rechts 11"/>
          <p:cNvSpPr/>
          <p:nvPr/>
        </p:nvSpPr>
        <p:spPr>
          <a:xfrm>
            <a:off x="107504" y="4338816"/>
            <a:ext cx="576064"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13" name="Pfeil nach rechts 12"/>
          <p:cNvSpPr/>
          <p:nvPr/>
        </p:nvSpPr>
        <p:spPr>
          <a:xfrm>
            <a:off x="80072" y="4906880"/>
            <a:ext cx="576064"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14" name="Pfeil nach rechts 13"/>
          <p:cNvSpPr/>
          <p:nvPr/>
        </p:nvSpPr>
        <p:spPr>
          <a:xfrm>
            <a:off x="83236" y="5201768"/>
            <a:ext cx="576064"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15" name="Pfeil nach rechts 14"/>
          <p:cNvSpPr/>
          <p:nvPr/>
        </p:nvSpPr>
        <p:spPr>
          <a:xfrm>
            <a:off x="99180" y="5790752"/>
            <a:ext cx="576064"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16" name="Pfeil nach rechts 15"/>
          <p:cNvSpPr/>
          <p:nvPr/>
        </p:nvSpPr>
        <p:spPr>
          <a:xfrm>
            <a:off x="107504" y="6110440"/>
            <a:ext cx="576064"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211" y="1330968"/>
            <a:ext cx="7799253" cy="52096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2033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
          </p:nvPr>
        </p:nvSpPr>
        <p:spPr/>
        <p:txBody>
          <a:bodyPr/>
          <a:lstStyle/>
          <a:p>
            <a:fld id="{87674F0A-37BA-4CE3-B1FD-DE57A7E2F2C6}" type="slidenum">
              <a:rPr lang="de-CH" smtClean="0"/>
              <a:pPr/>
              <a:t>35</a:t>
            </a:fld>
            <a:endParaRPr lang="de-CH"/>
          </a:p>
        </p:txBody>
      </p:sp>
      <p:sp>
        <p:nvSpPr>
          <p:cNvPr id="8" name="Pfeil nach rechts 7"/>
          <p:cNvSpPr/>
          <p:nvPr/>
        </p:nvSpPr>
        <p:spPr>
          <a:xfrm>
            <a:off x="227731" y="2570129"/>
            <a:ext cx="576064"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9" name="Pfeil nach rechts 8"/>
          <p:cNvSpPr/>
          <p:nvPr/>
        </p:nvSpPr>
        <p:spPr>
          <a:xfrm>
            <a:off x="120347" y="5077429"/>
            <a:ext cx="576064"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sp>
        <p:nvSpPr>
          <p:cNvPr id="10" name="Pfeil nach rechts 9"/>
          <p:cNvSpPr/>
          <p:nvPr/>
        </p:nvSpPr>
        <p:spPr>
          <a:xfrm>
            <a:off x="120347" y="5588753"/>
            <a:ext cx="576064" cy="2880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de-CH"/>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803" y="1844824"/>
            <a:ext cx="8160693" cy="41932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729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Was sagen uns Kennzahlen?</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36</a:t>
            </a:fld>
            <a:endParaRPr lang="de-CH"/>
          </a:p>
        </p:txBody>
      </p:sp>
      <p:pic>
        <p:nvPicPr>
          <p:cNvPr id="8195" name="Picture 3" descr="C:\Users\moe\AppData\Local\Microsoft\Windows\Temporary Internet Files\Content.IE5\B1FBQJTK\MC900353251[1].wmf"/>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804248" y="3429000"/>
            <a:ext cx="1995246" cy="1528309"/>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p:cNvSpPr txBox="1">
            <a:spLocks/>
          </p:cNvSpPr>
          <p:nvPr/>
        </p:nvSpPr>
        <p:spPr>
          <a:xfrm>
            <a:off x="431800" y="2348880"/>
            <a:ext cx="6804496" cy="9629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pPr algn="l"/>
            <a:r>
              <a:rPr lang="de-CH" dirty="0" smtClean="0"/>
              <a:t>Rechtliche Grundlage: Finanzverordnung</a:t>
            </a:r>
          </a:p>
          <a:p>
            <a:pPr algn="l"/>
            <a:endParaRPr lang="de-CH"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 y="3212976"/>
            <a:ext cx="5534025" cy="3028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7416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Selbstfinanzierungsgrad</a:t>
            </a:r>
            <a:endParaRPr lang="de-CH" dirty="0"/>
          </a:p>
        </p:txBody>
      </p:sp>
      <p:sp>
        <p:nvSpPr>
          <p:cNvPr id="3" name="Inhaltsplatzhalter 2"/>
          <p:cNvSpPr>
            <a:spLocks noGrp="1"/>
          </p:cNvSpPr>
          <p:nvPr>
            <p:ph idx="1"/>
          </p:nvPr>
        </p:nvSpPr>
        <p:spPr/>
        <p:txBody>
          <a:bodyPr/>
          <a:lstStyle/>
          <a:p>
            <a:pPr marL="0" indent="0">
              <a:buNone/>
            </a:pPr>
            <a:endParaRPr lang="de-CH" dirty="0" smtClean="0"/>
          </a:p>
          <a:p>
            <a:pPr marL="0" indent="0">
              <a:buNone/>
            </a:pP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37</a:t>
            </a:fld>
            <a:endParaRPr lang="de-CH"/>
          </a:p>
        </p:txBody>
      </p:sp>
      <p:graphicFrame>
        <p:nvGraphicFramePr>
          <p:cNvPr id="6" name="Tabelle 5"/>
          <p:cNvGraphicFramePr>
            <a:graphicFrameLocks noGrp="1"/>
          </p:cNvGraphicFramePr>
          <p:nvPr>
            <p:extLst>
              <p:ext uri="{D42A27DB-BD31-4B8C-83A1-F6EECF244321}">
                <p14:modId xmlns:p14="http://schemas.microsoft.com/office/powerpoint/2010/main" val="3222755963"/>
              </p:ext>
            </p:extLst>
          </p:nvPr>
        </p:nvGraphicFramePr>
        <p:xfrm>
          <a:off x="1187624" y="2100456"/>
          <a:ext cx="6096000" cy="1137920"/>
        </p:xfrm>
        <a:graphic>
          <a:graphicData uri="http://schemas.openxmlformats.org/drawingml/2006/table">
            <a:tbl>
              <a:tblPr firstRow="1" bandRow="1">
                <a:tableStyleId>{5940675A-B579-460E-94D1-54222C63F5DA}</a:tableStyleId>
              </a:tblPr>
              <a:tblGrid>
                <a:gridCol w="6096000"/>
              </a:tblGrid>
              <a:tr h="370840">
                <a:tc>
                  <a:txBody>
                    <a:bodyPr/>
                    <a:lstStyle/>
                    <a:p>
                      <a:pPr marL="0" algn="l" defTabSz="914400" rtl="0" eaLnBrk="1" latinLnBrk="0" hangingPunct="1"/>
                      <a:r>
                        <a:rPr lang="de-CH" sz="1800" kern="1200" dirty="0" smtClean="0"/>
                        <a:t>+   Aktivierte Investitionsausgaben</a:t>
                      </a:r>
                      <a:endParaRPr lang="de-CH" sz="1800" b="0" kern="1200" dirty="0">
                        <a:solidFill>
                          <a:schemeClr val="dk1"/>
                        </a:solidFill>
                        <a:latin typeface="+mn-lt"/>
                        <a:ea typeface="+mn-ea"/>
                        <a:cs typeface="+mn-cs"/>
                      </a:endParaRPr>
                    </a:p>
                  </a:txBody>
                  <a:tcPr/>
                </a:tc>
              </a:tr>
              <a:tr h="370840">
                <a:tc>
                  <a:txBody>
                    <a:bodyPr/>
                    <a:lstStyle/>
                    <a:p>
                      <a:pPr marL="0" algn="l" defTabSz="914400" rtl="0" eaLnBrk="1" latinLnBrk="0" hangingPunct="1"/>
                      <a:r>
                        <a:rPr lang="de-CH" sz="1800" kern="1200" dirty="0" smtClean="0"/>
                        <a:t>-    Passivierte Investitionseinnahmen</a:t>
                      </a:r>
                      <a:endParaRPr lang="de-CH" sz="1800" b="0" kern="1200" dirty="0">
                        <a:solidFill>
                          <a:schemeClr val="dk1"/>
                        </a:solidFill>
                        <a:latin typeface="+mn-lt"/>
                        <a:ea typeface="+mn-ea"/>
                        <a:cs typeface="+mn-cs"/>
                      </a:endParaRPr>
                    </a:p>
                  </a:txBody>
                  <a:tcPr/>
                </a:tc>
              </a:tr>
              <a:tr h="370840">
                <a:tc>
                  <a:txBody>
                    <a:bodyPr/>
                    <a:lstStyle/>
                    <a:p>
                      <a:r>
                        <a:rPr lang="de-CH" sz="2000" b="1" dirty="0" smtClean="0"/>
                        <a:t>=   Nettoinvestition</a:t>
                      </a:r>
                      <a:endParaRPr lang="de-CH" sz="2000" b="1" dirty="0"/>
                    </a:p>
                  </a:txBody>
                  <a:tcPr/>
                </a:tc>
              </a:tr>
            </a:tbl>
          </a:graphicData>
        </a:graphic>
      </p:graphicFrame>
      <p:sp>
        <p:nvSpPr>
          <p:cNvPr id="7" name="Textfeld 6"/>
          <p:cNvSpPr txBox="1"/>
          <p:nvPr/>
        </p:nvSpPr>
        <p:spPr>
          <a:xfrm>
            <a:off x="1115616" y="4081736"/>
            <a:ext cx="6912768"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CH" sz="2400" dirty="0" smtClean="0"/>
              <a:t>Selbstfinanzierungsgrad =   </a:t>
            </a:r>
            <a:r>
              <a:rPr lang="de-CH" sz="2400" u="sng" dirty="0" smtClean="0"/>
              <a:t>Selbstfinanzierung x 100</a:t>
            </a:r>
          </a:p>
          <a:p>
            <a:r>
              <a:rPr lang="de-CH" sz="2400" dirty="0" smtClean="0"/>
              <a:t>                                                                  Nettoinvestition</a:t>
            </a:r>
            <a:endParaRPr lang="de-CH" sz="2400" dirty="0"/>
          </a:p>
        </p:txBody>
      </p:sp>
    </p:spTree>
    <p:extLst>
      <p:ext uri="{BB962C8B-B14F-4D97-AF65-F5344CB8AC3E}">
        <p14:creationId xmlns:p14="http://schemas.microsoft.com/office/powerpoint/2010/main" val="501964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5" name="Picture 5" descr="DSC00037-fu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1920" y="2060848"/>
            <a:ext cx="5187892" cy="4122861"/>
          </a:xfrm>
          <a:prstGeom prst="rect">
            <a:avLst/>
          </a:prstGeom>
          <a:noFill/>
          <a:extLst>
            <a:ext uri="{909E8E84-426E-40DD-AFC4-6F175D3DCCD1}">
              <a14:hiddenFill xmlns:a14="http://schemas.microsoft.com/office/drawing/2010/main">
                <a:solidFill>
                  <a:srgbClr val="FFFFFF"/>
                </a:solidFill>
              </a14:hiddenFill>
            </a:ext>
          </a:extLst>
        </p:spPr>
      </p:pic>
      <p:sp>
        <p:nvSpPr>
          <p:cNvPr id="133122" name="Rectangle 2"/>
          <p:cNvSpPr>
            <a:spLocks noGrp="1" noChangeArrowheads="1"/>
          </p:cNvSpPr>
          <p:nvPr>
            <p:ph type="title"/>
          </p:nvPr>
        </p:nvSpPr>
        <p:spPr>
          <a:xfrm>
            <a:off x="395536" y="764704"/>
            <a:ext cx="4644256" cy="862966"/>
          </a:xfrm>
        </p:spPr>
        <p:txBody>
          <a:bodyPr/>
          <a:lstStyle/>
          <a:p>
            <a:r>
              <a:rPr lang="de-CH" dirty="0"/>
              <a:t>Praxisbeispiel Selbstfinanzierung</a:t>
            </a:r>
            <a:endParaRPr lang="de-DE" dirty="0"/>
          </a:p>
        </p:txBody>
      </p:sp>
      <p:sp>
        <p:nvSpPr>
          <p:cNvPr id="133123" name="Rectangle 3"/>
          <p:cNvSpPr>
            <a:spLocks noGrp="1" noChangeArrowheads="1"/>
          </p:cNvSpPr>
          <p:nvPr>
            <p:ph idx="1"/>
          </p:nvPr>
        </p:nvSpPr>
        <p:spPr>
          <a:xfrm>
            <a:off x="137167" y="1784539"/>
            <a:ext cx="4496626" cy="4459257"/>
          </a:xfrm>
          <a:solidFill>
            <a:schemeClr val="bg1"/>
          </a:solidFill>
        </p:spPr>
        <p:txBody>
          <a:bodyPr/>
          <a:lstStyle/>
          <a:p>
            <a:pPr marL="0" indent="0">
              <a:buNone/>
            </a:pPr>
            <a:r>
              <a:rPr lang="de-CH" sz="1600" dirty="0"/>
              <a:t>Bau eines Einfamilienhauses</a:t>
            </a:r>
          </a:p>
          <a:p>
            <a:endParaRPr lang="de-CH" sz="1600" dirty="0"/>
          </a:p>
          <a:p>
            <a:pPr marL="0" indent="0">
              <a:buNone/>
            </a:pPr>
            <a:r>
              <a:rPr lang="de-CH" sz="1600" dirty="0"/>
              <a:t>Preis „Schlüsselfertig“ 	CHF 750‘000</a:t>
            </a:r>
          </a:p>
          <a:p>
            <a:pPr marL="0" indent="0">
              <a:buNone/>
            </a:pPr>
            <a:r>
              <a:rPr lang="de-CH" sz="1600" dirty="0"/>
              <a:t>Minus eigene Mittel:</a:t>
            </a:r>
          </a:p>
          <a:p>
            <a:pPr marL="0" indent="0">
              <a:buNone/>
            </a:pPr>
            <a:r>
              <a:rPr lang="de-CH" sz="1600" dirty="0"/>
              <a:t>   - Lohnkonto 	 	CHF   20‘000</a:t>
            </a:r>
          </a:p>
          <a:p>
            <a:pPr marL="0" indent="0">
              <a:buNone/>
            </a:pPr>
            <a:r>
              <a:rPr lang="de-CH" sz="1600" dirty="0"/>
              <a:t>   - Sparkonto Ehemann	CHF 180‘000</a:t>
            </a:r>
          </a:p>
          <a:p>
            <a:pPr marL="0" indent="0">
              <a:buNone/>
            </a:pPr>
            <a:r>
              <a:rPr lang="de-CH" sz="1600" dirty="0"/>
              <a:t>   - Sparkonto Ehefrau	</a:t>
            </a:r>
            <a:r>
              <a:rPr lang="de-CH" sz="1600" u="sng" dirty="0"/>
              <a:t>CHF 300‘000</a:t>
            </a:r>
          </a:p>
          <a:p>
            <a:pPr marL="0" indent="0">
              <a:buNone/>
            </a:pPr>
            <a:r>
              <a:rPr lang="de-CH" sz="1600" b="1" dirty="0"/>
              <a:t>Total fremde Mittel:	</a:t>
            </a:r>
            <a:r>
              <a:rPr lang="de-CH" sz="1600" b="1" dirty="0" smtClean="0"/>
              <a:t>CHF </a:t>
            </a:r>
            <a:r>
              <a:rPr lang="de-CH" sz="1600" b="1" dirty="0"/>
              <a:t>250‘000</a:t>
            </a:r>
          </a:p>
          <a:p>
            <a:endParaRPr lang="de-CH" sz="1600" dirty="0"/>
          </a:p>
          <a:p>
            <a:pPr marL="0" indent="0">
              <a:buNone/>
            </a:pPr>
            <a:r>
              <a:rPr lang="de-CH" sz="1600" dirty="0" smtClean="0"/>
              <a:t>Selbstfinanzierungsgrad</a:t>
            </a:r>
            <a:r>
              <a:rPr lang="de-CH" sz="1600" dirty="0"/>
              <a:t>:</a:t>
            </a:r>
          </a:p>
          <a:p>
            <a:pPr marL="0" indent="0">
              <a:buNone/>
            </a:pPr>
            <a:r>
              <a:rPr lang="de-CH" sz="1600" u="sng" dirty="0"/>
              <a:t>500‘000 x 100</a:t>
            </a:r>
            <a:r>
              <a:rPr lang="de-CH" sz="1600" dirty="0"/>
              <a:t>                                  66 %</a:t>
            </a:r>
            <a:endParaRPr lang="de-CH" sz="1600" u="sng" dirty="0"/>
          </a:p>
          <a:p>
            <a:pPr marL="0" indent="0">
              <a:buNone/>
            </a:pPr>
            <a:r>
              <a:rPr lang="de-CH" sz="1600" dirty="0"/>
              <a:t>     </a:t>
            </a:r>
            <a:r>
              <a:rPr lang="de-CH" sz="1600" dirty="0" smtClean="0"/>
              <a:t>750‘000</a:t>
            </a:r>
            <a:br>
              <a:rPr lang="de-CH" sz="1600" dirty="0" smtClean="0"/>
            </a:br>
            <a:endParaRPr lang="de-CH" sz="1600" dirty="0"/>
          </a:p>
          <a:p>
            <a:pPr marL="0" indent="0">
              <a:buNone/>
            </a:pPr>
            <a:r>
              <a:rPr lang="de-CH" sz="1600" dirty="0"/>
              <a:t>Fremdfinanzierungsgrad:         </a:t>
            </a:r>
            <a:r>
              <a:rPr lang="de-CH" sz="1600" dirty="0" smtClean="0"/>
              <a:t>  </a:t>
            </a:r>
            <a:r>
              <a:rPr lang="de-CH" sz="1600" dirty="0"/>
              <a:t>34 %		</a:t>
            </a:r>
            <a:endParaRPr lang="de-DE" sz="1600" dirty="0"/>
          </a:p>
        </p:txBody>
      </p:sp>
      <p:sp>
        <p:nvSpPr>
          <p:cNvPr id="5"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38</a:t>
            </a:fld>
            <a:endParaRPr lang="de-CH" dirty="0"/>
          </a:p>
        </p:txBody>
      </p:sp>
    </p:spTree>
    <p:extLst>
      <p:ext uri="{BB962C8B-B14F-4D97-AF65-F5344CB8AC3E}">
        <p14:creationId xmlns:p14="http://schemas.microsoft.com/office/powerpoint/2010/main" val="1985827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Selbstfinanzierungsgrad</a:t>
            </a:r>
            <a:endParaRPr lang="de-CH" dirty="0"/>
          </a:p>
        </p:txBody>
      </p:sp>
      <p:sp>
        <p:nvSpPr>
          <p:cNvPr id="3" name="Inhaltsplatzhalter 2"/>
          <p:cNvSpPr>
            <a:spLocks noGrp="1"/>
          </p:cNvSpPr>
          <p:nvPr>
            <p:ph idx="1"/>
          </p:nvPr>
        </p:nvSpPr>
        <p:spPr>
          <a:xfrm>
            <a:off x="251520" y="1988840"/>
            <a:ext cx="3394720" cy="4104456"/>
          </a:xfrm>
        </p:spPr>
        <p:txBody>
          <a:bodyPr/>
          <a:lstStyle/>
          <a:p>
            <a:pPr marL="0" indent="0">
              <a:buNone/>
            </a:pPr>
            <a:r>
              <a:rPr lang="de-CH" sz="1800" dirty="0"/>
              <a:t>Der Vergleich dieser Kennzahl über mehrere Jahre zeigt auf, ob eine Investition finanziell verkraftet werden kann.</a:t>
            </a:r>
          </a:p>
          <a:p>
            <a:pPr marL="0" indent="0">
              <a:buNone/>
            </a:pPr>
            <a:endParaRPr lang="de-CH" sz="1800" dirty="0"/>
          </a:p>
          <a:p>
            <a:pPr marL="0" indent="0">
              <a:spcBef>
                <a:spcPts val="0"/>
              </a:spcBef>
              <a:buNone/>
            </a:pPr>
            <a:r>
              <a:rPr lang="de-CH" sz="1800" dirty="0"/>
              <a:t>Liegt </a:t>
            </a:r>
            <a:r>
              <a:rPr lang="de-CH" sz="1800" dirty="0" smtClean="0"/>
              <a:t>der Selbstfinanzierungsgrad </a:t>
            </a:r>
            <a:r>
              <a:rPr lang="de-CH" sz="1800" dirty="0"/>
              <a:t>über 100%, werden</a:t>
            </a:r>
          </a:p>
          <a:p>
            <a:pPr marL="0" indent="0">
              <a:spcBef>
                <a:spcPts val="0"/>
              </a:spcBef>
              <a:buNone/>
            </a:pPr>
            <a:r>
              <a:rPr lang="de-CH" sz="1800" dirty="0"/>
              <a:t>Schulden abgetragen (Entschuldung). </a:t>
            </a:r>
            <a:endParaRPr lang="de-CH" sz="1800" dirty="0" smtClean="0"/>
          </a:p>
          <a:p>
            <a:pPr marL="0" indent="0">
              <a:spcBef>
                <a:spcPts val="0"/>
              </a:spcBef>
              <a:buNone/>
            </a:pPr>
            <a:endParaRPr lang="de-CH" sz="1800" dirty="0"/>
          </a:p>
          <a:p>
            <a:pPr marL="0" indent="0">
              <a:spcBef>
                <a:spcPts val="0"/>
              </a:spcBef>
              <a:buNone/>
            </a:pPr>
            <a:r>
              <a:rPr lang="de-CH" sz="1800" dirty="0" smtClean="0"/>
              <a:t>Liegt </a:t>
            </a:r>
            <a:r>
              <a:rPr lang="de-CH" sz="1800" dirty="0"/>
              <a:t>der Selbstfinanzierungsgrad unter 100%, kommt es zu einer Neuverschuldung, </a:t>
            </a:r>
            <a:r>
              <a:rPr lang="de-CH" sz="1800" dirty="0" smtClean="0"/>
              <a:t>die Schulden </a:t>
            </a:r>
            <a:r>
              <a:rPr lang="de-CH" sz="1800" dirty="0"/>
              <a:t>nehmen zu.</a:t>
            </a:r>
          </a:p>
        </p:txBody>
      </p:sp>
      <p:sp>
        <p:nvSpPr>
          <p:cNvPr id="4" name="Foliennummernplatzhalter 3"/>
          <p:cNvSpPr>
            <a:spLocks noGrp="1"/>
          </p:cNvSpPr>
          <p:nvPr>
            <p:ph type="sldNum" sz="quarter" idx="4"/>
          </p:nvPr>
        </p:nvSpPr>
        <p:spPr/>
        <p:txBody>
          <a:bodyPr/>
          <a:lstStyle/>
          <a:p>
            <a:fld id="{87674F0A-37BA-4CE3-B1FD-DE57A7E2F2C6}" type="slidenum">
              <a:rPr lang="de-CH" smtClean="0"/>
              <a:pPr/>
              <a:t>39</a:t>
            </a:fld>
            <a:endParaRPr lang="de-CH"/>
          </a:p>
        </p:txBody>
      </p:sp>
      <p:graphicFrame>
        <p:nvGraphicFramePr>
          <p:cNvPr id="6" name="Diagramm 5"/>
          <p:cNvGraphicFramePr>
            <a:graphicFrameLocks/>
          </p:cNvGraphicFramePr>
          <p:nvPr>
            <p:extLst>
              <p:ext uri="{D42A27DB-BD31-4B8C-83A1-F6EECF244321}">
                <p14:modId xmlns:p14="http://schemas.microsoft.com/office/powerpoint/2010/main" val="633419867"/>
              </p:ext>
            </p:extLst>
          </p:nvPr>
        </p:nvGraphicFramePr>
        <p:xfrm>
          <a:off x="3779912" y="2348880"/>
          <a:ext cx="5292725" cy="31024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6650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484784"/>
            <a:ext cx="6985000" cy="862966"/>
          </a:xfrm>
        </p:spPr>
        <p:txBody>
          <a:bodyPr/>
          <a:lstStyle/>
          <a:p>
            <a:r>
              <a:rPr lang="de-CH" dirty="0" smtClean="0"/>
              <a:t>Haushaltsgrundsätze</a:t>
            </a:r>
            <a:endParaRPr lang="de-CH" dirty="0"/>
          </a:p>
        </p:txBody>
      </p:sp>
      <p:sp>
        <p:nvSpPr>
          <p:cNvPr id="3" name="Inhaltsplatzhalter 2"/>
          <p:cNvSpPr>
            <a:spLocks noGrp="1"/>
          </p:cNvSpPr>
          <p:nvPr>
            <p:ph idx="1"/>
          </p:nvPr>
        </p:nvSpPr>
        <p:spPr>
          <a:xfrm>
            <a:off x="1079500" y="2348880"/>
            <a:ext cx="6985000" cy="2807970"/>
          </a:xfrm>
        </p:spPr>
        <p:txBody>
          <a:bodyPr/>
          <a:lstStyle/>
          <a:p>
            <a:pPr>
              <a:spcAft>
                <a:spcPts val="300"/>
              </a:spcAft>
            </a:pPr>
            <a:r>
              <a:rPr lang="de-CH" dirty="0" smtClean="0"/>
              <a:t>Gesetzmässigkeit</a:t>
            </a:r>
          </a:p>
          <a:p>
            <a:pPr>
              <a:spcAft>
                <a:spcPts val="300"/>
              </a:spcAft>
            </a:pPr>
            <a:r>
              <a:rPr lang="de-CH" dirty="0" smtClean="0"/>
              <a:t>Haushaltsgleichgewicht</a:t>
            </a:r>
          </a:p>
          <a:p>
            <a:pPr>
              <a:spcAft>
                <a:spcPts val="300"/>
              </a:spcAft>
            </a:pPr>
            <a:r>
              <a:rPr lang="de-CH" dirty="0" smtClean="0"/>
              <a:t>Sparsamkeit</a:t>
            </a:r>
          </a:p>
          <a:p>
            <a:pPr>
              <a:spcAft>
                <a:spcPts val="300"/>
              </a:spcAft>
            </a:pPr>
            <a:r>
              <a:rPr lang="de-CH" dirty="0" smtClean="0"/>
              <a:t>Dringlichkeit</a:t>
            </a:r>
          </a:p>
          <a:p>
            <a:pPr>
              <a:spcAft>
                <a:spcPts val="300"/>
              </a:spcAft>
            </a:pPr>
            <a:r>
              <a:rPr lang="de-CH" dirty="0" smtClean="0"/>
              <a:t>Wirtschaftlichkeit</a:t>
            </a:r>
          </a:p>
          <a:p>
            <a:pPr>
              <a:spcAft>
                <a:spcPts val="300"/>
              </a:spcAft>
            </a:pPr>
            <a:r>
              <a:rPr lang="de-CH" dirty="0" smtClean="0"/>
              <a:t>Verursacherprinzip / Vorteilsabgeltung</a:t>
            </a:r>
          </a:p>
          <a:p>
            <a:pPr>
              <a:spcAft>
                <a:spcPts val="300"/>
              </a:spcAft>
            </a:pPr>
            <a:r>
              <a:rPr lang="de-CH" dirty="0" smtClean="0"/>
              <a:t>Zweckbindung</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4</a:t>
            </a:fld>
            <a:endParaRPr lang="de-CH"/>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Nettoschuld / Nettovermögen (1)</a:t>
            </a:r>
            <a:endParaRPr lang="de-CH" dirty="0"/>
          </a:p>
        </p:txBody>
      </p:sp>
      <p:sp>
        <p:nvSpPr>
          <p:cNvPr id="3" name="Inhaltsplatzhalter 2"/>
          <p:cNvSpPr>
            <a:spLocks noGrp="1"/>
          </p:cNvSpPr>
          <p:nvPr>
            <p:ph idx="1"/>
          </p:nvPr>
        </p:nvSpPr>
        <p:spPr>
          <a:xfrm>
            <a:off x="1115392" y="2276872"/>
            <a:ext cx="6985000" cy="2807970"/>
          </a:xfrm>
        </p:spPr>
        <p:txBody>
          <a:bodyPr/>
          <a:lstStyle/>
          <a:p>
            <a:pPr marL="0" indent="0">
              <a:buNone/>
            </a:pPr>
            <a:r>
              <a:rPr lang="de-CH" dirty="0" smtClean="0"/>
              <a:t>Hier werden Nettoschuld oder Nettovermögen pro Einwohner berechnet.</a:t>
            </a:r>
          </a:p>
          <a:p>
            <a:pPr marL="0" indent="0">
              <a:buNone/>
            </a:pPr>
            <a:endParaRPr lang="de-CH" dirty="0"/>
          </a:p>
          <a:p>
            <a:pPr marL="0" indent="0">
              <a:buNone/>
            </a:pPr>
            <a:r>
              <a:rPr lang="de-CH" dirty="0" smtClean="0"/>
              <a:t>Damit kann die Nettoschuld oder das Nettovermögen pro Einwohner z.B. von verschiedenen Gemeinden verglichen werden.</a:t>
            </a:r>
          </a:p>
          <a:p>
            <a:pPr marL="0" indent="0">
              <a:buNone/>
            </a:pPr>
            <a:endParaRPr lang="de-CH" dirty="0"/>
          </a:p>
          <a:p>
            <a:pPr marL="0" indent="0">
              <a:buNone/>
            </a:pPr>
            <a:r>
              <a:rPr lang="de-CH" dirty="0" smtClean="0"/>
              <a:t>=&gt; Zeitungsartikel</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40</a:t>
            </a:fld>
            <a:endParaRPr lang="de-CH"/>
          </a:p>
        </p:txBody>
      </p:sp>
    </p:spTree>
    <p:extLst>
      <p:ext uri="{BB962C8B-B14F-4D97-AF65-F5344CB8AC3E}">
        <p14:creationId xmlns:p14="http://schemas.microsoft.com/office/powerpoint/2010/main" val="4056936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9292" y="765834"/>
            <a:ext cx="5260645" cy="862966"/>
          </a:xfrm>
        </p:spPr>
        <p:txBody>
          <a:bodyPr/>
          <a:lstStyle/>
          <a:p>
            <a:r>
              <a:rPr lang="de-CH" dirty="0" smtClean="0"/>
              <a:t>Kreditoren- und Debitorenverarbeitung</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41</a:t>
            </a:fld>
            <a:endParaRPr lang="de-CH"/>
          </a:p>
        </p:txBody>
      </p:sp>
      <p:sp>
        <p:nvSpPr>
          <p:cNvPr id="6" name="Inhaltsplatzhalter 2"/>
          <p:cNvSpPr txBox="1">
            <a:spLocks/>
          </p:cNvSpPr>
          <p:nvPr/>
        </p:nvSpPr>
        <p:spPr>
          <a:xfrm>
            <a:off x="5004048" y="1783357"/>
            <a:ext cx="3682752"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dirty="0" smtClean="0"/>
              <a:t>Debitorenverarbeitung</a:t>
            </a:r>
            <a:endParaRPr lang="de-CH"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357135"/>
            <a:ext cx="2746673" cy="38907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2389320"/>
            <a:ext cx="2740955" cy="38585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feld 8"/>
          <p:cNvSpPr txBox="1"/>
          <p:nvPr/>
        </p:nvSpPr>
        <p:spPr>
          <a:xfrm>
            <a:off x="6732240" y="2780928"/>
            <a:ext cx="1008112"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de-CH" sz="1200" dirty="0" smtClean="0"/>
              <a:t>Adresse</a:t>
            </a:r>
            <a:endParaRPr lang="de-CH" sz="1200" dirty="0"/>
          </a:p>
        </p:txBody>
      </p:sp>
      <p:sp>
        <p:nvSpPr>
          <p:cNvPr id="10" name="Textfeld 9"/>
          <p:cNvSpPr txBox="1"/>
          <p:nvPr/>
        </p:nvSpPr>
        <p:spPr>
          <a:xfrm>
            <a:off x="6884640" y="5229200"/>
            <a:ext cx="1008112"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de-CH" sz="1200" dirty="0" smtClean="0"/>
              <a:t>Adresse</a:t>
            </a:r>
            <a:endParaRPr lang="de-CH" sz="1200" dirty="0"/>
          </a:p>
        </p:txBody>
      </p:sp>
      <p:sp>
        <p:nvSpPr>
          <p:cNvPr id="11" name="Textfeld 10"/>
          <p:cNvSpPr txBox="1"/>
          <p:nvPr/>
        </p:nvSpPr>
        <p:spPr>
          <a:xfrm>
            <a:off x="5305901" y="5475421"/>
            <a:ext cx="648072" cy="21544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de-CH" sz="800" dirty="0" smtClean="0"/>
              <a:t>Adresse</a:t>
            </a:r>
            <a:endParaRPr lang="de-CH" sz="800" dirty="0"/>
          </a:p>
        </p:txBody>
      </p:sp>
      <p:sp>
        <p:nvSpPr>
          <p:cNvPr id="12" name="Textfeld 11"/>
          <p:cNvSpPr txBox="1"/>
          <p:nvPr/>
        </p:nvSpPr>
        <p:spPr>
          <a:xfrm>
            <a:off x="6076285" y="3201339"/>
            <a:ext cx="864096" cy="13850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endParaRPr lang="de-CH" sz="1200" dirty="0"/>
          </a:p>
        </p:txBody>
      </p:sp>
      <p:sp>
        <p:nvSpPr>
          <p:cNvPr id="13" name="Inhaltsplatzhalter 2"/>
          <p:cNvSpPr txBox="1">
            <a:spLocks/>
          </p:cNvSpPr>
          <p:nvPr/>
        </p:nvSpPr>
        <p:spPr>
          <a:xfrm>
            <a:off x="827584" y="1783357"/>
            <a:ext cx="35750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dirty="0" smtClean="0"/>
              <a:t>Kreditorenverarbeitung</a:t>
            </a:r>
            <a:endParaRPr lang="de-CH" dirty="0"/>
          </a:p>
        </p:txBody>
      </p:sp>
    </p:spTree>
    <p:extLst>
      <p:ext uri="{BB962C8B-B14F-4D97-AF65-F5344CB8AC3E}">
        <p14:creationId xmlns:p14="http://schemas.microsoft.com/office/powerpoint/2010/main" val="26974477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75246"/>
            <a:ext cx="3610744" cy="925562"/>
          </a:xfrm>
        </p:spPr>
        <p:txBody>
          <a:bodyPr/>
          <a:lstStyle/>
          <a:p>
            <a:pPr algn="l"/>
            <a:r>
              <a:rPr lang="de-CH" dirty="0" smtClean="0"/>
              <a:t>Kreditoren-rechnung</a:t>
            </a:r>
            <a:endParaRPr lang="de-CH" dirty="0"/>
          </a:p>
        </p:txBody>
      </p:sp>
      <p:sp>
        <p:nvSpPr>
          <p:cNvPr id="3" name="Inhaltsplatzhalter 2"/>
          <p:cNvSpPr>
            <a:spLocks noGrp="1"/>
          </p:cNvSpPr>
          <p:nvPr>
            <p:ph idx="1"/>
          </p:nvPr>
        </p:nvSpPr>
        <p:spPr>
          <a:xfrm>
            <a:off x="457200" y="2276872"/>
            <a:ext cx="3365410" cy="3849291"/>
          </a:xfrm>
        </p:spPr>
        <p:txBody>
          <a:bodyPr/>
          <a:lstStyle/>
          <a:p>
            <a:pPr marL="0" indent="0">
              <a:buNone/>
            </a:pPr>
            <a:r>
              <a:rPr lang="de-CH" dirty="0" smtClean="0"/>
              <a:t>Welche Punkte sind bei einer Kreditorenrechnung zu prüfen und zu beachten?</a:t>
            </a:r>
            <a:endParaRPr lang="de-CH" dirty="0"/>
          </a:p>
        </p:txBody>
      </p:sp>
      <p:sp>
        <p:nvSpPr>
          <p:cNvPr id="5" name="Fußzeilenplatzhalter 4"/>
          <p:cNvSpPr>
            <a:spLocks noGrp="1"/>
          </p:cNvSpPr>
          <p:nvPr>
            <p:ph type="ftr" sz="quarter" idx="3"/>
          </p:nvPr>
        </p:nvSpPr>
        <p:spPr/>
        <p:txBody>
          <a:bodyPr/>
          <a:lstStyle/>
          <a:p>
            <a:r>
              <a:rPr lang="de-CH" smtClean="0"/>
              <a:t>© Branche Öffentliche Verwaltung/ Administration publique/ Amministrazione pubblica</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42</a:t>
            </a:fld>
            <a:endParaRPr lang="de-CH"/>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20705"/>
            <a:ext cx="4796936" cy="67949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feil nach rechts 5"/>
          <p:cNvSpPr/>
          <p:nvPr/>
        </p:nvSpPr>
        <p:spPr>
          <a:xfrm>
            <a:off x="3923928" y="1412776"/>
            <a:ext cx="720080"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CH"/>
          </a:p>
        </p:txBody>
      </p:sp>
      <p:sp>
        <p:nvSpPr>
          <p:cNvPr id="8" name="Pfeil nach rechts 7"/>
          <p:cNvSpPr/>
          <p:nvPr/>
        </p:nvSpPr>
        <p:spPr>
          <a:xfrm>
            <a:off x="3956407" y="1799588"/>
            <a:ext cx="720080"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CH"/>
          </a:p>
        </p:txBody>
      </p:sp>
      <p:sp>
        <p:nvSpPr>
          <p:cNvPr id="9" name="Pfeil nach rechts 8"/>
          <p:cNvSpPr/>
          <p:nvPr/>
        </p:nvSpPr>
        <p:spPr>
          <a:xfrm>
            <a:off x="6156176" y="1268760"/>
            <a:ext cx="720080"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CH"/>
          </a:p>
        </p:txBody>
      </p:sp>
      <p:sp>
        <p:nvSpPr>
          <p:cNvPr id="10" name="Pfeil nach rechts 9"/>
          <p:cNvSpPr/>
          <p:nvPr/>
        </p:nvSpPr>
        <p:spPr>
          <a:xfrm>
            <a:off x="6250388" y="2062280"/>
            <a:ext cx="720080"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CH"/>
          </a:p>
        </p:txBody>
      </p:sp>
      <p:sp>
        <p:nvSpPr>
          <p:cNvPr id="11" name="Pfeil nach rechts 10"/>
          <p:cNvSpPr/>
          <p:nvPr/>
        </p:nvSpPr>
        <p:spPr>
          <a:xfrm>
            <a:off x="3822610" y="2924944"/>
            <a:ext cx="720080"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CH"/>
          </a:p>
        </p:txBody>
      </p:sp>
      <p:sp>
        <p:nvSpPr>
          <p:cNvPr id="12" name="Pfeil nach rechts 11"/>
          <p:cNvSpPr/>
          <p:nvPr/>
        </p:nvSpPr>
        <p:spPr>
          <a:xfrm>
            <a:off x="3822610" y="3933056"/>
            <a:ext cx="720080"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CH"/>
          </a:p>
        </p:txBody>
      </p:sp>
      <p:sp>
        <p:nvSpPr>
          <p:cNvPr id="13" name="Pfeil nach rechts 12"/>
          <p:cNvSpPr/>
          <p:nvPr/>
        </p:nvSpPr>
        <p:spPr>
          <a:xfrm>
            <a:off x="3851920" y="5338060"/>
            <a:ext cx="720080"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CH"/>
          </a:p>
        </p:txBody>
      </p:sp>
      <p:sp>
        <p:nvSpPr>
          <p:cNvPr id="14" name="Pfeil nach rechts 13"/>
          <p:cNvSpPr/>
          <p:nvPr/>
        </p:nvSpPr>
        <p:spPr>
          <a:xfrm>
            <a:off x="3563888" y="332656"/>
            <a:ext cx="720080"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CH"/>
          </a:p>
        </p:txBody>
      </p:sp>
      <p:sp>
        <p:nvSpPr>
          <p:cNvPr id="15" name="Pfeil nach rechts 14"/>
          <p:cNvSpPr/>
          <p:nvPr/>
        </p:nvSpPr>
        <p:spPr>
          <a:xfrm>
            <a:off x="6156176" y="5194044"/>
            <a:ext cx="720080" cy="28803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826526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4"/>
            <a:ext cx="3898776" cy="652934"/>
          </a:xfrm>
        </p:spPr>
        <p:txBody>
          <a:bodyPr/>
          <a:lstStyle/>
          <a:p>
            <a:r>
              <a:rPr lang="de-CH" dirty="0" smtClean="0"/>
              <a:t>Debitoren-rechnung</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43</a:t>
            </a:fld>
            <a:endParaRPr lang="de-CH"/>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1298659"/>
            <a:ext cx="3661687" cy="51546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40" r="2063" b="6699"/>
          <a:stretch/>
        </p:blipFill>
        <p:spPr bwMode="auto">
          <a:xfrm rot="10800000">
            <a:off x="1259632" y="2898232"/>
            <a:ext cx="2436068" cy="22451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el 1"/>
          <p:cNvSpPr txBox="1">
            <a:spLocks/>
          </p:cNvSpPr>
          <p:nvPr/>
        </p:nvSpPr>
        <p:spPr>
          <a:xfrm>
            <a:off x="609600" y="1839962"/>
            <a:ext cx="3898776" cy="6529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de-CH" sz="2400" dirty="0" smtClean="0"/>
              <a:t>Was gehört auf eine Debitorenrechnung?</a:t>
            </a:r>
            <a:endParaRPr lang="de-CH" sz="2400" dirty="0"/>
          </a:p>
        </p:txBody>
      </p:sp>
      <p:sp>
        <p:nvSpPr>
          <p:cNvPr id="6" name="Textfeld 5"/>
          <p:cNvSpPr txBox="1"/>
          <p:nvPr/>
        </p:nvSpPr>
        <p:spPr>
          <a:xfrm>
            <a:off x="7043132" y="2097603"/>
            <a:ext cx="122413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de-CH" dirty="0" smtClean="0"/>
              <a:t>Adresse</a:t>
            </a:r>
            <a:endParaRPr lang="de-CH" dirty="0"/>
          </a:p>
        </p:txBody>
      </p:sp>
      <p:sp>
        <p:nvSpPr>
          <p:cNvPr id="7" name="Textfeld 6"/>
          <p:cNvSpPr txBox="1"/>
          <p:nvPr/>
        </p:nvSpPr>
        <p:spPr>
          <a:xfrm>
            <a:off x="7236296" y="5403115"/>
            <a:ext cx="864096" cy="246648"/>
          </a:xfrm>
          <a:prstGeom prst="rect">
            <a:avLst/>
          </a:prstGeom>
          <a:solidFill>
            <a:schemeClr val="accent6">
              <a:lumMod val="20000"/>
              <a:lumOff val="80000"/>
            </a:schemeClr>
          </a:solidFill>
        </p:spPr>
        <p:txBody>
          <a:bodyPr wrap="square" rtlCol="0">
            <a:spAutoFit/>
          </a:bodyPr>
          <a:lstStyle/>
          <a:p>
            <a:endParaRPr lang="de-CH" dirty="0"/>
          </a:p>
        </p:txBody>
      </p:sp>
      <p:sp>
        <p:nvSpPr>
          <p:cNvPr id="11" name="Textfeld 10"/>
          <p:cNvSpPr txBox="1"/>
          <p:nvPr/>
        </p:nvSpPr>
        <p:spPr>
          <a:xfrm>
            <a:off x="5142304" y="5747151"/>
            <a:ext cx="800492" cy="272182"/>
          </a:xfrm>
          <a:prstGeom prst="rect">
            <a:avLst/>
          </a:prstGeom>
          <a:solidFill>
            <a:schemeClr val="accent6">
              <a:lumMod val="20000"/>
              <a:lumOff val="80000"/>
            </a:schemeClr>
          </a:solidFill>
        </p:spPr>
        <p:txBody>
          <a:bodyPr wrap="square" rtlCol="0">
            <a:spAutoFit/>
          </a:bodyPr>
          <a:lstStyle/>
          <a:p>
            <a:endParaRPr lang="de-CH" dirty="0"/>
          </a:p>
        </p:txBody>
      </p:sp>
      <p:sp>
        <p:nvSpPr>
          <p:cNvPr id="9" name="Textfeld 8"/>
          <p:cNvSpPr txBox="1"/>
          <p:nvPr/>
        </p:nvSpPr>
        <p:spPr>
          <a:xfrm>
            <a:off x="6739860" y="2810827"/>
            <a:ext cx="174659" cy="369332"/>
          </a:xfrm>
          <a:prstGeom prst="rect">
            <a:avLst/>
          </a:prstGeom>
          <a:solidFill>
            <a:schemeClr val="bg1"/>
          </a:solidFill>
        </p:spPr>
        <p:txBody>
          <a:bodyPr wrap="square" rtlCol="0">
            <a:spAutoFit/>
          </a:bodyPr>
          <a:lstStyle/>
          <a:p>
            <a:endParaRPr lang="de-CH" dirty="0"/>
          </a:p>
        </p:txBody>
      </p:sp>
      <p:sp>
        <p:nvSpPr>
          <p:cNvPr id="10" name="Stern mit 5 Zacken 9"/>
          <p:cNvSpPr/>
          <p:nvPr/>
        </p:nvSpPr>
        <p:spPr>
          <a:xfrm>
            <a:off x="5076056" y="1946731"/>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Stern mit 5 Zacken 13"/>
          <p:cNvSpPr/>
          <p:nvPr/>
        </p:nvSpPr>
        <p:spPr>
          <a:xfrm>
            <a:off x="5076056" y="2311417"/>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Stern mit 5 Zacken 14"/>
          <p:cNvSpPr/>
          <p:nvPr/>
        </p:nvSpPr>
        <p:spPr>
          <a:xfrm>
            <a:off x="5076056" y="2604879"/>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 name="Stern mit 5 Zacken 15"/>
          <p:cNvSpPr/>
          <p:nvPr/>
        </p:nvSpPr>
        <p:spPr>
          <a:xfrm>
            <a:off x="6918319" y="2126751"/>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 name="Stern mit 5 Zacken 16"/>
          <p:cNvSpPr/>
          <p:nvPr/>
        </p:nvSpPr>
        <p:spPr>
          <a:xfrm>
            <a:off x="6798887" y="3180159"/>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 name="Stern mit 5 Zacken 17"/>
          <p:cNvSpPr/>
          <p:nvPr/>
        </p:nvSpPr>
        <p:spPr>
          <a:xfrm>
            <a:off x="5122912" y="3458899"/>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 name="Stern mit 5 Zacken 18"/>
          <p:cNvSpPr/>
          <p:nvPr/>
        </p:nvSpPr>
        <p:spPr>
          <a:xfrm>
            <a:off x="5980896" y="3674923"/>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 name="Stern mit 5 Zacken 19"/>
          <p:cNvSpPr/>
          <p:nvPr/>
        </p:nvSpPr>
        <p:spPr>
          <a:xfrm>
            <a:off x="6088908" y="5043075"/>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1" name="Stern mit 5 Zacken 20"/>
          <p:cNvSpPr/>
          <p:nvPr/>
        </p:nvSpPr>
        <p:spPr>
          <a:xfrm>
            <a:off x="5076056" y="1514683"/>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Rechteck 2"/>
          <p:cNvSpPr/>
          <p:nvPr/>
        </p:nvSpPr>
        <p:spPr>
          <a:xfrm>
            <a:off x="2558988" y="4077072"/>
            <a:ext cx="284820" cy="28803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962173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Mahnlauf bis Betreibungsbegehren</a:t>
            </a:r>
            <a:endParaRPr lang="de-CH" dirty="0"/>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4155814693"/>
              </p:ext>
            </p:extLst>
          </p:nvPr>
        </p:nvGraphicFramePr>
        <p:xfrm>
          <a:off x="539552" y="1988840"/>
          <a:ext cx="8208912"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liennummernplatzhalter 3"/>
          <p:cNvSpPr>
            <a:spLocks noGrp="1"/>
          </p:cNvSpPr>
          <p:nvPr>
            <p:ph type="sldNum" sz="quarter" idx="4"/>
          </p:nvPr>
        </p:nvSpPr>
        <p:spPr/>
        <p:txBody>
          <a:bodyPr/>
          <a:lstStyle/>
          <a:p>
            <a:fld id="{87674F0A-37BA-4CE3-B1FD-DE57A7E2F2C6}" type="slidenum">
              <a:rPr lang="de-CH" smtClean="0"/>
              <a:pPr/>
              <a:t>44</a:t>
            </a:fld>
            <a:endParaRPr lang="de-CH"/>
          </a:p>
        </p:txBody>
      </p:sp>
    </p:spTree>
    <p:extLst>
      <p:ext uri="{BB962C8B-B14F-4D97-AF65-F5344CB8AC3E}">
        <p14:creationId xmlns:p14="http://schemas.microsoft.com/office/powerpoint/2010/main" val="12412370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Öffentliche Abgaben</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45</a:t>
            </a:fld>
            <a:endParaRPr lang="de-CH"/>
          </a:p>
        </p:txBody>
      </p:sp>
      <p:sp>
        <p:nvSpPr>
          <p:cNvPr id="8" name="Textfeld 7"/>
          <p:cNvSpPr txBox="1"/>
          <p:nvPr/>
        </p:nvSpPr>
        <p:spPr>
          <a:xfrm>
            <a:off x="539552" y="1702283"/>
            <a:ext cx="8157105" cy="646331"/>
          </a:xfrm>
          <a:prstGeom prst="rect">
            <a:avLst/>
          </a:prstGeom>
          <a:noFill/>
        </p:spPr>
        <p:txBody>
          <a:bodyPr wrap="none" rtlCol="0">
            <a:spAutoFit/>
          </a:bodyPr>
          <a:lstStyle/>
          <a:p>
            <a:r>
              <a:rPr lang="de-CH" dirty="0" smtClean="0"/>
              <a:t>Das öffentliche Gemeinwesen benötigt für die Erfüllung seiner Aufgaben Geld.</a:t>
            </a:r>
          </a:p>
          <a:p>
            <a:r>
              <a:rPr lang="de-CH" dirty="0" smtClean="0"/>
              <a:t>Dieses fliesst in Form von öffentlichen Abgaben zu.</a:t>
            </a:r>
            <a:endParaRPr lang="de-CH" dirty="0"/>
          </a:p>
        </p:txBody>
      </p:sp>
      <p:sp>
        <p:nvSpPr>
          <p:cNvPr id="9" name="Textfeld 8"/>
          <p:cNvSpPr txBox="1"/>
          <p:nvPr/>
        </p:nvSpPr>
        <p:spPr>
          <a:xfrm>
            <a:off x="539552" y="2699628"/>
            <a:ext cx="3960440"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tabLst>
                <a:tab pos="261938" algn="l"/>
              </a:tabLst>
            </a:pPr>
            <a:r>
              <a:rPr lang="de-CH" b="1" dirty="0" smtClean="0"/>
              <a:t>Steuern</a:t>
            </a:r>
            <a:br>
              <a:rPr lang="de-CH" b="1" dirty="0" smtClean="0"/>
            </a:br>
            <a:endParaRPr lang="de-CH" b="1" dirty="0" smtClean="0"/>
          </a:p>
          <a:p>
            <a:pPr marL="285750" indent="-285750">
              <a:spcAft>
                <a:spcPts val="1200"/>
              </a:spcAft>
              <a:buFont typeface="Arial" pitchFamily="34" charset="0"/>
              <a:buChar char="•"/>
              <a:tabLst>
                <a:tab pos="261938" algn="l"/>
              </a:tabLst>
            </a:pPr>
            <a:r>
              <a:rPr lang="de-CH" dirty="0" smtClean="0"/>
              <a:t>sind Pflichtleistungen an das Gemeinwesen, welche voraussetzungslos geschuldet werden</a:t>
            </a:r>
          </a:p>
          <a:p>
            <a:pPr marL="285750" indent="-285750">
              <a:buFont typeface="Arial" pitchFamily="34" charset="0"/>
              <a:buChar char="•"/>
              <a:tabLst>
                <a:tab pos="261938" algn="l"/>
              </a:tabLst>
            </a:pPr>
            <a:r>
              <a:rPr lang="de-CH" dirty="0" smtClean="0"/>
              <a:t>sind kein Entgelt für eine spezifische staatliche Leistung oder einen besonderen Vorteil</a:t>
            </a:r>
            <a:br>
              <a:rPr lang="de-CH" dirty="0" smtClean="0"/>
            </a:br>
            <a:r>
              <a:rPr lang="de-CH" sz="800" dirty="0" smtClean="0"/>
              <a:t> </a:t>
            </a:r>
            <a:endParaRPr lang="de-CH" dirty="0"/>
          </a:p>
        </p:txBody>
      </p:sp>
      <p:sp>
        <p:nvSpPr>
          <p:cNvPr id="10" name="Textfeld 9"/>
          <p:cNvSpPr txBox="1"/>
          <p:nvPr/>
        </p:nvSpPr>
        <p:spPr>
          <a:xfrm>
            <a:off x="4860033" y="2699628"/>
            <a:ext cx="3672408"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de-CH" b="1" dirty="0" smtClean="0"/>
              <a:t>Kausalabgaben</a:t>
            </a:r>
            <a:br>
              <a:rPr lang="de-CH" b="1" dirty="0" smtClean="0"/>
            </a:br>
            <a:endParaRPr lang="de-CH" b="1" dirty="0" smtClean="0"/>
          </a:p>
          <a:p>
            <a:pPr marL="285750" indent="-285750">
              <a:buFont typeface="Arial" panose="020B0604020202020204" pitchFamily="34" charset="0"/>
              <a:buChar char="•"/>
            </a:pPr>
            <a:r>
              <a:rPr lang="de-CH" dirty="0" smtClean="0"/>
              <a:t>sind Geldleistungen, welche für bestimmte staatliche Leistungen des Gemeinwesens oder für besondere Vorteile von den Leistungs-beziehern/Leistungsbestellern  bezahlt werden.</a:t>
            </a:r>
            <a:br>
              <a:rPr lang="de-CH" dirty="0" smtClean="0"/>
            </a:br>
            <a:endParaRPr lang="de-CH" dirty="0"/>
          </a:p>
        </p:txBody>
      </p:sp>
    </p:spTree>
    <p:extLst>
      <p:ext uri="{BB962C8B-B14F-4D97-AF65-F5344CB8AC3E}">
        <p14:creationId xmlns:p14="http://schemas.microsoft.com/office/powerpoint/2010/main" val="3423256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Steuerhoheit</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46</a:t>
            </a:fld>
            <a:endParaRPr lang="de-CH"/>
          </a:p>
        </p:txBody>
      </p:sp>
      <p:sp>
        <p:nvSpPr>
          <p:cNvPr id="8" name="Textfeld 7"/>
          <p:cNvSpPr txBox="1"/>
          <p:nvPr/>
        </p:nvSpPr>
        <p:spPr>
          <a:xfrm>
            <a:off x="683568" y="1844824"/>
            <a:ext cx="7848872" cy="387798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de-CH" dirty="0" smtClean="0"/>
              <a:t>Die </a:t>
            </a:r>
            <a:r>
              <a:rPr lang="de-CH" b="1" dirty="0" smtClean="0"/>
              <a:t>Steuerhoheit</a:t>
            </a:r>
            <a:r>
              <a:rPr lang="de-CH" dirty="0" smtClean="0"/>
              <a:t> steht in der Schweiz dem </a:t>
            </a:r>
            <a:r>
              <a:rPr lang="de-CH" b="1" dirty="0" smtClean="0"/>
              <a:t>Bund, den Kantonen den Gemeinden und den Landeskirchen </a:t>
            </a:r>
            <a:r>
              <a:rPr lang="de-CH" dirty="0" smtClean="0"/>
              <a:t>zu. Die Steuerhoheit muss durch einen entsprechenden Artikel in der Verfassung der entsprechenden Hoheitsträger begründet werden. </a:t>
            </a:r>
          </a:p>
          <a:p>
            <a:pPr marL="285750" indent="-285750">
              <a:spcAft>
                <a:spcPts val="1200"/>
              </a:spcAft>
              <a:buFont typeface="Arial" panose="020B0604020202020204" pitchFamily="34" charset="0"/>
              <a:buChar char="•"/>
            </a:pPr>
            <a:r>
              <a:rPr lang="de-CH" dirty="0" smtClean="0"/>
              <a:t>Es gibt Steuern, die werden von allen drei Ebenen (Bund, Kantone und Gemeinden) erhoben. So muss die </a:t>
            </a:r>
            <a:r>
              <a:rPr lang="de-CH" b="1" dirty="0" smtClean="0"/>
              <a:t>Einkommenssteuer</a:t>
            </a:r>
            <a:r>
              <a:rPr lang="de-CH" dirty="0" smtClean="0"/>
              <a:t> und die Gewinnsteuer an die Gemeinden, Kantone und den Bund bezahlt werden. </a:t>
            </a:r>
          </a:p>
          <a:p>
            <a:pPr marL="285750" indent="-285750">
              <a:spcAft>
                <a:spcPts val="1200"/>
              </a:spcAft>
              <a:buFont typeface="Arial" panose="020B0604020202020204" pitchFamily="34" charset="0"/>
              <a:buChar char="•"/>
            </a:pPr>
            <a:r>
              <a:rPr lang="de-CH" dirty="0" smtClean="0"/>
              <a:t>Andere Steuern nur durch den Bund erhoben, zum Beispiel die </a:t>
            </a:r>
            <a:r>
              <a:rPr lang="de-CH" b="1" dirty="0" smtClean="0"/>
              <a:t>Stempelabgabe</a:t>
            </a:r>
            <a:r>
              <a:rPr lang="de-CH" dirty="0" smtClean="0"/>
              <a:t> oder die </a:t>
            </a:r>
            <a:r>
              <a:rPr lang="de-CH" b="1" dirty="0" smtClean="0"/>
              <a:t>Mehrwertsteuer.</a:t>
            </a:r>
            <a:r>
              <a:rPr lang="de-CH" dirty="0" smtClean="0"/>
              <a:t> </a:t>
            </a:r>
          </a:p>
          <a:p>
            <a:pPr marL="285750" indent="-285750">
              <a:spcAft>
                <a:spcPts val="1200"/>
              </a:spcAft>
              <a:buFont typeface="Arial" panose="020B0604020202020204" pitchFamily="34" charset="0"/>
              <a:buChar char="•"/>
            </a:pPr>
            <a:r>
              <a:rPr lang="de-CH" dirty="0" smtClean="0"/>
              <a:t>Wiederum andere Steuern werden nur durch die Kantone und Gemeinden erhoben, zum Beispiel die </a:t>
            </a:r>
            <a:r>
              <a:rPr lang="de-CH" b="1" dirty="0" smtClean="0"/>
              <a:t>Vermögens- und Kapitalsteuer, Erbschaftssteuer, Grundstückgewinnsteuer oder Hundesteuer.</a:t>
            </a:r>
            <a:endParaRPr lang="de-CH" dirty="0" smtClean="0"/>
          </a:p>
        </p:txBody>
      </p:sp>
    </p:spTree>
    <p:extLst>
      <p:ext uri="{BB962C8B-B14F-4D97-AF65-F5344CB8AC3E}">
        <p14:creationId xmlns:p14="http://schemas.microsoft.com/office/powerpoint/2010/main" val="29272354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5656" y="1630840"/>
            <a:ext cx="8532688" cy="646032"/>
          </a:xfrm>
        </p:spPr>
        <p:txBody>
          <a:bodyPr/>
          <a:lstStyle/>
          <a:p>
            <a:r>
              <a:rPr lang="de-CH" dirty="0" smtClean="0"/>
              <a:t>Steuern (Staats- und Gemeindesteuern)</a:t>
            </a:r>
            <a:endParaRPr lang="de-CH" dirty="0"/>
          </a:p>
        </p:txBody>
      </p:sp>
      <p:sp>
        <p:nvSpPr>
          <p:cNvPr id="4" name="Foliennummernplatzhalter 3"/>
          <p:cNvSpPr>
            <a:spLocks noGrp="1"/>
          </p:cNvSpPr>
          <p:nvPr>
            <p:ph type="sldNum" sz="quarter" idx="4294967295"/>
          </p:nvPr>
        </p:nvSpPr>
        <p:spPr>
          <a:xfrm>
            <a:off x="6553200" y="6356350"/>
            <a:ext cx="2133600" cy="365125"/>
          </a:xfrm>
          <a:prstGeom prst="rect">
            <a:avLst/>
          </a:prstGeom>
        </p:spPr>
        <p:txBody>
          <a:bodyPr/>
          <a:lstStyle/>
          <a:p>
            <a:fld id="{87674F0A-37BA-4CE3-B1FD-DE57A7E2F2C6}" type="slidenum">
              <a:rPr lang="de-CH" smtClean="0"/>
              <a:pPr/>
              <a:t>47</a:t>
            </a:fld>
            <a:endParaRPr lang="de-CH" dirty="0"/>
          </a:p>
        </p:txBody>
      </p:sp>
      <p:sp>
        <p:nvSpPr>
          <p:cNvPr id="8" name="Textfeld 7"/>
          <p:cNvSpPr txBox="1"/>
          <p:nvPr/>
        </p:nvSpPr>
        <p:spPr>
          <a:xfrm>
            <a:off x="539552" y="2249883"/>
            <a:ext cx="7272808" cy="1754326"/>
          </a:xfrm>
          <a:prstGeom prst="rect">
            <a:avLst/>
          </a:prstGeom>
          <a:noFill/>
        </p:spPr>
        <p:txBody>
          <a:bodyPr wrap="square" rtlCol="0">
            <a:spAutoFit/>
          </a:bodyPr>
          <a:lstStyle/>
          <a:p>
            <a:r>
              <a:rPr lang="de-CH" b="1" dirty="0" smtClean="0"/>
              <a:t>Junge Erwachsene (ab 18 Jahren)</a:t>
            </a:r>
          </a:p>
          <a:p>
            <a:r>
              <a:rPr lang="de-CH" dirty="0" smtClean="0"/>
              <a:t>Ab Beginn des Jahres, in welchem die Kinder 18 Jahre alt werden, stehen sie nicht mehr unter elterlicher Sorge und sind unbeschränkt steuerpflichtig.</a:t>
            </a:r>
          </a:p>
          <a:p>
            <a:endParaRPr lang="de-CH" dirty="0" smtClean="0"/>
          </a:p>
          <a:p>
            <a:r>
              <a:rPr lang="de-CH" dirty="0" smtClean="0"/>
              <a:t>Steuererklärung ausfüllen			Steuern zahlen</a:t>
            </a:r>
          </a:p>
        </p:txBody>
      </p:sp>
      <p:pic>
        <p:nvPicPr>
          <p:cNvPr id="6" name="Grafik 5" descr="https://encrypted-tbn3.gstatic.com/images?q=tbn:ANd9GcSPxO6jS6eNReHOXum8l1ltWzmks9b6TClRWAFRSp5PIM6EhIaQeA">
            <a:hlinkClick r:id="rId3"/>
          </p:cNvPr>
          <p:cNvPicPr/>
          <p:nvPr/>
        </p:nvPicPr>
        <p:blipFill>
          <a:blip r:embed="rId4" cstate="print"/>
          <a:srcRect/>
          <a:stretch>
            <a:fillRect/>
          </a:stretch>
        </p:blipFill>
        <p:spPr bwMode="auto">
          <a:xfrm>
            <a:off x="660409" y="4023081"/>
            <a:ext cx="3278271" cy="1510747"/>
          </a:xfrm>
          <a:prstGeom prst="rect">
            <a:avLst/>
          </a:prstGeom>
          <a:noFill/>
          <a:ln w="9525">
            <a:noFill/>
            <a:miter lim="800000"/>
            <a:headEnd/>
            <a:tailEnd/>
          </a:ln>
        </p:spPr>
      </p:pic>
      <p:pic>
        <p:nvPicPr>
          <p:cNvPr id="7" name="Grafik 6" descr="http://www.jesus.ch/sites/default/files/media/cache/images/title/21596-Verantwortlicher-Umgang-mit-Geld.jpg"/>
          <p:cNvPicPr/>
          <p:nvPr/>
        </p:nvPicPr>
        <p:blipFill>
          <a:blip r:embed="rId5" cstate="print"/>
          <a:srcRect/>
          <a:stretch>
            <a:fillRect/>
          </a:stretch>
        </p:blipFill>
        <p:spPr bwMode="auto">
          <a:xfrm>
            <a:off x="5076056" y="4004209"/>
            <a:ext cx="2232248" cy="1512168"/>
          </a:xfrm>
          <a:prstGeom prst="rect">
            <a:avLst/>
          </a:prstGeom>
          <a:noFill/>
          <a:ln w="9525">
            <a:noFill/>
            <a:miter lim="800000"/>
            <a:headEnd/>
            <a:tailEnd/>
          </a:ln>
        </p:spPr>
      </p:pic>
      <p:sp>
        <p:nvSpPr>
          <p:cNvPr id="11" name="Rechteck 10"/>
          <p:cNvSpPr/>
          <p:nvPr/>
        </p:nvSpPr>
        <p:spPr>
          <a:xfrm rot="20228369">
            <a:off x="497556" y="5299617"/>
            <a:ext cx="3339104"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de-DE" sz="3600" b="1" dirty="0" smtClean="0">
                <a:ln w="11430"/>
                <a:solidFill>
                  <a:srgbClr val="FF0000"/>
                </a:solidFill>
                <a:effectLst>
                  <a:outerShdw blurRad="50800" dist="39000" dir="5460000" algn="tl">
                    <a:srgbClr val="000000">
                      <a:alpha val="38000"/>
                    </a:srgbClr>
                  </a:outerShdw>
                </a:effectLst>
              </a:rPr>
              <a:t>Termin</a:t>
            </a:r>
            <a:br>
              <a:rPr lang="de-DE" sz="3600" b="1" dirty="0" smtClean="0">
                <a:ln w="11430"/>
                <a:solidFill>
                  <a:srgbClr val="FF0000"/>
                </a:solidFill>
                <a:effectLst>
                  <a:outerShdw blurRad="50800" dist="39000" dir="5460000" algn="tl">
                    <a:srgbClr val="000000">
                      <a:alpha val="38000"/>
                    </a:srgbClr>
                  </a:outerShdw>
                </a:effectLst>
              </a:rPr>
            </a:br>
            <a:r>
              <a:rPr lang="de-DE" sz="3600" b="1" dirty="0" smtClean="0">
                <a:ln w="11430"/>
                <a:solidFill>
                  <a:srgbClr val="FF0000"/>
                </a:solidFill>
                <a:effectLst>
                  <a:outerShdw blurRad="50800" dist="39000" dir="5460000" algn="tl">
                    <a:srgbClr val="000000">
                      <a:alpha val="38000"/>
                    </a:srgbClr>
                  </a:outerShdw>
                </a:effectLst>
              </a:rPr>
              <a:t>31.03.</a:t>
            </a:r>
            <a:endParaRPr lang="de-DE" sz="3600" b="1" cap="none" spc="0" dirty="0">
              <a:ln w="11430"/>
              <a:solidFill>
                <a:srgbClr val="FF0000"/>
              </a:solidFill>
              <a:effectLst>
                <a:outerShdw blurRad="50800" dist="39000" dir="5460000" algn="tl">
                  <a:srgbClr val="000000">
                    <a:alpha val="38000"/>
                  </a:srgbClr>
                </a:outerShdw>
              </a:effectLst>
            </a:endParaRPr>
          </a:p>
        </p:txBody>
      </p:sp>
      <p:sp>
        <p:nvSpPr>
          <p:cNvPr id="12" name="Rechteck 11"/>
          <p:cNvSpPr/>
          <p:nvPr/>
        </p:nvSpPr>
        <p:spPr>
          <a:xfrm rot="20228369">
            <a:off x="4818035" y="5155601"/>
            <a:ext cx="3339104"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de-DE" sz="3600" b="1" dirty="0" smtClean="0">
                <a:ln w="11430"/>
                <a:solidFill>
                  <a:srgbClr val="FF0000"/>
                </a:solidFill>
                <a:effectLst>
                  <a:outerShdw blurRad="50800" dist="39000" dir="5460000" algn="tl">
                    <a:srgbClr val="000000">
                      <a:alpha val="38000"/>
                    </a:srgbClr>
                  </a:outerShdw>
                </a:effectLst>
              </a:rPr>
              <a:t>Termin</a:t>
            </a:r>
            <a:br>
              <a:rPr lang="de-DE" sz="3600" b="1" dirty="0" smtClean="0">
                <a:ln w="11430"/>
                <a:solidFill>
                  <a:srgbClr val="FF0000"/>
                </a:solidFill>
                <a:effectLst>
                  <a:outerShdw blurRad="50800" dist="39000" dir="5460000" algn="tl">
                    <a:srgbClr val="000000">
                      <a:alpha val="38000"/>
                    </a:srgbClr>
                  </a:outerShdw>
                </a:effectLst>
              </a:rPr>
            </a:br>
            <a:r>
              <a:rPr lang="de-DE" sz="3600" b="1" dirty="0" smtClean="0">
                <a:ln w="11430"/>
                <a:solidFill>
                  <a:srgbClr val="FF0000"/>
                </a:solidFill>
                <a:effectLst>
                  <a:outerShdw blurRad="50800" dist="39000" dir="5460000" algn="tl">
                    <a:srgbClr val="000000">
                      <a:alpha val="38000"/>
                    </a:srgbClr>
                  </a:outerShdw>
                </a:effectLst>
              </a:rPr>
              <a:t>31.10.</a:t>
            </a:r>
            <a:endParaRPr lang="de-DE" sz="3600" b="1" cap="none" spc="0" dirty="0">
              <a:ln w="11430"/>
              <a:solidFill>
                <a:srgbClr val="FF0000"/>
              </a:solidFill>
              <a:effectLst>
                <a:outerShdw blurRad="50800" dist="39000" dir="5460000" algn="tl">
                  <a:srgbClr val="000000">
                    <a:alpha val="38000"/>
                  </a:srgbClr>
                </a:outerShdw>
              </a:effectLst>
            </a:endParaRPr>
          </a:p>
        </p:txBody>
      </p:sp>
      <p:sp>
        <p:nvSpPr>
          <p:cNvPr id="13"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47</a:t>
            </a:fld>
            <a:endParaRPr lang="de-CH" dirty="0"/>
          </a:p>
        </p:txBody>
      </p:sp>
    </p:spTree>
    <p:extLst>
      <p:ext uri="{BB962C8B-B14F-4D97-AF65-F5344CB8AC3E}">
        <p14:creationId xmlns:p14="http://schemas.microsoft.com/office/powerpoint/2010/main" val="36895000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Kausalabgaben</a:t>
            </a:r>
            <a:endParaRPr lang="de-CH" dirty="0"/>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408016493"/>
              </p:ext>
            </p:extLst>
          </p:nvPr>
        </p:nvGraphicFramePr>
        <p:xfrm>
          <a:off x="1259632" y="2204864"/>
          <a:ext cx="6985000" cy="2808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p:cNvSpPr>
            <a:spLocks noGrp="1"/>
          </p:cNvSpPr>
          <p:nvPr>
            <p:ph type="sldNum" sz="quarter" idx="4"/>
          </p:nvPr>
        </p:nvSpPr>
        <p:spPr/>
        <p:txBody>
          <a:bodyPr/>
          <a:lstStyle/>
          <a:p>
            <a:fld id="{87674F0A-37BA-4CE3-B1FD-DE57A7E2F2C6}" type="slidenum">
              <a:rPr lang="de-CH" smtClean="0"/>
              <a:pPr/>
              <a:t>48</a:t>
            </a:fld>
            <a:endParaRPr lang="de-CH"/>
          </a:p>
        </p:txBody>
      </p:sp>
    </p:spTree>
    <p:extLst>
      <p:ext uri="{BB962C8B-B14F-4D97-AF65-F5344CB8AC3E}">
        <p14:creationId xmlns:p14="http://schemas.microsoft.com/office/powerpoint/2010/main" val="39299721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 Gebühren</a:t>
            </a:r>
            <a:endParaRPr lang="de-CH" dirty="0"/>
          </a:p>
        </p:txBody>
      </p:sp>
      <p:sp>
        <p:nvSpPr>
          <p:cNvPr id="3" name="Inhaltsplatzhalter 2"/>
          <p:cNvSpPr>
            <a:spLocks noGrp="1"/>
          </p:cNvSpPr>
          <p:nvPr>
            <p:ph idx="1"/>
          </p:nvPr>
        </p:nvSpPr>
        <p:spPr>
          <a:xfrm>
            <a:off x="1079500" y="2025015"/>
            <a:ext cx="6985000" cy="2807970"/>
          </a:xfrm>
        </p:spPr>
        <p:txBody>
          <a:bodyPr/>
          <a:lstStyle/>
          <a:p>
            <a:pPr marL="0" indent="0">
              <a:buNone/>
            </a:pPr>
            <a:r>
              <a:rPr lang="de-CH" dirty="0" smtClean="0"/>
              <a:t>Gebühren sind Abgaben, die als Entgelt für bestimmte Dienstleistungen der öffentlichen Verwaltung oder für Beanspruchung von öffentlichen Einrichtungen erhoben werden.</a:t>
            </a:r>
          </a:p>
          <a:p>
            <a:pPr marL="0" indent="0">
              <a:buNone/>
            </a:pPr>
            <a:endParaRPr lang="de-CH" dirty="0"/>
          </a:p>
          <a:p>
            <a:r>
              <a:rPr lang="de-CH" dirty="0" smtClean="0"/>
              <a:t>Verwaltungsgebühren </a:t>
            </a:r>
          </a:p>
          <a:p>
            <a:r>
              <a:rPr lang="de-CH" dirty="0" smtClean="0"/>
              <a:t>Benützungsgebühren </a:t>
            </a:r>
          </a:p>
          <a:p>
            <a:r>
              <a:rPr lang="de-CH" dirty="0" smtClean="0"/>
              <a:t>Konzessionsgebühren</a:t>
            </a:r>
          </a:p>
          <a:p>
            <a:endParaRPr lang="de-CH" dirty="0"/>
          </a:p>
          <a:p>
            <a:pPr marL="0" indent="0">
              <a:buNone/>
            </a:pPr>
            <a:r>
              <a:rPr lang="de-CH" dirty="0" smtClean="0"/>
              <a:t>Werden Gebühren verlangt, braucht es eine rechtliche Grundlage (Gebührenreglement) dafür!</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49</a:t>
            </a:fld>
            <a:endParaRPr lang="de-CH" dirty="0"/>
          </a:p>
        </p:txBody>
      </p:sp>
    </p:spTree>
    <p:extLst>
      <p:ext uri="{BB962C8B-B14F-4D97-AF65-F5344CB8AC3E}">
        <p14:creationId xmlns:p14="http://schemas.microsoft.com/office/powerpoint/2010/main" val="61819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800" y="1413906"/>
            <a:ext cx="6985000" cy="862966"/>
          </a:xfrm>
        </p:spPr>
        <p:txBody>
          <a:bodyPr/>
          <a:lstStyle/>
          <a:p>
            <a:r>
              <a:rPr lang="de-CH" dirty="0" smtClean="0"/>
              <a:t>Grundsätze Rechnungslegung</a:t>
            </a:r>
            <a:endParaRPr lang="de-CH" dirty="0"/>
          </a:p>
        </p:txBody>
      </p:sp>
      <p:sp>
        <p:nvSpPr>
          <p:cNvPr id="3" name="Inhaltsplatzhalter 2"/>
          <p:cNvSpPr>
            <a:spLocks noGrp="1"/>
          </p:cNvSpPr>
          <p:nvPr>
            <p:ph idx="1"/>
          </p:nvPr>
        </p:nvSpPr>
        <p:spPr>
          <a:xfrm>
            <a:off x="1043608" y="2276872"/>
            <a:ext cx="6985000" cy="2807970"/>
          </a:xfrm>
        </p:spPr>
        <p:txBody>
          <a:bodyPr/>
          <a:lstStyle/>
          <a:p>
            <a:pPr>
              <a:spcAft>
                <a:spcPts val="300"/>
              </a:spcAft>
            </a:pPr>
            <a:r>
              <a:rPr lang="de-CH" dirty="0" err="1" smtClean="0"/>
              <a:t>Jährlichkeit</a:t>
            </a:r>
            <a:r>
              <a:rPr lang="de-CH" dirty="0" smtClean="0"/>
              <a:t> / Periodenabgrenzung</a:t>
            </a:r>
          </a:p>
          <a:p>
            <a:pPr>
              <a:spcAft>
                <a:spcPts val="300"/>
              </a:spcAft>
            </a:pPr>
            <a:r>
              <a:rPr lang="de-CH" dirty="0" smtClean="0"/>
              <a:t>Spezifikation</a:t>
            </a:r>
          </a:p>
          <a:p>
            <a:pPr>
              <a:spcAft>
                <a:spcPts val="300"/>
              </a:spcAft>
            </a:pPr>
            <a:r>
              <a:rPr lang="de-CH" dirty="0" smtClean="0"/>
              <a:t>Vollständigkeit</a:t>
            </a:r>
          </a:p>
          <a:p>
            <a:pPr>
              <a:spcAft>
                <a:spcPts val="300"/>
              </a:spcAft>
            </a:pPr>
            <a:r>
              <a:rPr lang="de-CH" dirty="0" smtClean="0"/>
              <a:t>Vergleichbarkeit</a:t>
            </a:r>
          </a:p>
          <a:p>
            <a:pPr>
              <a:spcAft>
                <a:spcPts val="300"/>
              </a:spcAft>
            </a:pPr>
            <a:r>
              <a:rPr lang="de-CH" dirty="0" smtClean="0"/>
              <a:t>Bruttodarstellung</a:t>
            </a:r>
          </a:p>
          <a:p>
            <a:pPr>
              <a:spcAft>
                <a:spcPts val="300"/>
              </a:spcAft>
            </a:pPr>
            <a:r>
              <a:rPr lang="de-CH" dirty="0" smtClean="0"/>
              <a:t>Wesentlichkeit</a:t>
            </a:r>
          </a:p>
          <a:p>
            <a:pPr>
              <a:spcAft>
                <a:spcPts val="300"/>
              </a:spcAft>
            </a:pPr>
            <a:r>
              <a:rPr lang="de-CH" dirty="0" smtClean="0"/>
              <a:t>Richtigkeit / Rechtzeitigkeit / Nachprüfbarkeit</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5</a:t>
            </a:fld>
            <a:endParaRPr lang="de-CH"/>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908720"/>
            <a:ext cx="7715200" cy="494928"/>
          </a:xfrm>
        </p:spPr>
        <p:txBody>
          <a:bodyPr>
            <a:normAutofit/>
          </a:bodyPr>
          <a:lstStyle/>
          <a:p>
            <a:r>
              <a:rPr lang="de-CH" dirty="0" smtClean="0">
                <a:latin typeface="Arial" pitchFamily="34" charset="0"/>
                <a:cs typeface="Arial" pitchFamily="34" charset="0"/>
              </a:rPr>
              <a:t>Sackgebühren</a:t>
            </a:r>
            <a:endParaRPr lang="de-CH" dirty="0"/>
          </a:p>
        </p:txBody>
      </p:sp>
      <p:sp>
        <p:nvSpPr>
          <p:cNvPr id="3" name="Inhaltsplatzhalter 2"/>
          <p:cNvSpPr>
            <a:spLocks noGrp="1"/>
          </p:cNvSpPr>
          <p:nvPr>
            <p:ph idx="1"/>
          </p:nvPr>
        </p:nvSpPr>
        <p:spPr>
          <a:xfrm>
            <a:off x="4355976" y="2132856"/>
            <a:ext cx="3395414" cy="2554623"/>
          </a:xfrm>
        </p:spPr>
        <p:txBody>
          <a:bodyPr/>
          <a:lstStyle/>
          <a:p>
            <a:pPr marL="0" indent="0">
              <a:buNone/>
            </a:pPr>
            <a:r>
              <a:rPr lang="de-CH" sz="2800" dirty="0" smtClean="0">
                <a:latin typeface="Arial" pitchFamily="34" charset="0"/>
                <a:cs typeface="Arial" pitchFamily="34" charset="0"/>
              </a:rPr>
              <a:t>Beispiel:</a:t>
            </a:r>
          </a:p>
          <a:p>
            <a:pPr marL="0" indent="0">
              <a:buNone/>
            </a:pPr>
            <a:r>
              <a:rPr lang="de-CH" sz="2800" dirty="0" smtClean="0">
                <a:latin typeface="Arial" pitchFamily="34" charset="0"/>
                <a:cs typeface="Arial" pitchFamily="34" charset="0"/>
              </a:rPr>
              <a:t>1 Rolle Abfallsäcke</a:t>
            </a:r>
          </a:p>
          <a:p>
            <a:pPr marL="0" indent="0">
              <a:buNone/>
            </a:pPr>
            <a:r>
              <a:rPr lang="de-CH" sz="2400" dirty="0" smtClean="0">
                <a:latin typeface="Arial" pitchFamily="34" charset="0"/>
                <a:cs typeface="Arial" pitchFamily="34" charset="0"/>
              </a:rPr>
              <a:t> 35 lt.  CHF 18.50</a:t>
            </a:r>
          </a:p>
          <a:p>
            <a:pPr marL="0" indent="0">
              <a:buNone/>
            </a:pPr>
            <a:r>
              <a:rPr lang="de-CH" sz="2400" dirty="0" smtClean="0">
                <a:latin typeface="Arial" pitchFamily="34" charset="0"/>
                <a:cs typeface="Arial" pitchFamily="34" charset="0"/>
              </a:rPr>
              <a:t> 60 lt.  CHF 25.50</a:t>
            </a:r>
          </a:p>
          <a:p>
            <a:pPr marL="0" indent="0">
              <a:buNone/>
            </a:pPr>
            <a:r>
              <a:rPr lang="de-CH" sz="2400" dirty="0" smtClean="0">
                <a:latin typeface="Arial" pitchFamily="34" charset="0"/>
                <a:cs typeface="Arial" pitchFamily="34" charset="0"/>
              </a:rPr>
              <a:t>110 lt.  CHF 48.00</a:t>
            </a:r>
            <a:endParaRPr lang="de-CH" sz="2400" dirty="0">
              <a:latin typeface="Arial" pitchFamily="34" charset="0"/>
              <a:cs typeface="Arial" pitchFamily="34" charset="0"/>
            </a:endParaRPr>
          </a:p>
        </p:txBody>
      </p:sp>
      <p:pic>
        <p:nvPicPr>
          <p:cNvPr id="1026" name="Picture 2" descr="C:\Users\rschraner\AppData\Local\Microsoft\Windows\Temporary Internet Files\Content.Outlook\Y4WD36LC\IMG_534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132856"/>
            <a:ext cx="2841780" cy="37890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50</a:t>
            </a:fld>
            <a:endParaRPr lang="de-CH" dirty="0"/>
          </a:p>
        </p:txBody>
      </p:sp>
    </p:spTree>
    <p:extLst>
      <p:ext uri="{BB962C8B-B14F-4D97-AF65-F5344CB8AC3E}">
        <p14:creationId xmlns:p14="http://schemas.microsoft.com/office/powerpoint/2010/main" val="38480631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Kausalabgaben</a:t>
            </a:r>
            <a:endParaRPr lang="de-CH" dirty="0"/>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3643391145"/>
              </p:ext>
            </p:extLst>
          </p:nvPr>
        </p:nvGraphicFramePr>
        <p:xfrm>
          <a:off x="1079500" y="2024856"/>
          <a:ext cx="6985000" cy="2808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p:cNvSpPr>
            <a:spLocks noGrp="1"/>
          </p:cNvSpPr>
          <p:nvPr>
            <p:ph type="sldNum" sz="quarter" idx="4"/>
          </p:nvPr>
        </p:nvSpPr>
        <p:spPr/>
        <p:txBody>
          <a:bodyPr/>
          <a:lstStyle/>
          <a:p>
            <a:fld id="{87674F0A-37BA-4CE3-B1FD-DE57A7E2F2C6}" type="slidenum">
              <a:rPr lang="de-CH" smtClean="0"/>
              <a:pPr/>
              <a:t>51</a:t>
            </a:fld>
            <a:endParaRPr lang="de-CH"/>
          </a:p>
        </p:txBody>
      </p:sp>
    </p:spTree>
    <p:extLst>
      <p:ext uri="{BB962C8B-B14F-4D97-AF65-F5344CB8AC3E}">
        <p14:creationId xmlns:p14="http://schemas.microsoft.com/office/powerpoint/2010/main" val="18841694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Vorzugslasten (Beiträge)</a:t>
            </a:r>
            <a:endParaRPr lang="de-CH" dirty="0"/>
          </a:p>
        </p:txBody>
      </p:sp>
      <p:sp>
        <p:nvSpPr>
          <p:cNvPr id="3" name="Inhaltsplatzhalter 2"/>
          <p:cNvSpPr>
            <a:spLocks noGrp="1"/>
          </p:cNvSpPr>
          <p:nvPr>
            <p:ph idx="1"/>
          </p:nvPr>
        </p:nvSpPr>
        <p:spPr>
          <a:xfrm>
            <a:off x="1079500" y="1988840"/>
            <a:ext cx="6985000" cy="2807970"/>
          </a:xfrm>
        </p:spPr>
        <p:txBody>
          <a:bodyPr/>
          <a:lstStyle/>
          <a:p>
            <a:pPr marL="0" indent="0">
              <a:buNone/>
            </a:pPr>
            <a:r>
              <a:rPr lang="de-CH" dirty="0" smtClean="0"/>
              <a:t>Vorzugslasten (Beiträge) sind Abgaben, die zur ganzen oder teilweisen Deckung von Kosten öffentlicher Anstalten oder Einrichtungen von jenen Personen erhoben werden, die besonders daran interessiert sind und/oder denen daraus ein wirtschaftlicher Sondervorteil erwächst:</a:t>
            </a:r>
            <a:endParaRPr lang="de-CH" dirty="0"/>
          </a:p>
          <a:p>
            <a:pPr marL="0" indent="0">
              <a:buNone/>
            </a:pPr>
            <a:endParaRPr lang="de-CH" dirty="0"/>
          </a:p>
          <a:p>
            <a:r>
              <a:rPr lang="de-CH" dirty="0" smtClean="0"/>
              <a:t>Beiträge für Strassenbau bei Baulanderschliessungen</a:t>
            </a:r>
          </a:p>
          <a:p>
            <a:r>
              <a:rPr lang="de-CH" dirty="0" smtClean="0"/>
              <a:t>Anschlussgebühren Wasserwerk</a:t>
            </a:r>
          </a:p>
          <a:p>
            <a:r>
              <a:rPr lang="de-CH" dirty="0" smtClean="0"/>
              <a:t>Anschlussgebühren Abwasserbeseitigung</a:t>
            </a:r>
          </a:p>
          <a:p>
            <a:r>
              <a:rPr lang="de-CH" dirty="0" smtClean="0"/>
              <a:t>…</a:t>
            </a:r>
          </a:p>
          <a:p>
            <a:pPr marL="0" indent="0">
              <a:buNone/>
            </a:pPr>
            <a:endParaRPr lang="de-CH" dirty="0" smtClean="0"/>
          </a:p>
        </p:txBody>
      </p:sp>
      <p:sp>
        <p:nvSpPr>
          <p:cNvPr id="4" name="Foliennummernplatzhalter 3"/>
          <p:cNvSpPr>
            <a:spLocks noGrp="1"/>
          </p:cNvSpPr>
          <p:nvPr>
            <p:ph type="sldNum" sz="quarter" idx="4"/>
          </p:nvPr>
        </p:nvSpPr>
        <p:spPr/>
        <p:txBody>
          <a:bodyPr/>
          <a:lstStyle/>
          <a:p>
            <a:fld id="{87674F0A-37BA-4CE3-B1FD-DE57A7E2F2C6}" type="slidenum">
              <a:rPr lang="de-CH" smtClean="0"/>
              <a:pPr/>
              <a:t>52</a:t>
            </a:fld>
            <a:endParaRPr lang="de-CH"/>
          </a:p>
        </p:txBody>
      </p:sp>
    </p:spTree>
    <p:extLst>
      <p:ext uri="{BB962C8B-B14F-4D97-AF65-F5344CB8AC3E}">
        <p14:creationId xmlns:p14="http://schemas.microsoft.com/office/powerpoint/2010/main" val="18594535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Kausalabgaben</a:t>
            </a:r>
            <a:endParaRPr lang="de-CH" dirty="0"/>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2382617263"/>
              </p:ext>
            </p:extLst>
          </p:nvPr>
        </p:nvGraphicFramePr>
        <p:xfrm>
          <a:off x="971600" y="1988840"/>
          <a:ext cx="6985000" cy="2808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p:cNvSpPr>
            <a:spLocks noGrp="1"/>
          </p:cNvSpPr>
          <p:nvPr>
            <p:ph type="sldNum" sz="quarter" idx="4"/>
          </p:nvPr>
        </p:nvSpPr>
        <p:spPr/>
        <p:txBody>
          <a:bodyPr/>
          <a:lstStyle/>
          <a:p>
            <a:fld id="{87674F0A-37BA-4CE3-B1FD-DE57A7E2F2C6}" type="slidenum">
              <a:rPr lang="de-CH" smtClean="0"/>
              <a:pPr/>
              <a:t>53</a:t>
            </a:fld>
            <a:endParaRPr lang="de-CH"/>
          </a:p>
        </p:txBody>
      </p:sp>
    </p:spTree>
    <p:extLst>
      <p:ext uri="{BB962C8B-B14F-4D97-AF65-F5344CB8AC3E}">
        <p14:creationId xmlns:p14="http://schemas.microsoft.com/office/powerpoint/2010/main" val="36066439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Ersatzabgaben</a:t>
            </a:r>
            <a:endParaRPr lang="de-CH" dirty="0"/>
          </a:p>
        </p:txBody>
      </p:sp>
      <p:sp>
        <p:nvSpPr>
          <p:cNvPr id="3" name="Inhaltsplatzhalter 2"/>
          <p:cNvSpPr>
            <a:spLocks noGrp="1"/>
          </p:cNvSpPr>
          <p:nvPr>
            <p:ph idx="1"/>
          </p:nvPr>
        </p:nvSpPr>
        <p:spPr>
          <a:xfrm>
            <a:off x="1043384" y="1988840"/>
            <a:ext cx="6985000" cy="2807970"/>
          </a:xfrm>
        </p:spPr>
        <p:txBody>
          <a:bodyPr/>
          <a:lstStyle/>
          <a:p>
            <a:pPr marL="0" indent="0">
              <a:buNone/>
            </a:pPr>
            <a:r>
              <a:rPr lang="de-CH" dirty="0" smtClean="0"/>
              <a:t>Eine Ersatzabgabe ist ein Entgelt für die Befreiung von einer öffentlichen Realleistungspflicht. Sie beruht auf dem Grundsatz der Rechtsgleichheit:</a:t>
            </a:r>
          </a:p>
          <a:p>
            <a:pPr marL="0" indent="0">
              <a:buNone/>
            </a:pPr>
            <a:endParaRPr lang="de-CH" dirty="0"/>
          </a:p>
          <a:p>
            <a:r>
              <a:rPr lang="de-CH" dirty="0" smtClean="0"/>
              <a:t>Ersatzabgaben für nichtgebaute Schutzräume</a:t>
            </a:r>
          </a:p>
          <a:p>
            <a:r>
              <a:rPr lang="de-CH" dirty="0" smtClean="0"/>
              <a:t>Ersatzabgaben für nichtgebaute Parkplätze</a:t>
            </a:r>
          </a:p>
          <a:p>
            <a:r>
              <a:rPr lang="de-CH" dirty="0" smtClean="0"/>
              <a:t>Militärpflichtersatz</a:t>
            </a:r>
          </a:p>
          <a:p>
            <a:r>
              <a:rPr lang="de-CH" dirty="0" smtClean="0"/>
              <a:t>Feuerwehrpflichtersatzabgabe</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54</a:t>
            </a:fld>
            <a:endParaRPr lang="de-CH"/>
          </a:p>
        </p:txBody>
      </p:sp>
    </p:spTree>
    <p:extLst>
      <p:ext uri="{BB962C8B-B14F-4D97-AF65-F5344CB8AC3E}">
        <p14:creationId xmlns:p14="http://schemas.microsoft.com/office/powerpoint/2010/main" val="11630294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Bemessung von Kausalabgaben</a:t>
            </a:r>
            <a:endParaRPr lang="de-CH" dirty="0"/>
          </a:p>
        </p:txBody>
      </p:sp>
      <p:sp>
        <p:nvSpPr>
          <p:cNvPr id="3" name="Inhaltsplatzhalter 2"/>
          <p:cNvSpPr>
            <a:spLocks noGrp="1"/>
          </p:cNvSpPr>
          <p:nvPr>
            <p:ph idx="1"/>
          </p:nvPr>
        </p:nvSpPr>
        <p:spPr/>
        <p:txBody>
          <a:bodyPr/>
          <a:lstStyle/>
          <a:p>
            <a:r>
              <a:rPr lang="de-CH" dirty="0" smtClean="0"/>
              <a:t>Kostendeckungsprinzip</a:t>
            </a:r>
          </a:p>
          <a:p>
            <a:endParaRPr lang="de-CH" dirty="0"/>
          </a:p>
          <a:p>
            <a:r>
              <a:rPr lang="de-CH" dirty="0" smtClean="0"/>
              <a:t>Äquivalenzprinzip</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55</a:t>
            </a:fld>
            <a:endParaRPr lang="de-CH"/>
          </a:p>
        </p:txBody>
      </p:sp>
      <p:pic>
        <p:nvPicPr>
          <p:cNvPr id="1027" name="Picture 3" descr="C:\Users\moe\AppData\Local\Microsoft\Windows\Temporary Internet Files\Content.IE5\B1FBQJTK\MP90044231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6" y="2924944"/>
            <a:ext cx="3419872" cy="2279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619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Kostendeckungsprinzip</a:t>
            </a:r>
            <a:endParaRPr lang="de-CH" dirty="0"/>
          </a:p>
        </p:txBody>
      </p:sp>
      <p:sp>
        <p:nvSpPr>
          <p:cNvPr id="3" name="Inhaltsplatzhalter 2"/>
          <p:cNvSpPr>
            <a:spLocks noGrp="1"/>
          </p:cNvSpPr>
          <p:nvPr>
            <p:ph idx="1"/>
          </p:nvPr>
        </p:nvSpPr>
        <p:spPr>
          <a:xfrm>
            <a:off x="467544" y="1988840"/>
            <a:ext cx="8424936" cy="720080"/>
          </a:xfrm>
        </p:spPr>
        <p:txBody>
          <a:bodyPr/>
          <a:lstStyle/>
          <a:p>
            <a:pPr marL="0" indent="0">
              <a:buNone/>
            </a:pPr>
            <a:r>
              <a:rPr lang="de-CH" dirty="0" smtClean="0"/>
              <a:t>Der Gesamtertrag der Gebühren eines Verwaltungszweiges darf dessen gesamte Kosten (inkl. Abschreibungen) nicht übersteigen.</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56</a:t>
            </a:fld>
            <a:endParaRPr lang="de-CH"/>
          </a:p>
        </p:txBody>
      </p:sp>
      <p:pic>
        <p:nvPicPr>
          <p:cNvPr id="2051" name="Picture 3" descr="C:\Users\moe\AppData\Local\Microsoft\Windows\Temporary Internet Files\Content.IE5\3G2055K8\MC900437567[1].wmf"/>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228184" y="3429000"/>
            <a:ext cx="1936750" cy="1400175"/>
          </a:xfrm>
          <a:prstGeom prst="rect">
            <a:avLst/>
          </a:prstGeom>
          <a:noFill/>
          <a:extLst>
            <a:ext uri="{909E8E84-426E-40DD-AFC4-6F175D3DCCD1}">
              <a14:hiddenFill xmlns:a14="http://schemas.microsoft.com/office/drawing/2010/main">
                <a:solidFill>
                  <a:srgbClr val="FFFFFF"/>
                </a:solidFill>
              </a14:hiddenFill>
            </a:ext>
          </a:extLst>
        </p:spPr>
      </p:pic>
      <p:sp>
        <p:nvSpPr>
          <p:cNvPr id="7" name="Inhaltsplatzhalter 2"/>
          <p:cNvSpPr txBox="1">
            <a:spLocks/>
          </p:cNvSpPr>
          <p:nvPr/>
        </p:nvSpPr>
        <p:spPr>
          <a:xfrm>
            <a:off x="560710" y="2780928"/>
            <a:ext cx="5328592" cy="34458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dirty="0" smtClean="0"/>
              <a:t>Diese Kosten sind </a:t>
            </a:r>
            <a:r>
              <a:rPr lang="de-CH" dirty="0" err="1" smtClean="0"/>
              <a:t>bezifferbar</a:t>
            </a:r>
            <a:r>
              <a:rPr lang="de-CH" dirty="0" smtClean="0"/>
              <a:t> und dem entsprechenden Verwaltungszweig zurechenbar.</a:t>
            </a:r>
          </a:p>
          <a:p>
            <a:r>
              <a:rPr lang="de-CH" dirty="0" smtClean="0"/>
              <a:t>Diese Kosten können den Leistungsbezügern klar zugewiesen (zugerechnet) werden.</a:t>
            </a:r>
            <a:endParaRPr lang="de-CH" dirty="0"/>
          </a:p>
        </p:txBody>
      </p:sp>
    </p:spTree>
    <p:extLst>
      <p:ext uri="{BB962C8B-B14F-4D97-AF65-F5344CB8AC3E}">
        <p14:creationId xmlns:p14="http://schemas.microsoft.com/office/powerpoint/2010/main" val="4721880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Äquivalenzprinzip</a:t>
            </a:r>
            <a:endParaRPr lang="de-CH" dirty="0"/>
          </a:p>
        </p:txBody>
      </p:sp>
      <p:sp>
        <p:nvSpPr>
          <p:cNvPr id="3" name="Inhaltsplatzhalter 2"/>
          <p:cNvSpPr>
            <a:spLocks noGrp="1"/>
          </p:cNvSpPr>
          <p:nvPr>
            <p:ph idx="1"/>
          </p:nvPr>
        </p:nvSpPr>
        <p:spPr>
          <a:xfrm>
            <a:off x="443272" y="2133766"/>
            <a:ext cx="6985000" cy="2807970"/>
          </a:xfrm>
        </p:spPr>
        <p:txBody>
          <a:bodyPr/>
          <a:lstStyle/>
          <a:p>
            <a:pPr marL="0" indent="0">
              <a:buNone/>
            </a:pPr>
            <a:r>
              <a:rPr lang="de-CH" dirty="0" smtClean="0"/>
              <a:t>Die Höhe einer Abgabe muss im Einzelfall in einem vernünftigen Verhältnis zum Wert, zu der vom Staat erbrachten Leistung stehen.</a:t>
            </a:r>
          </a:p>
          <a:p>
            <a:pPr marL="0" indent="0">
              <a:buNone/>
            </a:pPr>
            <a:endParaRPr lang="de-CH" dirty="0"/>
          </a:p>
          <a:p>
            <a:pPr marL="0" indent="0">
              <a:buNone/>
            </a:pPr>
            <a:r>
              <a:rPr lang="de-CH" dirty="0" smtClean="0"/>
              <a:t>Beispiele:</a:t>
            </a:r>
          </a:p>
          <a:p>
            <a:pPr marL="265113"/>
            <a:r>
              <a:rPr lang="de-CH" dirty="0" smtClean="0"/>
              <a:t>Führerprüfung CHF 125</a:t>
            </a:r>
          </a:p>
          <a:p>
            <a:pPr marL="265113"/>
            <a:r>
              <a:rPr lang="de-CH" dirty="0" smtClean="0"/>
              <a:t>Pass/ID-Kauf CHF 158</a:t>
            </a:r>
          </a:p>
          <a:p>
            <a:pPr marL="265113"/>
            <a:r>
              <a:rPr lang="de-CH" dirty="0" smtClean="0"/>
              <a:t>Wohnsitzbescheinigung CHF 20</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57</a:t>
            </a:fld>
            <a:endParaRPr lang="de-CH"/>
          </a:p>
        </p:txBody>
      </p:sp>
      <p:pic>
        <p:nvPicPr>
          <p:cNvPr id="3074" name="Picture 2" descr="C:\Users\moe\AppData\Local\Microsoft\Windows\Temporary Internet Files\Content.IE5\F3HNEE6Y\MC900437791[2].wmf"/>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40152" y="2996952"/>
            <a:ext cx="1831975" cy="150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2280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340768"/>
            <a:ext cx="2386608" cy="1656184"/>
          </a:xfrm>
        </p:spPr>
        <p:txBody>
          <a:bodyPr/>
          <a:lstStyle/>
          <a:p>
            <a:r>
              <a:rPr lang="de-CH" dirty="0" smtClean="0"/>
              <a:t>Beispiel Kanton Aargau</a:t>
            </a:r>
            <a:endParaRPr lang="de-CH" dirty="0"/>
          </a:p>
        </p:txBody>
      </p:sp>
      <p:sp>
        <p:nvSpPr>
          <p:cNvPr id="5" name="Fußzeilenplatzhalter 4"/>
          <p:cNvSpPr>
            <a:spLocks noGrp="1"/>
          </p:cNvSpPr>
          <p:nvPr>
            <p:ph type="ftr" sz="quarter" idx="3"/>
          </p:nvPr>
        </p:nvSpPr>
        <p:spPr/>
        <p:txBody>
          <a:bodyPr/>
          <a:lstStyle/>
          <a:p>
            <a:r>
              <a:rPr lang="de-CH" smtClean="0"/>
              <a:t>© Branche Öffentliche Verwaltung/ Administration publique/ Amministrazione pubblica</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58</a:t>
            </a:fld>
            <a:endParaRPr lang="de-CH"/>
          </a:p>
        </p:txBody>
      </p:sp>
      <p:pic>
        <p:nvPicPr>
          <p:cNvPr id="4098" name="Picture 2"/>
          <p:cNvPicPr>
            <a:picLocks noChangeAspect="1" noChangeArrowheads="1"/>
          </p:cNvPicPr>
          <p:nvPr/>
        </p:nvPicPr>
        <p:blipFill>
          <a:blip r:embed="rId3" cstate="print"/>
          <a:srcRect/>
          <a:stretch>
            <a:fillRect/>
          </a:stretch>
        </p:blipFill>
        <p:spPr bwMode="auto">
          <a:xfrm>
            <a:off x="3779912" y="116632"/>
            <a:ext cx="5102897" cy="67413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829221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340768"/>
            <a:ext cx="2386608" cy="1656184"/>
          </a:xfrm>
        </p:spPr>
        <p:txBody>
          <a:bodyPr/>
          <a:lstStyle/>
          <a:p>
            <a:r>
              <a:rPr lang="de-CH" dirty="0" smtClean="0"/>
              <a:t>Beispiel Gemeinde</a:t>
            </a:r>
            <a:endParaRPr lang="de-CH" dirty="0"/>
          </a:p>
        </p:txBody>
      </p:sp>
      <p:sp>
        <p:nvSpPr>
          <p:cNvPr id="5" name="Fußzeilenplatzhalter 4"/>
          <p:cNvSpPr>
            <a:spLocks noGrp="1"/>
          </p:cNvSpPr>
          <p:nvPr>
            <p:ph type="ftr" sz="quarter" idx="3"/>
          </p:nvPr>
        </p:nvSpPr>
        <p:spPr/>
        <p:txBody>
          <a:bodyPr/>
          <a:lstStyle/>
          <a:p>
            <a:r>
              <a:rPr lang="de-CH" smtClean="0"/>
              <a:t>© Branche Öffentliche Verwaltung/ Administration publique/ Amministrazione pubblica</a:t>
            </a:r>
            <a:endParaRPr lang="de-CH" dirty="0"/>
          </a:p>
        </p:txBody>
      </p:sp>
      <p:sp>
        <p:nvSpPr>
          <p:cNvPr id="4" name="Foliennummernplatzhalter 3"/>
          <p:cNvSpPr>
            <a:spLocks noGrp="1"/>
          </p:cNvSpPr>
          <p:nvPr>
            <p:ph type="sldNum" sz="quarter" idx="4"/>
          </p:nvPr>
        </p:nvSpPr>
        <p:spPr/>
        <p:txBody>
          <a:bodyPr/>
          <a:lstStyle/>
          <a:p>
            <a:fld id="{87674F0A-37BA-4CE3-B1FD-DE57A7E2F2C6}" type="slidenum">
              <a:rPr lang="de-CH" smtClean="0"/>
              <a:pPr/>
              <a:t>59</a:t>
            </a:fld>
            <a:endParaRPr lang="de-CH"/>
          </a:p>
        </p:txBody>
      </p:sp>
      <p:pic>
        <p:nvPicPr>
          <p:cNvPr id="3074" name="Picture 2"/>
          <p:cNvPicPr>
            <a:picLocks noChangeAspect="1" noChangeArrowheads="1"/>
          </p:cNvPicPr>
          <p:nvPr/>
        </p:nvPicPr>
        <p:blipFill>
          <a:blip r:embed="rId3" cstate="print"/>
          <a:srcRect/>
          <a:stretch>
            <a:fillRect/>
          </a:stretch>
        </p:blipFill>
        <p:spPr bwMode="auto">
          <a:xfrm>
            <a:off x="3779912" y="1504"/>
            <a:ext cx="5040560" cy="73862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66857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40506" y="1340768"/>
            <a:ext cx="8229600" cy="778793"/>
          </a:xfrm>
        </p:spPr>
        <p:txBody>
          <a:bodyPr/>
          <a:lstStyle/>
          <a:p>
            <a:r>
              <a:rPr lang="de-CH" dirty="0"/>
              <a:t>HRM2 – </a:t>
            </a:r>
            <a:r>
              <a:rPr lang="de-CH" dirty="0" smtClean="0"/>
              <a:t>Aufbau / Anforderungen</a:t>
            </a:r>
            <a:endParaRPr lang="de-DE" dirty="0"/>
          </a:p>
        </p:txBody>
      </p:sp>
      <p:sp>
        <p:nvSpPr>
          <p:cNvPr id="60419" name="Rectangle 3"/>
          <p:cNvSpPr>
            <a:spLocks noChangeArrowheads="1"/>
          </p:cNvSpPr>
          <p:nvPr/>
        </p:nvSpPr>
        <p:spPr bwMode="auto">
          <a:xfrm>
            <a:off x="287338" y="3221732"/>
            <a:ext cx="8135937" cy="2522537"/>
          </a:xfrm>
          <a:prstGeom prst="rect">
            <a:avLst/>
          </a:prstGeom>
          <a:solidFill>
            <a:schemeClr val="accent5">
              <a:lumMod val="40000"/>
              <a:lumOff val="60000"/>
            </a:schemeClr>
          </a:solidFill>
          <a:ln w="28575">
            <a:solidFill>
              <a:srgbClr val="000000"/>
            </a:solidFill>
            <a:miter lim="800000"/>
            <a:headEnd/>
            <a:tailEnd/>
          </a:ln>
          <a:effectLst/>
        </p:spPr>
        <p:txBody>
          <a:bodyPr wrap="none" lIns="91436" tIns="45718" rIns="91436" bIns="45718" anchor="ctr"/>
          <a:lstStyle/>
          <a:p>
            <a:pPr algn="ctr">
              <a:defRPr/>
            </a:pPr>
            <a:endParaRPr lang="de-DE" sz="1800" b="0">
              <a:solidFill>
                <a:schemeClr val="tx1"/>
              </a:solidFill>
              <a:latin typeface="Arial" pitchFamily="34" charset="0"/>
              <a:cs typeface="Arial" pitchFamily="34" charset="0"/>
            </a:endParaRPr>
          </a:p>
        </p:txBody>
      </p:sp>
      <p:sp>
        <p:nvSpPr>
          <p:cNvPr id="60420" name="Rectangle 4"/>
          <p:cNvSpPr>
            <a:spLocks noChangeArrowheads="1"/>
          </p:cNvSpPr>
          <p:nvPr/>
        </p:nvSpPr>
        <p:spPr bwMode="auto">
          <a:xfrm>
            <a:off x="357188" y="2288282"/>
            <a:ext cx="2540000" cy="646112"/>
          </a:xfrm>
          <a:prstGeom prst="rect">
            <a:avLst/>
          </a:prstGeom>
          <a:solidFill>
            <a:srgbClr val="EEE8E5"/>
          </a:solidFill>
          <a:ln w="28575">
            <a:solidFill>
              <a:srgbClr val="000000"/>
            </a:solidFill>
            <a:miter lim="800000"/>
            <a:headEnd/>
            <a:tailEnd/>
          </a:ln>
          <a:effectLst/>
        </p:spPr>
        <p:txBody>
          <a:bodyPr wrap="none" lIns="91436" tIns="45718" rIns="91436" bIns="45718" anchor="ctr"/>
          <a:lstStyle/>
          <a:p>
            <a:pPr algn="ctr"/>
            <a:r>
              <a:rPr lang="de-CH" sz="1800" b="0">
                <a:solidFill>
                  <a:schemeClr val="tx1"/>
                </a:solidFill>
                <a:latin typeface="Arial" pitchFamily="34" charset="0"/>
                <a:cs typeface="Arial" pitchFamily="34" charset="0"/>
              </a:rPr>
              <a:t>Bilanz</a:t>
            </a:r>
            <a:endParaRPr lang="de-DE" sz="1800" b="0">
              <a:solidFill>
                <a:schemeClr val="tx1"/>
              </a:solidFill>
              <a:latin typeface="Arial" pitchFamily="34" charset="0"/>
              <a:cs typeface="Arial" pitchFamily="34" charset="0"/>
            </a:endParaRPr>
          </a:p>
        </p:txBody>
      </p:sp>
      <p:sp>
        <p:nvSpPr>
          <p:cNvPr id="60421" name="Rectangle 5"/>
          <p:cNvSpPr>
            <a:spLocks noChangeArrowheads="1"/>
          </p:cNvSpPr>
          <p:nvPr/>
        </p:nvSpPr>
        <p:spPr bwMode="auto">
          <a:xfrm>
            <a:off x="395288" y="3494782"/>
            <a:ext cx="2520950" cy="647700"/>
          </a:xfrm>
          <a:prstGeom prst="rect">
            <a:avLst/>
          </a:prstGeom>
          <a:solidFill>
            <a:srgbClr val="EEE8E5"/>
          </a:solidFill>
          <a:ln w="28575">
            <a:solidFill>
              <a:srgbClr val="000000"/>
            </a:solidFill>
            <a:miter lim="800000"/>
            <a:headEnd/>
            <a:tailEnd/>
          </a:ln>
          <a:effectLst/>
        </p:spPr>
        <p:txBody>
          <a:bodyPr wrap="none" lIns="91436" tIns="45718" rIns="91436" bIns="45718" anchor="ctr"/>
          <a:lstStyle/>
          <a:p>
            <a:pPr algn="ctr"/>
            <a:r>
              <a:rPr lang="de-CH" sz="1800" b="0">
                <a:solidFill>
                  <a:schemeClr val="tx1"/>
                </a:solidFill>
                <a:latin typeface="Arial" pitchFamily="34" charset="0"/>
                <a:cs typeface="Arial" pitchFamily="34" charset="0"/>
              </a:rPr>
              <a:t>Eigenkapitalnachweis</a:t>
            </a:r>
            <a:endParaRPr lang="de-DE" sz="1800" b="0">
              <a:solidFill>
                <a:schemeClr val="tx1"/>
              </a:solidFill>
              <a:latin typeface="Arial" pitchFamily="34" charset="0"/>
              <a:cs typeface="Arial" pitchFamily="34" charset="0"/>
            </a:endParaRPr>
          </a:p>
        </p:txBody>
      </p:sp>
      <p:sp>
        <p:nvSpPr>
          <p:cNvPr id="60422" name="Rectangle 6"/>
          <p:cNvSpPr>
            <a:spLocks noChangeArrowheads="1"/>
          </p:cNvSpPr>
          <p:nvPr/>
        </p:nvSpPr>
        <p:spPr bwMode="auto">
          <a:xfrm>
            <a:off x="3167063" y="2288282"/>
            <a:ext cx="2590800" cy="646112"/>
          </a:xfrm>
          <a:prstGeom prst="rect">
            <a:avLst/>
          </a:prstGeom>
          <a:solidFill>
            <a:srgbClr val="ED1A3B"/>
          </a:solidFill>
          <a:ln w="28575">
            <a:solidFill>
              <a:srgbClr val="000000"/>
            </a:solidFill>
            <a:miter lim="800000"/>
            <a:headEnd/>
            <a:tailEnd/>
          </a:ln>
          <a:effectLst/>
        </p:spPr>
        <p:txBody>
          <a:bodyPr wrap="none" lIns="91436" tIns="45718" rIns="91436" bIns="45718" anchor="ctr"/>
          <a:lstStyle/>
          <a:p>
            <a:pPr algn="ctr"/>
            <a:r>
              <a:rPr lang="de-CH" sz="1800" b="0">
                <a:solidFill>
                  <a:schemeClr val="tx1"/>
                </a:solidFill>
                <a:latin typeface="Arial" pitchFamily="34" charset="0"/>
                <a:cs typeface="Arial" pitchFamily="34" charset="0"/>
              </a:rPr>
              <a:t>Erfolgsrechnung </a:t>
            </a:r>
            <a:endParaRPr lang="de-DE" sz="1800" b="0">
              <a:solidFill>
                <a:schemeClr val="tx1"/>
              </a:solidFill>
              <a:latin typeface="Arial" pitchFamily="34" charset="0"/>
              <a:cs typeface="Arial" pitchFamily="34" charset="0"/>
            </a:endParaRPr>
          </a:p>
        </p:txBody>
      </p:sp>
      <p:sp>
        <p:nvSpPr>
          <p:cNvPr id="60423" name="Rectangle 7"/>
          <p:cNvSpPr>
            <a:spLocks noChangeArrowheads="1"/>
          </p:cNvSpPr>
          <p:nvPr/>
        </p:nvSpPr>
        <p:spPr bwMode="auto">
          <a:xfrm>
            <a:off x="5902325" y="2288282"/>
            <a:ext cx="2520950" cy="646112"/>
          </a:xfrm>
          <a:prstGeom prst="rect">
            <a:avLst/>
          </a:prstGeom>
          <a:solidFill>
            <a:srgbClr val="62CAE3"/>
          </a:solidFill>
          <a:ln w="28575">
            <a:solidFill>
              <a:srgbClr val="000000"/>
            </a:solidFill>
            <a:miter lim="800000"/>
            <a:headEnd/>
            <a:tailEnd/>
          </a:ln>
          <a:effectLst/>
        </p:spPr>
        <p:txBody>
          <a:bodyPr wrap="none" lIns="91436" tIns="45718" rIns="91436" bIns="45718" anchor="ctr"/>
          <a:lstStyle/>
          <a:p>
            <a:pPr algn="ctr"/>
            <a:r>
              <a:rPr lang="de-CH" sz="1800" b="0">
                <a:solidFill>
                  <a:schemeClr val="tx1"/>
                </a:solidFill>
                <a:latin typeface="Arial" pitchFamily="34" charset="0"/>
                <a:cs typeface="Arial" pitchFamily="34" charset="0"/>
              </a:rPr>
              <a:t>Investitionsrechnung</a:t>
            </a:r>
            <a:endParaRPr lang="de-DE" sz="1800" b="0">
              <a:solidFill>
                <a:schemeClr val="tx1"/>
              </a:solidFill>
              <a:latin typeface="Arial" pitchFamily="34" charset="0"/>
              <a:cs typeface="Arial" pitchFamily="34" charset="0"/>
            </a:endParaRPr>
          </a:p>
        </p:txBody>
      </p:sp>
      <p:sp>
        <p:nvSpPr>
          <p:cNvPr id="60424" name="Rectangle 8"/>
          <p:cNvSpPr>
            <a:spLocks noChangeArrowheads="1"/>
          </p:cNvSpPr>
          <p:nvPr/>
        </p:nvSpPr>
        <p:spPr bwMode="auto">
          <a:xfrm>
            <a:off x="4676775" y="4736207"/>
            <a:ext cx="2519363" cy="647700"/>
          </a:xfrm>
          <a:prstGeom prst="rect">
            <a:avLst/>
          </a:prstGeom>
          <a:solidFill>
            <a:schemeClr val="hlink"/>
          </a:solidFill>
          <a:ln w="28575">
            <a:solidFill>
              <a:srgbClr val="000000"/>
            </a:solidFill>
            <a:miter lim="800000"/>
            <a:headEnd/>
            <a:tailEnd/>
          </a:ln>
          <a:effectLst/>
        </p:spPr>
        <p:txBody>
          <a:bodyPr wrap="none" lIns="91436" tIns="45718" rIns="91436" bIns="45718" anchor="ctr"/>
          <a:lstStyle/>
          <a:p>
            <a:pPr algn="ctr"/>
            <a:r>
              <a:rPr lang="de-CH" sz="1800" b="0" dirty="0">
                <a:solidFill>
                  <a:schemeClr val="bg1"/>
                </a:solidFill>
                <a:latin typeface="Arial" pitchFamily="34" charset="0"/>
                <a:cs typeface="Arial" pitchFamily="34" charset="0"/>
              </a:rPr>
              <a:t>Geldflussrechnung</a:t>
            </a:r>
            <a:endParaRPr lang="de-DE" sz="1800" b="0" dirty="0">
              <a:solidFill>
                <a:schemeClr val="bg1"/>
              </a:solidFill>
              <a:latin typeface="Arial" pitchFamily="34" charset="0"/>
              <a:cs typeface="Arial" pitchFamily="34" charset="0"/>
            </a:endParaRPr>
          </a:p>
        </p:txBody>
      </p:sp>
      <p:sp>
        <p:nvSpPr>
          <p:cNvPr id="60425" name="Rectangle 9"/>
          <p:cNvSpPr>
            <a:spLocks noChangeArrowheads="1"/>
          </p:cNvSpPr>
          <p:nvPr/>
        </p:nvSpPr>
        <p:spPr bwMode="auto">
          <a:xfrm>
            <a:off x="404813" y="5002907"/>
            <a:ext cx="2517775" cy="647700"/>
          </a:xfrm>
          <a:prstGeom prst="rect">
            <a:avLst/>
          </a:prstGeom>
          <a:solidFill>
            <a:srgbClr val="EEE8E5"/>
          </a:solidFill>
          <a:ln w="28575">
            <a:solidFill>
              <a:srgbClr val="000000"/>
            </a:solidFill>
            <a:miter lim="800000"/>
            <a:headEnd/>
            <a:tailEnd/>
          </a:ln>
          <a:effectLst/>
        </p:spPr>
        <p:txBody>
          <a:bodyPr wrap="none" lIns="91436" tIns="45718" rIns="91436" bIns="45718" anchor="ctr"/>
          <a:lstStyle/>
          <a:p>
            <a:pPr algn="ctr"/>
            <a:r>
              <a:rPr lang="de-CH" sz="1800" b="0" dirty="0">
                <a:solidFill>
                  <a:schemeClr val="tx1"/>
                </a:solidFill>
                <a:latin typeface="Arial" pitchFamily="34" charset="0"/>
                <a:cs typeface="Arial" pitchFamily="34" charset="0"/>
              </a:rPr>
              <a:t>Anhang zur </a:t>
            </a:r>
            <a:r>
              <a:rPr lang="de-CH" sz="1800" b="0" dirty="0" smtClean="0">
                <a:solidFill>
                  <a:schemeClr val="tx1"/>
                </a:solidFill>
                <a:latin typeface="Arial" pitchFamily="34" charset="0"/>
                <a:cs typeface="Arial" pitchFamily="34" charset="0"/>
              </a:rPr>
              <a:t>Jahres-</a:t>
            </a:r>
            <a:br>
              <a:rPr lang="de-CH" sz="1800" b="0" dirty="0" smtClean="0">
                <a:solidFill>
                  <a:schemeClr val="tx1"/>
                </a:solidFill>
                <a:latin typeface="Arial" pitchFamily="34" charset="0"/>
                <a:cs typeface="Arial" pitchFamily="34" charset="0"/>
              </a:rPr>
            </a:br>
            <a:r>
              <a:rPr lang="de-CH" sz="1800" b="0" dirty="0" err="1" smtClean="0">
                <a:solidFill>
                  <a:schemeClr val="tx1"/>
                </a:solidFill>
                <a:latin typeface="Arial" pitchFamily="34" charset="0"/>
                <a:cs typeface="Arial" pitchFamily="34" charset="0"/>
              </a:rPr>
              <a:t>rechnung</a:t>
            </a:r>
            <a:endParaRPr lang="de-DE" sz="1800" b="0" dirty="0">
              <a:solidFill>
                <a:schemeClr val="tx1"/>
              </a:solidFill>
              <a:latin typeface="Arial" pitchFamily="34" charset="0"/>
              <a:cs typeface="Arial" pitchFamily="34" charset="0"/>
            </a:endParaRPr>
          </a:p>
        </p:txBody>
      </p:sp>
      <p:sp>
        <p:nvSpPr>
          <p:cNvPr id="60426" name="Line 10"/>
          <p:cNvSpPr>
            <a:spLocks noChangeShapeType="1"/>
          </p:cNvSpPr>
          <p:nvPr/>
        </p:nvSpPr>
        <p:spPr bwMode="auto">
          <a:xfrm>
            <a:off x="1582738" y="3080444"/>
            <a:ext cx="0" cy="287338"/>
          </a:xfrm>
          <a:prstGeom prst="line">
            <a:avLst/>
          </a:prstGeom>
          <a:noFill/>
          <a:ln w="28575">
            <a:solidFill>
              <a:srgbClr val="000000"/>
            </a:solidFill>
            <a:round/>
            <a:headEnd/>
            <a:tailEnd type="triangle" w="med" len="med"/>
          </a:ln>
          <a:effectLst/>
        </p:spPr>
        <p:txBody>
          <a:bodyPr/>
          <a:lstStyle/>
          <a:p>
            <a:pPr>
              <a:defRPr/>
            </a:pPr>
            <a:endParaRPr lang="de-DE">
              <a:latin typeface="Arial" pitchFamily="34" charset="0"/>
              <a:cs typeface="Arial" pitchFamily="34" charset="0"/>
            </a:endParaRPr>
          </a:p>
        </p:txBody>
      </p:sp>
      <p:sp>
        <p:nvSpPr>
          <p:cNvPr id="60427" name="Line 11"/>
          <p:cNvSpPr>
            <a:spLocks noChangeShapeType="1"/>
          </p:cNvSpPr>
          <p:nvPr/>
        </p:nvSpPr>
        <p:spPr bwMode="auto">
          <a:xfrm flipH="1">
            <a:off x="5324475" y="4302819"/>
            <a:ext cx="1588" cy="287338"/>
          </a:xfrm>
          <a:prstGeom prst="line">
            <a:avLst/>
          </a:prstGeom>
          <a:noFill/>
          <a:ln w="28575">
            <a:solidFill>
              <a:srgbClr val="000000"/>
            </a:solidFill>
            <a:round/>
            <a:headEnd/>
            <a:tailEnd type="triangle" w="med" len="med"/>
          </a:ln>
          <a:effectLst/>
        </p:spPr>
        <p:txBody>
          <a:bodyPr/>
          <a:lstStyle/>
          <a:p>
            <a:pPr>
              <a:defRPr/>
            </a:pPr>
            <a:endParaRPr lang="de-DE">
              <a:latin typeface="Arial" pitchFamily="34" charset="0"/>
              <a:cs typeface="Arial" pitchFamily="34" charset="0"/>
            </a:endParaRPr>
          </a:p>
        </p:txBody>
      </p:sp>
      <p:sp>
        <p:nvSpPr>
          <p:cNvPr id="60428" name="Line 12"/>
          <p:cNvSpPr>
            <a:spLocks noChangeShapeType="1"/>
          </p:cNvSpPr>
          <p:nvPr/>
        </p:nvSpPr>
        <p:spPr bwMode="auto">
          <a:xfrm flipH="1">
            <a:off x="6621463" y="3080444"/>
            <a:ext cx="0" cy="1509713"/>
          </a:xfrm>
          <a:prstGeom prst="line">
            <a:avLst/>
          </a:prstGeom>
          <a:noFill/>
          <a:ln w="28575">
            <a:solidFill>
              <a:srgbClr val="000000"/>
            </a:solidFill>
            <a:round/>
            <a:headEnd/>
            <a:tailEnd type="triangle" w="med" len="med"/>
          </a:ln>
          <a:effectLst/>
        </p:spPr>
        <p:txBody>
          <a:bodyPr/>
          <a:lstStyle/>
          <a:p>
            <a:pPr>
              <a:defRPr/>
            </a:pPr>
            <a:endParaRPr lang="de-DE">
              <a:latin typeface="Arial" pitchFamily="34" charset="0"/>
              <a:cs typeface="Arial" pitchFamily="34" charset="0"/>
            </a:endParaRPr>
          </a:p>
        </p:txBody>
      </p:sp>
      <p:sp>
        <p:nvSpPr>
          <p:cNvPr id="60429" name="Rectangle 13"/>
          <p:cNvSpPr>
            <a:spLocks noChangeArrowheads="1"/>
          </p:cNvSpPr>
          <p:nvPr/>
        </p:nvSpPr>
        <p:spPr bwMode="auto">
          <a:xfrm>
            <a:off x="3155950" y="3512244"/>
            <a:ext cx="2643188" cy="647700"/>
          </a:xfrm>
          <a:prstGeom prst="rect">
            <a:avLst/>
          </a:prstGeom>
          <a:solidFill>
            <a:srgbClr val="ED1A3B"/>
          </a:solidFill>
          <a:ln w="28575">
            <a:solidFill>
              <a:srgbClr val="000000"/>
            </a:solidFill>
            <a:miter lim="800000"/>
            <a:headEnd/>
            <a:tailEnd/>
          </a:ln>
          <a:effectLst/>
        </p:spPr>
        <p:txBody>
          <a:bodyPr wrap="none" lIns="91436" tIns="45718" rIns="91436" bIns="45718" anchor="ctr"/>
          <a:lstStyle/>
          <a:p>
            <a:pPr algn="ctr"/>
            <a:r>
              <a:rPr lang="de-CH" sz="1800" b="0">
                <a:solidFill>
                  <a:schemeClr val="tx1"/>
                </a:solidFill>
                <a:latin typeface="Arial" pitchFamily="34" charset="0"/>
                <a:cs typeface="Arial" pitchFamily="34" charset="0"/>
              </a:rPr>
              <a:t>Gestufter Erfolgsausweis</a:t>
            </a:r>
            <a:endParaRPr lang="de-DE" sz="1800" b="0">
              <a:solidFill>
                <a:schemeClr val="tx1"/>
              </a:solidFill>
              <a:latin typeface="Arial" pitchFamily="34" charset="0"/>
              <a:cs typeface="Arial" pitchFamily="34" charset="0"/>
            </a:endParaRPr>
          </a:p>
        </p:txBody>
      </p:sp>
      <p:sp>
        <p:nvSpPr>
          <p:cNvPr id="60430" name="Line 14"/>
          <p:cNvSpPr>
            <a:spLocks noChangeShapeType="1"/>
          </p:cNvSpPr>
          <p:nvPr/>
        </p:nvSpPr>
        <p:spPr bwMode="auto">
          <a:xfrm>
            <a:off x="4462463" y="3080444"/>
            <a:ext cx="0" cy="287338"/>
          </a:xfrm>
          <a:prstGeom prst="line">
            <a:avLst/>
          </a:prstGeom>
          <a:noFill/>
          <a:ln w="28575">
            <a:solidFill>
              <a:srgbClr val="000000"/>
            </a:solidFill>
            <a:round/>
            <a:headEnd/>
            <a:tailEnd type="triangle" w="med" len="med"/>
          </a:ln>
          <a:effectLst/>
        </p:spPr>
        <p:txBody>
          <a:bodyPr/>
          <a:lstStyle/>
          <a:p>
            <a:pPr>
              <a:defRPr/>
            </a:pPr>
            <a:endParaRPr lang="de-DE">
              <a:latin typeface="Arial" pitchFamily="34" charset="0"/>
              <a:cs typeface="Arial" pitchFamily="34" charset="0"/>
            </a:endParaRPr>
          </a:p>
        </p:txBody>
      </p:sp>
      <p:sp>
        <p:nvSpPr>
          <p:cNvPr id="60431" name="Rectangle 15"/>
          <p:cNvSpPr>
            <a:spLocks noChangeArrowheads="1"/>
          </p:cNvSpPr>
          <p:nvPr/>
        </p:nvSpPr>
        <p:spPr bwMode="auto">
          <a:xfrm>
            <a:off x="390525" y="4253607"/>
            <a:ext cx="2519363" cy="647700"/>
          </a:xfrm>
          <a:prstGeom prst="rect">
            <a:avLst/>
          </a:prstGeom>
          <a:solidFill>
            <a:srgbClr val="EEE8E5"/>
          </a:solidFill>
          <a:ln w="28575">
            <a:solidFill>
              <a:srgbClr val="000000"/>
            </a:solidFill>
            <a:miter lim="800000"/>
            <a:headEnd/>
            <a:tailEnd/>
          </a:ln>
          <a:effectLst/>
        </p:spPr>
        <p:txBody>
          <a:bodyPr wrap="none" lIns="91436" tIns="45718" rIns="91436" bIns="45718" anchor="ctr"/>
          <a:lstStyle/>
          <a:p>
            <a:pPr algn="ctr"/>
            <a:r>
              <a:rPr lang="de-CH" sz="1800" b="0">
                <a:solidFill>
                  <a:schemeClr val="tx1"/>
                </a:solidFill>
                <a:latin typeface="Arial" pitchFamily="34" charset="0"/>
                <a:cs typeface="Arial" pitchFamily="34" charset="0"/>
              </a:rPr>
              <a:t>Anlagebuchhaltung</a:t>
            </a:r>
            <a:endParaRPr lang="de-DE" sz="1800" b="0">
              <a:solidFill>
                <a:schemeClr val="tx1"/>
              </a:solidFill>
              <a:latin typeface="Arial" pitchFamily="34" charset="0"/>
              <a:cs typeface="Arial" pitchFamily="34" charset="0"/>
            </a:endParaRPr>
          </a:p>
        </p:txBody>
      </p:sp>
      <p:sp>
        <p:nvSpPr>
          <p:cNvPr id="16"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6</a:t>
            </a:fld>
            <a:endParaRPr lang="de-CH" dirty="0"/>
          </a:p>
        </p:txBody>
      </p:sp>
    </p:spTree>
    <p:extLst>
      <p:ext uri="{BB962C8B-B14F-4D97-AF65-F5344CB8AC3E}">
        <p14:creationId xmlns:p14="http://schemas.microsoft.com/office/powerpoint/2010/main" val="2692578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Spezialfinanzierungen 1/2</a:t>
            </a:r>
            <a:endParaRPr lang="de-CH" dirty="0"/>
          </a:p>
        </p:txBody>
      </p:sp>
      <p:graphicFrame>
        <p:nvGraphicFramePr>
          <p:cNvPr id="6" name="Tabelle 5"/>
          <p:cNvGraphicFramePr>
            <a:graphicFrameLocks noGrp="1"/>
          </p:cNvGraphicFramePr>
          <p:nvPr>
            <p:extLst>
              <p:ext uri="{D42A27DB-BD31-4B8C-83A1-F6EECF244321}">
                <p14:modId xmlns:p14="http://schemas.microsoft.com/office/powerpoint/2010/main" val="724838718"/>
              </p:ext>
            </p:extLst>
          </p:nvPr>
        </p:nvGraphicFramePr>
        <p:xfrm>
          <a:off x="470408" y="1916832"/>
          <a:ext cx="7632848" cy="4176465"/>
        </p:xfrm>
        <a:graphic>
          <a:graphicData uri="http://schemas.openxmlformats.org/drawingml/2006/table">
            <a:tbl>
              <a:tblPr firstRow="1" bandRow="1">
                <a:tableStyleId>{5C22544A-7EE6-4342-B048-85BDC9FD1C3A}</a:tableStyleId>
              </a:tblPr>
              <a:tblGrid>
                <a:gridCol w="2592288"/>
                <a:gridCol w="2736304"/>
                <a:gridCol w="2304256"/>
              </a:tblGrid>
              <a:tr h="835293">
                <a:tc>
                  <a:txBody>
                    <a:bodyPr/>
                    <a:lstStyle/>
                    <a:p>
                      <a:r>
                        <a:rPr lang="de-CH" dirty="0" smtClean="0"/>
                        <a:t>Spezialfinanzierung</a:t>
                      </a:r>
                      <a:endParaRPr lang="de-CH" dirty="0"/>
                    </a:p>
                  </a:txBody>
                  <a:tcPr/>
                </a:tc>
                <a:tc>
                  <a:txBody>
                    <a:bodyPr/>
                    <a:lstStyle/>
                    <a:p>
                      <a:r>
                        <a:rPr lang="de-CH" dirty="0" smtClean="0"/>
                        <a:t>Gebühren</a:t>
                      </a:r>
                      <a:endParaRPr lang="de-CH" dirty="0"/>
                    </a:p>
                  </a:txBody>
                  <a:tcPr/>
                </a:tc>
                <a:tc>
                  <a:txBody>
                    <a:bodyPr/>
                    <a:lstStyle/>
                    <a:p>
                      <a:r>
                        <a:rPr lang="de-CH" dirty="0" smtClean="0"/>
                        <a:t>Rechtliche Grundlagen</a:t>
                      </a:r>
                      <a:endParaRPr lang="de-CH" dirty="0"/>
                    </a:p>
                  </a:txBody>
                  <a:tcPr/>
                </a:tc>
              </a:tr>
              <a:tr h="835293">
                <a:tc>
                  <a:txBody>
                    <a:bodyPr/>
                    <a:lstStyle/>
                    <a:p>
                      <a:r>
                        <a:rPr lang="de-CH" sz="1800" dirty="0" smtClean="0"/>
                        <a:t>Wasserwerk</a:t>
                      </a:r>
                      <a:endParaRPr lang="de-CH" sz="1800" dirty="0"/>
                    </a:p>
                  </a:txBody>
                  <a:tcPr/>
                </a:tc>
                <a:tc>
                  <a:txBody>
                    <a:bodyPr/>
                    <a:lstStyle/>
                    <a:p>
                      <a:r>
                        <a:rPr lang="de-CH" sz="1800" dirty="0" smtClean="0"/>
                        <a:t>Wassergebühren,</a:t>
                      </a:r>
                      <a:r>
                        <a:rPr lang="de-CH" sz="1800" baseline="0" dirty="0" smtClean="0"/>
                        <a:t> Anschlussgebühren</a:t>
                      </a:r>
                      <a:endParaRPr lang="de-CH" sz="1800" dirty="0"/>
                    </a:p>
                  </a:txBody>
                  <a:tcPr/>
                </a:tc>
                <a:tc rowSpan="4">
                  <a:txBody>
                    <a:bodyPr/>
                    <a:lstStyle/>
                    <a:p>
                      <a:pPr algn="ctr"/>
                      <a:r>
                        <a:rPr lang="de-CH" sz="2400" dirty="0" smtClean="0"/>
                        <a:t>Gebührenreglemente</a:t>
                      </a:r>
                      <a:endParaRPr lang="de-CH" sz="2400" dirty="0"/>
                    </a:p>
                  </a:txBody>
                  <a:tcPr vert="vert270" anchor="ctr"/>
                </a:tc>
              </a:tr>
              <a:tr h="835293">
                <a:tc>
                  <a:txBody>
                    <a:bodyPr/>
                    <a:lstStyle/>
                    <a:p>
                      <a:r>
                        <a:rPr lang="de-CH" sz="1800" dirty="0" smtClean="0"/>
                        <a:t>Abwasserbeseitigung</a:t>
                      </a:r>
                      <a:endParaRPr lang="de-CH" sz="1800" dirty="0"/>
                    </a:p>
                  </a:txBody>
                  <a:tcPr/>
                </a:tc>
                <a:tc>
                  <a:txBody>
                    <a:bodyPr/>
                    <a:lstStyle/>
                    <a:p>
                      <a:r>
                        <a:rPr lang="de-CH" sz="1800" dirty="0" smtClean="0"/>
                        <a:t>Abwassergebühren, Anschlussgebühren</a:t>
                      </a:r>
                      <a:endParaRPr lang="de-CH" sz="1800" dirty="0"/>
                    </a:p>
                  </a:txBody>
                  <a:tcPr/>
                </a:tc>
                <a:tc vMerge="1">
                  <a:txBody>
                    <a:bodyPr/>
                    <a:lstStyle/>
                    <a:p>
                      <a:endParaRPr lang="de-CH" dirty="0"/>
                    </a:p>
                  </a:txBody>
                  <a:tcPr/>
                </a:tc>
              </a:tr>
              <a:tr h="835293">
                <a:tc>
                  <a:txBody>
                    <a:bodyPr/>
                    <a:lstStyle/>
                    <a:p>
                      <a:r>
                        <a:rPr lang="de-CH" sz="1800" dirty="0" smtClean="0"/>
                        <a:t>Abfallwirtschaft</a:t>
                      </a:r>
                      <a:endParaRPr lang="de-CH" sz="1800" dirty="0"/>
                    </a:p>
                  </a:txBody>
                  <a:tcPr/>
                </a:tc>
                <a:tc>
                  <a:txBody>
                    <a:bodyPr/>
                    <a:lstStyle/>
                    <a:p>
                      <a:r>
                        <a:rPr lang="de-CH" sz="1800" dirty="0" smtClean="0"/>
                        <a:t>Kehrichtsackgebühren</a:t>
                      </a:r>
                      <a:r>
                        <a:rPr lang="de-CH" sz="1800" baseline="0" dirty="0" smtClean="0"/>
                        <a:t>, Grünabfuhrgebühren usw.</a:t>
                      </a:r>
                      <a:endParaRPr lang="de-CH" sz="1800" dirty="0"/>
                    </a:p>
                  </a:txBody>
                  <a:tcPr/>
                </a:tc>
                <a:tc vMerge="1">
                  <a:txBody>
                    <a:bodyPr/>
                    <a:lstStyle/>
                    <a:p>
                      <a:endParaRPr lang="de-CH" dirty="0"/>
                    </a:p>
                  </a:txBody>
                  <a:tcPr/>
                </a:tc>
              </a:tr>
              <a:tr h="835293">
                <a:tc>
                  <a:txBody>
                    <a:bodyPr/>
                    <a:lstStyle/>
                    <a:p>
                      <a:r>
                        <a:rPr lang="de-CH" sz="1800" dirty="0" smtClean="0"/>
                        <a:t>Elektrizitätswerk</a:t>
                      </a:r>
                      <a:endParaRPr lang="de-CH" sz="1800" dirty="0"/>
                    </a:p>
                  </a:txBody>
                  <a:tcPr/>
                </a:tc>
                <a:tc>
                  <a:txBody>
                    <a:bodyPr/>
                    <a:lstStyle/>
                    <a:p>
                      <a:r>
                        <a:rPr lang="de-CH" sz="1800" dirty="0" smtClean="0"/>
                        <a:t>Stromgebühren, Anschlussgebühren</a:t>
                      </a:r>
                      <a:endParaRPr lang="de-CH" sz="1800" dirty="0"/>
                    </a:p>
                  </a:txBody>
                  <a:tcPr/>
                </a:tc>
                <a:tc vMerge="1">
                  <a:txBody>
                    <a:bodyPr/>
                    <a:lstStyle/>
                    <a:p>
                      <a:endParaRPr lang="de-CH" dirty="0"/>
                    </a:p>
                  </a:txBody>
                  <a:tcPr/>
                </a:tc>
              </a:tr>
            </a:tbl>
          </a:graphicData>
        </a:graphic>
      </p:graphicFrame>
      <p:sp>
        <p:nvSpPr>
          <p:cNvPr id="7"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60</a:t>
            </a:fld>
            <a:endParaRPr lang="de-CH" dirty="0"/>
          </a:p>
        </p:txBody>
      </p:sp>
    </p:spTree>
    <p:extLst>
      <p:ext uri="{BB962C8B-B14F-4D97-AF65-F5344CB8AC3E}">
        <p14:creationId xmlns:p14="http://schemas.microsoft.com/office/powerpoint/2010/main" val="23259272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Spezialfinanzierungen 2/2</a:t>
            </a:r>
            <a:endParaRPr lang="de-CH" dirty="0"/>
          </a:p>
        </p:txBody>
      </p:sp>
      <p:graphicFrame>
        <p:nvGraphicFramePr>
          <p:cNvPr id="6" name="Tabelle 5"/>
          <p:cNvGraphicFramePr>
            <a:graphicFrameLocks noGrp="1"/>
          </p:cNvGraphicFramePr>
          <p:nvPr>
            <p:extLst>
              <p:ext uri="{D42A27DB-BD31-4B8C-83A1-F6EECF244321}">
                <p14:modId xmlns:p14="http://schemas.microsoft.com/office/powerpoint/2010/main" val="2220550906"/>
              </p:ext>
            </p:extLst>
          </p:nvPr>
        </p:nvGraphicFramePr>
        <p:xfrm>
          <a:off x="539552" y="2060848"/>
          <a:ext cx="7632848" cy="2505879"/>
        </p:xfrm>
        <a:graphic>
          <a:graphicData uri="http://schemas.openxmlformats.org/drawingml/2006/table">
            <a:tbl>
              <a:tblPr firstRow="1" bandRow="1">
                <a:tableStyleId>{5C22544A-7EE6-4342-B048-85BDC9FD1C3A}</a:tableStyleId>
              </a:tblPr>
              <a:tblGrid>
                <a:gridCol w="2592288"/>
                <a:gridCol w="2736304"/>
                <a:gridCol w="2304256"/>
              </a:tblGrid>
              <a:tr h="835293">
                <a:tc>
                  <a:txBody>
                    <a:bodyPr/>
                    <a:lstStyle/>
                    <a:p>
                      <a:r>
                        <a:rPr lang="de-CH" dirty="0" smtClean="0"/>
                        <a:t>Spezialfinanzierung</a:t>
                      </a:r>
                      <a:endParaRPr lang="de-CH" dirty="0"/>
                    </a:p>
                  </a:txBody>
                  <a:tcPr/>
                </a:tc>
                <a:tc>
                  <a:txBody>
                    <a:bodyPr/>
                    <a:lstStyle/>
                    <a:p>
                      <a:r>
                        <a:rPr lang="de-CH" dirty="0" smtClean="0"/>
                        <a:t>Gebühren</a:t>
                      </a:r>
                      <a:endParaRPr lang="de-CH" dirty="0"/>
                    </a:p>
                  </a:txBody>
                  <a:tcPr/>
                </a:tc>
                <a:tc>
                  <a:txBody>
                    <a:bodyPr/>
                    <a:lstStyle/>
                    <a:p>
                      <a:r>
                        <a:rPr lang="de-CH" dirty="0" smtClean="0"/>
                        <a:t>Defizit</a:t>
                      </a:r>
                      <a:endParaRPr lang="de-CH" dirty="0"/>
                    </a:p>
                  </a:txBody>
                  <a:tcPr/>
                </a:tc>
              </a:tr>
              <a:tr h="835293">
                <a:tc>
                  <a:txBody>
                    <a:bodyPr/>
                    <a:lstStyle/>
                    <a:p>
                      <a:r>
                        <a:rPr lang="de-CH" sz="1800" dirty="0" smtClean="0"/>
                        <a:t>Forstbetrieb</a:t>
                      </a:r>
                      <a:endParaRPr lang="de-CH" sz="1800" dirty="0"/>
                    </a:p>
                  </a:txBody>
                  <a:tcPr/>
                </a:tc>
                <a:tc>
                  <a:txBody>
                    <a:bodyPr/>
                    <a:lstStyle/>
                    <a:p>
                      <a:r>
                        <a:rPr lang="de-CH" sz="1800" dirty="0" smtClean="0"/>
                        <a:t>Holzerlös</a:t>
                      </a:r>
                      <a:endParaRPr lang="de-CH" sz="1800" dirty="0"/>
                    </a:p>
                  </a:txBody>
                  <a:tcPr/>
                </a:tc>
                <a:tc rowSpan="2">
                  <a:txBody>
                    <a:bodyPr/>
                    <a:lstStyle/>
                    <a:p>
                      <a:pPr algn="ctr"/>
                      <a:r>
                        <a:rPr lang="de-CH" sz="2400" dirty="0" smtClean="0"/>
                        <a:t>Zuschuss durch Gemeinde</a:t>
                      </a:r>
                      <a:endParaRPr lang="de-CH" sz="2400" dirty="0"/>
                    </a:p>
                  </a:txBody>
                  <a:tcPr vert="vert270" anchor="ctr"/>
                </a:tc>
              </a:tr>
              <a:tr h="835293">
                <a:tc>
                  <a:txBody>
                    <a:bodyPr/>
                    <a:lstStyle/>
                    <a:p>
                      <a:r>
                        <a:rPr lang="de-CH" sz="1800" dirty="0" smtClean="0"/>
                        <a:t>Abfallwirtschaft (einzelne Gemeinden)</a:t>
                      </a:r>
                      <a:endParaRPr lang="de-CH" sz="1800" dirty="0"/>
                    </a:p>
                  </a:txBody>
                  <a:tcPr/>
                </a:tc>
                <a:tc>
                  <a:txBody>
                    <a:bodyPr/>
                    <a:lstStyle/>
                    <a:p>
                      <a:r>
                        <a:rPr lang="de-CH" sz="1800" dirty="0" smtClean="0"/>
                        <a:t>Kehrichtgebühren,</a:t>
                      </a:r>
                      <a:r>
                        <a:rPr lang="de-CH" sz="1800" baseline="0" dirty="0" smtClean="0"/>
                        <a:t> Grüngutgebühren</a:t>
                      </a:r>
                      <a:endParaRPr lang="de-CH" sz="1800" dirty="0"/>
                    </a:p>
                  </a:txBody>
                  <a:tcPr/>
                </a:tc>
                <a:tc vMerge="1">
                  <a:txBody>
                    <a:bodyPr/>
                    <a:lstStyle/>
                    <a:p>
                      <a:endParaRPr lang="de-CH" dirty="0"/>
                    </a:p>
                  </a:txBody>
                  <a:tcPr/>
                </a:tc>
              </a:tr>
            </a:tbl>
          </a:graphicData>
        </a:graphic>
      </p:graphicFrame>
      <p:sp>
        <p:nvSpPr>
          <p:cNvPr id="7"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61</a:t>
            </a:fld>
            <a:endParaRPr lang="de-CH" dirty="0"/>
          </a:p>
        </p:txBody>
      </p:sp>
    </p:spTree>
    <p:extLst>
      <p:ext uri="{BB962C8B-B14F-4D97-AF65-F5344CB8AC3E}">
        <p14:creationId xmlns:p14="http://schemas.microsoft.com/office/powerpoint/2010/main" val="34598793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92696"/>
            <a:ext cx="8229600" cy="652934"/>
          </a:xfrm>
        </p:spPr>
        <p:txBody>
          <a:bodyPr/>
          <a:lstStyle/>
          <a:p>
            <a:r>
              <a:rPr lang="de-CH" dirty="0" smtClean="0"/>
              <a:t>Aufgaben- und </a:t>
            </a:r>
            <a:br>
              <a:rPr lang="de-CH" dirty="0" smtClean="0"/>
            </a:br>
            <a:r>
              <a:rPr lang="de-CH" dirty="0" smtClean="0"/>
              <a:t>Finanzplanung</a:t>
            </a:r>
            <a:endParaRPr lang="de-CH" dirty="0"/>
          </a:p>
        </p:txBody>
      </p:sp>
      <p:sp>
        <p:nvSpPr>
          <p:cNvPr id="3" name="Inhaltsplatzhalter 2"/>
          <p:cNvSpPr>
            <a:spLocks noGrp="1"/>
          </p:cNvSpPr>
          <p:nvPr>
            <p:ph idx="1"/>
          </p:nvPr>
        </p:nvSpPr>
        <p:spPr>
          <a:xfrm>
            <a:off x="539552" y="1844824"/>
            <a:ext cx="8229600" cy="3744416"/>
          </a:xfrm>
        </p:spPr>
        <p:txBody>
          <a:bodyPr/>
          <a:lstStyle/>
          <a:p>
            <a:pPr marL="0" indent="0">
              <a:spcBef>
                <a:spcPct val="50000"/>
              </a:spcBef>
              <a:buNone/>
            </a:pPr>
            <a:r>
              <a:rPr lang="de-CH" altLang="de-DE" b="1" dirty="0" smtClean="0"/>
              <a:t>Die Aufgaben- und Finanzplanung…</a:t>
            </a:r>
          </a:p>
          <a:p>
            <a:pPr marL="265113">
              <a:spcBef>
                <a:spcPct val="50000"/>
              </a:spcBef>
              <a:buFont typeface="Times" pitchFamily="20" charset="0"/>
              <a:buChar char="•"/>
            </a:pPr>
            <a:r>
              <a:rPr lang="de-CH" altLang="de-DE" dirty="0" smtClean="0"/>
              <a:t>wird vom Gemeinderat für mindestens 4 Jahre erstellt,</a:t>
            </a:r>
          </a:p>
          <a:p>
            <a:pPr marL="265113">
              <a:spcBef>
                <a:spcPct val="50000"/>
              </a:spcBef>
              <a:buFont typeface="Times" pitchFamily="20" charset="0"/>
              <a:buChar char="•"/>
            </a:pPr>
            <a:r>
              <a:rPr lang="de-CH" altLang="de-DE" dirty="0" smtClean="0"/>
              <a:t>wird mindestens jährlich aktualisiert,</a:t>
            </a:r>
          </a:p>
          <a:p>
            <a:pPr marL="265113">
              <a:spcBef>
                <a:spcPct val="50000"/>
              </a:spcBef>
              <a:buFont typeface="Times" pitchFamily="20" charset="0"/>
              <a:buChar char="•"/>
            </a:pPr>
            <a:r>
              <a:rPr lang="de-CH" altLang="de-DE" dirty="0" smtClean="0"/>
              <a:t>ist öffentlich zugänglich,</a:t>
            </a:r>
          </a:p>
          <a:p>
            <a:pPr marL="265113">
              <a:spcBef>
                <a:spcPct val="50000"/>
              </a:spcBef>
              <a:buFont typeface="Times" pitchFamily="20" charset="0"/>
              <a:buChar char="•"/>
            </a:pPr>
            <a:r>
              <a:rPr lang="de-CH" altLang="de-DE" dirty="0" smtClean="0"/>
              <a:t>ist rechtlich nicht verbindlich.</a:t>
            </a:r>
          </a:p>
          <a:p>
            <a:pPr marL="93663" indent="0">
              <a:spcBef>
                <a:spcPct val="50000"/>
              </a:spcBef>
              <a:buNone/>
            </a:pPr>
            <a:endParaRPr lang="de-CH" altLang="de-DE" dirty="0" smtClean="0"/>
          </a:p>
          <a:p>
            <a:pPr marL="447675" indent="-354013">
              <a:spcBef>
                <a:spcPct val="50000"/>
              </a:spcBef>
              <a:buFont typeface="Wingdings" pitchFamily="2" charset="2"/>
              <a:buChar char="è"/>
            </a:pPr>
            <a:r>
              <a:rPr lang="de-CH" altLang="de-DE" dirty="0" smtClean="0">
                <a:sym typeface="Wingdings"/>
              </a:rPr>
              <a:t>Nicht </a:t>
            </a:r>
            <a:r>
              <a:rPr lang="de-CH" altLang="de-DE" dirty="0">
                <a:sym typeface="Wingdings"/>
              </a:rPr>
              <a:t>die Genauigkeit des Finanzplans ist </a:t>
            </a:r>
            <a:r>
              <a:rPr lang="de-CH" altLang="de-DE" dirty="0" smtClean="0">
                <a:sym typeface="Wingdings"/>
              </a:rPr>
              <a:t>am wichtigsten</a:t>
            </a:r>
            <a:r>
              <a:rPr lang="de-CH" altLang="de-DE" dirty="0">
                <a:sym typeface="Wingdings"/>
              </a:rPr>
              <a:t>, sondern </a:t>
            </a:r>
            <a:r>
              <a:rPr lang="de-CH" altLang="de-DE" dirty="0" smtClean="0">
                <a:sym typeface="Wingdings"/>
              </a:rPr>
              <a:t>der Prozess</a:t>
            </a:r>
            <a:r>
              <a:rPr lang="de-CH" altLang="de-DE" dirty="0">
                <a:sym typeface="Wingdings"/>
              </a:rPr>
              <a:t>, der zum </a:t>
            </a:r>
            <a:r>
              <a:rPr lang="de-CH" altLang="de-DE" dirty="0" smtClean="0">
                <a:sym typeface="Wingdings"/>
              </a:rPr>
              <a:t>Finanzplan </a:t>
            </a:r>
            <a:r>
              <a:rPr lang="de-CH" altLang="de-DE" dirty="0">
                <a:sym typeface="Wingdings"/>
              </a:rPr>
              <a:t>führt. </a:t>
            </a:r>
            <a:endParaRPr lang="de-CH" altLang="de-DE" dirty="0" smtClean="0">
              <a:sym typeface="Wingdings"/>
            </a:endParaRPr>
          </a:p>
          <a:p>
            <a:pPr marL="447675" indent="-354013">
              <a:spcBef>
                <a:spcPct val="50000"/>
              </a:spcBef>
              <a:buFont typeface="Wingdings" pitchFamily="2" charset="2"/>
              <a:buChar char="è"/>
            </a:pPr>
            <a:r>
              <a:rPr lang="de-CH" altLang="de-DE" dirty="0">
                <a:sym typeface="Wingdings"/>
              </a:rPr>
              <a:t>In der Erarbeitung sollten Ziele, Visionen </a:t>
            </a:r>
            <a:r>
              <a:rPr lang="de-CH" altLang="de-DE" dirty="0" smtClean="0">
                <a:sym typeface="Wingdings"/>
              </a:rPr>
              <a:t>und Zukunftsszenarien </a:t>
            </a:r>
            <a:r>
              <a:rPr lang="de-CH" altLang="de-DE" dirty="0">
                <a:sym typeface="Wingdings"/>
              </a:rPr>
              <a:t>der Verwaltung entwickelt </a:t>
            </a:r>
            <a:r>
              <a:rPr lang="de-CH" altLang="de-DE" dirty="0" smtClean="0">
                <a:sym typeface="Wingdings"/>
              </a:rPr>
              <a:t>werden.</a:t>
            </a:r>
            <a:endParaRPr lang="de-CH" altLang="de-DE" dirty="0" smtClean="0"/>
          </a:p>
          <a:p>
            <a:pPr>
              <a:spcBef>
                <a:spcPct val="50000"/>
              </a:spcBef>
              <a:buFont typeface="Times" pitchFamily="20" charset="0"/>
              <a:buChar char="•"/>
            </a:pPr>
            <a:endParaRPr lang="de-CH" altLang="de-DE" dirty="0"/>
          </a:p>
        </p:txBody>
      </p:sp>
      <p:sp>
        <p:nvSpPr>
          <p:cNvPr id="6"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62</a:t>
            </a:fld>
            <a:endParaRPr lang="de-CH" dirty="0"/>
          </a:p>
        </p:txBody>
      </p:sp>
    </p:spTree>
    <p:extLst>
      <p:ext uri="{BB962C8B-B14F-4D97-AF65-F5344CB8AC3E}">
        <p14:creationId xmlns:p14="http://schemas.microsoft.com/office/powerpoint/2010/main" val="255912381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92696"/>
            <a:ext cx="8229600" cy="652934"/>
          </a:xfrm>
        </p:spPr>
        <p:txBody>
          <a:bodyPr/>
          <a:lstStyle/>
          <a:p>
            <a:r>
              <a:rPr lang="de-CH" dirty="0" smtClean="0"/>
              <a:t>Aufgaben- und </a:t>
            </a:r>
            <a:br>
              <a:rPr lang="de-CH" dirty="0" smtClean="0"/>
            </a:br>
            <a:r>
              <a:rPr lang="de-CH" dirty="0" smtClean="0"/>
              <a:t>Finanzplanung</a:t>
            </a:r>
            <a:endParaRPr lang="de-CH" dirty="0"/>
          </a:p>
        </p:txBody>
      </p:sp>
      <p:sp>
        <p:nvSpPr>
          <p:cNvPr id="3" name="Inhaltsplatzhalter 2"/>
          <p:cNvSpPr>
            <a:spLocks noGrp="1"/>
          </p:cNvSpPr>
          <p:nvPr>
            <p:ph idx="1"/>
          </p:nvPr>
        </p:nvSpPr>
        <p:spPr>
          <a:xfrm>
            <a:off x="499592" y="1916832"/>
            <a:ext cx="8568952" cy="3528392"/>
          </a:xfrm>
        </p:spPr>
        <p:txBody>
          <a:bodyPr/>
          <a:lstStyle/>
          <a:p>
            <a:pPr marL="0" indent="0">
              <a:spcBef>
                <a:spcPct val="50000"/>
              </a:spcBef>
              <a:buNone/>
            </a:pPr>
            <a:r>
              <a:rPr lang="de-CH" altLang="de-DE" b="1" dirty="0" smtClean="0"/>
              <a:t>Die Aufgaben- und Finanzplanung enthält…</a:t>
            </a:r>
          </a:p>
          <a:p>
            <a:pPr>
              <a:spcBef>
                <a:spcPct val="50000"/>
              </a:spcBef>
              <a:buFont typeface="Times" pitchFamily="20" charset="0"/>
              <a:buChar char="•"/>
            </a:pPr>
            <a:r>
              <a:rPr lang="de-CH" altLang="de-DE" dirty="0" smtClean="0"/>
              <a:t>den Planaufwand und -ertrag </a:t>
            </a:r>
            <a:r>
              <a:rPr lang="de-CH" altLang="de-DE" dirty="0">
                <a:sym typeface="Wingdings"/>
              </a:rPr>
              <a:t>(</a:t>
            </a:r>
            <a:r>
              <a:rPr lang="de-CH" altLang="de-DE" dirty="0" smtClean="0">
                <a:sym typeface="Wingdings"/>
              </a:rPr>
              <a:t>beeinflussbar/gebunden)</a:t>
            </a:r>
            <a:r>
              <a:rPr lang="de-CH" altLang="de-DE" dirty="0" smtClean="0"/>
              <a:t>,</a:t>
            </a:r>
          </a:p>
          <a:p>
            <a:pPr>
              <a:spcBef>
                <a:spcPct val="50000"/>
              </a:spcBef>
              <a:buFont typeface="Times" pitchFamily="20" charset="0"/>
              <a:buChar char="•"/>
            </a:pPr>
            <a:r>
              <a:rPr lang="de-CH" altLang="de-DE" dirty="0" smtClean="0">
                <a:sym typeface="Wingdings"/>
              </a:rPr>
              <a:t>die Planinvestitionsausgaben und -einnahmen (beeinflussbar/gebunden),</a:t>
            </a:r>
          </a:p>
          <a:p>
            <a:pPr>
              <a:spcBef>
                <a:spcPct val="50000"/>
              </a:spcBef>
              <a:buFont typeface="Times" pitchFamily="20" charset="0"/>
              <a:buChar char="•"/>
            </a:pPr>
            <a:r>
              <a:rPr lang="de-CH" altLang="de-DE" dirty="0" smtClean="0">
                <a:sym typeface="Wingdings"/>
              </a:rPr>
              <a:t>die Schätzung des Finanzierungsbedarfs,</a:t>
            </a:r>
          </a:p>
          <a:p>
            <a:pPr>
              <a:spcBef>
                <a:spcPct val="50000"/>
              </a:spcBef>
              <a:buFont typeface="Times" pitchFamily="20" charset="0"/>
              <a:buChar char="•"/>
            </a:pPr>
            <a:r>
              <a:rPr lang="de-CH" altLang="de-DE" dirty="0" smtClean="0">
                <a:sym typeface="Wingdings"/>
              </a:rPr>
              <a:t>die Finanzierungsmöglichkeiten,</a:t>
            </a:r>
          </a:p>
          <a:p>
            <a:pPr>
              <a:spcBef>
                <a:spcPct val="50000"/>
              </a:spcBef>
              <a:buFont typeface="Times" pitchFamily="20" charset="0"/>
              <a:buChar char="•"/>
            </a:pPr>
            <a:r>
              <a:rPr lang="de-CH" altLang="de-DE" dirty="0" smtClean="0">
                <a:sym typeface="Wingdings"/>
              </a:rPr>
              <a:t>die Entwicklung der Kennzahlen:</a:t>
            </a:r>
            <a:br>
              <a:rPr lang="de-CH" altLang="de-DE" dirty="0" smtClean="0">
                <a:sym typeface="Wingdings"/>
              </a:rPr>
            </a:br>
            <a:r>
              <a:rPr lang="de-CH" altLang="de-DE" sz="1800" dirty="0" smtClean="0">
                <a:sym typeface="Wingdings"/>
              </a:rPr>
              <a:t>- Nettoschuld I je Einwohner</a:t>
            </a:r>
            <a:br>
              <a:rPr lang="de-CH" altLang="de-DE" sz="1800" dirty="0" smtClean="0">
                <a:sym typeface="Wingdings"/>
              </a:rPr>
            </a:br>
            <a:r>
              <a:rPr lang="de-CH" altLang="de-DE" sz="1800" dirty="0" smtClean="0">
                <a:sym typeface="Wingdings"/>
              </a:rPr>
              <a:t>- Selbstfinanzierungsgrad u.a.</a:t>
            </a:r>
          </a:p>
          <a:p>
            <a:pPr>
              <a:spcBef>
                <a:spcPct val="50000"/>
              </a:spcBef>
              <a:buFont typeface="Times" pitchFamily="20" charset="0"/>
              <a:buChar char="•"/>
            </a:pPr>
            <a:r>
              <a:rPr lang="de-CH" altLang="de-DE" dirty="0" smtClean="0">
                <a:sym typeface="Wingdings"/>
              </a:rPr>
              <a:t>mittelfristiges Haushaltgleichgewicht.</a:t>
            </a:r>
          </a:p>
          <a:p>
            <a:pPr marL="0" indent="0">
              <a:spcBef>
                <a:spcPct val="50000"/>
              </a:spcBef>
              <a:buNone/>
            </a:pPr>
            <a:endParaRPr lang="de-CH" altLang="de-DE" dirty="0" smtClean="0">
              <a:sym typeface="Wingdings"/>
            </a:endParaRPr>
          </a:p>
          <a:p>
            <a:pPr>
              <a:spcBef>
                <a:spcPct val="50000"/>
              </a:spcBef>
              <a:buFont typeface="Times" pitchFamily="20" charset="0"/>
              <a:buChar char="•"/>
            </a:pPr>
            <a:endParaRPr lang="de-CH" altLang="de-DE" dirty="0">
              <a:sym typeface="Wingdings"/>
            </a:endParaRPr>
          </a:p>
          <a:p>
            <a:pPr>
              <a:spcBef>
                <a:spcPct val="50000"/>
              </a:spcBef>
              <a:buFont typeface="Times" pitchFamily="20" charset="0"/>
              <a:buChar char="•"/>
            </a:pPr>
            <a:endParaRPr lang="de-CH" altLang="de-DE" dirty="0" smtClean="0"/>
          </a:p>
          <a:p>
            <a:pPr>
              <a:spcBef>
                <a:spcPct val="50000"/>
              </a:spcBef>
              <a:buFont typeface="Times" pitchFamily="20" charset="0"/>
              <a:buChar char="•"/>
            </a:pPr>
            <a:endParaRPr lang="de-CH" altLang="de-DE" dirty="0"/>
          </a:p>
        </p:txBody>
      </p:sp>
      <p:sp>
        <p:nvSpPr>
          <p:cNvPr id="6"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63</a:t>
            </a:fld>
            <a:endParaRPr lang="de-CH" dirty="0"/>
          </a:p>
        </p:txBody>
      </p:sp>
    </p:spTree>
    <p:extLst>
      <p:ext uri="{BB962C8B-B14F-4D97-AF65-F5344CB8AC3E}">
        <p14:creationId xmlns:p14="http://schemas.microsoft.com/office/powerpoint/2010/main" val="31437224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Rückstellungen</a:t>
            </a:r>
            <a:endParaRPr lang="de-CH" dirty="0"/>
          </a:p>
        </p:txBody>
      </p:sp>
      <p:sp>
        <p:nvSpPr>
          <p:cNvPr id="3" name="Inhaltsplatzhalter 2"/>
          <p:cNvSpPr>
            <a:spLocks noGrp="1"/>
          </p:cNvSpPr>
          <p:nvPr>
            <p:ph idx="1"/>
          </p:nvPr>
        </p:nvSpPr>
        <p:spPr>
          <a:xfrm>
            <a:off x="431800" y="2133766"/>
            <a:ext cx="6985000" cy="2807970"/>
          </a:xfrm>
        </p:spPr>
        <p:txBody>
          <a:bodyPr/>
          <a:lstStyle/>
          <a:p>
            <a:pPr marL="0" indent="0">
              <a:buNone/>
            </a:pPr>
            <a:r>
              <a:rPr lang="de-CH" dirty="0"/>
              <a:t>Rückstellungen werden gebildet für bestehende Verpflichtungen, bei denen der Zeitpunkt der Erfüllung oder die Höhe des künftigen Mittelabflusses mit </a:t>
            </a:r>
            <a:r>
              <a:rPr lang="de-CH" dirty="0" smtClean="0"/>
              <a:t>Unsicherheiten </a:t>
            </a:r>
            <a:r>
              <a:rPr lang="de-CH" dirty="0"/>
              <a:t>behaftet sind</a:t>
            </a:r>
            <a:r>
              <a:rPr lang="de-CH" dirty="0" smtClean="0"/>
              <a:t>.</a:t>
            </a:r>
          </a:p>
          <a:p>
            <a:pPr marL="0" indent="0">
              <a:buNone/>
            </a:pPr>
            <a:endParaRPr lang="de-CH" dirty="0"/>
          </a:p>
          <a:p>
            <a:pPr marL="0" indent="0">
              <a:buNone/>
            </a:pPr>
            <a:r>
              <a:rPr lang="de-CH" dirty="0" smtClean="0"/>
              <a:t>Die Wesentlichkeitsgrenze für Rückstellungen beträgt die Hälfte der für die Gemeinden jeweils geltenden Aktivierungsgrenze.</a:t>
            </a:r>
          </a:p>
        </p:txBody>
      </p:sp>
      <p:sp>
        <p:nvSpPr>
          <p:cNvPr id="6"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64</a:t>
            </a:fld>
            <a:endParaRPr lang="de-CH" dirty="0"/>
          </a:p>
        </p:txBody>
      </p:sp>
    </p:spTree>
    <p:extLst>
      <p:ext uri="{BB962C8B-B14F-4D97-AF65-F5344CB8AC3E}">
        <p14:creationId xmlns:p14="http://schemas.microsoft.com/office/powerpoint/2010/main" val="23854475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Ziel erreicht?</a:t>
            </a:r>
            <a:endParaRPr lang="de-CH" dirty="0"/>
          </a:p>
        </p:txBody>
      </p:sp>
      <p:sp>
        <p:nvSpPr>
          <p:cNvPr id="18" name="Inhaltsplatzhalter 3"/>
          <p:cNvSpPr>
            <a:spLocks noGrp="1"/>
          </p:cNvSpPr>
          <p:nvPr>
            <p:ph idx="1"/>
          </p:nvPr>
        </p:nvSpPr>
        <p:spPr>
          <a:xfrm>
            <a:off x="539552" y="4293096"/>
            <a:ext cx="8229600" cy="1900808"/>
          </a:xfrm>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p>
            <a:pPr marL="0" indent="0">
              <a:buNone/>
            </a:pPr>
            <a:r>
              <a:rPr lang="de-CH" sz="1600" dirty="0" smtClean="0"/>
              <a:t>1.1.6.1.1 </a:t>
            </a:r>
            <a:r>
              <a:rPr lang="de-CH" sz="1600" dirty="0"/>
              <a:t>	Beispiele des öffentlichen Rechnungsmodells</a:t>
            </a:r>
          </a:p>
          <a:p>
            <a:pPr marL="0" indent="0">
              <a:buNone/>
            </a:pPr>
            <a:endParaRPr lang="de-CH" sz="1600" dirty="0"/>
          </a:p>
          <a:p>
            <a:pPr marL="0" indent="0">
              <a:buNone/>
            </a:pPr>
            <a:r>
              <a:rPr lang="de-CH" dirty="0"/>
              <a:t>Ich erkläre anhand eines konkreten Beispiels die Grundsätze des öffentlichen Rechnungsmodells</a:t>
            </a:r>
          </a:p>
        </p:txBody>
      </p:sp>
      <p:sp>
        <p:nvSpPr>
          <p:cNvPr id="9" name="Foliennummernplatzhalter 8"/>
          <p:cNvSpPr>
            <a:spLocks noGrp="1"/>
          </p:cNvSpPr>
          <p:nvPr>
            <p:ph type="sldNum" sz="quarter" idx="4"/>
          </p:nvPr>
        </p:nvSpPr>
        <p:spPr/>
        <p:txBody>
          <a:bodyPr/>
          <a:lstStyle/>
          <a:p>
            <a:fld id="{87674F0A-37BA-4CE3-B1FD-DE57A7E2F2C6}" type="slidenum">
              <a:rPr lang="de-CH" smtClean="0"/>
              <a:pPr/>
              <a:t>65</a:t>
            </a:fld>
            <a:endParaRPr lang="de-CH"/>
          </a:p>
        </p:txBody>
      </p:sp>
      <p:pic>
        <p:nvPicPr>
          <p:cNvPr id="1026" name="Picture 2" descr="C:\Users\moe\AppData\Local\Microsoft\Windows\Temporary Internet Files\Content.IE5\FEQP1OCO\MC900254364[1].wmf"/>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3424554" y="1785651"/>
            <a:ext cx="2690825" cy="2020881"/>
          </a:xfrm>
          <a:prstGeom prst="rect">
            <a:avLst/>
          </a:prstGeom>
          <a:noFill/>
        </p:spPr>
      </p:pic>
    </p:spTree>
    <p:extLst>
      <p:ext uri="{BB962C8B-B14F-4D97-AF65-F5344CB8AC3E}">
        <p14:creationId xmlns:p14="http://schemas.microsoft.com/office/powerpoint/2010/main" val="598252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r>
              <a:rPr lang="de-CH" dirty="0" smtClean="0"/>
              <a:t>Erfolgsrechnung</a:t>
            </a:r>
            <a:endParaRPr lang="de-CH" dirty="0"/>
          </a:p>
        </p:txBody>
      </p:sp>
      <p:sp>
        <p:nvSpPr>
          <p:cNvPr id="14341" name="Rectangle 5"/>
          <p:cNvSpPr>
            <a:spLocks noGrp="1" noChangeArrowheads="1"/>
          </p:cNvSpPr>
          <p:nvPr>
            <p:ph idx="1"/>
          </p:nvPr>
        </p:nvSpPr>
        <p:spPr>
          <a:xfrm>
            <a:off x="683568" y="2276872"/>
            <a:ext cx="7992888" cy="2807970"/>
          </a:xfrm>
        </p:spPr>
        <p:txBody>
          <a:bodyPr/>
          <a:lstStyle/>
          <a:p>
            <a:pPr>
              <a:spcAft>
                <a:spcPts val="600"/>
              </a:spcAft>
            </a:pPr>
            <a:r>
              <a:rPr lang="de-CH" sz="2400" dirty="0" smtClean="0"/>
              <a:t>Es </a:t>
            </a:r>
            <a:r>
              <a:rPr lang="de-CH" sz="2400" dirty="0"/>
              <a:t>werden sämtliche Aufwendungen und Erträge verbucht, die </a:t>
            </a:r>
            <a:r>
              <a:rPr lang="de-CH" sz="2400" b="1" dirty="0">
                <a:solidFill>
                  <a:schemeClr val="accent1"/>
                </a:solidFill>
              </a:rPr>
              <a:t>Konsumcharakter</a:t>
            </a:r>
            <a:r>
              <a:rPr lang="de-CH" sz="2400" dirty="0">
                <a:solidFill>
                  <a:schemeClr val="accent1"/>
                </a:solidFill>
              </a:rPr>
              <a:t> </a:t>
            </a:r>
            <a:r>
              <a:rPr lang="de-CH" sz="2400" dirty="0"/>
              <a:t>haben, sowie </a:t>
            </a:r>
            <a:r>
              <a:rPr lang="de-CH" sz="2400" dirty="0" smtClean="0"/>
              <a:t>Folgekosten </a:t>
            </a:r>
            <a:r>
              <a:rPr lang="de-CH" sz="2400" dirty="0"/>
              <a:t>aus Investitionen (Abschreibungen, Zinsen, Unterhalt)</a:t>
            </a:r>
          </a:p>
          <a:p>
            <a:r>
              <a:rPr lang="de-CH" sz="2400" dirty="0"/>
              <a:t>Grundsatz des </a:t>
            </a:r>
            <a:r>
              <a:rPr lang="de-CH" sz="2400" dirty="0" smtClean="0"/>
              <a:t>Haushaltsgleichgewichts</a:t>
            </a:r>
            <a:endParaRPr lang="de-CH" sz="2400" dirty="0"/>
          </a:p>
        </p:txBody>
      </p:sp>
      <p:sp>
        <p:nvSpPr>
          <p:cNvPr id="6"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7</a:t>
            </a:fld>
            <a:endParaRPr lang="de-CH" dirty="0"/>
          </a:p>
        </p:txBody>
      </p:sp>
    </p:spTree>
    <p:extLst>
      <p:ext uri="{BB962C8B-B14F-4D97-AF65-F5344CB8AC3E}">
        <p14:creationId xmlns:p14="http://schemas.microsoft.com/office/powerpoint/2010/main" val="431437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r>
              <a:rPr lang="de-CH" dirty="0" smtClean="0"/>
              <a:t>Investitionsrechnung</a:t>
            </a:r>
            <a:endParaRPr lang="de-CH" dirty="0"/>
          </a:p>
        </p:txBody>
      </p:sp>
      <p:sp>
        <p:nvSpPr>
          <p:cNvPr id="17411" name="Rectangle 3"/>
          <p:cNvSpPr>
            <a:spLocks noGrp="1" noChangeArrowheads="1"/>
          </p:cNvSpPr>
          <p:nvPr>
            <p:ph idx="1"/>
          </p:nvPr>
        </p:nvSpPr>
        <p:spPr>
          <a:xfrm>
            <a:off x="611560" y="2204864"/>
            <a:ext cx="7920880" cy="2807970"/>
          </a:xfrm>
        </p:spPr>
        <p:txBody>
          <a:bodyPr/>
          <a:lstStyle/>
          <a:p>
            <a:pPr>
              <a:spcAft>
                <a:spcPts val="600"/>
              </a:spcAft>
            </a:pPr>
            <a:r>
              <a:rPr lang="de-CH" sz="2400" dirty="0" smtClean="0"/>
              <a:t>Ausgaben</a:t>
            </a:r>
            <a:r>
              <a:rPr lang="de-CH" sz="2400" dirty="0"/>
              <a:t>, die Vermögenswerte für öffentliche Zwecke mit </a:t>
            </a:r>
            <a:r>
              <a:rPr lang="de-CH" sz="2400" b="1" dirty="0">
                <a:solidFill>
                  <a:schemeClr val="accent1"/>
                </a:solidFill>
              </a:rPr>
              <a:t>mehrjähriger Nutzungsdauer</a:t>
            </a:r>
            <a:r>
              <a:rPr lang="de-CH" sz="2400" dirty="0">
                <a:solidFill>
                  <a:schemeClr val="accent1"/>
                </a:solidFill>
              </a:rPr>
              <a:t> </a:t>
            </a:r>
            <a:r>
              <a:rPr lang="de-CH" sz="2400" dirty="0"/>
              <a:t>schaffen</a:t>
            </a:r>
          </a:p>
          <a:p>
            <a:pPr>
              <a:spcAft>
                <a:spcPts val="600"/>
              </a:spcAft>
            </a:pPr>
            <a:r>
              <a:rPr lang="de-CH" sz="2400" dirty="0"/>
              <a:t>Investitionsausgaben bewirken die Schaffung von </a:t>
            </a:r>
            <a:r>
              <a:rPr lang="de-CH" sz="2400" b="1" dirty="0">
                <a:solidFill>
                  <a:schemeClr val="accent1"/>
                </a:solidFill>
              </a:rPr>
              <a:t>Verwaltungsvermögen</a:t>
            </a:r>
          </a:p>
          <a:p>
            <a:pPr>
              <a:spcAft>
                <a:spcPts val="600"/>
              </a:spcAft>
            </a:pPr>
            <a:r>
              <a:rPr lang="de-CH" sz="2400" dirty="0"/>
              <a:t>Investitionen sind alle </a:t>
            </a:r>
            <a:r>
              <a:rPr lang="de-CH" sz="2400" dirty="0" smtClean="0"/>
              <a:t>Ausgaben, </a:t>
            </a:r>
            <a:r>
              <a:rPr lang="de-CH" sz="2400" dirty="0"/>
              <a:t>die für den Erwerb, die Erstellung sowie die Verbesserung dauerhafter Vermögenswerte getätigt </a:t>
            </a:r>
            <a:r>
              <a:rPr lang="de-CH" sz="2400" dirty="0" smtClean="0"/>
              <a:t>werden</a:t>
            </a:r>
          </a:p>
          <a:p>
            <a:endParaRPr lang="de-CH" sz="2400" dirty="0"/>
          </a:p>
        </p:txBody>
      </p:sp>
      <p:sp>
        <p:nvSpPr>
          <p:cNvPr id="6"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8</a:t>
            </a:fld>
            <a:endParaRPr lang="de-CH" dirty="0"/>
          </a:p>
        </p:txBody>
      </p:sp>
    </p:spTree>
    <p:extLst>
      <p:ext uri="{BB962C8B-B14F-4D97-AF65-F5344CB8AC3E}">
        <p14:creationId xmlns:p14="http://schemas.microsoft.com/office/powerpoint/2010/main" val="3484031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Gliederung der Rechnung</a:t>
            </a:r>
            <a:endParaRPr lang="de-CH" dirty="0"/>
          </a:p>
        </p:txBody>
      </p:sp>
      <p:sp>
        <p:nvSpPr>
          <p:cNvPr id="5" name="Rectangle 5"/>
          <p:cNvSpPr txBox="1">
            <a:spLocks noChangeArrowheads="1"/>
          </p:cNvSpPr>
          <p:nvPr/>
        </p:nvSpPr>
        <p:spPr>
          <a:xfrm>
            <a:off x="467544" y="1844824"/>
            <a:ext cx="8208912" cy="4320480"/>
          </a:xfrm>
          <a:prstGeom prst="rect">
            <a:avLst/>
          </a:prstGeom>
          <a:noFill/>
        </p:spPr>
        <p:txBody>
          <a:bodyPr/>
          <a:lstStyle/>
          <a:p>
            <a:pPr marL="266700" marR="0" lvl="0" indent="-266700" algn="l" defTabSz="914400" rtl="0" eaLnBrk="1" fontAlgn="auto" latinLnBrk="0" hangingPunct="1">
              <a:lnSpc>
                <a:spcPts val="2000"/>
              </a:lnSpc>
              <a:spcBef>
                <a:spcPct val="0"/>
              </a:spcBef>
              <a:spcAft>
                <a:spcPts val="0"/>
              </a:spcAft>
              <a:buClrTx/>
              <a:buSzTx/>
              <a:tabLst/>
              <a:defRPr/>
            </a:pPr>
            <a:r>
              <a:rPr kumimoji="0" lang="fr-CH" sz="2400" b="1" i="0" u="none" strike="noStrike" kern="1200" cap="none" spc="0" normalizeH="0" baseline="0" noProof="0" dirty="0" smtClean="0">
                <a:ln>
                  <a:noFill/>
                </a:ln>
                <a:effectLst/>
                <a:uLnTx/>
                <a:uFillTx/>
                <a:ea typeface="+mn-ea"/>
                <a:cs typeface="+mn-cs"/>
              </a:rPr>
              <a:t>HRM2 </a:t>
            </a:r>
            <a:r>
              <a:rPr kumimoji="0" lang="fr-CH" sz="2400" b="1" i="0" u="none" strike="noStrike" kern="1200" cap="none" spc="0" normalizeH="0" baseline="0" noProof="0" dirty="0" err="1" smtClean="0">
                <a:ln>
                  <a:noFill/>
                </a:ln>
                <a:effectLst/>
                <a:uLnTx/>
                <a:uFillTx/>
                <a:ea typeface="+mn-ea"/>
                <a:cs typeface="+mn-cs"/>
              </a:rPr>
              <a:t>Kontenplan</a:t>
            </a:r>
            <a:r>
              <a:rPr kumimoji="0" lang="fr-CH" sz="2400" b="1" i="0" u="none" strike="noStrike" kern="1200" cap="none" spc="0" normalizeH="0" baseline="0" noProof="0" dirty="0" smtClean="0">
                <a:ln>
                  <a:noFill/>
                </a:ln>
                <a:effectLst/>
                <a:uLnTx/>
                <a:uFillTx/>
                <a:ea typeface="+mn-ea"/>
                <a:cs typeface="+mn-cs"/>
              </a:rPr>
              <a:t>: </a:t>
            </a:r>
            <a:r>
              <a:rPr kumimoji="0" lang="fr-CH" sz="2400" b="1" i="0" u="none" strike="noStrike" kern="1200" cap="none" spc="0" normalizeH="0" baseline="0" noProof="0" dirty="0" err="1" smtClean="0">
                <a:ln>
                  <a:noFill/>
                </a:ln>
                <a:effectLst/>
                <a:uLnTx/>
                <a:uFillTx/>
                <a:ea typeface="+mn-ea"/>
                <a:cs typeface="+mn-cs"/>
              </a:rPr>
              <a:t>Funktionale</a:t>
            </a:r>
            <a:r>
              <a:rPr kumimoji="0" lang="fr-CH" sz="2400" b="1" i="0" u="none" strike="noStrike" kern="1200" cap="none" spc="0" normalizeH="0" baseline="0" noProof="0" dirty="0" smtClean="0">
                <a:ln>
                  <a:noFill/>
                </a:ln>
                <a:effectLst/>
                <a:uLnTx/>
                <a:uFillTx/>
                <a:ea typeface="+mn-ea"/>
                <a:cs typeface="+mn-cs"/>
              </a:rPr>
              <a:t> </a:t>
            </a:r>
            <a:r>
              <a:rPr kumimoji="0" lang="fr-CH" sz="2400" b="1" i="0" u="none" strike="noStrike" kern="1200" cap="none" spc="0" normalizeH="0" baseline="0" noProof="0" dirty="0" err="1" smtClean="0">
                <a:ln>
                  <a:noFill/>
                </a:ln>
                <a:effectLst/>
                <a:uLnTx/>
                <a:uFillTx/>
                <a:ea typeface="+mn-ea"/>
                <a:cs typeface="+mn-cs"/>
              </a:rPr>
              <a:t>Gliederung</a:t>
            </a:r>
            <a:r>
              <a:rPr kumimoji="0" lang="fr-CH" sz="2400" b="1" i="0" u="none" strike="noStrike" kern="1200" cap="none" spc="0" normalizeH="0" baseline="0" noProof="0" dirty="0" smtClean="0">
                <a:ln>
                  <a:noFill/>
                </a:ln>
                <a:effectLst/>
                <a:uLnTx/>
                <a:uFillTx/>
                <a:ea typeface="+mn-ea"/>
                <a:cs typeface="+mn-cs"/>
              </a:rPr>
              <a:t> </a:t>
            </a:r>
            <a:r>
              <a:rPr kumimoji="0" lang="fr-CH" sz="2800" b="1" i="0" u="none" strike="noStrike" kern="1200" cap="none" spc="0" normalizeH="0" baseline="0" noProof="0" dirty="0" smtClean="0">
                <a:ln>
                  <a:noFill/>
                </a:ln>
                <a:solidFill>
                  <a:srgbClr val="0070C0"/>
                </a:solidFill>
                <a:effectLst/>
                <a:uLnTx/>
                <a:uFillTx/>
                <a:ea typeface="+mn-ea"/>
                <a:cs typeface="+mn-cs"/>
              </a:rPr>
              <a:t>ER</a:t>
            </a:r>
            <a:r>
              <a:rPr kumimoji="0" lang="fr-CH" sz="2400" b="1" i="0" u="none" strike="noStrike" kern="1200" cap="none" spc="0" normalizeH="0" baseline="0" noProof="0" dirty="0" smtClean="0">
                <a:ln>
                  <a:noFill/>
                </a:ln>
                <a:solidFill>
                  <a:srgbClr val="0070C0"/>
                </a:solidFill>
                <a:effectLst/>
                <a:uLnTx/>
                <a:uFillTx/>
                <a:ea typeface="+mn-ea"/>
                <a:cs typeface="+mn-cs"/>
              </a:rPr>
              <a:t> </a:t>
            </a:r>
            <a:r>
              <a:rPr kumimoji="0" lang="fr-CH" sz="2400" b="1" i="0" u="none" strike="noStrike" kern="1200" cap="none" spc="0" normalizeH="0" baseline="0" noProof="0" dirty="0" smtClean="0">
                <a:ln>
                  <a:noFill/>
                </a:ln>
                <a:effectLst/>
                <a:uLnTx/>
                <a:uFillTx/>
                <a:ea typeface="+mn-ea"/>
                <a:cs typeface="+mn-cs"/>
              </a:rPr>
              <a:t>und</a:t>
            </a:r>
            <a:r>
              <a:rPr kumimoji="0" lang="fr-CH" sz="2400" b="1" i="0" u="none" strike="noStrike" kern="1200" cap="none" spc="0" normalizeH="0" baseline="0" noProof="0" dirty="0" smtClean="0">
                <a:ln>
                  <a:noFill/>
                </a:ln>
                <a:solidFill>
                  <a:srgbClr val="0070C0"/>
                </a:solidFill>
                <a:effectLst/>
                <a:uLnTx/>
                <a:uFillTx/>
                <a:ea typeface="+mn-ea"/>
                <a:cs typeface="+mn-cs"/>
              </a:rPr>
              <a:t> </a:t>
            </a:r>
            <a:r>
              <a:rPr kumimoji="0" lang="fr-CH" sz="2800" b="1" i="0" u="none" strike="noStrike" kern="1200" cap="none" spc="0" normalizeH="0" baseline="0" noProof="0" dirty="0" smtClean="0">
                <a:ln>
                  <a:noFill/>
                </a:ln>
                <a:solidFill>
                  <a:srgbClr val="00B050"/>
                </a:solidFill>
                <a:effectLst/>
                <a:uLnTx/>
                <a:uFillTx/>
                <a:ea typeface="+mn-ea"/>
                <a:cs typeface="+mn-cs"/>
              </a:rPr>
              <a:t>IR</a:t>
            </a:r>
          </a:p>
          <a:p>
            <a:pPr marL="266700" marR="0" lvl="0" indent="-266700" algn="l" defTabSz="914400" rtl="0" eaLnBrk="1" fontAlgn="auto" latinLnBrk="0" hangingPunct="1">
              <a:lnSpc>
                <a:spcPts val="2000"/>
              </a:lnSpc>
              <a:spcBef>
                <a:spcPct val="0"/>
              </a:spcBef>
              <a:spcAft>
                <a:spcPts val="0"/>
              </a:spcAft>
              <a:buClrTx/>
              <a:buSzTx/>
              <a:tabLst/>
              <a:defRPr/>
            </a:pPr>
            <a:endParaRPr kumimoji="0" lang="fr-CH" sz="2400" b="1" i="0" u="none" strike="noStrike" kern="1200" cap="none" spc="0" normalizeH="0" baseline="0" noProof="0" dirty="0" smtClean="0">
              <a:ln>
                <a:noFill/>
              </a:ln>
              <a:effectLst/>
              <a:uLnTx/>
              <a:uFillTx/>
              <a:ea typeface="+mn-ea"/>
              <a:cs typeface="+mn-cs"/>
            </a:endParaRPr>
          </a:p>
          <a:p>
            <a:pPr marR="0" lvl="0" algn="l" defTabSz="914400" rtl="0" eaLnBrk="1" fontAlgn="auto" latinLnBrk="0" hangingPunct="1">
              <a:lnSpc>
                <a:spcPct val="100000"/>
              </a:lnSpc>
              <a:spcBef>
                <a:spcPct val="20000"/>
              </a:spcBef>
              <a:spcAft>
                <a:spcPts val="0"/>
              </a:spcAft>
              <a:buClrTx/>
              <a:buSzTx/>
              <a:tabLst/>
              <a:defRPr/>
            </a:pPr>
            <a:r>
              <a:rPr kumimoji="0" lang="de-CH" sz="2400" b="1" i="0" u="none" strike="noStrike" kern="1200" cap="none" spc="0" normalizeH="0" baseline="0" noProof="0" dirty="0" smtClean="0">
                <a:ln>
                  <a:noFill/>
                </a:ln>
                <a:solidFill>
                  <a:schemeClr val="tx1"/>
                </a:solidFill>
                <a:effectLst/>
                <a:uLnTx/>
                <a:uFillTx/>
                <a:ea typeface="+mn-ea"/>
                <a:cs typeface="+mn-cs"/>
              </a:rPr>
              <a:t>Gliederung nach Aufgaben einer öffentlichen Verwaltung</a:t>
            </a:r>
          </a:p>
          <a:p>
            <a:pPr marL="285750" marR="0" lvl="1" algn="l" defTabSz="914400" rtl="0" eaLnBrk="1" fontAlgn="auto" latinLnBrk="0" hangingPunct="1">
              <a:lnSpc>
                <a:spcPct val="100000"/>
              </a:lnSpc>
              <a:spcBef>
                <a:spcPct val="20000"/>
              </a:spcBef>
              <a:spcAft>
                <a:spcPts val="0"/>
              </a:spcAft>
              <a:buClrTx/>
              <a:buSzTx/>
              <a:tabLst/>
              <a:defRPr/>
            </a:pPr>
            <a:r>
              <a:rPr kumimoji="0" lang="de-CH" altLang="ja-JP" b="0" i="0" u="none" strike="noStrike" kern="1200" cap="none" spc="0" normalizeH="0" baseline="0" noProof="0" dirty="0" smtClean="0">
                <a:ln>
                  <a:noFill/>
                </a:ln>
                <a:solidFill>
                  <a:schemeClr val="tx1"/>
                </a:solidFill>
                <a:effectLst/>
                <a:uLnTx/>
                <a:uFillTx/>
              </a:rPr>
              <a:t>0 	Allgemeine Verwaltung</a:t>
            </a:r>
            <a:endParaRPr kumimoji="0" lang="de-CH" b="0" i="0" u="none" strike="noStrike" kern="1200" cap="none" spc="0" normalizeH="0" baseline="0" noProof="0" dirty="0" smtClean="0">
              <a:ln>
                <a:noFill/>
              </a:ln>
              <a:solidFill>
                <a:schemeClr val="tx1"/>
              </a:solidFill>
              <a:effectLst/>
              <a:uLnTx/>
              <a:uFillTx/>
            </a:endParaRPr>
          </a:p>
          <a:p>
            <a:pPr marL="533400" marR="0" lvl="1" indent="-247650" algn="l" defTabSz="914400" rtl="0" eaLnBrk="1" fontAlgn="auto" latinLnBrk="0" hangingPunct="1">
              <a:lnSpc>
                <a:spcPct val="100000"/>
              </a:lnSpc>
              <a:spcBef>
                <a:spcPct val="20000"/>
              </a:spcBef>
              <a:spcAft>
                <a:spcPts val="0"/>
              </a:spcAft>
              <a:buClrTx/>
              <a:buSzTx/>
              <a:tabLst/>
              <a:defRPr/>
            </a:pPr>
            <a:r>
              <a:rPr kumimoji="0" lang="de-CH" altLang="ja-JP" b="0" i="0" u="none" strike="noStrike" kern="1200" cap="none" spc="0" normalizeH="0" baseline="0" noProof="0" dirty="0" smtClean="0">
                <a:ln>
                  <a:noFill/>
                </a:ln>
                <a:solidFill>
                  <a:schemeClr val="tx1"/>
                </a:solidFill>
                <a:effectLst/>
                <a:uLnTx/>
                <a:uFillTx/>
              </a:rPr>
              <a:t>1		Öffentliche Ordnung und Sicherheit, Verteidigung</a:t>
            </a:r>
            <a:endParaRPr kumimoji="0" lang="de-CH" b="0" i="0" u="none" strike="noStrike" kern="1200" cap="none" spc="0" normalizeH="0" baseline="0" noProof="0" dirty="0" smtClean="0">
              <a:ln>
                <a:noFill/>
              </a:ln>
              <a:solidFill>
                <a:schemeClr val="tx1"/>
              </a:solidFill>
              <a:effectLst/>
              <a:uLnTx/>
              <a:uFillTx/>
            </a:endParaRPr>
          </a:p>
          <a:p>
            <a:pPr marL="533400" marR="0" lvl="1" indent="-247650" algn="l" defTabSz="914400" rtl="0" eaLnBrk="1" fontAlgn="auto" latinLnBrk="0" hangingPunct="1">
              <a:lnSpc>
                <a:spcPct val="100000"/>
              </a:lnSpc>
              <a:spcBef>
                <a:spcPct val="20000"/>
              </a:spcBef>
              <a:spcAft>
                <a:spcPts val="0"/>
              </a:spcAft>
              <a:buClrTx/>
              <a:buSzTx/>
              <a:buFontTx/>
              <a:buChar char="2"/>
              <a:tabLst/>
              <a:defRPr/>
            </a:pPr>
            <a:r>
              <a:rPr kumimoji="0" lang="de-CH" b="0" i="0" u="none" strike="noStrike" kern="1200" cap="none" spc="0" normalizeH="0" baseline="0" noProof="0" dirty="0" smtClean="0">
                <a:ln>
                  <a:noFill/>
                </a:ln>
                <a:solidFill>
                  <a:schemeClr val="tx1"/>
                </a:solidFill>
                <a:effectLst/>
                <a:uLnTx/>
                <a:uFillTx/>
              </a:rPr>
              <a:t> 	Bildung</a:t>
            </a:r>
          </a:p>
          <a:p>
            <a:pPr marL="285750" marR="0" lvl="1" algn="l" defTabSz="914400" rtl="0" eaLnBrk="1" fontAlgn="auto" latinLnBrk="0" hangingPunct="1">
              <a:lnSpc>
                <a:spcPct val="100000"/>
              </a:lnSpc>
              <a:spcBef>
                <a:spcPct val="20000"/>
              </a:spcBef>
              <a:spcAft>
                <a:spcPts val="0"/>
              </a:spcAft>
              <a:buClrTx/>
              <a:buSzTx/>
              <a:tabLst/>
              <a:defRPr/>
            </a:pPr>
            <a:r>
              <a:rPr lang="de-CH" dirty="0" smtClean="0"/>
              <a:t>3 	Kultur, Sport  und Freizeit</a:t>
            </a:r>
          </a:p>
          <a:p>
            <a:pPr marL="285750" marR="0" lvl="1" algn="l" defTabSz="914400" rtl="0" eaLnBrk="1" fontAlgn="auto" latinLnBrk="0" hangingPunct="1">
              <a:lnSpc>
                <a:spcPct val="100000"/>
              </a:lnSpc>
              <a:spcBef>
                <a:spcPct val="20000"/>
              </a:spcBef>
              <a:spcAft>
                <a:spcPts val="0"/>
              </a:spcAft>
              <a:buClrTx/>
              <a:buSzTx/>
              <a:tabLst/>
              <a:defRPr/>
            </a:pPr>
            <a:r>
              <a:rPr kumimoji="0" lang="de-CH" b="0" i="0" u="none" strike="noStrike" kern="1200" cap="none" spc="0" normalizeH="0" baseline="0" noProof="0" dirty="0" smtClean="0">
                <a:ln>
                  <a:noFill/>
                </a:ln>
                <a:solidFill>
                  <a:schemeClr val="tx1"/>
                </a:solidFill>
                <a:effectLst/>
                <a:uLnTx/>
                <a:uFillTx/>
              </a:rPr>
              <a:t>4 	Gesundheit</a:t>
            </a:r>
          </a:p>
          <a:p>
            <a:pPr marL="285750" marR="0" lvl="1" algn="l" defTabSz="914400" rtl="0" eaLnBrk="1" fontAlgn="auto" latinLnBrk="0" hangingPunct="1">
              <a:lnSpc>
                <a:spcPct val="100000"/>
              </a:lnSpc>
              <a:spcBef>
                <a:spcPct val="20000"/>
              </a:spcBef>
              <a:spcAft>
                <a:spcPts val="0"/>
              </a:spcAft>
              <a:buClrTx/>
              <a:buSzTx/>
              <a:tabLst/>
              <a:defRPr/>
            </a:pPr>
            <a:r>
              <a:rPr lang="de-CH" dirty="0" smtClean="0"/>
              <a:t>5 	Soziale Sicherheit</a:t>
            </a:r>
          </a:p>
          <a:p>
            <a:pPr marL="285750" marR="0" lvl="1" algn="l" defTabSz="914400" rtl="0" eaLnBrk="1" fontAlgn="auto" latinLnBrk="0" hangingPunct="1">
              <a:lnSpc>
                <a:spcPct val="100000"/>
              </a:lnSpc>
              <a:spcBef>
                <a:spcPct val="20000"/>
              </a:spcBef>
              <a:spcAft>
                <a:spcPts val="0"/>
              </a:spcAft>
              <a:buClrTx/>
              <a:buSzTx/>
              <a:tabLst/>
              <a:defRPr/>
            </a:pPr>
            <a:r>
              <a:rPr kumimoji="0" lang="de-CH" b="0" i="0" u="none" strike="noStrike" kern="1200" cap="none" spc="0" normalizeH="0" baseline="0" noProof="0" dirty="0" smtClean="0">
                <a:ln>
                  <a:noFill/>
                </a:ln>
                <a:solidFill>
                  <a:schemeClr val="tx1"/>
                </a:solidFill>
                <a:effectLst/>
                <a:uLnTx/>
                <a:uFillTx/>
              </a:rPr>
              <a:t>6 	Verkehr und Nachrichtenübermittlung</a:t>
            </a:r>
          </a:p>
          <a:p>
            <a:pPr marL="285750" marR="0" lvl="1" algn="l" defTabSz="914400" rtl="0" eaLnBrk="1" fontAlgn="auto" latinLnBrk="0" hangingPunct="1">
              <a:lnSpc>
                <a:spcPct val="100000"/>
              </a:lnSpc>
              <a:spcBef>
                <a:spcPct val="20000"/>
              </a:spcBef>
              <a:spcAft>
                <a:spcPts val="0"/>
              </a:spcAft>
              <a:buClrTx/>
              <a:buSzTx/>
              <a:tabLst/>
              <a:defRPr/>
            </a:pPr>
            <a:r>
              <a:rPr lang="de-CH" dirty="0" smtClean="0"/>
              <a:t>7 	Umweltschutz und Raumordnung</a:t>
            </a:r>
          </a:p>
          <a:p>
            <a:pPr marL="285750" marR="0" lvl="1" algn="l" defTabSz="914400" rtl="0" eaLnBrk="1" fontAlgn="auto" latinLnBrk="0" hangingPunct="1">
              <a:lnSpc>
                <a:spcPct val="100000"/>
              </a:lnSpc>
              <a:spcBef>
                <a:spcPct val="20000"/>
              </a:spcBef>
              <a:spcAft>
                <a:spcPts val="0"/>
              </a:spcAft>
              <a:buClrTx/>
              <a:buSzTx/>
              <a:tabLst/>
              <a:defRPr/>
            </a:pPr>
            <a:r>
              <a:rPr kumimoji="0" lang="de-CH" b="0" i="0" u="none" strike="noStrike" kern="1200" cap="none" spc="0" normalizeH="0" baseline="0" noProof="0" dirty="0" smtClean="0">
                <a:ln>
                  <a:noFill/>
                </a:ln>
                <a:solidFill>
                  <a:schemeClr val="tx1"/>
                </a:solidFill>
                <a:effectLst/>
                <a:uLnTx/>
                <a:uFillTx/>
              </a:rPr>
              <a:t>8</a:t>
            </a:r>
            <a:r>
              <a:rPr kumimoji="0" lang="de-CH" b="0" i="0" u="none" strike="noStrike" kern="1200" cap="none" spc="0" normalizeH="0" noProof="0" dirty="0" smtClean="0">
                <a:ln>
                  <a:noFill/>
                </a:ln>
                <a:solidFill>
                  <a:schemeClr val="tx1"/>
                </a:solidFill>
                <a:effectLst/>
                <a:uLnTx/>
                <a:uFillTx/>
              </a:rPr>
              <a:t> 	Volkswirtschaft</a:t>
            </a:r>
          </a:p>
          <a:p>
            <a:pPr marL="285750" marR="0" lvl="1" algn="l" defTabSz="914400" rtl="0" eaLnBrk="1" fontAlgn="auto" latinLnBrk="0" hangingPunct="1">
              <a:lnSpc>
                <a:spcPct val="100000"/>
              </a:lnSpc>
              <a:spcBef>
                <a:spcPct val="20000"/>
              </a:spcBef>
              <a:spcAft>
                <a:spcPts val="0"/>
              </a:spcAft>
              <a:buClrTx/>
              <a:buSzTx/>
              <a:tabLst/>
              <a:defRPr/>
            </a:pPr>
            <a:r>
              <a:rPr lang="de-CH" baseline="0" dirty="0" smtClean="0"/>
              <a:t>9</a:t>
            </a:r>
            <a:r>
              <a:rPr lang="de-CH" dirty="0" smtClean="0"/>
              <a:t> 	Finanzen und Steuern</a:t>
            </a:r>
            <a:endParaRPr kumimoji="0" lang="de-CH" b="0" i="0" u="none" strike="noStrike" kern="1200" cap="none" spc="0" normalizeH="0" baseline="0" noProof="0" dirty="0" smtClean="0">
              <a:ln>
                <a:noFill/>
              </a:ln>
              <a:solidFill>
                <a:schemeClr val="tx1"/>
              </a:solidFill>
              <a:effectLst/>
              <a:uLnTx/>
              <a:uFillTx/>
            </a:endParaRPr>
          </a:p>
          <a:p>
            <a:pPr marL="266700" marR="0" lvl="0" indent="-2667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de-CH" sz="2400" b="1" i="0" u="none" strike="noStrike" kern="1200" cap="none" spc="0" normalizeH="0" baseline="0" noProof="0" dirty="0">
              <a:ln>
                <a:noFill/>
              </a:ln>
              <a:solidFill>
                <a:schemeClr val="tx1"/>
              </a:solidFill>
              <a:effectLst/>
              <a:uLnTx/>
              <a:uFillTx/>
              <a:ea typeface="+mn-ea"/>
              <a:cs typeface="+mn-cs"/>
            </a:endParaRPr>
          </a:p>
        </p:txBody>
      </p:sp>
      <p:sp>
        <p:nvSpPr>
          <p:cNvPr id="6" name="Foliennummernplatzhalter 3"/>
          <p:cNvSpPr>
            <a:spLocks noGrp="1"/>
          </p:cNvSpPr>
          <p:nvPr>
            <p:ph type="sldNum" sz="quarter" idx="4"/>
          </p:nvPr>
        </p:nvSpPr>
        <p:spPr>
          <a:xfrm>
            <a:off x="431800" y="6324453"/>
            <a:ext cx="2057400" cy="365125"/>
          </a:xfrm>
        </p:spPr>
        <p:txBody>
          <a:bodyPr/>
          <a:lstStyle/>
          <a:p>
            <a:fld id="{87674F0A-37BA-4CE3-B1FD-DE57A7E2F2C6}" type="slidenum">
              <a:rPr lang="de-CH" smtClean="0"/>
              <a:pPr/>
              <a:t>9</a:t>
            </a:fld>
            <a:endParaRPr lang="de-CH" dirty="0"/>
          </a:p>
        </p:txBody>
      </p:sp>
    </p:spTree>
    <p:extLst>
      <p:ext uri="{BB962C8B-B14F-4D97-AF65-F5344CB8AC3E}">
        <p14:creationId xmlns:p14="http://schemas.microsoft.com/office/powerpoint/2010/main" val="984507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Office-Design">
  <a:themeElements>
    <a:clrScheme name="Office-Design">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Design">
  <a:themeElements>
    <a:clrScheme name="Office-Design">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1411E25A99DA24BB3E9476FEC3D7572" ma:contentTypeVersion="0" ma:contentTypeDescription="Ein neues Dokument erstellen." ma:contentTypeScope="" ma:versionID="b57719e60849cb2503bce0210e3718ab">
  <xsd:schema xmlns:xsd="http://www.w3.org/2001/XMLSchema" xmlns:p="http://schemas.microsoft.com/office/2006/metadata/properties" targetNamespace="http://schemas.microsoft.com/office/2006/metadata/properties" ma:root="true" ma:fieldsID="246f02dd96380beb4f7cdcce14d77fd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ma:readOnly="tru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B581FD-E0AE-4C41-B100-1BAED8BE2B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1773F09-86C6-49DA-9C6F-61D5E2D33B21}">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842F1BD6-CDB8-4528-A967-5215E31117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Vorlage Präsentation</Template>
  <TotalTime>0</TotalTime>
  <Words>2766</Words>
  <Application>Microsoft Office PowerPoint</Application>
  <PresentationFormat>Bildschirmpräsentation (4:3)</PresentationFormat>
  <Paragraphs>841</Paragraphs>
  <Slides>65</Slides>
  <Notes>33</Notes>
  <HiddenSlides>0</HiddenSlides>
  <MMClips>0</MMClips>
  <ScaleCrop>false</ScaleCrop>
  <HeadingPairs>
    <vt:vector size="4" baseType="variant">
      <vt:variant>
        <vt:lpstr>Design</vt:lpstr>
      </vt:variant>
      <vt:variant>
        <vt:i4>2</vt:i4>
      </vt:variant>
      <vt:variant>
        <vt:lpstr>Folientitel</vt:lpstr>
      </vt:variant>
      <vt:variant>
        <vt:i4>65</vt:i4>
      </vt:variant>
    </vt:vector>
  </HeadingPairs>
  <TitlesOfParts>
    <vt:vector size="67" baseType="lpstr">
      <vt:lpstr>1_Office-Design</vt:lpstr>
      <vt:lpstr>2_Office-Design</vt:lpstr>
      <vt:lpstr>ÜK 4: Modul G-08 Leistungsziel 1.1.6.1.1</vt:lpstr>
      <vt:lpstr>PowerPoint-Präsentation</vt:lpstr>
      <vt:lpstr>Rechtliche Grundlagen</vt:lpstr>
      <vt:lpstr>Haushaltsgrundsätze</vt:lpstr>
      <vt:lpstr>Grundsätze Rechnungslegung</vt:lpstr>
      <vt:lpstr>HRM2 – Aufbau / Anforderungen</vt:lpstr>
      <vt:lpstr>Erfolgsrechnung</vt:lpstr>
      <vt:lpstr>Investitionsrechnung</vt:lpstr>
      <vt:lpstr>Gliederung der Rechnung</vt:lpstr>
      <vt:lpstr>HRM2 Kontenplan: ER Artengliederung</vt:lpstr>
      <vt:lpstr>HRM2 Kontenplan: ER Artengliederung </vt:lpstr>
      <vt:lpstr>PowerPoint-Präsentation</vt:lpstr>
      <vt:lpstr>Gliederung der Kontierung Kontonummer 1506.3100.00</vt:lpstr>
      <vt:lpstr>HRM2 Kontenplan: IR Artengliederung </vt:lpstr>
      <vt:lpstr>HRM2 Kontenplan: IR Artengliederung </vt:lpstr>
      <vt:lpstr>PowerPoint-Präsentation</vt:lpstr>
      <vt:lpstr>Kontenplan HRM2: Bilanz (Sachgruppen)</vt:lpstr>
      <vt:lpstr> Aktiven</vt:lpstr>
      <vt:lpstr>Passiven</vt:lpstr>
      <vt:lpstr>Spezialfinanzierungen (SF)</vt:lpstr>
      <vt:lpstr>Investitionsbegriff  (sachlich und finanziell)</vt:lpstr>
      <vt:lpstr>Aktivierungsgrenze</vt:lpstr>
      <vt:lpstr>Kreditarten</vt:lpstr>
      <vt:lpstr>Wichtiges Führungsinstrument</vt:lpstr>
      <vt:lpstr>Budgetzahlen</vt:lpstr>
      <vt:lpstr>Kreditbewilligung (§ 19 FiV)</vt:lpstr>
      <vt:lpstr>Zeitlicher Ablauf des Budgetprozesses</vt:lpstr>
      <vt:lpstr>Prozesse in der Finanzverwaltung während eines Jahres</vt:lpstr>
      <vt:lpstr>Abschluss der Jahresrechnung, Ablauf</vt:lpstr>
      <vt:lpstr>Unterschied Rechnung / Budget  </vt:lpstr>
      <vt:lpstr>Abschluss der Jahresrechnung</vt:lpstr>
      <vt:lpstr>«Mechanik» des Jahresabschlusses</vt:lpstr>
      <vt:lpstr>Ergebnis/Erfolgsausweis</vt:lpstr>
      <vt:lpstr>PowerPoint-Präsentation</vt:lpstr>
      <vt:lpstr>PowerPoint-Präsentation</vt:lpstr>
      <vt:lpstr>Was sagen uns Kennzahlen?</vt:lpstr>
      <vt:lpstr>Selbstfinanzierungsgrad</vt:lpstr>
      <vt:lpstr>Praxisbeispiel Selbstfinanzierung</vt:lpstr>
      <vt:lpstr>Selbstfinanzierungsgrad</vt:lpstr>
      <vt:lpstr>Nettoschuld / Nettovermögen (1)</vt:lpstr>
      <vt:lpstr>Kreditoren- und Debitorenverarbeitung</vt:lpstr>
      <vt:lpstr>Kreditoren-rechnung</vt:lpstr>
      <vt:lpstr>Debitoren-rechnung</vt:lpstr>
      <vt:lpstr>Mahnlauf bis Betreibungsbegehren</vt:lpstr>
      <vt:lpstr>Öffentliche Abgaben</vt:lpstr>
      <vt:lpstr>Steuerhoheit</vt:lpstr>
      <vt:lpstr>Steuern (Staats- und Gemeindesteuern)</vt:lpstr>
      <vt:lpstr>Kausalabgaben</vt:lpstr>
      <vt:lpstr> Gebühren</vt:lpstr>
      <vt:lpstr>Sackgebühren</vt:lpstr>
      <vt:lpstr>Kausalabgaben</vt:lpstr>
      <vt:lpstr>Vorzugslasten (Beiträge)</vt:lpstr>
      <vt:lpstr>Kausalabgaben</vt:lpstr>
      <vt:lpstr>Ersatzabgaben</vt:lpstr>
      <vt:lpstr>Bemessung von Kausalabgaben</vt:lpstr>
      <vt:lpstr>Kostendeckungsprinzip</vt:lpstr>
      <vt:lpstr>Äquivalenzprinzip</vt:lpstr>
      <vt:lpstr>Beispiel Kanton Aargau</vt:lpstr>
      <vt:lpstr>Beispiel Gemeinde</vt:lpstr>
      <vt:lpstr>Spezialfinanzierungen 1/2</vt:lpstr>
      <vt:lpstr>Spezialfinanzierungen 2/2</vt:lpstr>
      <vt:lpstr>Aufgaben- und  Finanzplanung</vt:lpstr>
      <vt:lpstr>Aufgaben- und  Finanzplanung</vt:lpstr>
      <vt:lpstr>Rückstellungen</vt:lpstr>
      <vt:lpstr>Ziel erreicht?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üK 1</dc:title>
  <dc:creator>moe;richard.schraner@fislisbach.ch</dc:creator>
  <cp:lastModifiedBy>Strahm Daniela</cp:lastModifiedBy>
  <cp:revision>1509</cp:revision>
  <cp:lastPrinted>2014-06-24T11:41:50Z</cp:lastPrinted>
  <dcterms:created xsi:type="dcterms:W3CDTF">2011-08-03T10:23:25Z</dcterms:created>
  <dcterms:modified xsi:type="dcterms:W3CDTF">2017-10-25T08:39:24Z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0x010100B1411E25A99DA24BB3E9476FEC3D7572</vt:lpwstr>
  </property>
</Properties>
</file>