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02" r:id="rId5"/>
  </p:sldMasterIdLst>
  <p:notesMasterIdLst>
    <p:notesMasterId r:id="rId119"/>
  </p:notesMasterIdLst>
  <p:handoutMasterIdLst>
    <p:handoutMasterId r:id="rId120"/>
  </p:handoutMasterIdLst>
  <p:sldIdLst>
    <p:sldId id="568" r:id="rId6"/>
    <p:sldId id="569" r:id="rId7"/>
    <p:sldId id="258" r:id="rId8"/>
    <p:sldId id="262" r:id="rId9"/>
    <p:sldId id="383" r:id="rId10"/>
    <p:sldId id="384" r:id="rId11"/>
    <p:sldId id="385" r:id="rId12"/>
    <p:sldId id="386" r:id="rId13"/>
    <p:sldId id="488" r:id="rId14"/>
    <p:sldId id="388" r:id="rId15"/>
    <p:sldId id="387" r:id="rId16"/>
    <p:sldId id="465" r:id="rId17"/>
    <p:sldId id="477" r:id="rId18"/>
    <p:sldId id="444" r:id="rId19"/>
    <p:sldId id="389" r:id="rId20"/>
    <p:sldId id="390" r:id="rId21"/>
    <p:sldId id="494" r:id="rId22"/>
    <p:sldId id="395" r:id="rId23"/>
    <p:sldId id="478" r:id="rId24"/>
    <p:sldId id="479" r:id="rId25"/>
    <p:sldId id="489" r:id="rId26"/>
    <p:sldId id="396" r:id="rId27"/>
    <p:sldId id="480" r:id="rId28"/>
    <p:sldId id="481" r:id="rId29"/>
    <p:sldId id="490" r:id="rId30"/>
    <p:sldId id="393" r:id="rId31"/>
    <p:sldId id="394" r:id="rId32"/>
    <p:sldId id="464" r:id="rId33"/>
    <p:sldId id="476" r:id="rId34"/>
    <p:sldId id="403" r:id="rId35"/>
    <p:sldId id="461" r:id="rId36"/>
    <p:sldId id="462" r:id="rId37"/>
    <p:sldId id="495" r:id="rId38"/>
    <p:sldId id="473" r:id="rId39"/>
    <p:sldId id="496" r:id="rId40"/>
    <p:sldId id="402" r:id="rId41"/>
    <p:sldId id="469" r:id="rId42"/>
    <p:sldId id="467" r:id="rId43"/>
    <p:sldId id="468" r:id="rId44"/>
    <p:sldId id="470" r:id="rId45"/>
    <p:sldId id="471" r:id="rId46"/>
    <p:sldId id="472" r:id="rId47"/>
    <p:sldId id="474" r:id="rId48"/>
    <p:sldId id="475" r:id="rId49"/>
    <p:sldId id="491" r:id="rId50"/>
    <p:sldId id="493"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12" r:id="rId67"/>
    <p:sldId id="513" r:id="rId68"/>
    <p:sldId id="514" r:id="rId69"/>
    <p:sldId id="515" r:id="rId70"/>
    <p:sldId id="516" r:id="rId71"/>
    <p:sldId id="517" r:id="rId72"/>
    <p:sldId id="518" r:id="rId73"/>
    <p:sldId id="519" r:id="rId74"/>
    <p:sldId id="520" r:id="rId75"/>
    <p:sldId id="521" r:id="rId76"/>
    <p:sldId id="522" r:id="rId77"/>
    <p:sldId id="523" r:id="rId78"/>
    <p:sldId id="524" r:id="rId79"/>
    <p:sldId id="525" r:id="rId80"/>
    <p:sldId id="526" r:id="rId81"/>
    <p:sldId id="527" r:id="rId82"/>
    <p:sldId id="528" r:id="rId83"/>
    <p:sldId id="529" r:id="rId84"/>
    <p:sldId id="530" r:id="rId85"/>
    <p:sldId id="531" r:id="rId86"/>
    <p:sldId id="550" r:id="rId87"/>
    <p:sldId id="551" r:id="rId88"/>
    <p:sldId id="552" r:id="rId89"/>
    <p:sldId id="553" r:id="rId90"/>
    <p:sldId id="536" r:id="rId91"/>
    <p:sldId id="537" r:id="rId92"/>
    <p:sldId id="538" r:id="rId93"/>
    <p:sldId id="539" r:id="rId94"/>
    <p:sldId id="540" r:id="rId95"/>
    <p:sldId id="541" r:id="rId96"/>
    <p:sldId id="542" r:id="rId97"/>
    <p:sldId id="543" r:id="rId98"/>
    <p:sldId id="544" r:id="rId99"/>
    <p:sldId id="545" r:id="rId100"/>
    <p:sldId id="546" r:id="rId101"/>
    <p:sldId id="547" r:id="rId102"/>
    <p:sldId id="548" r:id="rId103"/>
    <p:sldId id="549" r:id="rId104"/>
    <p:sldId id="554" r:id="rId105"/>
    <p:sldId id="555" r:id="rId106"/>
    <p:sldId id="556" r:id="rId107"/>
    <p:sldId id="557" r:id="rId108"/>
    <p:sldId id="558" r:id="rId109"/>
    <p:sldId id="559" r:id="rId110"/>
    <p:sldId id="570" r:id="rId111"/>
    <p:sldId id="561" r:id="rId112"/>
    <p:sldId id="562" r:id="rId113"/>
    <p:sldId id="563" r:id="rId114"/>
    <p:sldId id="564" r:id="rId115"/>
    <p:sldId id="565" r:id="rId116"/>
    <p:sldId id="566" r:id="rId117"/>
    <p:sldId id="567" r:id="rId118"/>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35" autoAdjust="0"/>
    <p:restoredTop sz="93373" autoAdjust="0"/>
  </p:normalViewPr>
  <p:slideViewPr>
    <p:cSldViewPr>
      <p:cViewPr>
        <p:scale>
          <a:sx n="128" d="100"/>
          <a:sy n="128" d="100"/>
        </p:scale>
        <p:origin x="110" y="658"/>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SWIN01\finanz\EXCEL\Abrechnungen%20-%20Auswertungen\Kennzahlen\Einwohnergemeinde%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Nettoinvestitionen / Selbstfinanzierung 2014 - 2018</a:t>
            </a:r>
          </a:p>
        </c:rich>
      </c:tx>
      <c:overlay val="0"/>
      <c:spPr>
        <a:noFill/>
        <a:ln>
          <a:noFill/>
        </a:ln>
        <a:effectLst/>
      </c:spPr>
    </c:title>
    <c:autoTitleDeleted val="0"/>
    <c:plotArea>
      <c:layout>
        <c:manualLayout>
          <c:layoutTarget val="inner"/>
          <c:xMode val="edge"/>
          <c:yMode val="edge"/>
          <c:x val="0.10961536826492969"/>
          <c:y val="0.12406046659674499"/>
          <c:w val="0.82899791695204261"/>
          <c:h val="0.70263062047661551"/>
        </c:manualLayout>
      </c:layout>
      <c:lineChart>
        <c:grouping val="standard"/>
        <c:varyColors val="0"/>
        <c:ser>
          <c:idx val="2"/>
          <c:order val="0"/>
          <c:tx>
            <c:strRef>
              <c:f>'EQ - NI'!$A$4</c:f>
              <c:strCache>
                <c:ptCount val="1"/>
                <c:pt idx="0">
                  <c:v>Nettoinvestitionen</c:v>
                </c:pt>
              </c:strCache>
            </c:strRef>
          </c:tx>
          <c:spPr>
            <a:ln w="38100" cap="rnd" cmpd="sng" algn="ctr">
              <a:solidFill>
                <a:schemeClr val="accent3"/>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NI'!$I$4:$M$4</c:f>
              <c:numCache>
                <c:formatCode>#,##0</c:formatCode>
                <c:ptCount val="5"/>
                <c:pt idx="0">
                  <c:v>1125.09105</c:v>
                </c:pt>
                <c:pt idx="1">
                  <c:v>776.80989999999986</c:v>
                </c:pt>
                <c:pt idx="2">
                  <c:v>1499.0476699999999</c:v>
                </c:pt>
                <c:pt idx="3">
                  <c:v>1476.4</c:v>
                </c:pt>
                <c:pt idx="4">
                  <c:v>2902.93</c:v>
                </c:pt>
              </c:numCache>
            </c:numRef>
          </c:val>
          <c:smooth val="0"/>
        </c:ser>
        <c:ser>
          <c:idx val="0"/>
          <c:order val="1"/>
          <c:tx>
            <c:strRef>
              <c:f>'EQ - NI'!$A$5</c:f>
              <c:strCache>
                <c:ptCount val="1"/>
                <c:pt idx="0">
                  <c:v>Selbstfinanzierung</c:v>
                </c:pt>
              </c:strCache>
            </c:strRef>
          </c:tx>
          <c:spPr>
            <a:ln w="38100" cap="rnd" cmpd="sng" algn="ctr">
              <a:solidFill>
                <a:schemeClr val="accent1"/>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NI'!$I$5:$M$5</c:f>
              <c:numCache>
                <c:formatCode>#,##0</c:formatCode>
                <c:ptCount val="5"/>
                <c:pt idx="0">
                  <c:v>2242.1958500000001</c:v>
                </c:pt>
                <c:pt idx="1">
                  <c:v>4646.9497599999941</c:v>
                </c:pt>
                <c:pt idx="2">
                  <c:v>3949.1405099999997</c:v>
                </c:pt>
                <c:pt idx="3">
                  <c:v>1004.25</c:v>
                </c:pt>
                <c:pt idx="4">
                  <c:v>2052.06</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86307584"/>
        <c:axId val="86309120"/>
      </c:lineChart>
      <c:catAx>
        <c:axId val="863075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de-DE"/>
          </a:p>
        </c:txPr>
        <c:crossAx val="86309120"/>
        <c:crosses val="autoZero"/>
        <c:auto val="1"/>
        <c:lblAlgn val="ctr"/>
        <c:lblOffset val="100"/>
        <c:noMultiLvlLbl val="0"/>
      </c:catAx>
      <c:valAx>
        <c:axId val="86309120"/>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de-CH"/>
                  <a:t>in CHF Mio.</a:t>
                </a:r>
              </a:p>
            </c:rich>
          </c:tx>
          <c:layout>
            <c:manualLayout>
              <c:xMode val="edge"/>
              <c:yMode val="edge"/>
              <c:x val="5.7523012972660707E-3"/>
              <c:y val="0.4069462490150958"/>
            </c:manualLayout>
          </c:layout>
          <c:overlay val="0"/>
          <c:spPr>
            <a:noFill/>
            <a:ln>
              <a:noFill/>
            </a:ln>
            <a:effectLst/>
          </c:spPr>
        </c:title>
        <c:numFmt formatCode="#,##0.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de-DE"/>
          </a:p>
        </c:txPr>
        <c:crossAx val="86307584"/>
        <c:crosses val="autoZero"/>
        <c:crossBetween val="between"/>
        <c:dispUnits>
          <c:builtInUnit val="thousands"/>
        </c:dispUnits>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lt1"/>
    </a:solidFill>
    <a:ln w="9525" cap="flat" cmpd="sng" algn="ctr">
      <a:noFill/>
      <a:round/>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D4FFC-1A4F-4A1A-999F-A3F6F6544ED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CH"/>
        </a:p>
      </dgm:t>
    </dgm:pt>
    <dgm:pt modelId="{088BC9FC-9F75-46F2-BE71-714FE4C8DD84}">
      <dgm:prSet phldrT="[Text]"/>
      <dgm:spPr/>
      <dgm:t>
        <a:bodyPr/>
        <a:lstStyle/>
        <a:p>
          <a:r>
            <a:rPr lang="de-CH" dirty="0" smtClean="0"/>
            <a:t>Rechnung</a:t>
          </a:r>
        </a:p>
        <a:p>
          <a:r>
            <a:rPr lang="de-CH" dirty="0" smtClean="0"/>
            <a:t>30 Tage Zahlungsfrist</a:t>
          </a:r>
          <a:endParaRPr lang="de-CH" dirty="0"/>
        </a:p>
      </dgm:t>
    </dgm:pt>
    <dgm:pt modelId="{8485FB4F-EAD9-4965-BB68-B94844ED5945}" type="parTrans" cxnId="{89B5170F-2E1C-4F9E-BBED-610B0773EBAA}">
      <dgm:prSet/>
      <dgm:spPr/>
      <dgm:t>
        <a:bodyPr/>
        <a:lstStyle/>
        <a:p>
          <a:endParaRPr lang="de-CH"/>
        </a:p>
      </dgm:t>
    </dgm:pt>
    <dgm:pt modelId="{CA4CE25D-7701-4BCB-8117-086FAA9EE979}" type="sibTrans" cxnId="{89B5170F-2E1C-4F9E-BBED-610B0773EBAA}">
      <dgm:prSet/>
      <dgm:spPr/>
      <dgm:t>
        <a:bodyPr/>
        <a:lstStyle/>
        <a:p>
          <a:endParaRPr lang="de-CH"/>
        </a:p>
      </dgm:t>
    </dgm:pt>
    <dgm:pt modelId="{C5539F6E-5B8F-4492-BA1F-845AA9578C2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40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1. Mahnung </a:t>
          </a:r>
        </a:p>
        <a:p>
          <a:pPr defTabSz="622300">
            <a:lnSpc>
              <a:spcPct val="90000"/>
            </a:lnSpc>
            <a:spcBef>
              <a:spcPct val="0"/>
            </a:spcBef>
            <a:spcAft>
              <a:spcPct val="35000"/>
            </a:spcAft>
          </a:pPr>
          <a:r>
            <a:rPr lang="de-CH" dirty="0" smtClean="0"/>
            <a:t>Zahlungsfrist    10 Tage</a:t>
          </a:r>
        </a:p>
      </dgm:t>
    </dgm:pt>
    <dgm:pt modelId="{FA05C296-90B7-41CF-B940-71648C7745AF}" type="parTrans" cxnId="{54CF1477-6934-482A-9E6B-FFC54EEA64ED}">
      <dgm:prSet/>
      <dgm:spPr/>
      <dgm:t>
        <a:bodyPr/>
        <a:lstStyle/>
        <a:p>
          <a:endParaRPr lang="de-CH"/>
        </a:p>
      </dgm:t>
    </dgm:pt>
    <dgm:pt modelId="{242053B4-D204-47B6-848D-E8A4995503A3}" type="sibTrans" cxnId="{54CF1477-6934-482A-9E6B-FFC54EEA64ED}">
      <dgm:prSet/>
      <dgm:spPr/>
      <dgm:t>
        <a:bodyPr/>
        <a:lstStyle/>
        <a:p>
          <a:endParaRPr lang="de-CH"/>
        </a:p>
      </dgm:t>
    </dgm:pt>
    <dgm:pt modelId="{DCF89EC2-77A5-4609-8056-AAF73F846D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10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2. Mahnung «Ein-</a:t>
          </a:r>
        </a:p>
        <a:p>
          <a:pPr defTabSz="622300">
            <a:lnSpc>
              <a:spcPct val="90000"/>
            </a:lnSpc>
            <a:spcBef>
              <a:spcPct val="0"/>
            </a:spcBef>
            <a:spcAft>
              <a:spcPct val="35000"/>
            </a:spcAft>
          </a:pPr>
          <a:r>
            <a:rPr lang="de-CH" dirty="0" smtClean="0"/>
            <a:t>geschrieben»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Betreibungs-androhung</a:t>
          </a:r>
          <a:endParaRPr lang="de-CH" dirty="0"/>
        </a:p>
      </dgm:t>
    </dgm:pt>
    <dgm:pt modelId="{1EEFF6C2-F39B-4453-A007-F9A0A34EBEF5}" type="parTrans" cxnId="{43FF71FA-1BE8-4745-8233-89C5F0C3D529}">
      <dgm:prSet/>
      <dgm:spPr/>
      <dgm:t>
        <a:bodyPr/>
        <a:lstStyle/>
        <a:p>
          <a:endParaRPr lang="de-CH"/>
        </a:p>
      </dgm:t>
    </dgm:pt>
    <dgm:pt modelId="{63F16ABE-9891-43FD-92DA-A71FD54879F7}" type="sibTrans" cxnId="{43FF71FA-1BE8-4745-8233-89C5F0C3D529}">
      <dgm:prSet/>
      <dgm:spPr/>
      <dgm:t>
        <a:bodyPr/>
        <a:lstStyle/>
        <a:p>
          <a:endParaRPr lang="de-CH"/>
        </a:p>
      </dgm:t>
    </dgm:pt>
    <dgm:pt modelId="{1EC2622E-F974-48E0-AAE2-E2A93395F3B5}">
      <dgm:prSet/>
      <dgm:spPr/>
      <dgm:t>
        <a:bodyPr/>
        <a:lstStyle/>
        <a:p>
          <a:r>
            <a:rPr lang="de-CH" dirty="0" smtClean="0"/>
            <a:t>Betreibungs-begehren an Betreibungsamt</a:t>
          </a:r>
          <a:endParaRPr lang="de-CH" dirty="0"/>
        </a:p>
      </dgm:t>
    </dgm:pt>
    <dgm:pt modelId="{9B83B58B-F939-4F87-B32F-85DD153F5875}" type="parTrans" cxnId="{927F966D-E928-4EAA-9820-A7F6D55ECF24}">
      <dgm:prSet/>
      <dgm:spPr/>
      <dgm:t>
        <a:bodyPr/>
        <a:lstStyle/>
        <a:p>
          <a:endParaRPr lang="de-CH"/>
        </a:p>
      </dgm:t>
    </dgm:pt>
    <dgm:pt modelId="{9A19E310-8CAF-46FD-A82D-F279225872F6}" type="sibTrans" cxnId="{927F966D-E928-4EAA-9820-A7F6D55ECF24}">
      <dgm:prSet/>
      <dgm:spPr/>
      <dgm:t>
        <a:bodyPr/>
        <a:lstStyle/>
        <a:p>
          <a:endParaRPr lang="de-CH"/>
        </a:p>
      </dgm:t>
    </dgm:pt>
    <dgm:pt modelId="{AFBE03E7-EEAF-4ED1-96CE-EED91F291E34}" type="pres">
      <dgm:prSet presAssocID="{091D4FFC-1A4F-4A1A-999F-A3F6F6544ED6}" presName="arrowDiagram" presStyleCnt="0">
        <dgm:presLayoutVars>
          <dgm:chMax val="5"/>
          <dgm:dir/>
          <dgm:resizeHandles val="exact"/>
        </dgm:presLayoutVars>
      </dgm:prSet>
      <dgm:spPr/>
      <dgm:t>
        <a:bodyPr/>
        <a:lstStyle/>
        <a:p>
          <a:endParaRPr lang="de-CH"/>
        </a:p>
      </dgm:t>
    </dgm:pt>
    <dgm:pt modelId="{997B07A7-4342-4047-8F65-8630CE98F202}" type="pres">
      <dgm:prSet presAssocID="{091D4FFC-1A4F-4A1A-999F-A3F6F6544ED6}" presName="arrow" presStyleLbl="bgShp" presStyleIdx="0" presStyleCnt="1"/>
      <dgm:spPr/>
    </dgm:pt>
    <dgm:pt modelId="{761FED16-EB40-47EE-9A91-9A91F0E18AF2}" type="pres">
      <dgm:prSet presAssocID="{091D4FFC-1A4F-4A1A-999F-A3F6F6544ED6}" presName="arrowDiagram4" presStyleCnt="0"/>
      <dgm:spPr/>
    </dgm:pt>
    <dgm:pt modelId="{08EA916D-D6E7-450C-ACDE-2F6F7602CE2A}" type="pres">
      <dgm:prSet presAssocID="{088BC9FC-9F75-46F2-BE71-714FE4C8DD84}" presName="bullet4a" presStyleLbl="node1" presStyleIdx="0" presStyleCnt="4"/>
      <dgm:spPr/>
    </dgm:pt>
    <dgm:pt modelId="{BEAF33F7-F3FE-4BA8-8DC2-A642B28EEE03}" type="pres">
      <dgm:prSet presAssocID="{088BC9FC-9F75-46F2-BE71-714FE4C8DD84}" presName="textBox4a" presStyleLbl="revTx" presStyleIdx="0" presStyleCnt="4">
        <dgm:presLayoutVars>
          <dgm:bulletEnabled val="1"/>
        </dgm:presLayoutVars>
      </dgm:prSet>
      <dgm:spPr/>
      <dgm:t>
        <a:bodyPr/>
        <a:lstStyle/>
        <a:p>
          <a:endParaRPr lang="de-CH"/>
        </a:p>
      </dgm:t>
    </dgm:pt>
    <dgm:pt modelId="{5605E045-40BD-4C25-8A52-0AB7284B37AE}" type="pres">
      <dgm:prSet presAssocID="{C5539F6E-5B8F-4492-BA1F-845AA9578C2E}" presName="bullet4b" presStyleLbl="node1" presStyleIdx="1" presStyleCnt="4"/>
      <dgm:spPr/>
    </dgm:pt>
    <dgm:pt modelId="{4191BD79-02B9-44D4-BCA3-78576C05BCB8}" type="pres">
      <dgm:prSet presAssocID="{C5539F6E-5B8F-4492-BA1F-845AA9578C2E}" presName="textBox4b" presStyleLbl="revTx" presStyleIdx="1" presStyleCnt="4">
        <dgm:presLayoutVars>
          <dgm:bulletEnabled val="1"/>
        </dgm:presLayoutVars>
      </dgm:prSet>
      <dgm:spPr/>
      <dgm:t>
        <a:bodyPr/>
        <a:lstStyle/>
        <a:p>
          <a:endParaRPr lang="de-CH"/>
        </a:p>
      </dgm:t>
    </dgm:pt>
    <dgm:pt modelId="{2D3DDB27-1F41-4FAD-AD03-9915C37D943C}" type="pres">
      <dgm:prSet presAssocID="{DCF89EC2-77A5-4609-8056-AAF73F846D0C}" presName="bullet4c" presStyleLbl="node1" presStyleIdx="2" presStyleCnt="4"/>
      <dgm:spPr/>
    </dgm:pt>
    <dgm:pt modelId="{6A30F420-062C-49E9-8A10-EA5D48FED835}" type="pres">
      <dgm:prSet presAssocID="{DCF89EC2-77A5-4609-8056-AAF73F846D0C}" presName="textBox4c" presStyleLbl="revTx" presStyleIdx="2" presStyleCnt="4">
        <dgm:presLayoutVars>
          <dgm:bulletEnabled val="1"/>
        </dgm:presLayoutVars>
      </dgm:prSet>
      <dgm:spPr/>
      <dgm:t>
        <a:bodyPr/>
        <a:lstStyle/>
        <a:p>
          <a:endParaRPr lang="de-CH"/>
        </a:p>
      </dgm:t>
    </dgm:pt>
    <dgm:pt modelId="{6F9BB780-E799-4782-A132-B23A73FC44AE}" type="pres">
      <dgm:prSet presAssocID="{1EC2622E-F974-48E0-AAE2-E2A93395F3B5}" presName="bullet4d" presStyleLbl="node1" presStyleIdx="3" presStyleCnt="4"/>
      <dgm:spPr/>
    </dgm:pt>
    <dgm:pt modelId="{622A1205-755B-4556-8E5E-BD546E1D6D55}" type="pres">
      <dgm:prSet presAssocID="{1EC2622E-F974-48E0-AAE2-E2A93395F3B5}" presName="textBox4d" presStyleLbl="revTx" presStyleIdx="3" presStyleCnt="4">
        <dgm:presLayoutVars>
          <dgm:bulletEnabled val="1"/>
        </dgm:presLayoutVars>
      </dgm:prSet>
      <dgm:spPr/>
      <dgm:t>
        <a:bodyPr/>
        <a:lstStyle/>
        <a:p>
          <a:endParaRPr lang="de-CH"/>
        </a:p>
      </dgm:t>
    </dgm:pt>
  </dgm:ptLst>
  <dgm:cxnLst>
    <dgm:cxn modelId="{587205D9-E275-410B-8656-FE3B098CF2FA}" type="presOf" srcId="{C5539F6E-5B8F-4492-BA1F-845AA9578C2E}" destId="{4191BD79-02B9-44D4-BCA3-78576C05BCB8}" srcOrd="0" destOrd="0" presId="urn:microsoft.com/office/officeart/2005/8/layout/arrow2"/>
    <dgm:cxn modelId="{D944EDE0-4F19-478F-AA51-6FBE1BD7E17C}" type="presOf" srcId="{088BC9FC-9F75-46F2-BE71-714FE4C8DD84}" destId="{BEAF33F7-F3FE-4BA8-8DC2-A642B28EEE03}" srcOrd="0" destOrd="0" presId="urn:microsoft.com/office/officeart/2005/8/layout/arrow2"/>
    <dgm:cxn modelId="{8D1C4F14-B787-4FDF-BD57-7E1A3564DAE2}" type="presOf" srcId="{DCF89EC2-77A5-4609-8056-AAF73F846D0C}" destId="{6A30F420-062C-49E9-8A10-EA5D48FED835}" srcOrd="0" destOrd="0" presId="urn:microsoft.com/office/officeart/2005/8/layout/arrow2"/>
    <dgm:cxn modelId="{927F966D-E928-4EAA-9820-A7F6D55ECF24}" srcId="{091D4FFC-1A4F-4A1A-999F-A3F6F6544ED6}" destId="{1EC2622E-F974-48E0-AAE2-E2A93395F3B5}" srcOrd="3" destOrd="0" parTransId="{9B83B58B-F939-4F87-B32F-85DD153F5875}" sibTransId="{9A19E310-8CAF-46FD-A82D-F279225872F6}"/>
    <dgm:cxn modelId="{54CF1477-6934-482A-9E6B-FFC54EEA64ED}" srcId="{091D4FFC-1A4F-4A1A-999F-A3F6F6544ED6}" destId="{C5539F6E-5B8F-4492-BA1F-845AA9578C2E}" srcOrd="1" destOrd="0" parTransId="{FA05C296-90B7-41CF-B940-71648C7745AF}" sibTransId="{242053B4-D204-47B6-848D-E8A4995503A3}"/>
    <dgm:cxn modelId="{E01E2509-D49B-449C-A364-6A518D23C0B3}" type="presOf" srcId="{091D4FFC-1A4F-4A1A-999F-A3F6F6544ED6}" destId="{AFBE03E7-EEAF-4ED1-96CE-EED91F291E34}" srcOrd="0" destOrd="0" presId="urn:microsoft.com/office/officeart/2005/8/layout/arrow2"/>
    <dgm:cxn modelId="{89B5170F-2E1C-4F9E-BBED-610B0773EBAA}" srcId="{091D4FFC-1A4F-4A1A-999F-A3F6F6544ED6}" destId="{088BC9FC-9F75-46F2-BE71-714FE4C8DD84}" srcOrd="0" destOrd="0" parTransId="{8485FB4F-EAD9-4965-BB68-B94844ED5945}" sibTransId="{CA4CE25D-7701-4BCB-8117-086FAA9EE979}"/>
    <dgm:cxn modelId="{43FF71FA-1BE8-4745-8233-89C5F0C3D529}" srcId="{091D4FFC-1A4F-4A1A-999F-A3F6F6544ED6}" destId="{DCF89EC2-77A5-4609-8056-AAF73F846D0C}" srcOrd="2" destOrd="0" parTransId="{1EEFF6C2-F39B-4453-A007-F9A0A34EBEF5}" sibTransId="{63F16ABE-9891-43FD-92DA-A71FD54879F7}"/>
    <dgm:cxn modelId="{BC904F05-9A9F-4ED5-8260-69C3116ED1B8}" type="presOf" srcId="{1EC2622E-F974-48E0-AAE2-E2A93395F3B5}" destId="{622A1205-755B-4556-8E5E-BD546E1D6D55}" srcOrd="0" destOrd="0" presId="urn:microsoft.com/office/officeart/2005/8/layout/arrow2"/>
    <dgm:cxn modelId="{BB914511-9DFA-47BB-B107-31FC1BC0F86F}" type="presParOf" srcId="{AFBE03E7-EEAF-4ED1-96CE-EED91F291E34}" destId="{997B07A7-4342-4047-8F65-8630CE98F202}" srcOrd="0" destOrd="0" presId="urn:microsoft.com/office/officeart/2005/8/layout/arrow2"/>
    <dgm:cxn modelId="{05D71B21-30D3-4D8B-8A74-3E242A32A3FD}" type="presParOf" srcId="{AFBE03E7-EEAF-4ED1-96CE-EED91F291E34}" destId="{761FED16-EB40-47EE-9A91-9A91F0E18AF2}" srcOrd="1" destOrd="0" presId="urn:microsoft.com/office/officeart/2005/8/layout/arrow2"/>
    <dgm:cxn modelId="{B1BD4B38-2059-4C9E-AF66-781A9EA14719}" type="presParOf" srcId="{761FED16-EB40-47EE-9A91-9A91F0E18AF2}" destId="{08EA916D-D6E7-450C-ACDE-2F6F7602CE2A}" srcOrd="0" destOrd="0" presId="urn:microsoft.com/office/officeart/2005/8/layout/arrow2"/>
    <dgm:cxn modelId="{267AF5C0-E382-4D64-B1B8-760A5B4A3524}" type="presParOf" srcId="{761FED16-EB40-47EE-9A91-9A91F0E18AF2}" destId="{BEAF33F7-F3FE-4BA8-8DC2-A642B28EEE03}" srcOrd="1" destOrd="0" presId="urn:microsoft.com/office/officeart/2005/8/layout/arrow2"/>
    <dgm:cxn modelId="{AD6C5B8D-C243-4AD7-81E2-BCEE21A87195}" type="presParOf" srcId="{761FED16-EB40-47EE-9A91-9A91F0E18AF2}" destId="{5605E045-40BD-4C25-8A52-0AB7284B37AE}" srcOrd="2" destOrd="0" presId="urn:microsoft.com/office/officeart/2005/8/layout/arrow2"/>
    <dgm:cxn modelId="{7DDB5302-FFC0-4246-843D-733B787F45CC}" type="presParOf" srcId="{761FED16-EB40-47EE-9A91-9A91F0E18AF2}" destId="{4191BD79-02B9-44D4-BCA3-78576C05BCB8}" srcOrd="3" destOrd="0" presId="urn:microsoft.com/office/officeart/2005/8/layout/arrow2"/>
    <dgm:cxn modelId="{CFBA3C80-8D01-488B-B746-A7B8BCB03A13}" type="presParOf" srcId="{761FED16-EB40-47EE-9A91-9A91F0E18AF2}" destId="{2D3DDB27-1F41-4FAD-AD03-9915C37D943C}" srcOrd="4" destOrd="0" presId="urn:microsoft.com/office/officeart/2005/8/layout/arrow2"/>
    <dgm:cxn modelId="{C48EC695-80B0-47B4-9760-9772C7F2CEE3}" type="presParOf" srcId="{761FED16-EB40-47EE-9A91-9A91F0E18AF2}" destId="{6A30F420-062C-49E9-8A10-EA5D48FED835}" srcOrd="5" destOrd="0" presId="urn:microsoft.com/office/officeart/2005/8/layout/arrow2"/>
    <dgm:cxn modelId="{E72BE353-F8B5-43B0-82C3-272441E5EC68}" type="presParOf" srcId="{761FED16-EB40-47EE-9A91-9A91F0E18AF2}" destId="{6F9BB780-E799-4782-A132-B23A73FC44AE}" srcOrd="6" destOrd="0" presId="urn:microsoft.com/office/officeart/2005/8/layout/arrow2"/>
    <dgm:cxn modelId="{29918D5C-09E7-4C05-815A-71B1050CBE92}" type="presParOf" srcId="{761FED16-EB40-47EE-9A91-9A91F0E18AF2}" destId="{622A1205-755B-4556-8E5E-BD546E1D6D5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rgbClr val="FF0000">
            <a:alpha val="90000"/>
          </a:srgbClr>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A75667C3-64E2-4E9D-8E96-9B8351E2A417}"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5A9C7D28-32F4-4359-A399-D4A6127643C7}"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521AE392-74BB-4799-A138-E49D94DBE78B}" type="presOf" srcId="{90BE6ABD-E7F6-419E-9210-C6191E225A3F}" destId="{D3651DB4-63EC-43FF-AFFF-F50C3FECD5C2}" srcOrd="0" destOrd="0" presId="urn:microsoft.com/office/officeart/2005/8/layout/pyramid2"/>
    <dgm:cxn modelId="{AEDA6C85-8323-4B92-A52F-A409EBECC573}" type="presOf" srcId="{CF561C3F-CCB9-4B72-A77A-43CC3C40C4AF}" destId="{AFE07192-FA61-4C78-9AA9-9E99936980D4}" srcOrd="0" destOrd="0" presId="urn:microsoft.com/office/officeart/2005/8/layout/pyramid2"/>
    <dgm:cxn modelId="{852CC8D6-9B0C-4F3A-BFD7-F4F4F20D33C0}" type="presParOf" srcId="{D6A52497-9B56-4A70-BA14-9E234397F116}" destId="{922E9A2C-12EC-43DC-896F-4C148EC38316}" srcOrd="0" destOrd="0" presId="urn:microsoft.com/office/officeart/2005/8/layout/pyramid2"/>
    <dgm:cxn modelId="{D2180738-DAAB-49D8-9CAE-4AC34C07982C}" type="presParOf" srcId="{D6A52497-9B56-4A70-BA14-9E234397F116}" destId="{106054F0-4EF4-49A1-ABE5-BE4241D5101E}" srcOrd="1" destOrd="0" presId="urn:microsoft.com/office/officeart/2005/8/layout/pyramid2"/>
    <dgm:cxn modelId="{D8829096-C1C5-468A-92DD-A65BF9E36BFE}" type="presParOf" srcId="{106054F0-4EF4-49A1-ABE5-BE4241D5101E}" destId="{93DA1118-D297-465F-85E5-45F6BC577BD7}" srcOrd="0" destOrd="0" presId="urn:microsoft.com/office/officeart/2005/8/layout/pyramid2"/>
    <dgm:cxn modelId="{B39BCC5B-FAB9-429D-8FF9-B4D4321719B5}" type="presParOf" srcId="{106054F0-4EF4-49A1-ABE5-BE4241D5101E}" destId="{C615C049-9C59-42E4-9263-C36F90BA443D}" srcOrd="1" destOrd="0" presId="urn:microsoft.com/office/officeart/2005/8/layout/pyramid2"/>
    <dgm:cxn modelId="{10BF96E2-1F4C-44B9-BE6F-53C99C9C4CFA}" type="presParOf" srcId="{106054F0-4EF4-49A1-ABE5-BE4241D5101E}" destId="{D3651DB4-63EC-43FF-AFFF-F50C3FECD5C2}" srcOrd="2" destOrd="0" presId="urn:microsoft.com/office/officeart/2005/8/layout/pyramid2"/>
    <dgm:cxn modelId="{960709D7-9AF7-4FBF-8292-96D501093A0B}" type="presParOf" srcId="{106054F0-4EF4-49A1-ABE5-BE4241D5101E}" destId="{3FF5D892-8629-459A-8242-D017B36AC579}" srcOrd="3" destOrd="0" presId="urn:microsoft.com/office/officeart/2005/8/layout/pyramid2"/>
    <dgm:cxn modelId="{6A9F4FCD-20FF-4630-A5F3-A5CF29A91768}" type="presParOf" srcId="{106054F0-4EF4-49A1-ABE5-BE4241D5101E}" destId="{AFE07192-FA61-4C78-9AA9-9E99936980D4}" srcOrd="4" destOrd="0" presId="urn:microsoft.com/office/officeart/2005/8/layout/pyramid2"/>
    <dgm:cxn modelId="{D34879FC-8EB4-43FB-811F-B8939A9D30D2}"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rgbClr val="FF0000">
            <a:alpha val="90000"/>
          </a:srgbClr>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DA20C3A6-85E7-4EDD-BEA1-1BB2B6770052}"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ECDB3108-73DB-498E-AA7C-D8F74927FE94}"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0CC6D2A-9CF9-4E2D-9542-048C202C4082}" type="presOf" srcId="{CF561C3F-CCB9-4B72-A77A-43CC3C40C4AF}" destId="{AFE07192-FA61-4C78-9AA9-9E99936980D4}" srcOrd="0" destOrd="0" presId="urn:microsoft.com/office/officeart/2005/8/layout/pyramid2"/>
    <dgm:cxn modelId="{E79C2C14-A07F-423B-865E-5F54A1D8E45E}" type="presOf" srcId="{90BE6ABD-E7F6-419E-9210-C6191E225A3F}" destId="{D3651DB4-63EC-43FF-AFFF-F50C3FECD5C2}" srcOrd="0" destOrd="0" presId="urn:microsoft.com/office/officeart/2005/8/layout/pyramid2"/>
    <dgm:cxn modelId="{5ABA0144-B4AA-4BE4-81B2-D4C050AA6B53}" type="presParOf" srcId="{D6A52497-9B56-4A70-BA14-9E234397F116}" destId="{922E9A2C-12EC-43DC-896F-4C148EC38316}" srcOrd="0" destOrd="0" presId="urn:microsoft.com/office/officeart/2005/8/layout/pyramid2"/>
    <dgm:cxn modelId="{53B6F192-D066-4DE6-BB9D-921F356C69C0}" type="presParOf" srcId="{D6A52497-9B56-4A70-BA14-9E234397F116}" destId="{106054F0-4EF4-49A1-ABE5-BE4241D5101E}" srcOrd="1" destOrd="0" presId="urn:microsoft.com/office/officeart/2005/8/layout/pyramid2"/>
    <dgm:cxn modelId="{46C0DF68-DC40-4D21-ADF7-AEF5ABBDCC13}" type="presParOf" srcId="{106054F0-4EF4-49A1-ABE5-BE4241D5101E}" destId="{93DA1118-D297-465F-85E5-45F6BC577BD7}" srcOrd="0" destOrd="0" presId="urn:microsoft.com/office/officeart/2005/8/layout/pyramid2"/>
    <dgm:cxn modelId="{F8657D39-1FA0-4DE9-B092-BF7B79E12F22}" type="presParOf" srcId="{106054F0-4EF4-49A1-ABE5-BE4241D5101E}" destId="{C615C049-9C59-42E4-9263-C36F90BA443D}" srcOrd="1" destOrd="0" presId="urn:microsoft.com/office/officeart/2005/8/layout/pyramid2"/>
    <dgm:cxn modelId="{515775BF-C10D-4673-A0D6-2DCDC750A7F4}" type="presParOf" srcId="{106054F0-4EF4-49A1-ABE5-BE4241D5101E}" destId="{D3651DB4-63EC-43FF-AFFF-F50C3FECD5C2}" srcOrd="2" destOrd="0" presId="urn:microsoft.com/office/officeart/2005/8/layout/pyramid2"/>
    <dgm:cxn modelId="{12DFB7D1-3A80-4C53-B65D-DA58966C2D25}" type="presParOf" srcId="{106054F0-4EF4-49A1-ABE5-BE4241D5101E}" destId="{3FF5D892-8629-459A-8242-D017B36AC579}" srcOrd="3" destOrd="0" presId="urn:microsoft.com/office/officeart/2005/8/layout/pyramid2"/>
    <dgm:cxn modelId="{67B0F1DF-2DA2-448A-95CA-FA9170DEC588}" type="presParOf" srcId="{106054F0-4EF4-49A1-ABE5-BE4241D5101E}" destId="{AFE07192-FA61-4C78-9AA9-9E99936980D4}" srcOrd="4" destOrd="0" presId="urn:microsoft.com/office/officeart/2005/8/layout/pyramid2"/>
    <dgm:cxn modelId="{5D044785-286F-4D2A-8800-0CCABD8C9667}"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chemeClr val="bg1"/>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a:solidFill>
          <a:srgbClr val="FF0000">
            <a:alpha val="90000"/>
          </a:srgbClr>
        </a:solidFill>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1ABA4CB0-59B3-4211-B3A0-35AF5E7D3977}" type="presOf" srcId="{CF561C3F-CCB9-4B72-A77A-43CC3C40C4AF}" destId="{AFE07192-FA61-4C78-9AA9-9E99936980D4}" srcOrd="0" destOrd="0" presId="urn:microsoft.com/office/officeart/2005/8/layout/pyramid2"/>
    <dgm:cxn modelId="{71D053D5-D529-4FC8-B670-6AB3A28E5E23}"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948E79E5-06FA-48B0-9BA9-D7E70449BCC0}" type="presOf" srcId="{90BE6ABD-E7F6-419E-9210-C6191E225A3F}" destId="{D3651DB4-63EC-43FF-AFFF-F50C3FECD5C2}" srcOrd="0" destOrd="0" presId="urn:microsoft.com/office/officeart/2005/8/layout/pyramid2"/>
    <dgm:cxn modelId="{8A82B136-568A-4130-AD73-D66AF723DC96}"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C461FF7-375E-46EB-8405-16E3B1B16308}" type="presParOf" srcId="{D6A52497-9B56-4A70-BA14-9E234397F116}" destId="{922E9A2C-12EC-43DC-896F-4C148EC38316}" srcOrd="0" destOrd="0" presId="urn:microsoft.com/office/officeart/2005/8/layout/pyramid2"/>
    <dgm:cxn modelId="{306625C1-BA39-4F0E-BC39-E0845B482A46}" type="presParOf" srcId="{D6A52497-9B56-4A70-BA14-9E234397F116}" destId="{106054F0-4EF4-49A1-ABE5-BE4241D5101E}" srcOrd="1" destOrd="0" presId="urn:microsoft.com/office/officeart/2005/8/layout/pyramid2"/>
    <dgm:cxn modelId="{9D612C64-B86E-4069-99D7-A4B86C0ADA25}" type="presParOf" srcId="{106054F0-4EF4-49A1-ABE5-BE4241D5101E}" destId="{93DA1118-D297-465F-85E5-45F6BC577BD7}" srcOrd="0" destOrd="0" presId="urn:microsoft.com/office/officeart/2005/8/layout/pyramid2"/>
    <dgm:cxn modelId="{A5E7E8DA-66A0-4265-8E4D-E8260595AC4E}" type="presParOf" srcId="{106054F0-4EF4-49A1-ABE5-BE4241D5101E}" destId="{C615C049-9C59-42E4-9263-C36F90BA443D}" srcOrd="1" destOrd="0" presId="urn:microsoft.com/office/officeart/2005/8/layout/pyramid2"/>
    <dgm:cxn modelId="{D5C116A6-B9F0-47AB-A389-C2036D139CA3}" type="presParOf" srcId="{106054F0-4EF4-49A1-ABE5-BE4241D5101E}" destId="{D3651DB4-63EC-43FF-AFFF-F50C3FECD5C2}" srcOrd="2" destOrd="0" presId="urn:microsoft.com/office/officeart/2005/8/layout/pyramid2"/>
    <dgm:cxn modelId="{C237269D-A0ED-4326-BEA8-8400B910D407}" type="presParOf" srcId="{106054F0-4EF4-49A1-ABE5-BE4241D5101E}" destId="{3FF5D892-8629-459A-8242-D017B36AC579}" srcOrd="3" destOrd="0" presId="urn:microsoft.com/office/officeart/2005/8/layout/pyramid2"/>
    <dgm:cxn modelId="{A0C22B8A-8447-4ED7-904F-94C82AD34170}" type="presParOf" srcId="{106054F0-4EF4-49A1-ABE5-BE4241D5101E}" destId="{AFE07192-FA61-4C78-9AA9-9E99936980D4}" srcOrd="4" destOrd="0" presId="urn:microsoft.com/office/officeart/2005/8/layout/pyramid2"/>
    <dgm:cxn modelId="{1D690307-079E-4706-8191-E6B34155F665}"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sz="quarter" idx="1"/>
          </p:nvPr>
        </p:nvSpPr>
        <p:spPr>
          <a:xfrm>
            <a:off x="3850443" y="1"/>
            <a:ext cx="2945659" cy="493712"/>
          </a:xfrm>
          <a:prstGeom prst="rect">
            <a:avLst/>
          </a:prstGeom>
        </p:spPr>
        <p:txBody>
          <a:bodyPr vert="horz" lIns="91824" tIns="45912" rIns="91824" bIns="45912" rtlCol="0"/>
          <a:lstStyle>
            <a:lvl1pPr algn="r">
              <a:defRPr sz="1200"/>
            </a:lvl1pPr>
          </a:lstStyle>
          <a:p>
            <a:fld id="{C8FF177C-A279-4176-9405-5838BFA8184C}" type="datetimeFigureOut">
              <a:rPr lang="de-CH" smtClean="0"/>
              <a:pPr/>
              <a:t>25.10.2017</a:t>
            </a:fld>
            <a:endParaRPr lang="de-CH"/>
          </a:p>
        </p:txBody>
      </p:sp>
      <p:sp>
        <p:nvSpPr>
          <p:cNvPr id="4" name="Fußzeilenplatzhalter 3"/>
          <p:cNvSpPr>
            <a:spLocks noGrp="1"/>
          </p:cNvSpPr>
          <p:nvPr>
            <p:ph type="ftr" sz="quarter" idx="2"/>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378825"/>
            <a:ext cx="2945659" cy="493712"/>
          </a:xfrm>
          <a:prstGeom prst="rect">
            <a:avLst/>
          </a:prstGeom>
        </p:spPr>
        <p:txBody>
          <a:bodyPr vert="horz" lIns="91824" tIns="45912" rIns="91824" bIns="45912"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idx="1"/>
          </p:nvPr>
        </p:nvSpPr>
        <p:spPr>
          <a:xfrm>
            <a:off x="3850443" y="1"/>
            <a:ext cx="2945659" cy="493712"/>
          </a:xfrm>
          <a:prstGeom prst="rect">
            <a:avLst/>
          </a:prstGeom>
        </p:spPr>
        <p:txBody>
          <a:bodyPr vert="horz" lIns="91824" tIns="45912" rIns="91824" bIns="45912" rtlCol="0"/>
          <a:lstStyle>
            <a:lvl1pPr algn="r">
              <a:defRPr sz="1200"/>
            </a:lvl1pPr>
          </a:lstStyle>
          <a:p>
            <a:fld id="{4B16823F-8271-4E40-8173-30F60AD3F097}" type="datetimeFigureOut">
              <a:rPr lang="de-DE" smtClean="0"/>
              <a:pPr/>
              <a:t>25.10.2017</a:t>
            </a:fld>
            <a:endParaRPr lang="de-CH"/>
          </a:p>
        </p:txBody>
      </p:sp>
      <p:sp>
        <p:nvSpPr>
          <p:cNvPr id="4" name="Folienbildplatzhalt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824" tIns="45912" rIns="91824" bIns="45912" rtlCol="0" anchor="ctr"/>
          <a:lstStyle/>
          <a:p>
            <a:endParaRPr lang="de-CH"/>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824" tIns="45912" rIns="91824" bIns="4591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8825"/>
            <a:ext cx="2945659" cy="493712"/>
          </a:xfrm>
          <a:prstGeom prst="rect">
            <a:avLst/>
          </a:prstGeom>
        </p:spPr>
        <p:txBody>
          <a:bodyPr vert="horz" lIns="91824" tIns="45912" rIns="91824" bIns="45912"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22327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31863" y="739775"/>
            <a:ext cx="4941887" cy="3705225"/>
          </a:xfrm>
          <a:ln/>
        </p:spPr>
      </p:sp>
      <p:sp>
        <p:nvSpPr>
          <p:cNvPr id="67587" name="Rectangle 3"/>
          <p:cNvSpPr>
            <a:spLocks noGrp="1" noChangeArrowheads="1"/>
          </p:cNvSpPr>
          <p:nvPr>
            <p:ph type="body" idx="1"/>
          </p:nvPr>
        </p:nvSpPr>
        <p:spPr>
          <a:xfrm>
            <a:off x="906256" y="4688691"/>
            <a:ext cx="4985174" cy="4444994"/>
          </a:xfrm>
          <a:noFill/>
        </p:spPr>
        <p:txBody>
          <a:bodyPr/>
          <a:lstStyle/>
          <a:p>
            <a:r>
              <a:rPr lang="de-CH" dirty="0" smtClean="0"/>
              <a:t>Was kommt neu auf uns zu?</a:t>
            </a:r>
          </a:p>
          <a:p>
            <a:endParaRPr lang="de-CH" dirty="0" smtClean="0"/>
          </a:p>
          <a:p>
            <a:r>
              <a:rPr lang="de-CH" dirty="0" smtClean="0"/>
              <a:t>Früher Bestandesrechnung – neu Bilanz (Bilanz die den Namen verdient)</a:t>
            </a:r>
          </a:p>
          <a:p>
            <a:r>
              <a:rPr lang="de-CH" dirty="0" smtClean="0"/>
              <a:t>Früher laufende Rechnung – neu Erfolgsrechnung (ER, die den Namen verdient – operatives Ergebnis usw.)</a:t>
            </a:r>
          </a:p>
          <a:p>
            <a:r>
              <a:rPr lang="de-CH" dirty="0" smtClean="0"/>
              <a:t>Früher Investitionsrechnung  - neu Investitionsrechnung (Investitionsrechnung , die den Namen verdient, da der Investitionsbegriff auch als Investitionsbegriff wahrgenommen wird)</a:t>
            </a:r>
          </a:p>
          <a:p>
            <a:endParaRPr lang="de-DE" dirty="0" smtClean="0"/>
          </a:p>
        </p:txBody>
      </p:sp>
    </p:spTree>
    <p:extLst>
      <p:ext uri="{BB962C8B-B14F-4D97-AF65-F5344CB8AC3E}">
        <p14:creationId xmlns:p14="http://schemas.microsoft.com/office/powerpoint/2010/main" val="284195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78421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2060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i="1" dirty="0" smtClean="0"/>
              <a:t>Sie holen die Lernenden</a:t>
            </a:r>
            <a:r>
              <a:rPr lang="de-CH" i="1" baseline="0" dirty="0" smtClean="0"/>
              <a:t> bei deren aktuellem Wissensstand ab. Es geht auch darum herauszufinden, ob die Lernenden aufgrund des Wissens aus der Berufsfachschule gewisse Parallelen zu den Begriffen des öffentlichen Rechnungsmodells ziehen können. – Es ist nicht schlimm, wenn die Lernenden etwas studieren müssen und die erste Zusammenstellung falsch ist. Die Gruppenarbeit ermöglicht den Lernenden, sich auszutauschen und selber zu denken und Überlegungen anzustellen, wie die Begriffe strukturiert werden könnten.</a:t>
            </a:r>
          </a:p>
          <a:p>
            <a:r>
              <a:rPr lang="de-CH" i="1" baseline="0" dirty="0" smtClean="0"/>
              <a:t>Wichtig ist, dass der </a:t>
            </a:r>
            <a:r>
              <a:rPr lang="de-CH" i="1" baseline="0" dirty="0" err="1" smtClean="0"/>
              <a:t>üK</a:t>
            </a:r>
            <a:r>
              <a:rPr lang="de-CH" i="1" baseline="0" dirty="0" smtClean="0"/>
              <a:t>-Leiter, die </a:t>
            </a:r>
            <a:r>
              <a:rPr lang="de-CH" i="1" baseline="0" dirty="0" err="1" smtClean="0"/>
              <a:t>üK</a:t>
            </a:r>
            <a:r>
              <a:rPr lang="de-CH" i="1" baseline="0" dirty="0" smtClean="0"/>
              <a:t>-Leiterin anschliessend einen richtigen Input gibt und den Lernenden die Möglichkeit gibt die Lücken zu schliessen.</a:t>
            </a:r>
            <a:endParaRPr lang="de-CH" i="1" dirty="0" smtClean="0"/>
          </a:p>
          <a:p>
            <a:endParaRPr lang="de-CH" dirty="0" smtClean="0"/>
          </a:p>
          <a:p>
            <a:endParaRPr lang="de-CH" dirty="0" smtClean="0"/>
          </a:p>
          <a:p>
            <a:r>
              <a:rPr lang="de-CH" dirty="0" smtClean="0"/>
              <a:t>Das öffentliche Rechnungsmodell</a:t>
            </a:r>
            <a:r>
              <a:rPr lang="de-CH" baseline="0" dirty="0" smtClean="0"/>
              <a:t> wird weiterentwickelt. So kennen verschiedene Verwaltungen noch das HRM, das harmonisierte Rechnungsmodell und andere Verwaltungen stellen vom HRM auf HRM2 um. In einer späteren Übung werden die Unterschiede erarbeitet.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183195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2206479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81310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a:t>
            </a:r>
            <a:r>
              <a:rPr lang="de-CH" baseline="0" dirty="0" smtClean="0"/>
              <a:t> 2 Kanton Zürich: Bilanz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252339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88851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CH" dirty="0" smtClean="0"/>
                  <a:t>üK-Leiterin</a:t>
                </a:r>
                <a:r>
                  <a:rPr lang="de-CH" baseline="0" dirty="0" smtClean="0"/>
                  <a:t>/</a:t>
                </a:r>
                <a:r>
                  <a:rPr lang="de-CH" baseline="0" dirty="0" err="1" smtClean="0"/>
                  <a:t>üK</a:t>
                </a:r>
                <a:r>
                  <a:rPr lang="de-CH" baseline="0" dirty="0" smtClean="0"/>
                  <a:t>-Leiter</a:t>
                </a:r>
                <a:r>
                  <a:rPr lang="de-CH" dirty="0" smtClean="0"/>
                  <a:t>:</a:t>
                </a:r>
                <a:r>
                  <a:rPr lang="de-CH" baseline="0" dirty="0" smtClean="0"/>
                  <a:t> Struktur des Rechnungsmodells mit den Begriffskarten auf Pinnwand </a:t>
                </a:r>
              </a:p>
              <a:p>
                <a:endParaRPr lang="de-CH" baseline="0" dirty="0" smtClean="0"/>
              </a:p>
              <a:p>
                <a:r>
                  <a:rPr lang="de-CH" baseline="0" dirty="0" smtClean="0"/>
                  <a:t>Die Lernenden stellen anhand der oben aufgeführten Punkte:</a:t>
                </a:r>
              </a:p>
              <a:p>
                <a:pPr marL="172170" indent="-172170">
                  <a:buFont typeface="Arial" pitchFamily="34" charset="0"/>
                  <a:buChar char="•"/>
                </a:pPr>
                <a:r>
                  <a:rPr lang="de-CH" baseline="0" dirty="0" smtClean="0"/>
                  <a:t>Amt/Ausbildungsabteilung</a:t>
                </a:r>
              </a:p>
              <a:p>
                <a:pPr marL="172170" indent="-172170">
                  <a:buFont typeface="Arial" pitchFamily="34" charset="0"/>
                  <a:buChar char="•"/>
                </a:pPr>
                <a:r>
                  <a:rPr lang="de-CH" baseline="0" dirty="0" smtClean="0"/>
                  <a:t>Beispiel von anfallenden Aufwänden/Erträgen</a:t>
                </a:r>
              </a:p>
              <a:p>
                <a:pPr marL="172170" indent="-172170">
                  <a:buFont typeface="Arial" pitchFamily="34" charset="0"/>
                  <a:buChar char="•"/>
                </a:pPr>
                <a:r>
                  <a:rPr lang="de-CH" baseline="0" dirty="0" smtClean="0"/>
                  <a:t>Verbuchung der Beispiele</a:t>
                </a:r>
              </a:p>
              <a:p>
                <a:r>
                  <a:rPr lang="de-CH" baseline="0" dirty="0" smtClean="0"/>
                  <a:t>Schreiben 1 – 2 Beispiele auf eine Karte und ordnen diese in der Struktur (Kontenplan) ein.</a:t>
                </a:r>
              </a:p>
              <a:p>
                <a:endParaRPr lang="de-CH" baseline="0" dirty="0" smtClean="0"/>
              </a:p>
              <a:p>
                <a:r>
                  <a:rPr lang="de-CH" baseline="0" dirty="0" smtClean="0"/>
                  <a:t>z.B. Büromaterialeinkauf eine Pinnkarte unter 310 «Kugelschreibereinkauf»</a:t>
                </a:r>
                <a:endParaRPr lang="de-CH" dirty="0"/>
              </a:p>
            </p:txBody>
          </p:sp>
        </mc:Choice>
        <mc:Fallback xmlns="">
          <p:sp>
            <p:nvSpPr>
              <p:cNvPr id="3" name="Notizenplatzhalter 2"/>
              <p:cNvSpPr>
                <a:spLocks noGrp="1"/>
              </p:cNvSpPr>
              <p:nvPr>
                <p:ph type="body" idx="1"/>
              </p:nvPr>
            </p:nvSpPr>
            <p:spPr/>
            <p:txBody>
              <a:bodyPr/>
              <a:lstStyle/>
              <a:p>
                <a:r>
                  <a:rPr lang="de-CH" dirty="0" smtClean="0"/>
                  <a:t>üK-Leitende:</a:t>
                </a:r>
                <a:r>
                  <a:rPr lang="de-CH" baseline="0" dirty="0" smtClean="0"/>
                  <a:t> Struktur des Rechnungsmodells anhand der Begriffskarten aufzeigen und die Lernenden auffordern ihre Beispiele einzureihen in Form von Kontierungen: z.B. Büromaterialeinkauf eine Pinnkarte unter </a:t>
                </a:r>
                <a:r>
                  <a:rPr lang="de-CH" i="0" baseline="0" smtClean="0">
                    <a:latin typeface="Cambria Math"/>
                  </a:rPr>
                  <a:t>«</a:t>
                </a:r>
                <a:r>
                  <a:rPr lang="de-CH" b="0" i="0" baseline="0" smtClean="0">
                    <a:latin typeface="Cambria Math"/>
                  </a:rPr>
                  <a:t>310 𝐾𝑢𝑔𝑒𝑙𝑠𝑐ℎ𝑟𝑒𝑖𝑏𝑒𝑟𝑒𝑖𝑛𝑘𝑎𝑢𝑓</a:t>
                </a:r>
                <a:r>
                  <a:rPr lang="de-CH" i="0" baseline="0" smtClean="0">
                    <a:latin typeface="Cambria Math"/>
                  </a:rPr>
                  <a:t>»</a:t>
                </a:r>
                <a:endParaRPr lang="de-CH" baseline="0" dirty="0" smtClean="0"/>
              </a:p>
              <a:p>
                <a:endParaRPr lang="de-CH" dirty="0" smtClean="0"/>
              </a:p>
              <a:p>
                <a:endParaRPr lang="de-CH" dirty="0"/>
              </a:p>
            </p:txBody>
          </p:sp>
        </mc:Fallback>
      </mc:AlternateContent>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extLst>
      <p:ext uri="{BB962C8B-B14F-4D97-AF65-F5344CB8AC3E}">
        <p14:creationId xmlns:p14="http://schemas.microsoft.com/office/powerpoint/2010/main" val="342299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Die Tätigkeiten und Dienstleistungen Ihrer Ausbildungsabteilung schlagen sich letztendlich auch in der Gesamtrechnung Ihres Ausbildungsbetriebes nieder.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79278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992651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2383729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BD884B9-74AD-4548-AEF8-5F08030D19F8}" type="slidenum">
              <a:rPr lang="de-CH" smtClean="0"/>
              <a:pPr/>
              <a:t>54</a:t>
            </a:fld>
            <a:endParaRPr lang="de-CH"/>
          </a:p>
        </p:txBody>
      </p:sp>
    </p:spTree>
    <p:extLst>
      <p:ext uri="{BB962C8B-B14F-4D97-AF65-F5344CB8AC3E}">
        <p14:creationId xmlns:p14="http://schemas.microsoft.com/office/powerpoint/2010/main" val="95658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 Kennzahl ist eine Masszahl, mit der</a:t>
            </a:r>
            <a:r>
              <a:rPr lang="de-CH" baseline="0" dirty="0" smtClean="0"/>
              <a:t> eine Grösse, ein Umstand, Zustand oder ein Vorgang messbar und vergleichbar gemacht werden kann.</a:t>
            </a:r>
          </a:p>
          <a:p>
            <a:endParaRPr lang="de-CH" baseline="0" dirty="0" smtClean="0"/>
          </a:p>
          <a:p>
            <a:r>
              <a:rPr lang="de-CH" baseline="0" dirty="0" smtClean="0"/>
              <a:t>Der Kennzahlenwert ist der Wert der Kennzahl zu einem bestimmten Zeitpunkt.</a:t>
            </a:r>
          </a:p>
          <a:p>
            <a:r>
              <a:rPr lang="de-DE" dirty="0" smtClean="0"/>
              <a:t>Für Kennzahlen benötigt man Ausdrucksformen wie:</a:t>
            </a:r>
            <a:r>
              <a:rPr lang="de-DE" baseline="0" dirty="0" smtClean="0"/>
              <a:t> -anteil, -faktor, -quote, </a:t>
            </a:r>
          </a:p>
          <a:p>
            <a:r>
              <a:rPr lang="de-DE" baseline="0" dirty="0" smtClean="0"/>
              <a:t>-verhältnis.</a:t>
            </a:r>
          </a:p>
          <a:p>
            <a:endParaRPr lang="de-DE" baseline="0" dirty="0" smtClean="0"/>
          </a:p>
          <a:p>
            <a:r>
              <a:rPr lang="de-DE" baseline="0" dirty="0" smtClean="0"/>
              <a:t>Eine Kennzahl alleine gibt keine Auskunft. Sie steht immer zu einer </a:t>
            </a:r>
            <a:r>
              <a:rPr lang="de-DE" baseline="0" dirty="0" err="1" smtClean="0"/>
              <a:t>Grösse</a:t>
            </a:r>
            <a:r>
              <a:rPr lang="de-DE" baseline="0" dirty="0" smtClean="0"/>
              <a:t> und besteht deshalb aus einer Zahl und einer Einheit mit Bezug auf eine </a:t>
            </a:r>
            <a:r>
              <a:rPr lang="de-DE" baseline="0" dirty="0" err="1" smtClean="0"/>
              <a:t>Grösse</a:t>
            </a:r>
            <a:r>
              <a:rPr lang="de-DE" baseline="0" dirty="0" smtClean="0"/>
              <a:t>, ein Produkt. </a:t>
            </a:r>
          </a:p>
          <a:p>
            <a:endParaRPr lang="de-DE" baseline="0" dirty="0" smtClean="0"/>
          </a:p>
          <a:p>
            <a:r>
              <a:rPr lang="de-DE" baseline="0" dirty="0" smtClean="0"/>
              <a:t>Kennzahlen ermöglichen es Vergleiche anzustellen. So zum Beispiel Jahresrechnungen zu vergleichen.</a:t>
            </a:r>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299771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extLst>
      <p:ext uri="{BB962C8B-B14F-4D97-AF65-F5344CB8AC3E}">
        <p14:creationId xmlns:p14="http://schemas.microsoft.com/office/powerpoint/2010/main" val="3616789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1534292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 Beispiel Zeitungsbericht Stadt Wil:</a:t>
            </a:r>
            <a:r>
              <a:rPr lang="de-CH" baseline="0" dirty="0" smtClean="0"/>
              <a:t> Selbstfinanzierungsgrad von 37,64 %; vorher betrug er 226%.</a:t>
            </a:r>
          </a:p>
          <a:p>
            <a:r>
              <a:rPr lang="de-CH" baseline="0" dirty="0" smtClean="0"/>
              <a:t>Das heisst, in den vorangegangenen Jahren konnten Schulden abgebaut werden. Durch die neuen Investitionen kommt es zu einer Neuverschuldung.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a:p>
        </p:txBody>
      </p:sp>
    </p:spTree>
    <p:extLst>
      <p:ext uri="{BB962C8B-B14F-4D97-AF65-F5344CB8AC3E}">
        <p14:creationId xmlns:p14="http://schemas.microsoft.com/office/powerpoint/2010/main" val="3672575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63</a:t>
            </a:fld>
            <a:endParaRPr lang="de-CH"/>
          </a:p>
        </p:txBody>
      </p:sp>
    </p:spTree>
    <p:extLst>
      <p:ext uri="{BB962C8B-B14F-4D97-AF65-F5344CB8AC3E}">
        <p14:creationId xmlns:p14="http://schemas.microsoft.com/office/powerpoint/2010/main" val="199156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2246747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65</a:t>
            </a:fld>
            <a:endParaRPr lang="de-CH"/>
          </a:p>
        </p:txBody>
      </p:sp>
    </p:spTree>
    <p:extLst>
      <p:ext uri="{BB962C8B-B14F-4D97-AF65-F5344CB8AC3E}">
        <p14:creationId xmlns:p14="http://schemas.microsoft.com/office/powerpoint/2010/main" val="119141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66</a:t>
            </a:fld>
            <a:endParaRPr lang="de-CH"/>
          </a:p>
        </p:txBody>
      </p:sp>
    </p:spTree>
    <p:extLst>
      <p:ext uri="{BB962C8B-B14F-4D97-AF65-F5344CB8AC3E}">
        <p14:creationId xmlns:p14="http://schemas.microsoft.com/office/powerpoint/2010/main" val="1189525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68</a:t>
            </a:fld>
            <a:endParaRPr lang="de-CH"/>
          </a:p>
        </p:txBody>
      </p:sp>
    </p:spTree>
    <p:extLst>
      <p:ext uri="{BB962C8B-B14F-4D97-AF65-F5344CB8AC3E}">
        <p14:creationId xmlns:p14="http://schemas.microsoft.com/office/powerpoint/2010/main" val="709003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70</a:t>
            </a:fld>
            <a:endParaRPr lang="de-CH"/>
          </a:p>
        </p:txBody>
      </p:sp>
    </p:spTree>
    <p:extLst>
      <p:ext uri="{BB962C8B-B14F-4D97-AF65-F5344CB8AC3E}">
        <p14:creationId xmlns:p14="http://schemas.microsoft.com/office/powerpoint/2010/main" val="201107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72</a:t>
            </a:fld>
            <a:endParaRPr lang="de-CH"/>
          </a:p>
        </p:txBody>
      </p:sp>
    </p:spTree>
    <p:extLst>
      <p:ext uri="{BB962C8B-B14F-4D97-AF65-F5344CB8AC3E}">
        <p14:creationId xmlns:p14="http://schemas.microsoft.com/office/powerpoint/2010/main" val="777276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73</a:t>
            </a:fld>
            <a:endParaRPr lang="de-CH"/>
          </a:p>
        </p:txBody>
      </p:sp>
    </p:spTree>
    <p:extLst>
      <p:ext uri="{BB962C8B-B14F-4D97-AF65-F5344CB8AC3E}">
        <p14:creationId xmlns:p14="http://schemas.microsoft.com/office/powerpoint/2010/main" val="585197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74</a:t>
            </a:fld>
            <a:endParaRPr lang="de-CH"/>
          </a:p>
        </p:txBody>
      </p:sp>
    </p:spTree>
    <p:extLst>
      <p:ext uri="{BB962C8B-B14F-4D97-AF65-F5344CB8AC3E}">
        <p14:creationId xmlns:p14="http://schemas.microsoft.com/office/powerpoint/2010/main" val="102324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75</a:t>
            </a:fld>
            <a:endParaRPr lang="de-CH"/>
          </a:p>
        </p:txBody>
      </p:sp>
    </p:spTree>
    <p:extLst>
      <p:ext uri="{BB962C8B-B14F-4D97-AF65-F5344CB8AC3E}">
        <p14:creationId xmlns:p14="http://schemas.microsoft.com/office/powerpoint/2010/main" val="2863859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76</a:t>
            </a:fld>
            <a:endParaRPr lang="de-CH"/>
          </a:p>
        </p:txBody>
      </p:sp>
    </p:spTree>
    <p:extLst>
      <p:ext uri="{BB962C8B-B14F-4D97-AF65-F5344CB8AC3E}">
        <p14:creationId xmlns:p14="http://schemas.microsoft.com/office/powerpoint/2010/main" val="363268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77</a:t>
            </a:fld>
            <a:endParaRPr lang="de-CH"/>
          </a:p>
        </p:txBody>
      </p:sp>
    </p:spTree>
    <p:extLst>
      <p:ext uri="{BB962C8B-B14F-4D97-AF65-F5344CB8AC3E}">
        <p14:creationId xmlns:p14="http://schemas.microsoft.com/office/powerpoint/2010/main" val="191358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1986564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78</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79</a:t>
            </a:fld>
            <a:endParaRPr lang="de-CH"/>
          </a:p>
        </p:txBody>
      </p:sp>
    </p:spTree>
    <p:extLst>
      <p:ext uri="{BB962C8B-B14F-4D97-AF65-F5344CB8AC3E}">
        <p14:creationId xmlns:p14="http://schemas.microsoft.com/office/powerpoint/2010/main" val="1536201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80</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81</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82</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83</a:t>
            </a:fld>
            <a:endParaRPr lang="de-CH" dirty="0"/>
          </a:p>
        </p:txBody>
      </p:sp>
    </p:spTree>
    <p:extLst>
      <p:ext uri="{BB962C8B-B14F-4D97-AF65-F5344CB8AC3E}">
        <p14:creationId xmlns:p14="http://schemas.microsoft.com/office/powerpoint/2010/main" val="3508877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84</a:t>
            </a:fld>
            <a:endParaRPr lang="de-CH" dirty="0"/>
          </a:p>
        </p:txBody>
      </p:sp>
    </p:spTree>
    <p:extLst>
      <p:ext uri="{BB962C8B-B14F-4D97-AF65-F5344CB8AC3E}">
        <p14:creationId xmlns:p14="http://schemas.microsoft.com/office/powerpoint/2010/main" val="1660922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Und wie sieht</a:t>
            </a:r>
            <a:r>
              <a:rPr lang="de-CH" baseline="0" dirty="0" smtClean="0"/>
              <a:t> es bei Ihnen aus?</a:t>
            </a:r>
            <a:endParaRPr lang="de-CH" baseline="0" dirty="0"/>
          </a:p>
          <a:p>
            <a:r>
              <a:rPr lang="de-CH" baseline="0" dirty="0" smtClean="0"/>
              <a:t>Beispiele aus der Klasse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85</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86</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Verwaltungsgebühren sind das Entgelt für eine staatliche Leistung</a:t>
            </a:r>
            <a:r>
              <a:rPr lang="de-CH" baseline="0" dirty="0" smtClean="0"/>
              <a:t> wie zum Beispiel die Ausweisgebühr, Gerichtsgebühren, Prüfungsgebühren, etc.</a:t>
            </a:r>
          </a:p>
          <a:p>
            <a:endParaRPr lang="de-CH" baseline="0" dirty="0" smtClean="0"/>
          </a:p>
          <a:p>
            <a:r>
              <a:rPr lang="de-CH" baseline="0" dirty="0" smtClean="0"/>
              <a:t>Benutzungsgebühren entstehen durch Inanspruchnahme einer öffentlichen Einrichtung: Museumseintritt, Schwimmbadeintritt, Studiengebühren an der Universität, etc.</a:t>
            </a:r>
          </a:p>
          <a:p>
            <a:endParaRPr lang="de-CH" baseline="0" dirty="0" smtClean="0"/>
          </a:p>
          <a:p>
            <a:r>
              <a:rPr lang="de-CH" baseline="0" dirty="0" smtClean="0"/>
              <a:t>Konzessionsgebühren werden erhoben, wenn ein Privater eine Tätigkeit ausüben darf, die eigentlich dem Staat vorbehalten ist oder die Nutzung einer öffentlichen Sache im Gemeingebrauch gestattet ist. Z.B. Nutzung von Wasserkraft, Elektrizität, Kiesabbau, Jagdgebühren, Radioempfangsgebühren, etc.</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87</a:t>
            </a:fld>
            <a:endParaRPr lang="de-CH"/>
          </a:p>
        </p:txBody>
      </p:sp>
    </p:spTree>
    <p:extLst>
      <p:ext uri="{BB962C8B-B14F-4D97-AF65-F5344CB8AC3E}">
        <p14:creationId xmlns:p14="http://schemas.microsoft.com/office/powerpoint/2010/main" val="290178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Öffentliche</a:t>
            </a:r>
            <a:r>
              <a:rPr lang="de-CH" baseline="0" dirty="0" smtClean="0"/>
              <a:t> Rechnungswesen ist etwas anders aufgebaut als das privatrechtliche Rechnungswesen.</a:t>
            </a:r>
          </a:p>
          <a:p>
            <a:r>
              <a:rPr lang="de-CH" baseline="0" dirty="0" smtClean="0"/>
              <a:t>Das Grundprinzip von der Momentaufnahme der Vermögens- und der Schuldseite in der Bilanz und das Ausweisen des Resultates</a:t>
            </a:r>
          </a:p>
          <a:p>
            <a:r>
              <a:rPr lang="de-CH" baseline="0" dirty="0" smtClean="0"/>
              <a:t>über die Geschäftstätigkeit in einem bestimmten Zeitraum, von einem Jahr (Erfolgsrechnung), bleiben sich gleich.</a:t>
            </a:r>
          </a:p>
          <a:p>
            <a:endParaRPr lang="de-CH" baseline="0"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416011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89</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Konkrete</a:t>
            </a:r>
            <a:r>
              <a:rPr lang="de-CH" baseline="0" dirty="0" smtClean="0"/>
              <a:t> Beispiele aus der Region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90</a:t>
            </a:fld>
            <a:endParaRPr lang="de-CH"/>
          </a:p>
        </p:txBody>
      </p:sp>
    </p:spTree>
    <p:extLst>
      <p:ext uri="{BB962C8B-B14F-4D97-AF65-F5344CB8AC3E}">
        <p14:creationId xmlns:p14="http://schemas.microsoft.com/office/powerpoint/2010/main" val="28882536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91</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smtClean="0"/>
              <a:t> Schutzräume sind bei Neubauten zu erstellen. Dies gilt für Wohnhäuser, Spitäler, Alters- und Pflegeheime. Wenn bei einem Neubau kein Schutzraum gebaut</a:t>
            </a:r>
            <a:r>
              <a:rPr lang="de-CH" baseline="0" dirty="0" smtClean="0"/>
              <a:t> wird, muss eine Ersatzabgabe geleistet werden.</a:t>
            </a:r>
          </a:p>
          <a:p>
            <a:pPr>
              <a:buFontTx/>
              <a:buChar char="-"/>
            </a:pPr>
            <a:r>
              <a:rPr lang="de-CH" baseline="0" dirty="0" smtClean="0"/>
              <a:t> Bei Neu- oder Ausbauten in Städten kann unter Umständen der Parkplatzerstellungspflicht nicht nachgekommen werden. Die Gemeinden erheben – basierend auf einem entsprechenden Reglement - eine Parkplatzersatzabgabe. Diese Abgaben sind zweckgebunden für Leistungen in einem direkten Zusammenhang mit Parkplätzen zu verwenden (z.B. Bau eines öffentlichen Parkhauses).</a:t>
            </a:r>
          </a:p>
          <a:p>
            <a:pPr>
              <a:buFontTx/>
              <a:buChar char="-"/>
            </a:pPr>
            <a:r>
              <a:rPr lang="de-CH" baseline="0" dirty="0" smtClean="0"/>
              <a:t> </a:t>
            </a:r>
            <a:r>
              <a:rPr lang="de-CH" dirty="0" smtClean="0"/>
              <a:t>Gemäss Wehrpflichtersatzgesetz (WPEG) haben Schweizer Bürger, die ihre Wehrpflicht im Militär- oder Zivildienst nicht oder nur teilweise erfüllen, einen Ersatz in Geld zu leisten. Dies gilt auch für Angehörige des Zivilschutzes. Die Ersatzabgabe beträgt 3 Prozent des taxpflichtigen Einkommens, mindestens aber 400 Franken.</a:t>
            </a:r>
          </a:p>
          <a:p>
            <a:pPr>
              <a:buFontTx/>
              <a:buChar char="-"/>
            </a:pPr>
            <a:r>
              <a:rPr lang="de-CH" baseline="0" dirty="0" smtClean="0"/>
              <a:t> </a:t>
            </a:r>
            <a:r>
              <a:rPr lang="de-CH" dirty="0" smtClean="0"/>
              <a:t>Umgangssprachlich wird von der "Feuerwehrsteuer" gesprochen. Gemeint ist jedoch die "Feuerwehrpflichtersatzabgabe". Nach dem Feuerwehrgesetz sind Männer und Frauen in ihrer Wohnsitzgemeinde feuerwehrpflichtig. Leisten sie keinen Feuerwehrdienst, müssen sie eine Pflichtersatzabgabe entrichten. Der Pflichtersatz beträgt pro Kalenderjahr 2 Promille des steuerbaren Einkommens, mindestens 30 Franken, höchstens 300 Franken.</a:t>
            </a:r>
            <a:endParaRPr lang="de-CH" baseline="0" dirty="0" smtClean="0"/>
          </a:p>
          <a:p>
            <a:pPr>
              <a:buFontTx/>
              <a:buChar char="-"/>
            </a:pPr>
            <a:endParaRPr lang="de-CH" baseline="0"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92</a:t>
            </a:fld>
            <a:endParaRPr lang="de-CH"/>
          </a:p>
        </p:txBody>
      </p:sp>
    </p:spTree>
    <p:extLst>
      <p:ext uri="{BB962C8B-B14F-4D97-AF65-F5344CB8AC3E}">
        <p14:creationId xmlns:p14="http://schemas.microsoft.com/office/powerpoint/2010/main" val="381322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a:t>
            </a:r>
            <a:r>
              <a:rPr lang="de-CH" baseline="0" dirty="0" smtClean="0"/>
              <a:t> die Bemessung der Kausalabgaben kommen zwei Grundsätze zur Anwendung:</a:t>
            </a:r>
          </a:p>
          <a:p>
            <a:r>
              <a:rPr lang="de-CH" baseline="0" dirty="0" smtClean="0"/>
              <a:t>Kostendeckungsprinzip </a:t>
            </a:r>
          </a:p>
          <a:p>
            <a:r>
              <a:rPr lang="de-CH" baseline="0" dirty="0" smtClean="0"/>
              <a:t>Äquivalenzprinzip</a:t>
            </a:r>
          </a:p>
          <a:p>
            <a:endParaRPr lang="de-CH" baseline="0" dirty="0" smtClean="0"/>
          </a:p>
          <a:p>
            <a:r>
              <a:rPr lang="de-CH" baseline="0" dirty="0" smtClean="0"/>
              <a:t>In der Regel müssen Abgaben in einem Gesetz im formellen Sinn geregelt sein.</a:t>
            </a:r>
          </a:p>
          <a:p>
            <a:r>
              <a:rPr lang="de-CH" baseline="0" dirty="0" smtClean="0"/>
              <a:t>Delegiert ein Gesetz die Kompetenz zur Festlegung einer Abgabe an den Verordnungsgeber, muss es zumindest den Kreis der Abgabepflichtigen, den Gegenstand und die Bemessungsgrundlage der Abgabe festlegen.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93</a:t>
            </a:fld>
            <a:endParaRPr lang="de-CH"/>
          </a:p>
        </p:txBody>
      </p:sp>
    </p:spTree>
    <p:extLst>
      <p:ext uri="{BB962C8B-B14F-4D97-AF65-F5344CB8AC3E}">
        <p14:creationId xmlns:p14="http://schemas.microsoft.com/office/powerpoint/2010/main" val="1545235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94</a:t>
            </a:fld>
            <a:endParaRPr lang="de-CH"/>
          </a:p>
        </p:txBody>
      </p:sp>
    </p:spTree>
    <p:extLst>
      <p:ext uri="{BB962C8B-B14F-4D97-AF65-F5344CB8AC3E}">
        <p14:creationId xmlns:p14="http://schemas.microsoft.com/office/powerpoint/2010/main" val="7874513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445">
              <a:defRPr/>
            </a:pPr>
            <a:r>
              <a:rPr lang="de-CH" baseline="0" dirty="0" smtClean="0"/>
              <a:t>Im Gegensatz zum Kostendeckungsprinzip bezieht sich das Äquivalenzprinzip nicht auf die Gesamtheit der Erträge und Kosten, sondern immer nur auf das Verhältnis (gebührenrechtliche Ausgestaltung des Grundsatzes der Verhältnismässigkeit).</a:t>
            </a:r>
          </a:p>
          <a:p>
            <a:pPr defTabSz="911445">
              <a:defRPr/>
            </a:pPr>
            <a:endParaRPr lang="de-CH" baseline="0" dirty="0" smtClean="0"/>
          </a:p>
          <a:p>
            <a:pPr defTabSz="911445">
              <a:defRPr/>
            </a:pPr>
            <a:r>
              <a:rPr lang="de-CH" dirty="0" smtClean="0"/>
              <a:t>Beispiel:</a:t>
            </a:r>
            <a:r>
              <a:rPr lang="de-CH" baseline="0" dirty="0" smtClean="0"/>
              <a:t> Gebühr für das Unfallprotokoll des Jagdaufsehers, wenn ein Autolenker eine Kollision mit einem Reh hatte.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95</a:t>
            </a:fld>
            <a:endParaRPr lang="de-CH"/>
          </a:p>
        </p:txBody>
      </p:sp>
    </p:spTree>
    <p:extLst>
      <p:ext uri="{BB962C8B-B14F-4D97-AF65-F5344CB8AC3E}">
        <p14:creationId xmlns:p14="http://schemas.microsoft.com/office/powerpoint/2010/main" val="2175056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96</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Verfahrenskostendekret:</a:t>
            </a:r>
            <a:r>
              <a:rPr lang="de-CH" baseline="0" dirty="0" smtClean="0"/>
              <a:t> </a:t>
            </a:r>
            <a:r>
              <a:rPr lang="de-CH" dirty="0" smtClean="0"/>
              <a:t>Dieses Dekret gilt für alle Verfahren der Rechtspflege einschliesslich des Strafbefehlsverfahrens sowie des Vorverfahrens in Strafsachen.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97</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Gruppenarbeit mit 4-5 Personen. Abgabe der folgenden </a:t>
            </a:r>
            <a:r>
              <a:rPr lang="de-CH" dirty="0" err="1" smtClean="0"/>
              <a:t>Reglemente</a:t>
            </a:r>
            <a:r>
              <a:rPr lang="de-CH" dirty="0" smtClean="0"/>
              <a:t> (abrufbar</a:t>
            </a:r>
            <a:r>
              <a:rPr lang="de-CH" baseline="0" dirty="0" smtClean="0"/>
              <a:t> im Internet, Abgabe durch Referenten)</a:t>
            </a:r>
            <a:r>
              <a:rPr lang="de-CH" dirty="0" smtClean="0"/>
              <a:t>:</a:t>
            </a:r>
          </a:p>
          <a:p>
            <a:pPr>
              <a:buFontTx/>
              <a:buChar char="-"/>
            </a:pPr>
            <a:r>
              <a:rPr lang="de-CH" dirty="0" smtClean="0"/>
              <a:t> Parkierungsreglement Stadt Aarau</a:t>
            </a:r>
          </a:p>
          <a:p>
            <a:pPr>
              <a:buFontTx/>
              <a:buChar char="-"/>
            </a:pPr>
            <a:r>
              <a:rPr lang="de-CH" dirty="0" smtClean="0"/>
              <a:t> Bau- und Nutzungsordnung Stadt Baden</a:t>
            </a:r>
          </a:p>
          <a:p>
            <a:pPr>
              <a:buFontTx/>
              <a:buChar char="-"/>
            </a:pPr>
            <a:r>
              <a:rPr lang="de-CH" baseline="0" dirty="0" smtClean="0"/>
              <a:t> Friedhof- und Bestattungsreglement der Stadt Rheinfelden</a:t>
            </a:r>
          </a:p>
          <a:p>
            <a:pPr>
              <a:buFontTx/>
              <a:buChar char="-"/>
            </a:pPr>
            <a:r>
              <a:rPr lang="de-CH" baseline="0" dirty="0" smtClean="0"/>
              <a:t> Abwasserreglement der Stadt Brugg</a:t>
            </a:r>
          </a:p>
          <a:p>
            <a:pPr>
              <a:buFontTx/>
              <a:buChar char="-"/>
            </a:pPr>
            <a:r>
              <a:rPr lang="de-CH" baseline="0" dirty="0" smtClean="0"/>
              <a:t> Abfallreglement der Gemeinde Wettingen</a:t>
            </a:r>
            <a:endParaRPr lang="de-CH"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98</a:t>
            </a:fld>
            <a:endParaRPr lang="de-CH"/>
          </a:p>
        </p:txBody>
      </p:sp>
    </p:spTree>
    <p:extLst>
      <p:ext uri="{BB962C8B-B14F-4D97-AF65-F5344CB8AC3E}">
        <p14:creationId xmlns:p14="http://schemas.microsoft.com/office/powerpoint/2010/main" val="187651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3643796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99</a:t>
            </a:fld>
            <a:endParaRPr lang="de-CH"/>
          </a:p>
        </p:txBody>
      </p:sp>
    </p:spTree>
    <p:extLst>
      <p:ext uri="{BB962C8B-B14F-4D97-AF65-F5344CB8AC3E}">
        <p14:creationId xmlns:p14="http://schemas.microsoft.com/office/powerpoint/2010/main" val="273226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100</a:t>
            </a:fld>
            <a:endParaRPr lang="de-CH"/>
          </a:p>
        </p:txBody>
      </p:sp>
    </p:spTree>
    <p:extLst>
      <p:ext uri="{BB962C8B-B14F-4D97-AF65-F5344CB8AC3E}">
        <p14:creationId xmlns:p14="http://schemas.microsoft.com/office/powerpoint/2010/main" val="1596403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101</a:t>
            </a:fld>
            <a:endParaRPr lang="de-CH"/>
          </a:p>
        </p:txBody>
      </p:sp>
    </p:spTree>
    <p:extLst>
      <p:ext uri="{BB962C8B-B14F-4D97-AF65-F5344CB8AC3E}">
        <p14:creationId xmlns:p14="http://schemas.microsoft.com/office/powerpoint/2010/main" val="3403633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104</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105</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107</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108</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109</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110</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113</a:t>
            </a:fld>
            <a:endParaRPr lang="de-CH"/>
          </a:p>
        </p:txBody>
      </p:sp>
    </p:spTree>
    <p:extLst>
      <p:ext uri="{BB962C8B-B14F-4D97-AF65-F5344CB8AC3E}">
        <p14:creationId xmlns:p14="http://schemas.microsoft.com/office/powerpoint/2010/main" val="371971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191278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64740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108846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17976657"/>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12774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8676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05404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23322543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8768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287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29550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114931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3266242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H405lzWaGUkLyM&amp;tbnid=DhljKIUihnhvaM:&amp;ved=0CAUQjRw&amp;url=http://www.easytax.com.au/&amp;ei=bIWkUu53yofQBartgNAK&amp;bvm=bv.57752919,d.bGQ&amp;psig=AFQjCNGJuX9zCIZacMLEzpAKuUcJubqhWg&amp;ust=1386600137037468"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a:xfrm>
            <a:off x="431800" y="2133600"/>
            <a:ext cx="6985000" cy="1151384"/>
          </a:xfrm>
        </p:spPr>
        <p:txBody>
          <a:bodyPr>
            <a:normAutofit/>
          </a:bodyPr>
          <a:lstStyle/>
          <a:p>
            <a:r>
              <a:rPr lang="de-CH" sz="3200" b="1" dirty="0" smtClean="0"/>
              <a:t>ÜK 4: Modul G-08</a:t>
            </a:r>
            <a:br>
              <a:rPr lang="de-CH" sz="3200" b="1" dirty="0" smtClean="0"/>
            </a:br>
            <a:r>
              <a:rPr lang="de-CH" sz="3200" b="1" dirty="0" smtClean="0"/>
              <a:t>Leistungsziel 1.1.6.1.1</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0" indent="0">
              <a:buNone/>
            </a:pPr>
            <a:r>
              <a:rPr lang="de-CH" sz="2400" dirty="0" smtClean="0">
                <a:solidFill>
                  <a:schemeClr val="bg1"/>
                </a:solidFill>
              </a:rPr>
              <a:t>Finanzen</a:t>
            </a:r>
          </a:p>
          <a:p>
            <a:pPr marL="0" indent="0">
              <a:buNone/>
            </a:pPr>
            <a:endParaRPr lang="de-CH" sz="2400" dirty="0">
              <a:solidFill>
                <a:schemeClr val="bg1"/>
              </a:solidFill>
            </a:endParaRPr>
          </a:p>
          <a:p>
            <a:pPr marL="0" indent="0">
              <a:buNone/>
            </a:pPr>
            <a:r>
              <a:rPr lang="de-CH" sz="2400" dirty="0" smtClean="0">
                <a:solidFill>
                  <a:schemeClr val="bg1"/>
                </a:solidFill>
              </a:rPr>
              <a:t>Beispiele des öffentlichen Rechnungswesen</a:t>
            </a:r>
          </a:p>
          <a:p>
            <a:endParaRPr lang="de-CH" sz="2400" dirty="0"/>
          </a:p>
        </p:txBody>
      </p:sp>
    </p:spTree>
    <p:extLst>
      <p:ext uri="{BB962C8B-B14F-4D97-AF65-F5344CB8AC3E}">
        <p14:creationId xmlns:p14="http://schemas.microsoft.com/office/powerpoint/2010/main" val="406769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5967" y="1341898"/>
            <a:ext cx="8461537" cy="862966"/>
          </a:xfrm>
        </p:spPr>
        <p:txBody>
          <a:bodyPr>
            <a:normAutofit fontScale="90000"/>
          </a:bodyPr>
          <a:lstStyle/>
          <a:p>
            <a:pPr algn="l"/>
            <a:r>
              <a:rPr lang="de-CH" sz="2800" dirty="0"/>
              <a:t/>
            </a:r>
            <a:br>
              <a:rPr lang="de-CH" sz="2800" dirty="0"/>
            </a:br>
            <a:r>
              <a:rPr lang="de-CH" sz="3100" dirty="0"/>
              <a:t>Aufbau Ö</a:t>
            </a:r>
            <a:r>
              <a:rPr lang="de-CH" sz="3100" dirty="0" smtClean="0"/>
              <a:t>ffentliches Rechnungsmodell</a:t>
            </a:r>
            <a:endParaRPr lang="de-CH" sz="3100" dirty="0"/>
          </a:p>
        </p:txBody>
      </p:sp>
      <p:sp>
        <p:nvSpPr>
          <p:cNvPr id="19" name="Foliennummernplatzhalter 3"/>
          <p:cNvSpPr>
            <a:spLocks noGrp="1"/>
          </p:cNvSpPr>
          <p:nvPr>
            <p:ph type="sldNum" sz="quarter" idx="4"/>
          </p:nvPr>
        </p:nvSpPr>
        <p:spPr/>
        <p:txBody>
          <a:bodyPr/>
          <a:lstStyle/>
          <a:p>
            <a:fld id="{87674F0A-37BA-4CE3-B1FD-DE57A7E2F2C6}" type="slidenum">
              <a:rPr lang="de-CH" smtClean="0"/>
              <a:pPr/>
              <a:t>10</a:t>
            </a:fld>
            <a:endParaRPr lang="de-CH" dirty="0"/>
          </a:p>
        </p:txBody>
      </p:sp>
      <p:pic>
        <p:nvPicPr>
          <p:cNvPr id="8"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092280" y="2996952"/>
            <a:ext cx="1008112" cy="954529"/>
          </a:xfrm>
          <a:prstGeom prst="rect">
            <a:avLst/>
          </a:prstGeom>
          <a:noFill/>
        </p:spPr>
      </p:pic>
      <p:sp>
        <p:nvSpPr>
          <p:cNvPr id="9" name="Textfeld 8"/>
          <p:cNvSpPr txBox="1"/>
          <p:nvPr/>
        </p:nvSpPr>
        <p:spPr>
          <a:xfrm>
            <a:off x="6445065" y="2513705"/>
            <a:ext cx="2448272" cy="369332"/>
          </a:xfrm>
          <a:prstGeom prst="rect">
            <a:avLst/>
          </a:prstGeom>
          <a:solidFill>
            <a:schemeClr val="accent1">
              <a:lumMod val="60000"/>
              <a:lumOff val="40000"/>
            </a:schemeClr>
          </a:solidFill>
        </p:spPr>
        <p:txBody>
          <a:bodyPr wrap="square" rtlCol="0">
            <a:spAutoFit/>
          </a:bodyPr>
          <a:lstStyle/>
          <a:p>
            <a:pPr algn="ctr"/>
            <a:r>
              <a:rPr lang="de-CH" dirty="0" smtClean="0"/>
              <a:t>Bilanz</a:t>
            </a:r>
            <a:endParaRPr lang="de-CH" dirty="0"/>
          </a:p>
        </p:txBody>
      </p:sp>
      <p:pic>
        <p:nvPicPr>
          <p:cNvPr id="11" name="Picture 1" descr="C:\Dokumente und Einstellungen\moe\Lokale Einstellungen\Temporary Internet Files\Content.IE5\L9NCYVYN\MC900217466[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95536" y="3573016"/>
            <a:ext cx="665066" cy="655960"/>
          </a:xfrm>
          <a:prstGeom prst="rect">
            <a:avLst/>
          </a:prstGeom>
          <a:noFill/>
        </p:spPr>
      </p:pic>
      <p:pic>
        <p:nvPicPr>
          <p:cNvPr id="12" name="Picture 4" descr="C:\Dokumente und Einstellungen\moe\Lokale Einstellungen\Temporary Internet Files\Content.IE5\FMMH1MTI\MC900286869[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475656" y="3789040"/>
            <a:ext cx="720080" cy="519855"/>
          </a:xfrm>
          <a:prstGeom prst="rect">
            <a:avLst/>
          </a:prstGeom>
          <a:noFill/>
        </p:spPr>
      </p:pic>
      <p:pic>
        <p:nvPicPr>
          <p:cNvPr id="2054" name="Picture 6" descr="C:\Users\moe\AppData\Local\Microsoft\Windows\Temporary Internet Files\Content.IE5\CXL58WID\MP900444397[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987824" y="3206275"/>
            <a:ext cx="1183278" cy="792112"/>
          </a:xfrm>
          <a:prstGeom prst="rect">
            <a:avLst/>
          </a:prstGeom>
          <a:noFill/>
        </p:spPr>
      </p:pic>
      <p:cxnSp>
        <p:nvCxnSpPr>
          <p:cNvPr id="21" name="Gerade Verbindung 20"/>
          <p:cNvCxnSpPr/>
          <p:nvPr/>
        </p:nvCxnSpPr>
        <p:spPr>
          <a:xfrm>
            <a:off x="7596336" y="4077072"/>
            <a:ext cx="0" cy="20882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6876256" y="4365104"/>
            <a:ext cx="13681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15516" y="2493939"/>
            <a:ext cx="2304256" cy="369332"/>
          </a:xfrm>
          <a:prstGeom prst="rect">
            <a:avLst/>
          </a:prstGeom>
          <a:solidFill>
            <a:schemeClr val="tx2">
              <a:lumMod val="20000"/>
              <a:lumOff val="80000"/>
            </a:schemeClr>
          </a:solidFill>
        </p:spPr>
        <p:txBody>
          <a:bodyPr wrap="square" rtlCol="0">
            <a:spAutoFit/>
          </a:bodyPr>
          <a:lstStyle/>
          <a:p>
            <a:r>
              <a:rPr lang="de-CH" dirty="0" smtClean="0"/>
              <a:t>Erfolgsrechnung</a:t>
            </a:r>
            <a:endParaRPr lang="de-CH" dirty="0"/>
          </a:p>
        </p:txBody>
      </p:sp>
      <p:cxnSp>
        <p:nvCxnSpPr>
          <p:cNvPr id="26" name="Gerade Verbindung 25"/>
          <p:cNvCxnSpPr/>
          <p:nvPr/>
        </p:nvCxnSpPr>
        <p:spPr>
          <a:xfrm>
            <a:off x="1259632" y="3789040"/>
            <a:ext cx="0" cy="21602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323528" y="4365104"/>
            <a:ext cx="20882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4355976" y="3573016"/>
            <a:ext cx="0" cy="26642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059832" y="2493939"/>
            <a:ext cx="2376264" cy="369332"/>
          </a:xfrm>
          <a:prstGeom prst="rect">
            <a:avLst/>
          </a:prstGeom>
          <a:solidFill>
            <a:schemeClr val="tx2">
              <a:lumMod val="20000"/>
              <a:lumOff val="80000"/>
            </a:schemeClr>
          </a:solidFill>
        </p:spPr>
        <p:txBody>
          <a:bodyPr wrap="square" rtlCol="0">
            <a:spAutoFit/>
          </a:bodyPr>
          <a:lstStyle/>
          <a:p>
            <a:r>
              <a:rPr lang="de-CH" dirty="0" smtClean="0"/>
              <a:t>Investitionsrechnung</a:t>
            </a:r>
            <a:endParaRPr lang="de-CH" dirty="0"/>
          </a:p>
        </p:txBody>
      </p:sp>
      <p:pic>
        <p:nvPicPr>
          <p:cNvPr id="2063" name="Picture 15" descr="C:\Program Files (x86)\Microsoft Office\MEDIA\CAGCAT10\j0090386.wmf"/>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4425730" y="3159145"/>
            <a:ext cx="1152129" cy="821646"/>
          </a:xfrm>
          <a:prstGeom prst="rect">
            <a:avLst/>
          </a:prstGeom>
          <a:noFill/>
        </p:spPr>
      </p:pic>
      <p:pic>
        <p:nvPicPr>
          <p:cNvPr id="2062" name="Picture 14" descr="C:\Users\moe\AppData\Local\Microsoft\Windows\Temporary Internet Files\Content.IE5\BFW3IPQF\MC900282392[1].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4716016" y="3541279"/>
            <a:ext cx="891782" cy="820404"/>
          </a:xfrm>
          <a:prstGeom prst="rect">
            <a:avLst/>
          </a:prstGeom>
          <a:noFill/>
        </p:spPr>
      </p:pic>
      <p:cxnSp>
        <p:nvCxnSpPr>
          <p:cNvPr id="39" name="Gerade Verbindung 38"/>
          <p:cNvCxnSpPr/>
          <p:nvPr/>
        </p:nvCxnSpPr>
        <p:spPr>
          <a:xfrm>
            <a:off x="2987824" y="4365104"/>
            <a:ext cx="25202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97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835696" y="2060848"/>
            <a:ext cx="5364336" cy="862966"/>
          </a:xfrm>
        </p:spPr>
        <p:txBody>
          <a:bodyPr/>
          <a:lstStyle/>
          <a:p>
            <a:pPr algn="ctr"/>
            <a:r>
              <a:rPr lang="de-CH" dirty="0" smtClean="0"/>
              <a:t>Modul G-08/2B</a:t>
            </a:r>
            <a:br>
              <a:rPr lang="de-CH" dirty="0" smtClean="0"/>
            </a:br>
            <a:r>
              <a:rPr lang="de-CH" dirty="0" smtClean="0"/>
              <a:t>Finanzen</a:t>
            </a:r>
            <a:endParaRPr lang="de-CH" dirty="0"/>
          </a:p>
        </p:txBody>
      </p:sp>
      <p:sp>
        <p:nvSpPr>
          <p:cNvPr id="6" name="Untertitel 5"/>
          <p:cNvSpPr>
            <a:spLocks noGrp="1"/>
          </p:cNvSpPr>
          <p:nvPr>
            <p:ph type="subTitle" idx="1"/>
          </p:nvPr>
        </p:nvSpPr>
        <p:spPr>
          <a:xfrm>
            <a:off x="2843808" y="3284984"/>
            <a:ext cx="3816424" cy="1655842"/>
          </a:xfrm>
        </p:spPr>
        <p:txBody>
          <a:bodyPr>
            <a:normAutofit/>
          </a:bodyPr>
          <a:lstStyle/>
          <a:p>
            <a:r>
              <a:rPr lang="de-CH" sz="2400" dirty="0" smtClean="0"/>
              <a:t>Spezialfinanzierungen </a:t>
            </a:r>
          </a:p>
          <a:p>
            <a:r>
              <a:rPr lang="de-CH" sz="2400" dirty="0" smtClean="0"/>
              <a:t>Finanzplanung</a:t>
            </a:r>
          </a:p>
          <a:p>
            <a:r>
              <a:rPr lang="de-CH" sz="2400" dirty="0" smtClean="0"/>
              <a:t>Kreditarten</a:t>
            </a:r>
            <a:endParaRPr lang="de-CH" sz="2400" dirty="0"/>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100</a:t>
            </a:fld>
            <a:endParaRPr lang="de-CH" dirty="0"/>
          </a:p>
        </p:txBody>
      </p:sp>
    </p:spTree>
    <p:extLst>
      <p:ext uri="{BB962C8B-B14F-4D97-AF65-F5344CB8AC3E}">
        <p14:creationId xmlns:p14="http://schemas.microsoft.com/office/powerpoint/2010/main" val="31172150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755576" y="2025015"/>
            <a:ext cx="6985000" cy="2807970"/>
          </a:xfrm>
        </p:spPr>
        <p:txBody>
          <a:bodyPr/>
          <a:lstStyle/>
          <a:p>
            <a:pPr marL="0" indent="0">
              <a:buNone/>
            </a:pPr>
            <a:r>
              <a:rPr lang="de-CH" dirty="0" smtClean="0"/>
              <a:t>Ich kenne die wichtigsten Spezialfinanzierungen einer Gemeinde und kann deren Gebühren und rechtlichen Grundlagen erklären.</a:t>
            </a:r>
          </a:p>
          <a:p>
            <a:pPr marL="0" indent="0">
              <a:buNone/>
            </a:pPr>
            <a:endParaRPr lang="de-CH" dirty="0"/>
          </a:p>
          <a:p>
            <a:pPr marL="0" indent="0">
              <a:buNone/>
            </a:pPr>
            <a:r>
              <a:rPr lang="de-CH" dirty="0" smtClean="0"/>
              <a:t>Ich kenne die Planungsinstrumente einer Gemeinde und kann deren Nutzen erklären. </a:t>
            </a:r>
          </a:p>
          <a:p>
            <a:pPr marL="0" indent="0">
              <a:buNone/>
            </a:pPr>
            <a:endParaRPr lang="de-CH" dirty="0"/>
          </a:p>
          <a:p>
            <a:pPr marL="0" indent="0">
              <a:buNone/>
            </a:pPr>
            <a:r>
              <a:rPr lang="de-CH" dirty="0" smtClean="0"/>
              <a:t>Ich kenne die verschiedenen Kreditarten und kann erklären wann diese zur Anwendung gelangen.</a:t>
            </a:r>
            <a:endParaRPr lang="de-CH" dirty="0"/>
          </a:p>
          <a:p>
            <a:pPr marL="0" indent="0">
              <a:buNone/>
            </a:pPr>
            <a:endParaRPr lang="de-CH" dirty="0" smtClean="0"/>
          </a:p>
        </p:txBody>
      </p:sp>
      <p:sp>
        <p:nvSpPr>
          <p:cNvPr id="8"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101</a:t>
            </a:fld>
            <a:endParaRPr lang="de-CH" dirty="0"/>
          </a:p>
        </p:txBody>
      </p:sp>
    </p:spTree>
    <p:extLst>
      <p:ext uri="{BB962C8B-B14F-4D97-AF65-F5344CB8AC3E}">
        <p14:creationId xmlns:p14="http://schemas.microsoft.com/office/powerpoint/2010/main" val="28917713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1/2</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724838718"/>
              </p:ext>
            </p:extLst>
          </p:nvPr>
        </p:nvGraphicFramePr>
        <p:xfrm>
          <a:off x="470408" y="1916832"/>
          <a:ext cx="7632848" cy="4176465"/>
        </p:xfrm>
        <a:graphic>
          <a:graphicData uri="http://schemas.openxmlformats.org/drawingml/2006/table">
            <a:tbl>
              <a:tblPr firstRow="1" bandRow="1">
                <a:tableStyleId>{5C22544A-7EE6-4342-B048-85BDC9FD1C3A}</a:tableStyleId>
              </a:tblPr>
              <a:tblGrid>
                <a:gridCol w="2592288"/>
                <a:gridCol w="2736304"/>
                <a:gridCol w="2304256"/>
              </a:tblGrid>
              <a:tr h="835293">
                <a:tc>
                  <a:txBody>
                    <a:bodyPr/>
                    <a:lstStyle/>
                    <a:p>
                      <a:r>
                        <a:rPr lang="de-CH" dirty="0" smtClean="0"/>
                        <a:t>Spezialfinanzierung</a:t>
                      </a:r>
                      <a:endParaRPr lang="de-CH" dirty="0"/>
                    </a:p>
                  </a:txBody>
                  <a:tcPr/>
                </a:tc>
                <a:tc>
                  <a:txBody>
                    <a:bodyPr/>
                    <a:lstStyle/>
                    <a:p>
                      <a:r>
                        <a:rPr lang="de-CH" dirty="0" smtClean="0"/>
                        <a:t>Gebühren</a:t>
                      </a:r>
                      <a:endParaRPr lang="de-CH" dirty="0"/>
                    </a:p>
                  </a:txBody>
                  <a:tcPr/>
                </a:tc>
                <a:tc>
                  <a:txBody>
                    <a:bodyPr/>
                    <a:lstStyle/>
                    <a:p>
                      <a:r>
                        <a:rPr lang="de-CH" dirty="0" smtClean="0"/>
                        <a:t>Rechtliche Grundlagen</a:t>
                      </a:r>
                      <a:endParaRPr lang="de-CH" dirty="0"/>
                    </a:p>
                  </a:txBody>
                  <a:tcPr/>
                </a:tc>
              </a:tr>
              <a:tr h="835293">
                <a:tc>
                  <a:txBody>
                    <a:bodyPr/>
                    <a:lstStyle/>
                    <a:p>
                      <a:r>
                        <a:rPr lang="de-CH" sz="1800" dirty="0" smtClean="0"/>
                        <a:t>Wasserwerk</a:t>
                      </a:r>
                      <a:endParaRPr lang="de-CH" sz="1800" dirty="0"/>
                    </a:p>
                  </a:txBody>
                  <a:tcPr/>
                </a:tc>
                <a:tc>
                  <a:txBody>
                    <a:bodyPr/>
                    <a:lstStyle/>
                    <a:p>
                      <a:r>
                        <a:rPr lang="de-CH" sz="1800" dirty="0" smtClean="0"/>
                        <a:t>Wassergebühren,</a:t>
                      </a:r>
                      <a:r>
                        <a:rPr lang="de-CH" sz="1800" baseline="0" dirty="0" smtClean="0"/>
                        <a:t> Anschlussgebühren</a:t>
                      </a:r>
                      <a:endParaRPr lang="de-CH" sz="1800" dirty="0"/>
                    </a:p>
                  </a:txBody>
                  <a:tcPr/>
                </a:tc>
                <a:tc rowSpan="4">
                  <a:txBody>
                    <a:bodyPr/>
                    <a:lstStyle/>
                    <a:p>
                      <a:pPr algn="ctr"/>
                      <a:r>
                        <a:rPr lang="de-CH" sz="2400" dirty="0" smtClean="0"/>
                        <a:t>Gebührenreglemente</a:t>
                      </a:r>
                      <a:endParaRPr lang="de-CH" sz="2400" dirty="0"/>
                    </a:p>
                  </a:txBody>
                  <a:tcPr vert="vert270" anchor="ctr"/>
                </a:tc>
              </a:tr>
              <a:tr h="835293">
                <a:tc>
                  <a:txBody>
                    <a:bodyPr/>
                    <a:lstStyle/>
                    <a:p>
                      <a:r>
                        <a:rPr lang="de-CH" sz="1800" dirty="0" smtClean="0"/>
                        <a:t>Abwasserbeseitigung</a:t>
                      </a:r>
                      <a:endParaRPr lang="de-CH" sz="1800" dirty="0"/>
                    </a:p>
                  </a:txBody>
                  <a:tcPr/>
                </a:tc>
                <a:tc>
                  <a:txBody>
                    <a:bodyPr/>
                    <a:lstStyle/>
                    <a:p>
                      <a:r>
                        <a:rPr lang="de-CH" sz="1800" dirty="0" smtClean="0"/>
                        <a:t>Abwassergebühren, Anschlussgebühren</a:t>
                      </a:r>
                      <a:endParaRPr lang="de-CH" sz="1800" dirty="0"/>
                    </a:p>
                  </a:txBody>
                  <a:tcPr/>
                </a:tc>
                <a:tc vMerge="1">
                  <a:txBody>
                    <a:bodyPr/>
                    <a:lstStyle/>
                    <a:p>
                      <a:endParaRPr lang="de-CH" dirty="0"/>
                    </a:p>
                  </a:txBody>
                  <a:tcPr/>
                </a:tc>
              </a:tr>
              <a:tr h="835293">
                <a:tc>
                  <a:txBody>
                    <a:bodyPr/>
                    <a:lstStyle/>
                    <a:p>
                      <a:r>
                        <a:rPr lang="de-CH" sz="1800" dirty="0" smtClean="0"/>
                        <a:t>Abfallwirtschaft</a:t>
                      </a:r>
                      <a:endParaRPr lang="de-CH" sz="1800" dirty="0"/>
                    </a:p>
                  </a:txBody>
                  <a:tcPr/>
                </a:tc>
                <a:tc>
                  <a:txBody>
                    <a:bodyPr/>
                    <a:lstStyle/>
                    <a:p>
                      <a:r>
                        <a:rPr lang="de-CH" sz="1800" dirty="0" smtClean="0"/>
                        <a:t>Kehrichtsackgebühren</a:t>
                      </a:r>
                      <a:r>
                        <a:rPr lang="de-CH" sz="1800" baseline="0" dirty="0" smtClean="0"/>
                        <a:t>, Grünabfuhrgebühren usw.</a:t>
                      </a:r>
                      <a:endParaRPr lang="de-CH" sz="1800" dirty="0"/>
                    </a:p>
                  </a:txBody>
                  <a:tcPr/>
                </a:tc>
                <a:tc vMerge="1">
                  <a:txBody>
                    <a:bodyPr/>
                    <a:lstStyle/>
                    <a:p>
                      <a:endParaRPr lang="de-CH" dirty="0"/>
                    </a:p>
                  </a:txBody>
                  <a:tcPr/>
                </a:tc>
              </a:tr>
              <a:tr h="835293">
                <a:tc>
                  <a:txBody>
                    <a:bodyPr/>
                    <a:lstStyle/>
                    <a:p>
                      <a:r>
                        <a:rPr lang="de-CH" sz="1800" dirty="0" smtClean="0"/>
                        <a:t>Elektrizitätswerk</a:t>
                      </a:r>
                      <a:endParaRPr lang="de-CH" sz="1800" dirty="0"/>
                    </a:p>
                  </a:txBody>
                  <a:tcPr/>
                </a:tc>
                <a:tc>
                  <a:txBody>
                    <a:bodyPr/>
                    <a:lstStyle/>
                    <a:p>
                      <a:r>
                        <a:rPr lang="de-CH" sz="1800" dirty="0" smtClean="0"/>
                        <a:t>Stromgebühren, Anschlussgebühren</a:t>
                      </a:r>
                      <a:endParaRPr lang="de-CH" sz="1800" dirty="0"/>
                    </a:p>
                  </a:txBody>
                  <a:tcPr/>
                </a:tc>
                <a:tc vMerge="1">
                  <a:txBody>
                    <a:bodyPr/>
                    <a:lstStyle/>
                    <a:p>
                      <a:endParaRPr lang="de-CH" dirty="0"/>
                    </a:p>
                  </a:txBody>
                  <a:tcPr/>
                </a:tc>
              </a:tr>
            </a:tbl>
          </a:graphicData>
        </a:graphic>
      </p:graphicFrame>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102</a:t>
            </a:fld>
            <a:endParaRPr lang="de-CH" dirty="0"/>
          </a:p>
        </p:txBody>
      </p:sp>
    </p:spTree>
    <p:extLst>
      <p:ext uri="{BB962C8B-B14F-4D97-AF65-F5344CB8AC3E}">
        <p14:creationId xmlns:p14="http://schemas.microsoft.com/office/powerpoint/2010/main" val="23259272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2/2</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2220550906"/>
              </p:ext>
            </p:extLst>
          </p:nvPr>
        </p:nvGraphicFramePr>
        <p:xfrm>
          <a:off x="539552" y="2060848"/>
          <a:ext cx="7632848" cy="2505879"/>
        </p:xfrm>
        <a:graphic>
          <a:graphicData uri="http://schemas.openxmlformats.org/drawingml/2006/table">
            <a:tbl>
              <a:tblPr firstRow="1" bandRow="1">
                <a:tableStyleId>{5C22544A-7EE6-4342-B048-85BDC9FD1C3A}</a:tableStyleId>
              </a:tblPr>
              <a:tblGrid>
                <a:gridCol w="2592288"/>
                <a:gridCol w="2736304"/>
                <a:gridCol w="2304256"/>
              </a:tblGrid>
              <a:tr h="835293">
                <a:tc>
                  <a:txBody>
                    <a:bodyPr/>
                    <a:lstStyle/>
                    <a:p>
                      <a:r>
                        <a:rPr lang="de-CH" dirty="0" smtClean="0"/>
                        <a:t>Spezialfinanzierung</a:t>
                      </a:r>
                      <a:endParaRPr lang="de-CH" dirty="0"/>
                    </a:p>
                  </a:txBody>
                  <a:tcPr/>
                </a:tc>
                <a:tc>
                  <a:txBody>
                    <a:bodyPr/>
                    <a:lstStyle/>
                    <a:p>
                      <a:r>
                        <a:rPr lang="de-CH" dirty="0" smtClean="0"/>
                        <a:t>Gebühren</a:t>
                      </a:r>
                      <a:endParaRPr lang="de-CH" dirty="0"/>
                    </a:p>
                  </a:txBody>
                  <a:tcPr/>
                </a:tc>
                <a:tc>
                  <a:txBody>
                    <a:bodyPr/>
                    <a:lstStyle/>
                    <a:p>
                      <a:r>
                        <a:rPr lang="de-CH" dirty="0" smtClean="0"/>
                        <a:t>Defizit</a:t>
                      </a:r>
                      <a:endParaRPr lang="de-CH" dirty="0"/>
                    </a:p>
                  </a:txBody>
                  <a:tcPr/>
                </a:tc>
              </a:tr>
              <a:tr h="835293">
                <a:tc>
                  <a:txBody>
                    <a:bodyPr/>
                    <a:lstStyle/>
                    <a:p>
                      <a:r>
                        <a:rPr lang="de-CH" sz="1800" dirty="0" smtClean="0"/>
                        <a:t>Forstbetrieb</a:t>
                      </a:r>
                      <a:endParaRPr lang="de-CH" sz="1800" dirty="0"/>
                    </a:p>
                  </a:txBody>
                  <a:tcPr/>
                </a:tc>
                <a:tc>
                  <a:txBody>
                    <a:bodyPr/>
                    <a:lstStyle/>
                    <a:p>
                      <a:r>
                        <a:rPr lang="de-CH" sz="1800" dirty="0" smtClean="0"/>
                        <a:t>Holzerlös</a:t>
                      </a:r>
                      <a:endParaRPr lang="de-CH" sz="1800" dirty="0"/>
                    </a:p>
                  </a:txBody>
                  <a:tcPr/>
                </a:tc>
                <a:tc rowSpan="2">
                  <a:txBody>
                    <a:bodyPr/>
                    <a:lstStyle/>
                    <a:p>
                      <a:pPr algn="ctr"/>
                      <a:r>
                        <a:rPr lang="de-CH" sz="2400" dirty="0" smtClean="0"/>
                        <a:t>Zuschuss durch Gemeinde</a:t>
                      </a:r>
                      <a:endParaRPr lang="de-CH" sz="2400" dirty="0"/>
                    </a:p>
                  </a:txBody>
                  <a:tcPr vert="vert270" anchor="ctr"/>
                </a:tc>
              </a:tr>
              <a:tr h="835293">
                <a:tc>
                  <a:txBody>
                    <a:bodyPr/>
                    <a:lstStyle/>
                    <a:p>
                      <a:r>
                        <a:rPr lang="de-CH" sz="1800" dirty="0" smtClean="0"/>
                        <a:t>Abfallwirtschaft (einzelne Gemeinden)</a:t>
                      </a:r>
                      <a:endParaRPr lang="de-CH" sz="1800" dirty="0"/>
                    </a:p>
                  </a:txBody>
                  <a:tcPr/>
                </a:tc>
                <a:tc>
                  <a:txBody>
                    <a:bodyPr/>
                    <a:lstStyle/>
                    <a:p>
                      <a:r>
                        <a:rPr lang="de-CH" sz="1800" dirty="0" smtClean="0"/>
                        <a:t>Kehrichtgebühren,</a:t>
                      </a:r>
                      <a:r>
                        <a:rPr lang="de-CH" sz="1800" baseline="0" dirty="0" smtClean="0"/>
                        <a:t> Grüngutgebühren</a:t>
                      </a:r>
                      <a:endParaRPr lang="de-CH" sz="1800" dirty="0"/>
                    </a:p>
                  </a:txBody>
                  <a:tcPr/>
                </a:tc>
                <a:tc vMerge="1">
                  <a:txBody>
                    <a:bodyPr/>
                    <a:lstStyle/>
                    <a:p>
                      <a:endParaRPr lang="de-CH" dirty="0"/>
                    </a:p>
                  </a:txBody>
                  <a:tcPr/>
                </a:tc>
              </a:tr>
            </a:tbl>
          </a:graphicData>
        </a:graphic>
      </p:graphicFrame>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103</a:t>
            </a:fld>
            <a:endParaRPr lang="de-CH" dirty="0"/>
          </a:p>
        </p:txBody>
      </p:sp>
    </p:spTree>
    <p:extLst>
      <p:ext uri="{BB962C8B-B14F-4D97-AF65-F5344CB8AC3E}">
        <p14:creationId xmlns:p14="http://schemas.microsoft.com/office/powerpoint/2010/main" val="34598793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539552" y="1844824"/>
            <a:ext cx="8229600" cy="3744416"/>
          </a:xfrm>
        </p:spPr>
        <p:txBody>
          <a:bodyPr/>
          <a:lstStyle/>
          <a:p>
            <a:pPr marL="0" indent="0">
              <a:spcBef>
                <a:spcPct val="50000"/>
              </a:spcBef>
              <a:buNone/>
            </a:pPr>
            <a:r>
              <a:rPr lang="de-CH" altLang="de-DE" b="1" dirty="0" smtClean="0"/>
              <a:t>Die Aufgaben- und Finanzplanung…</a:t>
            </a:r>
          </a:p>
          <a:p>
            <a:pPr marL="265113">
              <a:spcBef>
                <a:spcPct val="50000"/>
              </a:spcBef>
              <a:buFont typeface="Times" pitchFamily="20" charset="0"/>
              <a:buChar char="•"/>
            </a:pPr>
            <a:r>
              <a:rPr lang="de-CH" altLang="de-DE" dirty="0" smtClean="0"/>
              <a:t>wird vom Gemeinderat für mindestens 4 Jahre erstellt,</a:t>
            </a:r>
          </a:p>
          <a:p>
            <a:pPr marL="265113">
              <a:spcBef>
                <a:spcPct val="50000"/>
              </a:spcBef>
              <a:buFont typeface="Times" pitchFamily="20" charset="0"/>
              <a:buChar char="•"/>
            </a:pPr>
            <a:r>
              <a:rPr lang="de-CH" altLang="de-DE" dirty="0" smtClean="0"/>
              <a:t>wird mindestens jährlich aktualisiert,</a:t>
            </a:r>
          </a:p>
          <a:p>
            <a:pPr marL="265113">
              <a:spcBef>
                <a:spcPct val="50000"/>
              </a:spcBef>
              <a:buFont typeface="Times" pitchFamily="20" charset="0"/>
              <a:buChar char="•"/>
            </a:pPr>
            <a:r>
              <a:rPr lang="de-CH" altLang="de-DE" dirty="0" smtClean="0"/>
              <a:t>ist öffentlich zugänglich,</a:t>
            </a:r>
          </a:p>
          <a:p>
            <a:pPr marL="265113">
              <a:spcBef>
                <a:spcPct val="50000"/>
              </a:spcBef>
              <a:buFont typeface="Times" pitchFamily="20" charset="0"/>
              <a:buChar char="•"/>
            </a:pPr>
            <a:r>
              <a:rPr lang="de-CH" altLang="de-DE" dirty="0" smtClean="0"/>
              <a:t>ist rechtlich nicht verbindlich.</a:t>
            </a:r>
          </a:p>
          <a:p>
            <a:pPr marL="93663" indent="0">
              <a:spcBef>
                <a:spcPct val="50000"/>
              </a:spcBef>
              <a:buNone/>
            </a:pPr>
            <a:endParaRPr lang="de-CH" altLang="de-DE" dirty="0" smtClean="0"/>
          </a:p>
          <a:p>
            <a:pPr marL="447675" indent="-354013">
              <a:spcBef>
                <a:spcPct val="50000"/>
              </a:spcBef>
              <a:buFont typeface="Wingdings" pitchFamily="2" charset="2"/>
              <a:buChar char="è"/>
            </a:pPr>
            <a:r>
              <a:rPr lang="de-CH" altLang="de-DE" dirty="0" smtClean="0">
                <a:sym typeface="Wingdings"/>
              </a:rPr>
              <a:t>Nicht </a:t>
            </a:r>
            <a:r>
              <a:rPr lang="de-CH" altLang="de-DE" dirty="0">
                <a:sym typeface="Wingdings"/>
              </a:rPr>
              <a:t>die Genauigkeit des Finanzplans ist </a:t>
            </a:r>
            <a:r>
              <a:rPr lang="de-CH" altLang="de-DE" dirty="0" smtClean="0">
                <a:sym typeface="Wingdings"/>
              </a:rPr>
              <a:t>am wichtigsten</a:t>
            </a:r>
            <a:r>
              <a:rPr lang="de-CH" altLang="de-DE" dirty="0">
                <a:sym typeface="Wingdings"/>
              </a:rPr>
              <a:t>, sondern </a:t>
            </a:r>
            <a:r>
              <a:rPr lang="de-CH" altLang="de-DE" dirty="0" smtClean="0">
                <a:sym typeface="Wingdings"/>
              </a:rPr>
              <a:t>der Prozess</a:t>
            </a:r>
            <a:r>
              <a:rPr lang="de-CH" altLang="de-DE" dirty="0">
                <a:sym typeface="Wingdings"/>
              </a:rPr>
              <a:t>, der zum </a:t>
            </a:r>
            <a:r>
              <a:rPr lang="de-CH" altLang="de-DE" dirty="0" smtClean="0">
                <a:sym typeface="Wingdings"/>
              </a:rPr>
              <a:t>Finanzplan </a:t>
            </a:r>
            <a:r>
              <a:rPr lang="de-CH" altLang="de-DE" dirty="0">
                <a:sym typeface="Wingdings"/>
              </a:rPr>
              <a:t>führt. </a:t>
            </a:r>
            <a:endParaRPr lang="de-CH" altLang="de-DE" dirty="0" smtClean="0">
              <a:sym typeface="Wingdings"/>
            </a:endParaRPr>
          </a:p>
          <a:p>
            <a:pPr marL="447675" indent="-354013">
              <a:spcBef>
                <a:spcPct val="50000"/>
              </a:spcBef>
              <a:buFont typeface="Wingdings" pitchFamily="2" charset="2"/>
              <a:buChar char="è"/>
            </a:pPr>
            <a:r>
              <a:rPr lang="de-CH" altLang="de-DE" dirty="0">
                <a:sym typeface="Wingdings"/>
              </a:rPr>
              <a:t>In der Erarbeitung sollten Ziele, Visionen </a:t>
            </a:r>
            <a:r>
              <a:rPr lang="de-CH" altLang="de-DE" dirty="0" smtClean="0">
                <a:sym typeface="Wingdings"/>
              </a:rPr>
              <a:t>und Zukunftsszenarien </a:t>
            </a:r>
            <a:r>
              <a:rPr lang="de-CH" altLang="de-DE" dirty="0">
                <a:sym typeface="Wingdings"/>
              </a:rPr>
              <a:t>der Verwaltung entwickelt </a:t>
            </a:r>
            <a:r>
              <a:rPr lang="de-CH" altLang="de-DE" dirty="0" smtClean="0">
                <a:sym typeface="Wingdings"/>
              </a:rPr>
              <a:t>werden.</a:t>
            </a: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104</a:t>
            </a:fld>
            <a:endParaRPr lang="de-CH" dirty="0"/>
          </a:p>
        </p:txBody>
      </p:sp>
    </p:spTree>
    <p:extLst>
      <p:ext uri="{BB962C8B-B14F-4D97-AF65-F5344CB8AC3E}">
        <p14:creationId xmlns:p14="http://schemas.microsoft.com/office/powerpoint/2010/main" val="25591238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499592" y="1916832"/>
            <a:ext cx="8568952" cy="3528392"/>
          </a:xfrm>
        </p:spPr>
        <p:txBody>
          <a:bodyPr/>
          <a:lstStyle/>
          <a:p>
            <a:pPr marL="0" indent="0">
              <a:spcBef>
                <a:spcPct val="50000"/>
              </a:spcBef>
              <a:buNone/>
            </a:pPr>
            <a:r>
              <a:rPr lang="de-CH" altLang="de-DE" b="1" dirty="0" smtClean="0"/>
              <a:t>Die Aufgaben- und Finanzplanung enthält…</a:t>
            </a:r>
          </a:p>
          <a:p>
            <a:pPr>
              <a:spcBef>
                <a:spcPct val="50000"/>
              </a:spcBef>
              <a:buFont typeface="Times" pitchFamily="20" charset="0"/>
              <a:buChar char="•"/>
            </a:pPr>
            <a:r>
              <a:rPr lang="de-CH" altLang="de-DE" dirty="0" smtClean="0"/>
              <a:t>den Planaufwand und -ertrag </a:t>
            </a:r>
            <a:r>
              <a:rPr lang="de-CH" altLang="de-DE" dirty="0">
                <a:sym typeface="Wingdings"/>
              </a:rPr>
              <a:t>(</a:t>
            </a:r>
            <a:r>
              <a:rPr lang="de-CH" altLang="de-DE" dirty="0" smtClean="0">
                <a:sym typeface="Wingdings"/>
              </a:rPr>
              <a:t>beeinflussbar/gebunden)</a:t>
            </a:r>
            <a:r>
              <a:rPr lang="de-CH" altLang="de-DE" dirty="0" smtClean="0"/>
              <a:t>,</a:t>
            </a:r>
          </a:p>
          <a:p>
            <a:pPr>
              <a:spcBef>
                <a:spcPct val="50000"/>
              </a:spcBef>
              <a:buFont typeface="Times" pitchFamily="20" charset="0"/>
              <a:buChar char="•"/>
            </a:pPr>
            <a:r>
              <a:rPr lang="de-CH" altLang="de-DE" dirty="0" smtClean="0">
                <a:sym typeface="Wingdings"/>
              </a:rPr>
              <a:t>die Planinvestitionsausgaben und -einnahmen (beeinflussbar/gebunden),</a:t>
            </a:r>
          </a:p>
          <a:p>
            <a:pPr>
              <a:spcBef>
                <a:spcPct val="50000"/>
              </a:spcBef>
              <a:buFont typeface="Times" pitchFamily="20" charset="0"/>
              <a:buChar char="•"/>
            </a:pPr>
            <a:r>
              <a:rPr lang="de-CH" altLang="de-DE" dirty="0" smtClean="0">
                <a:sym typeface="Wingdings"/>
              </a:rPr>
              <a:t>die Schätzung des Finanzierungsbedarfs,</a:t>
            </a:r>
          </a:p>
          <a:p>
            <a:pPr>
              <a:spcBef>
                <a:spcPct val="50000"/>
              </a:spcBef>
              <a:buFont typeface="Times" pitchFamily="20" charset="0"/>
              <a:buChar char="•"/>
            </a:pPr>
            <a:r>
              <a:rPr lang="de-CH" altLang="de-DE" dirty="0" smtClean="0">
                <a:sym typeface="Wingdings"/>
              </a:rPr>
              <a:t>die Finanzierungsmöglichkeiten,</a:t>
            </a:r>
          </a:p>
          <a:p>
            <a:pPr>
              <a:spcBef>
                <a:spcPct val="50000"/>
              </a:spcBef>
              <a:buFont typeface="Times" pitchFamily="20" charset="0"/>
              <a:buChar char="•"/>
            </a:pPr>
            <a:r>
              <a:rPr lang="de-CH" altLang="de-DE" dirty="0" smtClean="0">
                <a:sym typeface="Wingdings"/>
              </a:rPr>
              <a:t>die Entwicklung der Kennzahlen:</a:t>
            </a:r>
            <a:br>
              <a:rPr lang="de-CH" altLang="de-DE" dirty="0" smtClean="0">
                <a:sym typeface="Wingdings"/>
              </a:rPr>
            </a:br>
            <a:r>
              <a:rPr lang="de-CH" altLang="de-DE" sz="1800" dirty="0" smtClean="0">
                <a:sym typeface="Wingdings"/>
              </a:rPr>
              <a:t>- Nettoschuld I je Einwohner</a:t>
            </a:r>
            <a:br>
              <a:rPr lang="de-CH" altLang="de-DE" sz="1800" dirty="0" smtClean="0">
                <a:sym typeface="Wingdings"/>
              </a:rPr>
            </a:br>
            <a:r>
              <a:rPr lang="de-CH" altLang="de-DE" sz="1800" dirty="0" smtClean="0">
                <a:sym typeface="Wingdings"/>
              </a:rPr>
              <a:t>- Selbstfinanzierungsgrad u.a.</a:t>
            </a:r>
          </a:p>
          <a:p>
            <a:pPr>
              <a:spcBef>
                <a:spcPct val="50000"/>
              </a:spcBef>
              <a:buFont typeface="Times" pitchFamily="20" charset="0"/>
              <a:buChar char="•"/>
            </a:pPr>
            <a:r>
              <a:rPr lang="de-CH" altLang="de-DE" dirty="0" smtClean="0">
                <a:sym typeface="Wingdings"/>
              </a:rPr>
              <a:t>mittelfristiges Haushaltgleichgewicht.</a:t>
            </a:r>
          </a:p>
          <a:p>
            <a:pPr marL="0" indent="0">
              <a:spcBef>
                <a:spcPct val="50000"/>
              </a:spcBef>
              <a:buNone/>
            </a:pPr>
            <a:endParaRPr lang="de-CH" altLang="de-DE" dirty="0" smtClean="0">
              <a:sym typeface="Wingdings"/>
            </a:endParaRPr>
          </a:p>
          <a:p>
            <a:pPr>
              <a:spcBef>
                <a:spcPct val="50000"/>
              </a:spcBef>
              <a:buFont typeface="Times" pitchFamily="20" charset="0"/>
              <a:buChar char="•"/>
            </a:pPr>
            <a:endParaRPr lang="de-CH" altLang="de-DE" dirty="0">
              <a:sym typeface="Wingdings"/>
            </a:endParaRPr>
          </a:p>
          <a:p>
            <a:pPr>
              <a:spcBef>
                <a:spcPct val="50000"/>
              </a:spcBef>
              <a:buFont typeface="Times" pitchFamily="20" charset="0"/>
              <a:buChar char="•"/>
            </a:pP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105</a:t>
            </a:fld>
            <a:endParaRPr lang="de-CH" dirty="0"/>
          </a:p>
        </p:txBody>
      </p:sp>
    </p:spTree>
    <p:extLst>
      <p:ext uri="{BB962C8B-B14F-4D97-AF65-F5344CB8AC3E}">
        <p14:creationId xmlns:p14="http://schemas.microsoft.com/office/powerpoint/2010/main" val="314372241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106</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extLst>
      <p:ext uri="{BB962C8B-B14F-4D97-AF65-F5344CB8AC3E}">
        <p14:creationId xmlns:p14="http://schemas.microsoft.com/office/powerpoint/2010/main" val="254221634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1890"/>
            <a:ext cx="8229600" cy="652934"/>
          </a:xfrm>
        </p:spPr>
        <p:txBody>
          <a:bodyPr/>
          <a:lstStyle/>
          <a:p>
            <a:r>
              <a:rPr lang="de-CH" dirty="0" smtClean="0"/>
              <a:t>Budgetkredit</a:t>
            </a:r>
            <a:endParaRPr lang="de-CH" dirty="0"/>
          </a:p>
        </p:txBody>
      </p:sp>
      <p:sp>
        <p:nvSpPr>
          <p:cNvPr id="3" name="Inhaltsplatzhalter 2"/>
          <p:cNvSpPr>
            <a:spLocks noGrp="1"/>
          </p:cNvSpPr>
          <p:nvPr>
            <p:ph idx="1"/>
          </p:nvPr>
        </p:nvSpPr>
        <p:spPr>
          <a:xfrm>
            <a:off x="611560" y="1916832"/>
            <a:ext cx="6985000" cy="2807970"/>
          </a:xfrm>
        </p:spPr>
        <p:txBody>
          <a:bodyPr/>
          <a:lstStyle/>
          <a:p>
            <a:pPr>
              <a:spcBef>
                <a:spcPct val="50000"/>
              </a:spcBef>
              <a:spcAft>
                <a:spcPts val="600"/>
              </a:spcAft>
              <a:buFont typeface="Times" pitchFamily="20" charset="0"/>
              <a:buChar char="•"/>
            </a:pPr>
            <a:r>
              <a:rPr lang="de-CH" altLang="de-DE" dirty="0" smtClean="0"/>
              <a:t>Ausgaben </a:t>
            </a:r>
            <a:r>
              <a:rPr lang="de-CH" altLang="de-DE" dirty="0"/>
              <a:t>/ Aufwendungen, die für das folgende Jahr mit dem </a:t>
            </a:r>
            <a:r>
              <a:rPr lang="de-CH" altLang="de-DE" dirty="0" smtClean="0"/>
              <a:t>Budget genehmigt </a:t>
            </a:r>
            <a:r>
              <a:rPr lang="de-CH" altLang="de-DE" dirty="0"/>
              <a:t>werden</a:t>
            </a:r>
          </a:p>
          <a:p>
            <a:pPr>
              <a:spcBef>
                <a:spcPct val="50000"/>
              </a:spcBef>
              <a:spcAft>
                <a:spcPts val="600"/>
              </a:spcAft>
              <a:buFont typeface="Times" pitchFamily="20" charset="0"/>
              <a:buChar char="•"/>
            </a:pPr>
            <a:r>
              <a:rPr lang="de-CH" altLang="de-DE" dirty="0"/>
              <a:t>bestehende Aufgabe</a:t>
            </a:r>
          </a:p>
          <a:p>
            <a:pPr>
              <a:spcBef>
                <a:spcPct val="50000"/>
              </a:spcBef>
              <a:spcAft>
                <a:spcPts val="600"/>
              </a:spcAft>
              <a:buFont typeface="Times" pitchFamily="20" charset="0"/>
              <a:buChar char="•"/>
            </a:pPr>
            <a:r>
              <a:rPr lang="de-CH" altLang="de-DE" dirty="0" smtClean="0"/>
              <a:t>kleiner </a:t>
            </a:r>
            <a:r>
              <a:rPr lang="de-CH" altLang="de-DE" dirty="0"/>
              <a:t>als 2% der budgetierten Steuererträge</a:t>
            </a:r>
          </a:p>
          <a:p>
            <a:pPr>
              <a:spcBef>
                <a:spcPct val="50000"/>
              </a:spcBef>
              <a:spcAft>
                <a:spcPts val="600"/>
              </a:spcAft>
              <a:buFont typeface="Times" pitchFamily="20" charset="0"/>
              <a:buChar char="•"/>
            </a:pPr>
            <a:r>
              <a:rPr lang="de-CH" altLang="de-DE" dirty="0"/>
              <a:t>Neue Aufgaben kleiner als </a:t>
            </a:r>
            <a:r>
              <a:rPr lang="de-CH" altLang="de-DE" dirty="0" smtClean="0"/>
              <a:t>0.4% oder CHF 5’000 </a:t>
            </a:r>
            <a:r>
              <a:rPr lang="de-CH" altLang="de-DE" dirty="0"/>
              <a:t>der budgetierten Steuererträge</a:t>
            </a:r>
          </a:p>
          <a:p>
            <a:pPr>
              <a:spcBef>
                <a:spcPct val="50000"/>
              </a:spcBef>
              <a:spcAft>
                <a:spcPts val="600"/>
              </a:spcAft>
              <a:buFont typeface="Times" pitchFamily="20" charset="0"/>
              <a:buChar char="•"/>
            </a:pPr>
            <a:r>
              <a:rPr lang="de-CH" altLang="de-DE" dirty="0"/>
              <a:t>Kreditverfall Ende </a:t>
            </a:r>
            <a:r>
              <a:rPr lang="de-CH" altLang="de-DE" dirty="0" smtClean="0"/>
              <a:t>Jahr</a:t>
            </a: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107</a:t>
            </a:fld>
            <a:endParaRPr lang="de-CH" dirty="0"/>
          </a:p>
        </p:txBody>
      </p:sp>
    </p:spTree>
    <p:extLst>
      <p:ext uri="{BB962C8B-B14F-4D97-AF65-F5344CB8AC3E}">
        <p14:creationId xmlns:p14="http://schemas.microsoft.com/office/powerpoint/2010/main" val="5862235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652934"/>
          </a:xfrm>
        </p:spPr>
        <p:txBody>
          <a:bodyPr/>
          <a:lstStyle/>
          <a:p>
            <a:r>
              <a:rPr lang="de-CH" dirty="0" smtClean="0"/>
              <a:t>Nachtragskredit</a:t>
            </a:r>
            <a:endParaRPr lang="de-CH" dirty="0"/>
          </a:p>
        </p:txBody>
      </p:sp>
      <p:sp>
        <p:nvSpPr>
          <p:cNvPr id="3" name="Inhaltsplatzhalter 2"/>
          <p:cNvSpPr>
            <a:spLocks noGrp="1"/>
          </p:cNvSpPr>
          <p:nvPr>
            <p:ph idx="1"/>
          </p:nvPr>
        </p:nvSpPr>
        <p:spPr>
          <a:xfrm>
            <a:off x="457200" y="2132856"/>
            <a:ext cx="6985000" cy="2807970"/>
          </a:xfrm>
        </p:spPr>
        <p:txBody>
          <a:bodyPr/>
          <a:lstStyle/>
          <a:p>
            <a:pPr>
              <a:spcBef>
                <a:spcPct val="50000"/>
              </a:spcBef>
              <a:buFont typeface="Times" pitchFamily="20" charset="0"/>
              <a:buChar char="•"/>
            </a:pPr>
            <a:r>
              <a:rPr lang="de-CH" altLang="de-DE" dirty="0" smtClean="0"/>
              <a:t>Budgetkredit reicht </a:t>
            </a:r>
            <a:r>
              <a:rPr lang="de-CH" altLang="de-DE" dirty="0"/>
              <a:t>nicht aus</a:t>
            </a:r>
          </a:p>
          <a:p>
            <a:pPr>
              <a:spcBef>
                <a:spcPct val="50000"/>
              </a:spcBef>
              <a:buFont typeface="Times" pitchFamily="20" charset="0"/>
              <a:buChar char="•"/>
            </a:pPr>
            <a:r>
              <a:rPr lang="de-CH" altLang="de-DE" dirty="0" smtClean="0"/>
              <a:t>wird </a:t>
            </a:r>
            <a:r>
              <a:rPr lang="de-CH" altLang="de-DE" dirty="0"/>
              <a:t>von Legislative gesprochen, Gemeinderat nur in Ausnahmefällen</a:t>
            </a:r>
          </a:p>
          <a:p>
            <a:pPr>
              <a:spcBef>
                <a:spcPct val="50000"/>
              </a:spcBef>
              <a:buFont typeface="Times" pitchFamily="20" charset="0"/>
              <a:buChar char="•"/>
            </a:pPr>
            <a:r>
              <a:rPr lang="de-CH" altLang="de-DE" dirty="0" smtClean="0"/>
              <a:t>kleinere </a:t>
            </a:r>
            <a:r>
              <a:rPr lang="de-CH" altLang="de-DE" dirty="0"/>
              <a:t>Kreditüberschreitungen sind ausgenommen</a:t>
            </a:r>
          </a:p>
          <a:p>
            <a:pPr>
              <a:spcBef>
                <a:spcPct val="50000"/>
              </a:spcBef>
              <a:buFont typeface="Times" pitchFamily="20" charset="0"/>
              <a:buChar char="•"/>
            </a:pPr>
            <a:r>
              <a:rPr lang="de-CH" altLang="de-DE" dirty="0" smtClean="0"/>
              <a:t>nicht </a:t>
            </a:r>
            <a:r>
              <a:rPr lang="de-CH" altLang="de-DE" dirty="0"/>
              <a:t>nötig für gebundene Ausgaben oder wenn Ertrag gegenübersteht</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108</a:t>
            </a:fld>
            <a:endParaRPr lang="de-CH" dirty="0"/>
          </a:p>
        </p:txBody>
      </p:sp>
    </p:spTree>
    <p:extLst>
      <p:ext uri="{BB962C8B-B14F-4D97-AF65-F5344CB8AC3E}">
        <p14:creationId xmlns:p14="http://schemas.microsoft.com/office/powerpoint/2010/main" val="32971133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906"/>
            <a:ext cx="8229600" cy="652934"/>
          </a:xfrm>
        </p:spPr>
        <p:txBody>
          <a:bodyPr/>
          <a:lstStyle/>
          <a:p>
            <a:r>
              <a:rPr lang="de-CH" dirty="0" smtClean="0"/>
              <a:t>Verpflichtungskredit</a:t>
            </a:r>
            <a:endParaRPr lang="de-CH" dirty="0"/>
          </a:p>
        </p:txBody>
      </p:sp>
      <p:sp>
        <p:nvSpPr>
          <p:cNvPr id="3" name="Inhaltsplatzhalter 2"/>
          <p:cNvSpPr>
            <a:spLocks noGrp="1"/>
          </p:cNvSpPr>
          <p:nvPr>
            <p:ph idx="1"/>
          </p:nvPr>
        </p:nvSpPr>
        <p:spPr>
          <a:xfrm>
            <a:off x="457200" y="2132856"/>
            <a:ext cx="8229600" cy="2880320"/>
          </a:xfrm>
        </p:spPr>
        <p:txBody>
          <a:bodyPr/>
          <a:lstStyle/>
          <a:p>
            <a:pPr>
              <a:spcBef>
                <a:spcPct val="50000"/>
              </a:spcBef>
              <a:buFont typeface="Times" pitchFamily="20" charset="0"/>
              <a:buChar char="•"/>
            </a:pPr>
            <a:r>
              <a:rPr lang="de-CH" altLang="de-DE" dirty="0"/>
              <a:t>Investitionen, die sich über mehrere Rechnungsjahre erstrecken</a:t>
            </a:r>
          </a:p>
          <a:p>
            <a:pPr>
              <a:spcBef>
                <a:spcPct val="50000"/>
              </a:spcBef>
              <a:buFont typeface="Times" pitchFamily="20" charset="0"/>
              <a:buChar char="•"/>
            </a:pPr>
            <a:r>
              <a:rPr lang="de-CH" altLang="de-DE" dirty="0"/>
              <a:t>Investitionsbeiträge, die erst in späteren Rechnungsjahren auszuzahlen sind</a:t>
            </a:r>
          </a:p>
          <a:p>
            <a:pPr>
              <a:spcBef>
                <a:spcPct val="50000"/>
              </a:spcBef>
              <a:buFont typeface="Times" pitchFamily="20" charset="0"/>
              <a:buChar char="•"/>
            </a:pPr>
            <a:r>
              <a:rPr lang="de-CH" altLang="de-DE" dirty="0"/>
              <a:t>Ausgaben grösser als 2% der budgetierten Steuererträge</a:t>
            </a:r>
          </a:p>
          <a:p>
            <a:pPr>
              <a:spcBef>
                <a:spcPct val="50000"/>
              </a:spcBef>
              <a:buFont typeface="Times" pitchFamily="20" charset="0"/>
              <a:buChar char="•"/>
            </a:pPr>
            <a:r>
              <a:rPr lang="de-CH" altLang="de-DE" dirty="0"/>
              <a:t>Neue Aufgaben oder jährlich wiederkehrende Ausgaben (&gt; </a:t>
            </a:r>
            <a:r>
              <a:rPr lang="de-CH" altLang="de-DE" dirty="0" smtClean="0"/>
              <a:t>0.4% </a:t>
            </a:r>
            <a:r>
              <a:rPr lang="de-CH" altLang="de-DE" dirty="0"/>
              <a:t>des budgetierten Steuerertrages oder &gt; </a:t>
            </a:r>
            <a:r>
              <a:rPr lang="de-CH" altLang="de-DE" dirty="0" smtClean="0"/>
              <a:t>CHF 5’000</a:t>
            </a:r>
            <a:r>
              <a:rPr lang="de-CH" altLang="de-DE" dirty="0"/>
              <a:t>)</a:t>
            </a:r>
          </a:p>
          <a:p>
            <a:pPr>
              <a:spcBef>
                <a:spcPct val="50000"/>
              </a:spcBef>
              <a:buFont typeface="Times" pitchFamily="20" charset="0"/>
              <a:buChar char="•"/>
            </a:pPr>
            <a:r>
              <a:rPr lang="de-CH" altLang="de-DE" dirty="0" smtClean="0"/>
              <a:t>Eingehung </a:t>
            </a:r>
            <a:r>
              <a:rPr lang="de-CH" altLang="de-DE" dirty="0"/>
              <a:t>von Eventualverpflichtungen (Bürgschaften, Garantien)</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109</a:t>
            </a:fld>
            <a:endParaRPr lang="de-CH" dirty="0"/>
          </a:p>
        </p:txBody>
      </p:sp>
    </p:spTree>
    <p:extLst>
      <p:ext uri="{BB962C8B-B14F-4D97-AF65-F5344CB8AC3E}">
        <p14:creationId xmlns:p14="http://schemas.microsoft.com/office/powerpoint/2010/main" val="8848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r>
              <a:rPr lang="de-CH" dirty="0" smtClean="0"/>
              <a:t>Rechtliche Grundlagen</a:t>
            </a:r>
            <a:endParaRPr lang="de-CH" dirty="0"/>
          </a:p>
        </p:txBody>
      </p:sp>
      <p:sp>
        <p:nvSpPr>
          <p:cNvPr id="4" name="Textfeld 3"/>
          <p:cNvSpPr txBox="1"/>
          <p:nvPr/>
        </p:nvSpPr>
        <p:spPr>
          <a:xfrm>
            <a:off x="4732146" y="1772816"/>
            <a:ext cx="3600400" cy="4201150"/>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de-CH" dirty="0" smtClean="0"/>
              <a:t>Kantonsverfassung </a:t>
            </a:r>
            <a:r>
              <a:rPr lang="de-CH" dirty="0"/>
              <a:t>(KV)</a:t>
            </a:r>
          </a:p>
          <a:p>
            <a:pPr marL="285750" indent="-285750">
              <a:spcAft>
                <a:spcPts val="300"/>
              </a:spcAft>
              <a:buFont typeface="Arial" panose="020B0604020202020204" pitchFamily="34" charset="0"/>
              <a:buChar char="•"/>
            </a:pPr>
            <a:r>
              <a:rPr lang="de-CH" dirty="0"/>
              <a:t>Gesetz über die Einwohnergemeinden (GG)</a:t>
            </a:r>
          </a:p>
          <a:p>
            <a:pPr marL="285750" indent="-285750">
              <a:spcAft>
                <a:spcPts val="300"/>
              </a:spcAft>
              <a:buFont typeface="Arial" panose="020B0604020202020204" pitchFamily="34" charset="0"/>
              <a:buChar char="•"/>
            </a:pPr>
            <a:r>
              <a:rPr lang="de-CH" dirty="0"/>
              <a:t>Verordnung über Finanzhaushalt der Gemeinden (</a:t>
            </a:r>
            <a:r>
              <a:rPr lang="de-CH" dirty="0" err="1"/>
              <a:t>FiV</a:t>
            </a:r>
            <a:r>
              <a:rPr lang="de-CH" dirty="0"/>
              <a:t>)</a:t>
            </a:r>
          </a:p>
          <a:p>
            <a:pPr marL="285750" indent="-285750">
              <a:spcAft>
                <a:spcPts val="300"/>
              </a:spcAft>
              <a:buFont typeface="Arial" panose="020B0604020202020204" pitchFamily="34" charset="0"/>
              <a:buChar char="•"/>
            </a:pPr>
            <a:r>
              <a:rPr lang="de-CH" dirty="0"/>
              <a:t>Gesetz über die Ortsbürgergemeinden (OGG)</a:t>
            </a:r>
          </a:p>
          <a:p>
            <a:pPr marL="285750" indent="-285750">
              <a:spcAft>
                <a:spcPts val="300"/>
              </a:spcAft>
              <a:buFont typeface="Arial" panose="020B0604020202020204" pitchFamily="34" charset="0"/>
              <a:buChar char="•"/>
            </a:pPr>
            <a:r>
              <a:rPr lang="de-CH" dirty="0"/>
              <a:t>Verordnung über die Forstreservefonds der Ortsbürgergemeinden (</a:t>
            </a:r>
            <a:r>
              <a:rPr lang="de-CH" dirty="0" err="1"/>
              <a:t>FoV</a:t>
            </a:r>
            <a:r>
              <a:rPr lang="de-CH" dirty="0"/>
              <a:t>)</a:t>
            </a:r>
          </a:p>
          <a:p>
            <a:pPr marL="285750" indent="-285750">
              <a:spcAft>
                <a:spcPts val="300"/>
              </a:spcAft>
              <a:buFont typeface="Arial" panose="020B0604020202020204" pitchFamily="34" charset="0"/>
              <a:buChar char="•"/>
            </a:pPr>
            <a:r>
              <a:rPr lang="de-CH" dirty="0" smtClean="0"/>
              <a:t>Gesetz/Verordnung </a:t>
            </a:r>
            <a:r>
              <a:rPr lang="de-CH" dirty="0"/>
              <a:t>über den Finanz- und Lastenausgleich </a:t>
            </a:r>
          </a:p>
          <a:p>
            <a:pPr marL="285750" indent="-285750">
              <a:buFont typeface="Arial" panose="020B0604020202020204" pitchFamily="34" charset="0"/>
              <a:buChar char="•"/>
            </a:pPr>
            <a:r>
              <a:rPr lang="de-CH" dirty="0">
                <a:solidFill>
                  <a:srgbClr val="0070C0"/>
                </a:solidFill>
              </a:rPr>
              <a:t>Handbuch Rechnungswesen </a:t>
            </a:r>
            <a:r>
              <a:rPr lang="de-CH" dirty="0" smtClean="0">
                <a:solidFill>
                  <a:srgbClr val="0070C0"/>
                </a:solidFill>
              </a:rPr>
              <a:t>Gemeinden</a:t>
            </a:r>
            <a:endParaRPr lang="de-CH"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98" y="1628800"/>
            <a:ext cx="3766552" cy="537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8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229600" cy="652934"/>
          </a:xfrm>
        </p:spPr>
        <p:txBody>
          <a:bodyPr/>
          <a:lstStyle/>
          <a:p>
            <a:r>
              <a:rPr lang="de-CH" dirty="0" smtClean="0"/>
              <a:t>Zusatzkredit</a:t>
            </a:r>
            <a:endParaRPr lang="de-CH" dirty="0"/>
          </a:p>
        </p:txBody>
      </p:sp>
      <p:sp>
        <p:nvSpPr>
          <p:cNvPr id="3" name="Inhaltsplatzhalter 2"/>
          <p:cNvSpPr>
            <a:spLocks noGrp="1"/>
          </p:cNvSpPr>
          <p:nvPr>
            <p:ph idx="1"/>
          </p:nvPr>
        </p:nvSpPr>
        <p:spPr>
          <a:xfrm>
            <a:off x="467544" y="2132856"/>
            <a:ext cx="6985000" cy="2448272"/>
          </a:xfrm>
        </p:spPr>
        <p:txBody>
          <a:bodyPr/>
          <a:lstStyle/>
          <a:p>
            <a:pPr>
              <a:spcBef>
                <a:spcPct val="50000"/>
              </a:spcBef>
              <a:buFont typeface="Times" pitchFamily="20" charset="0"/>
              <a:buChar char="•"/>
            </a:pPr>
            <a:r>
              <a:rPr lang="de-CH" altLang="de-DE" dirty="0"/>
              <a:t>Verpflichtungskredit reicht nicht aus</a:t>
            </a:r>
          </a:p>
          <a:p>
            <a:pPr>
              <a:spcBef>
                <a:spcPct val="50000"/>
              </a:spcBef>
              <a:buFont typeface="Times" pitchFamily="20" charset="0"/>
              <a:buChar char="•"/>
            </a:pPr>
            <a:r>
              <a:rPr lang="de-CH" altLang="de-DE" dirty="0"/>
              <a:t>Genehmigung durch zuständige Behörde (Einwohnerrat, Gemeindeversammlung)</a:t>
            </a:r>
          </a:p>
          <a:p>
            <a:pPr>
              <a:spcBef>
                <a:spcPct val="50000"/>
              </a:spcBef>
              <a:buFont typeface="Times" pitchFamily="20" charset="0"/>
              <a:buChar char="•"/>
            </a:pPr>
            <a:r>
              <a:rPr lang="de-CH" altLang="de-DE" dirty="0"/>
              <a:t>In Ausnahmen vom Gemeinderat zu bewilligen</a:t>
            </a:r>
          </a:p>
          <a:p>
            <a:pPr>
              <a:spcBef>
                <a:spcPct val="50000"/>
              </a:spcBef>
              <a:buFont typeface="Times" pitchFamily="20" charset="0"/>
              <a:buChar char="•"/>
            </a:pPr>
            <a:r>
              <a:rPr lang="de-CH" altLang="de-DE" dirty="0"/>
              <a:t>Sanktionierung allfällig nicht bewilligter Mehrausgaben mit der Genehmigung der Kreditabrechnung</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110</a:t>
            </a:fld>
            <a:endParaRPr lang="de-CH" dirty="0"/>
          </a:p>
        </p:txBody>
      </p:sp>
    </p:spTree>
    <p:extLst>
      <p:ext uri="{BB962C8B-B14F-4D97-AF65-F5344CB8AC3E}">
        <p14:creationId xmlns:p14="http://schemas.microsoft.com/office/powerpoint/2010/main" val="32214414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 und Wesentlichkeitsgrenzen</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3210809014"/>
              </p:ext>
            </p:extLst>
          </p:nvPr>
        </p:nvGraphicFramePr>
        <p:xfrm>
          <a:off x="539552" y="2322491"/>
          <a:ext cx="7488832" cy="2520280"/>
        </p:xfrm>
        <a:graphic>
          <a:graphicData uri="http://schemas.openxmlformats.org/drawingml/2006/table">
            <a:tbl>
              <a:tblPr firstRow="1" bandRow="1">
                <a:tableStyleId>{5C22544A-7EE6-4342-B048-85BDC9FD1C3A}</a:tableStyleId>
              </a:tblPr>
              <a:tblGrid>
                <a:gridCol w="3744416"/>
                <a:gridCol w="3744416"/>
              </a:tblGrid>
              <a:tr h="504056">
                <a:tc>
                  <a:txBody>
                    <a:bodyPr/>
                    <a:lstStyle/>
                    <a:p>
                      <a:r>
                        <a:rPr lang="de-CH" sz="1800" dirty="0" smtClean="0"/>
                        <a:t>Einwohnerzahl</a:t>
                      </a:r>
                      <a:endParaRPr lang="de-CH" sz="1800" dirty="0"/>
                    </a:p>
                  </a:txBody>
                  <a:tcPr/>
                </a:tc>
                <a:tc>
                  <a:txBody>
                    <a:bodyPr/>
                    <a:lstStyle/>
                    <a:p>
                      <a:r>
                        <a:rPr lang="de-CH" sz="1800" dirty="0" smtClean="0"/>
                        <a:t>Grenze</a:t>
                      </a:r>
                      <a:endParaRPr lang="de-CH" sz="1800" dirty="0"/>
                    </a:p>
                  </a:txBody>
                  <a:tcPr/>
                </a:tc>
              </a:tr>
              <a:tr h="504056">
                <a:tc>
                  <a:txBody>
                    <a:bodyPr/>
                    <a:lstStyle/>
                    <a:p>
                      <a:r>
                        <a:rPr lang="de-CH" sz="1800" dirty="0" smtClean="0"/>
                        <a:t>bis 1’000 Einwohner</a:t>
                      </a:r>
                      <a:endParaRPr lang="de-CH" sz="1800" dirty="0"/>
                    </a:p>
                  </a:txBody>
                  <a:tcPr/>
                </a:tc>
                <a:tc>
                  <a:txBody>
                    <a:bodyPr/>
                    <a:lstStyle/>
                    <a:p>
                      <a:r>
                        <a:rPr lang="de-CH" sz="1800" dirty="0" smtClean="0"/>
                        <a:t>CHF 25’000</a:t>
                      </a:r>
                      <a:endParaRPr lang="de-CH" sz="1800" dirty="0"/>
                    </a:p>
                  </a:txBody>
                  <a:tcPr/>
                </a:tc>
              </a:tr>
              <a:tr h="504056">
                <a:tc>
                  <a:txBody>
                    <a:bodyPr/>
                    <a:lstStyle/>
                    <a:p>
                      <a:r>
                        <a:rPr lang="de-CH" sz="1800" dirty="0" smtClean="0"/>
                        <a:t>1’001 – 5’000 Einwohner</a:t>
                      </a:r>
                      <a:endParaRPr lang="de-CH" sz="1800" dirty="0"/>
                    </a:p>
                  </a:txBody>
                  <a:tcPr/>
                </a:tc>
                <a:tc>
                  <a:txBody>
                    <a:bodyPr/>
                    <a:lstStyle/>
                    <a:p>
                      <a:r>
                        <a:rPr lang="de-CH" sz="1800" dirty="0" smtClean="0"/>
                        <a:t>CHF 50’000</a:t>
                      </a:r>
                      <a:endParaRPr lang="de-CH" sz="1800" dirty="0"/>
                    </a:p>
                  </a:txBody>
                  <a:tcPr/>
                </a:tc>
              </a:tr>
              <a:tr h="504056">
                <a:tc>
                  <a:txBody>
                    <a:bodyPr/>
                    <a:lstStyle/>
                    <a:p>
                      <a:r>
                        <a:rPr lang="de-CH" sz="1800" dirty="0" smtClean="0"/>
                        <a:t>5’001 – 10’000 Einwohner</a:t>
                      </a:r>
                      <a:endParaRPr lang="de-CH" sz="1800" dirty="0"/>
                    </a:p>
                  </a:txBody>
                  <a:tcPr/>
                </a:tc>
                <a:tc>
                  <a:txBody>
                    <a:bodyPr/>
                    <a:lstStyle/>
                    <a:p>
                      <a:r>
                        <a:rPr lang="de-CH" sz="1800" dirty="0" smtClean="0"/>
                        <a:t>CHF 75’000</a:t>
                      </a:r>
                      <a:endParaRPr lang="de-CH" sz="1800" dirty="0"/>
                    </a:p>
                  </a:txBody>
                  <a:tcPr/>
                </a:tc>
              </a:tr>
              <a:tr h="504056">
                <a:tc>
                  <a:txBody>
                    <a:bodyPr/>
                    <a:lstStyle/>
                    <a:p>
                      <a:r>
                        <a:rPr lang="de-CH" sz="1800" dirty="0" smtClean="0"/>
                        <a:t>ab 10’001</a:t>
                      </a:r>
                      <a:r>
                        <a:rPr lang="de-CH" sz="1800" baseline="0" dirty="0" smtClean="0"/>
                        <a:t> Einwohner</a:t>
                      </a:r>
                      <a:endParaRPr lang="de-CH" sz="1800" dirty="0"/>
                    </a:p>
                  </a:txBody>
                  <a:tcPr/>
                </a:tc>
                <a:tc>
                  <a:txBody>
                    <a:bodyPr/>
                    <a:lstStyle/>
                    <a:p>
                      <a:r>
                        <a:rPr lang="de-CH" sz="1800" dirty="0" smtClean="0"/>
                        <a:t>CHF 100’000</a:t>
                      </a:r>
                      <a:endParaRPr lang="de-CH" sz="1800" dirty="0"/>
                    </a:p>
                  </a:txBody>
                  <a:tcPr/>
                </a:tc>
              </a:tr>
            </a:tbl>
          </a:graphicData>
        </a:graphic>
      </p:graphicFrame>
      <p:sp>
        <p:nvSpPr>
          <p:cNvPr id="7" name="Textfeld 6"/>
          <p:cNvSpPr txBox="1"/>
          <p:nvPr/>
        </p:nvSpPr>
        <p:spPr>
          <a:xfrm>
            <a:off x="539552" y="5157192"/>
            <a:ext cx="7416824" cy="646331"/>
          </a:xfrm>
          <a:prstGeom prst="rect">
            <a:avLst/>
          </a:prstGeom>
          <a:noFill/>
        </p:spPr>
        <p:txBody>
          <a:bodyPr wrap="square" rtlCol="0">
            <a:spAutoFit/>
          </a:bodyPr>
          <a:lstStyle/>
          <a:p>
            <a:pPr marL="304800" indent="-304800"/>
            <a:r>
              <a:rPr lang="de-CH" dirty="0" smtClean="0">
                <a:sym typeface="Wingdings"/>
              </a:rPr>
              <a:t> Für Gemeindeverbände sind die kumulierten Einwohnerzahlen der beteiligten Gemeinden massgebend.</a:t>
            </a:r>
            <a:endParaRPr lang="de-CH" dirty="0"/>
          </a:p>
        </p:txBody>
      </p:sp>
      <p:sp>
        <p:nvSpPr>
          <p:cNvPr id="8"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111</a:t>
            </a:fld>
            <a:endParaRPr lang="de-CH" dirty="0"/>
          </a:p>
        </p:txBody>
      </p:sp>
    </p:spTree>
    <p:extLst>
      <p:ext uri="{BB962C8B-B14F-4D97-AF65-F5344CB8AC3E}">
        <p14:creationId xmlns:p14="http://schemas.microsoft.com/office/powerpoint/2010/main" val="18423234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Rückstellungen</a:t>
            </a:r>
            <a:endParaRPr lang="de-CH" dirty="0"/>
          </a:p>
        </p:txBody>
      </p:sp>
      <p:sp>
        <p:nvSpPr>
          <p:cNvPr id="3" name="Inhaltsplatzhalter 2"/>
          <p:cNvSpPr>
            <a:spLocks noGrp="1"/>
          </p:cNvSpPr>
          <p:nvPr>
            <p:ph idx="1"/>
          </p:nvPr>
        </p:nvSpPr>
        <p:spPr>
          <a:xfrm>
            <a:off x="431800" y="2133766"/>
            <a:ext cx="6985000" cy="2807970"/>
          </a:xfrm>
        </p:spPr>
        <p:txBody>
          <a:bodyPr/>
          <a:lstStyle/>
          <a:p>
            <a:pPr marL="0" indent="0">
              <a:buNone/>
            </a:pPr>
            <a:r>
              <a:rPr lang="de-CH" dirty="0"/>
              <a:t>Rückstellungen werden gebildet für bestehende Verpflichtungen, bei denen der Zeitpunkt der Erfüllung oder die Höhe des künftigen Mittelabflusses mit </a:t>
            </a:r>
            <a:r>
              <a:rPr lang="de-CH" dirty="0" smtClean="0"/>
              <a:t>Unsicherheiten </a:t>
            </a:r>
            <a:r>
              <a:rPr lang="de-CH" dirty="0"/>
              <a:t>behaftet sind</a:t>
            </a:r>
            <a:r>
              <a:rPr lang="de-CH" dirty="0" smtClean="0"/>
              <a:t>.</a:t>
            </a:r>
          </a:p>
          <a:p>
            <a:pPr marL="0" indent="0">
              <a:buNone/>
            </a:pPr>
            <a:endParaRPr lang="de-CH" dirty="0"/>
          </a:p>
          <a:p>
            <a:pPr marL="0" indent="0">
              <a:buNone/>
            </a:pPr>
            <a:r>
              <a:rPr lang="de-CH" dirty="0" smtClean="0"/>
              <a:t>Die Wesentlichkeitsgrenze für Rückstellungen beträgt die Hälfte der für die Gemeinden jeweils geltenden Aktivierungsgrenze.</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112</a:t>
            </a:fld>
            <a:endParaRPr lang="de-CH" dirty="0"/>
          </a:p>
        </p:txBody>
      </p:sp>
    </p:spTree>
    <p:extLst>
      <p:ext uri="{BB962C8B-B14F-4D97-AF65-F5344CB8AC3E}">
        <p14:creationId xmlns:p14="http://schemas.microsoft.com/office/powerpoint/2010/main" val="23854475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652934"/>
          </a:xfrm>
        </p:spPr>
        <p:txBody>
          <a:bodyPr/>
          <a:lstStyle/>
          <a:p>
            <a:r>
              <a:rPr lang="de-CH" dirty="0" smtClean="0"/>
              <a:t>Ziele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87824" y="2564904"/>
            <a:ext cx="2690825" cy="2020881"/>
          </a:xfrm>
          <a:prstGeom prst="rect">
            <a:avLst/>
          </a:prstGeom>
          <a:noFill/>
        </p:spPr>
      </p:pic>
      <p:sp>
        <p:nvSpPr>
          <p:cNvPr id="12" name="Textfeld 11"/>
          <p:cNvSpPr txBox="1"/>
          <p:nvPr/>
        </p:nvSpPr>
        <p:spPr>
          <a:xfrm>
            <a:off x="1233850" y="2765293"/>
            <a:ext cx="1332416" cy="461665"/>
          </a:xfrm>
          <a:prstGeom prst="rect">
            <a:avLst/>
          </a:prstGeom>
          <a:noFill/>
        </p:spPr>
        <p:txBody>
          <a:bodyPr wrap="none" rtlCol="0">
            <a:spAutoFit/>
          </a:bodyPr>
          <a:lstStyle/>
          <a:p>
            <a:r>
              <a:rPr lang="de-CH" sz="2400" dirty="0" smtClean="0"/>
              <a:t>Kredite?</a:t>
            </a:r>
            <a:endParaRPr lang="de-CH" sz="2400" dirty="0"/>
          </a:p>
        </p:txBody>
      </p:sp>
      <p:sp>
        <p:nvSpPr>
          <p:cNvPr id="13" name="Textfeld 12"/>
          <p:cNvSpPr txBox="1"/>
          <p:nvPr/>
        </p:nvSpPr>
        <p:spPr>
          <a:xfrm>
            <a:off x="853297" y="4485228"/>
            <a:ext cx="2379177" cy="461665"/>
          </a:xfrm>
          <a:prstGeom prst="rect">
            <a:avLst/>
          </a:prstGeom>
          <a:noFill/>
        </p:spPr>
        <p:txBody>
          <a:bodyPr wrap="none" rtlCol="0">
            <a:spAutoFit/>
          </a:bodyPr>
          <a:lstStyle/>
          <a:p>
            <a:r>
              <a:rPr lang="de-CH" sz="2400" dirty="0" smtClean="0"/>
              <a:t>Finanzplanung?</a:t>
            </a:r>
            <a:endParaRPr lang="de-CH" sz="2400" dirty="0"/>
          </a:p>
        </p:txBody>
      </p:sp>
      <p:sp>
        <p:nvSpPr>
          <p:cNvPr id="10" name="Textfeld 9"/>
          <p:cNvSpPr txBox="1"/>
          <p:nvPr/>
        </p:nvSpPr>
        <p:spPr>
          <a:xfrm>
            <a:off x="3232474" y="2052769"/>
            <a:ext cx="3390672" cy="461665"/>
          </a:xfrm>
          <a:prstGeom prst="rect">
            <a:avLst/>
          </a:prstGeom>
          <a:noFill/>
        </p:spPr>
        <p:txBody>
          <a:bodyPr wrap="none" rtlCol="0">
            <a:spAutoFit/>
          </a:bodyPr>
          <a:lstStyle/>
          <a:p>
            <a:r>
              <a:rPr lang="de-CH" sz="2400" dirty="0" smtClean="0"/>
              <a:t>Spezialfinanzierungen?</a:t>
            </a:r>
            <a:endParaRPr lang="de-CH" sz="2400" dirty="0"/>
          </a:p>
        </p:txBody>
      </p:sp>
      <p:sp>
        <p:nvSpPr>
          <p:cNvPr id="11"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113</a:t>
            </a:fld>
            <a:endParaRPr lang="de-CH" dirty="0"/>
          </a:p>
        </p:txBody>
      </p:sp>
    </p:spTree>
    <p:extLst>
      <p:ext uri="{BB962C8B-B14F-4D97-AF65-F5344CB8AC3E}">
        <p14:creationId xmlns:p14="http://schemas.microsoft.com/office/powerpoint/2010/main" val="415062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4"/>
            <a:ext cx="6985000" cy="862966"/>
          </a:xfrm>
        </p:spPr>
        <p:txBody>
          <a:bodyPr/>
          <a:lstStyle/>
          <a:p>
            <a:r>
              <a:rPr lang="de-CH" dirty="0" smtClean="0"/>
              <a:t>Haushaltsgrundsätze</a:t>
            </a:r>
            <a:endParaRPr lang="de-CH" dirty="0"/>
          </a:p>
        </p:txBody>
      </p:sp>
      <p:sp>
        <p:nvSpPr>
          <p:cNvPr id="3" name="Inhaltsplatzhalter 2"/>
          <p:cNvSpPr>
            <a:spLocks noGrp="1"/>
          </p:cNvSpPr>
          <p:nvPr>
            <p:ph idx="1"/>
          </p:nvPr>
        </p:nvSpPr>
        <p:spPr>
          <a:xfrm>
            <a:off x="1079500" y="2348880"/>
            <a:ext cx="6985000" cy="2807970"/>
          </a:xfrm>
        </p:spPr>
        <p:txBody>
          <a:bodyPr/>
          <a:lstStyle/>
          <a:p>
            <a:pPr>
              <a:spcAft>
                <a:spcPts val="300"/>
              </a:spcAft>
            </a:pPr>
            <a:r>
              <a:rPr lang="de-CH" dirty="0" smtClean="0"/>
              <a:t>Gesetzmässigkeit</a:t>
            </a:r>
          </a:p>
          <a:p>
            <a:pPr>
              <a:spcAft>
                <a:spcPts val="300"/>
              </a:spcAft>
            </a:pPr>
            <a:r>
              <a:rPr lang="de-CH" dirty="0" smtClean="0"/>
              <a:t>Haushaltsgleichgewicht</a:t>
            </a:r>
          </a:p>
          <a:p>
            <a:pPr>
              <a:spcAft>
                <a:spcPts val="300"/>
              </a:spcAft>
            </a:pPr>
            <a:r>
              <a:rPr lang="de-CH" dirty="0" smtClean="0"/>
              <a:t>Sparsamkeit</a:t>
            </a:r>
          </a:p>
          <a:p>
            <a:pPr>
              <a:spcAft>
                <a:spcPts val="300"/>
              </a:spcAft>
            </a:pPr>
            <a:r>
              <a:rPr lang="de-CH" dirty="0" smtClean="0"/>
              <a:t>Dringlichkeit</a:t>
            </a:r>
          </a:p>
          <a:p>
            <a:pPr>
              <a:spcAft>
                <a:spcPts val="300"/>
              </a:spcAft>
            </a:pPr>
            <a:r>
              <a:rPr lang="de-CH" dirty="0" smtClean="0"/>
              <a:t>Wirtschaftlichkeit</a:t>
            </a:r>
          </a:p>
          <a:p>
            <a:pPr>
              <a:spcAft>
                <a:spcPts val="300"/>
              </a:spcAft>
            </a:pPr>
            <a:r>
              <a:rPr lang="de-CH" dirty="0" smtClean="0"/>
              <a:t>Verursacherprinzip / Vorteilsabgeltung</a:t>
            </a:r>
          </a:p>
          <a:p>
            <a:pPr>
              <a:spcAft>
                <a:spcPts val="300"/>
              </a:spcAft>
            </a:pPr>
            <a:r>
              <a:rPr lang="de-CH" dirty="0" smtClean="0"/>
              <a:t>Zweckbindung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12</a:t>
            </a:fld>
            <a:endParaRPr lang="de-CH"/>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6985000" cy="862966"/>
          </a:xfrm>
        </p:spPr>
        <p:txBody>
          <a:bodyPr/>
          <a:lstStyle/>
          <a:p>
            <a:r>
              <a:rPr lang="de-CH" dirty="0" smtClean="0"/>
              <a:t>Grundsätze Rechnungslegung</a:t>
            </a:r>
            <a:endParaRPr lang="de-CH" dirty="0"/>
          </a:p>
        </p:txBody>
      </p:sp>
      <p:sp>
        <p:nvSpPr>
          <p:cNvPr id="3" name="Inhaltsplatzhalter 2"/>
          <p:cNvSpPr>
            <a:spLocks noGrp="1"/>
          </p:cNvSpPr>
          <p:nvPr>
            <p:ph idx="1"/>
          </p:nvPr>
        </p:nvSpPr>
        <p:spPr>
          <a:xfrm>
            <a:off x="1043608" y="2276872"/>
            <a:ext cx="6985000" cy="2807970"/>
          </a:xfrm>
        </p:spPr>
        <p:txBody>
          <a:bodyPr/>
          <a:lstStyle/>
          <a:p>
            <a:pPr>
              <a:spcAft>
                <a:spcPts val="300"/>
              </a:spcAft>
            </a:pPr>
            <a:r>
              <a:rPr lang="de-CH" dirty="0" err="1" smtClean="0"/>
              <a:t>Jährlichkeit</a:t>
            </a:r>
            <a:r>
              <a:rPr lang="de-CH" dirty="0" smtClean="0"/>
              <a:t> / Periodenabgrenzung</a:t>
            </a:r>
          </a:p>
          <a:p>
            <a:pPr>
              <a:spcAft>
                <a:spcPts val="300"/>
              </a:spcAft>
            </a:pPr>
            <a:r>
              <a:rPr lang="de-CH" dirty="0" smtClean="0"/>
              <a:t>Spezifikation</a:t>
            </a:r>
          </a:p>
          <a:p>
            <a:pPr>
              <a:spcAft>
                <a:spcPts val="300"/>
              </a:spcAft>
            </a:pPr>
            <a:r>
              <a:rPr lang="de-CH" dirty="0" smtClean="0"/>
              <a:t>Vollständigkeit</a:t>
            </a:r>
          </a:p>
          <a:p>
            <a:pPr>
              <a:spcAft>
                <a:spcPts val="300"/>
              </a:spcAft>
            </a:pPr>
            <a:r>
              <a:rPr lang="de-CH" dirty="0" smtClean="0"/>
              <a:t>Vergleichbarkeit</a:t>
            </a:r>
          </a:p>
          <a:p>
            <a:pPr>
              <a:spcAft>
                <a:spcPts val="300"/>
              </a:spcAft>
            </a:pPr>
            <a:r>
              <a:rPr lang="de-CH" dirty="0" smtClean="0"/>
              <a:t>Bruttodarstellung</a:t>
            </a:r>
          </a:p>
          <a:p>
            <a:pPr>
              <a:spcAft>
                <a:spcPts val="300"/>
              </a:spcAft>
            </a:pPr>
            <a:r>
              <a:rPr lang="de-CH" dirty="0" smtClean="0"/>
              <a:t>Wesentlichkeit</a:t>
            </a:r>
          </a:p>
          <a:p>
            <a:pPr>
              <a:spcAft>
                <a:spcPts val="300"/>
              </a:spcAft>
            </a:pPr>
            <a:r>
              <a:rPr lang="de-CH" dirty="0" smtClean="0"/>
              <a:t>Richtigkeit / Rechtzeitigkeit / Nachprüfbarkeit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13</a:t>
            </a:fld>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0506" y="1340768"/>
            <a:ext cx="8229600" cy="778793"/>
          </a:xfrm>
        </p:spPr>
        <p:txBody>
          <a:bodyPr/>
          <a:lstStyle/>
          <a:p>
            <a:r>
              <a:rPr lang="de-CH" dirty="0"/>
              <a:t>HRM2 – </a:t>
            </a:r>
            <a:r>
              <a:rPr lang="de-CH" dirty="0" smtClean="0"/>
              <a:t>Aufbau / Anforderungen</a:t>
            </a:r>
            <a:endParaRPr lang="de-DE" dirty="0"/>
          </a:p>
        </p:txBody>
      </p:sp>
      <p:sp>
        <p:nvSpPr>
          <p:cNvPr id="60419" name="Rectangle 3"/>
          <p:cNvSpPr>
            <a:spLocks noChangeArrowheads="1"/>
          </p:cNvSpPr>
          <p:nvPr/>
        </p:nvSpPr>
        <p:spPr bwMode="auto">
          <a:xfrm>
            <a:off x="287338" y="3221732"/>
            <a:ext cx="8135937" cy="2522537"/>
          </a:xfrm>
          <a:prstGeom prst="rect">
            <a:avLst/>
          </a:prstGeom>
          <a:solidFill>
            <a:schemeClr val="accent5">
              <a:lumMod val="40000"/>
              <a:lumOff val="60000"/>
            </a:schemeClr>
          </a:solidFill>
          <a:ln w="28575">
            <a:solidFill>
              <a:srgbClr val="000000"/>
            </a:solidFill>
            <a:miter lim="800000"/>
            <a:headEnd/>
            <a:tailEnd/>
          </a:ln>
          <a:effectLst/>
        </p:spPr>
        <p:txBody>
          <a:bodyPr wrap="none" lIns="91436" tIns="45718" rIns="91436" bIns="45718" anchor="ctr"/>
          <a:lstStyle/>
          <a:p>
            <a:pPr algn="ctr">
              <a:defRPr/>
            </a:pPr>
            <a:endParaRPr lang="de-DE" sz="1800" b="0">
              <a:solidFill>
                <a:schemeClr val="tx1"/>
              </a:solidFill>
              <a:latin typeface="Arial" pitchFamily="34" charset="0"/>
              <a:cs typeface="Arial" pitchFamily="34" charset="0"/>
            </a:endParaRPr>
          </a:p>
        </p:txBody>
      </p:sp>
      <p:sp>
        <p:nvSpPr>
          <p:cNvPr id="60420" name="Rectangle 4"/>
          <p:cNvSpPr>
            <a:spLocks noChangeArrowheads="1"/>
          </p:cNvSpPr>
          <p:nvPr/>
        </p:nvSpPr>
        <p:spPr bwMode="auto">
          <a:xfrm>
            <a:off x="357188" y="2288282"/>
            <a:ext cx="2540000" cy="646112"/>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Bilanz</a:t>
            </a:r>
            <a:endParaRPr lang="de-DE" sz="1800" b="0">
              <a:solidFill>
                <a:schemeClr val="tx1"/>
              </a:solidFill>
              <a:latin typeface="Arial" pitchFamily="34" charset="0"/>
              <a:cs typeface="Arial" pitchFamily="34" charset="0"/>
            </a:endParaRPr>
          </a:p>
        </p:txBody>
      </p:sp>
      <p:sp>
        <p:nvSpPr>
          <p:cNvPr id="60421" name="Rectangle 5"/>
          <p:cNvSpPr>
            <a:spLocks noChangeArrowheads="1"/>
          </p:cNvSpPr>
          <p:nvPr/>
        </p:nvSpPr>
        <p:spPr bwMode="auto">
          <a:xfrm>
            <a:off x="395288" y="3494782"/>
            <a:ext cx="2520950"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Eigenkapitalnachweis</a:t>
            </a:r>
            <a:endParaRPr lang="de-DE" sz="1800" b="0">
              <a:solidFill>
                <a:schemeClr val="tx1"/>
              </a:solidFill>
              <a:latin typeface="Arial" pitchFamily="34" charset="0"/>
              <a:cs typeface="Arial" pitchFamily="34" charset="0"/>
            </a:endParaRPr>
          </a:p>
        </p:txBody>
      </p:sp>
      <p:sp>
        <p:nvSpPr>
          <p:cNvPr id="60422" name="Rectangle 6"/>
          <p:cNvSpPr>
            <a:spLocks noChangeArrowheads="1"/>
          </p:cNvSpPr>
          <p:nvPr/>
        </p:nvSpPr>
        <p:spPr bwMode="auto">
          <a:xfrm>
            <a:off x="3167063" y="2288282"/>
            <a:ext cx="2590800" cy="646112"/>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Erfolgsrechnung </a:t>
            </a:r>
            <a:endParaRPr lang="de-DE" sz="1800" b="0">
              <a:solidFill>
                <a:schemeClr val="tx1"/>
              </a:solidFill>
              <a:latin typeface="Arial" pitchFamily="34" charset="0"/>
              <a:cs typeface="Arial" pitchFamily="34" charset="0"/>
            </a:endParaRPr>
          </a:p>
        </p:txBody>
      </p:sp>
      <p:sp>
        <p:nvSpPr>
          <p:cNvPr id="60423" name="Rectangle 7"/>
          <p:cNvSpPr>
            <a:spLocks noChangeArrowheads="1"/>
          </p:cNvSpPr>
          <p:nvPr/>
        </p:nvSpPr>
        <p:spPr bwMode="auto">
          <a:xfrm>
            <a:off x="5902325" y="2288282"/>
            <a:ext cx="2520950" cy="646112"/>
          </a:xfrm>
          <a:prstGeom prst="rect">
            <a:avLst/>
          </a:prstGeom>
          <a:solidFill>
            <a:srgbClr val="62CAE3"/>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Investitionsrechnung</a:t>
            </a:r>
            <a:endParaRPr lang="de-DE" sz="1800" b="0">
              <a:solidFill>
                <a:schemeClr val="tx1"/>
              </a:solidFill>
              <a:latin typeface="Arial" pitchFamily="34" charset="0"/>
              <a:cs typeface="Arial" pitchFamily="34" charset="0"/>
            </a:endParaRPr>
          </a:p>
        </p:txBody>
      </p:sp>
      <p:sp>
        <p:nvSpPr>
          <p:cNvPr id="60424" name="Rectangle 8"/>
          <p:cNvSpPr>
            <a:spLocks noChangeArrowheads="1"/>
          </p:cNvSpPr>
          <p:nvPr/>
        </p:nvSpPr>
        <p:spPr bwMode="auto">
          <a:xfrm>
            <a:off x="4676775" y="4736207"/>
            <a:ext cx="2519363" cy="647700"/>
          </a:xfrm>
          <a:prstGeom prst="rect">
            <a:avLst/>
          </a:prstGeom>
          <a:solidFill>
            <a:schemeClr val="hlink"/>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bg1"/>
                </a:solidFill>
                <a:latin typeface="Arial" pitchFamily="34" charset="0"/>
                <a:cs typeface="Arial" pitchFamily="34" charset="0"/>
              </a:rPr>
              <a:t>Geldflussrechnung</a:t>
            </a:r>
            <a:endParaRPr lang="de-DE" sz="1800" b="0" dirty="0">
              <a:solidFill>
                <a:schemeClr val="bg1"/>
              </a:solidFill>
              <a:latin typeface="Arial" pitchFamily="34" charset="0"/>
              <a:cs typeface="Arial" pitchFamily="34" charset="0"/>
            </a:endParaRPr>
          </a:p>
        </p:txBody>
      </p:sp>
      <p:sp>
        <p:nvSpPr>
          <p:cNvPr id="60425" name="Rectangle 9"/>
          <p:cNvSpPr>
            <a:spLocks noChangeArrowheads="1"/>
          </p:cNvSpPr>
          <p:nvPr/>
        </p:nvSpPr>
        <p:spPr bwMode="auto">
          <a:xfrm>
            <a:off x="404813" y="5002907"/>
            <a:ext cx="2517775"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tx1"/>
                </a:solidFill>
                <a:latin typeface="Arial" pitchFamily="34" charset="0"/>
                <a:cs typeface="Arial" pitchFamily="34" charset="0"/>
              </a:rPr>
              <a:t>Anhang zur </a:t>
            </a:r>
            <a:r>
              <a:rPr lang="de-CH" sz="1800" b="0" dirty="0" smtClean="0">
                <a:solidFill>
                  <a:schemeClr val="tx1"/>
                </a:solidFill>
                <a:latin typeface="Arial" pitchFamily="34" charset="0"/>
                <a:cs typeface="Arial" pitchFamily="34" charset="0"/>
              </a:rPr>
              <a:t>Jahres-</a:t>
            </a:r>
            <a:br>
              <a:rPr lang="de-CH" sz="1800" b="0" dirty="0" smtClean="0">
                <a:solidFill>
                  <a:schemeClr val="tx1"/>
                </a:solidFill>
                <a:latin typeface="Arial" pitchFamily="34" charset="0"/>
                <a:cs typeface="Arial" pitchFamily="34" charset="0"/>
              </a:rPr>
            </a:br>
            <a:r>
              <a:rPr lang="de-CH" sz="1800" b="0" dirty="0" err="1" smtClean="0">
                <a:solidFill>
                  <a:schemeClr val="tx1"/>
                </a:solidFill>
                <a:latin typeface="Arial" pitchFamily="34" charset="0"/>
                <a:cs typeface="Arial" pitchFamily="34" charset="0"/>
              </a:rPr>
              <a:t>rechnung</a:t>
            </a:r>
            <a:endParaRPr lang="de-DE" sz="1800" b="0" dirty="0">
              <a:solidFill>
                <a:schemeClr val="tx1"/>
              </a:solidFill>
              <a:latin typeface="Arial" pitchFamily="34" charset="0"/>
              <a:cs typeface="Arial" pitchFamily="34" charset="0"/>
            </a:endParaRPr>
          </a:p>
        </p:txBody>
      </p:sp>
      <p:sp>
        <p:nvSpPr>
          <p:cNvPr id="60426" name="Line 10"/>
          <p:cNvSpPr>
            <a:spLocks noChangeShapeType="1"/>
          </p:cNvSpPr>
          <p:nvPr/>
        </p:nvSpPr>
        <p:spPr bwMode="auto">
          <a:xfrm>
            <a:off x="1582738"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7" name="Line 11"/>
          <p:cNvSpPr>
            <a:spLocks noChangeShapeType="1"/>
          </p:cNvSpPr>
          <p:nvPr/>
        </p:nvSpPr>
        <p:spPr bwMode="auto">
          <a:xfrm flipH="1">
            <a:off x="5324475" y="4302819"/>
            <a:ext cx="1588"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8" name="Line 12"/>
          <p:cNvSpPr>
            <a:spLocks noChangeShapeType="1"/>
          </p:cNvSpPr>
          <p:nvPr/>
        </p:nvSpPr>
        <p:spPr bwMode="auto">
          <a:xfrm flipH="1">
            <a:off x="6621463" y="3080444"/>
            <a:ext cx="0" cy="1509713"/>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9" name="Rectangle 13"/>
          <p:cNvSpPr>
            <a:spLocks noChangeArrowheads="1"/>
          </p:cNvSpPr>
          <p:nvPr/>
        </p:nvSpPr>
        <p:spPr bwMode="auto">
          <a:xfrm>
            <a:off x="3155950" y="3512244"/>
            <a:ext cx="2643188" cy="647700"/>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Gestufter Erfolgsausweis</a:t>
            </a:r>
            <a:endParaRPr lang="de-DE" sz="1800" b="0">
              <a:solidFill>
                <a:schemeClr val="tx1"/>
              </a:solidFill>
              <a:latin typeface="Arial" pitchFamily="34" charset="0"/>
              <a:cs typeface="Arial" pitchFamily="34" charset="0"/>
            </a:endParaRPr>
          </a:p>
        </p:txBody>
      </p:sp>
      <p:sp>
        <p:nvSpPr>
          <p:cNvPr id="60430" name="Line 14"/>
          <p:cNvSpPr>
            <a:spLocks noChangeShapeType="1"/>
          </p:cNvSpPr>
          <p:nvPr/>
        </p:nvSpPr>
        <p:spPr bwMode="auto">
          <a:xfrm>
            <a:off x="4462463"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31" name="Rectangle 15"/>
          <p:cNvSpPr>
            <a:spLocks noChangeArrowheads="1"/>
          </p:cNvSpPr>
          <p:nvPr/>
        </p:nvSpPr>
        <p:spPr bwMode="auto">
          <a:xfrm>
            <a:off x="390525" y="4253607"/>
            <a:ext cx="2519363"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Anlagebuchhaltung</a:t>
            </a:r>
            <a:endParaRPr lang="de-DE" sz="1800" b="0">
              <a:solidFill>
                <a:schemeClr val="tx1"/>
              </a:solidFill>
              <a:latin typeface="Arial" pitchFamily="34" charset="0"/>
              <a:cs typeface="Arial" pitchFamily="34" charset="0"/>
            </a:endParaRPr>
          </a:p>
        </p:txBody>
      </p:sp>
      <p:sp>
        <p:nvSpPr>
          <p:cNvPr id="1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14</a:t>
            </a:fld>
            <a:endParaRPr lang="de-CH" dirty="0"/>
          </a:p>
        </p:txBody>
      </p:sp>
    </p:spTree>
    <p:extLst>
      <p:ext uri="{BB962C8B-B14F-4D97-AF65-F5344CB8AC3E}">
        <p14:creationId xmlns:p14="http://schemas.microsoft.com/office/powerpoint/2010/main" val="269257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smtClean="0"/>
              <a:t>Erfolgsrechnung</a:t>
            </a:r>
            <a:endParaRPr lang="de-CH" dirty="0"/>
          </a:p>
        </p:txBody>
      </p:sp>
      <p:sp>
        <p:nvSpPr>
          <p:cNvPr id="14341" name="Rectangle 5"/>
          <p:cNvSpPr>
            <a:spLocks noGrp="1" noChangeArrowheads="1"/>
          </p:cNvSpPr>
          <p:nvPr>
            <p:ph idx="1"/>
          </p:nvPr>
        </p:nvSpPr>
        <p:spPr>
          <a:xfrm>
            <a:off x="683568" y="2276872"/>
            <a:ext cx="7992888" cy="2807970"/>
          </a:xfrm>
        </p:spPr>
        <p:txBody>
          <a:bodyPr/>
          <a:lstStyle/>
          <a:p>
            <a:pPr>
              <a:spcAft>
                <a:spcPts val="600"/>
              </a:spcAft>
            </a:pPr>
            <a:r>
              <a:rPr lang="de-CH" sz="2400" dirty="0" smtClean="0"/>
              <a:t>Es </a:t>
            </a:r>
            <a:r>
              <a:rPr lang="de-CH" sz="2400" dirty="0"/>
              <a:t>werden sämtliche Aufwendungen und Erträge verbucht, die </a:t>
            </a:r>
            <a:r>
              <a:rPr lang="de-CH" sz="2400" b="1" dirty="0">
                <a:solidFill>
                  <a:schemeClr val="accent1"/>
                </a:solidFill>
              </a:rPr>
              <a:t>Konsumcharakter</a:t>
            </a:r>
            <a:r>
              <a:rPr lang="de-CH" sz="2400" dirty="0">
                <a:solidFill>
                  <a:schemeClr val="accent1"/>
                </a:solidFill>
              </a:rPr>
              <a:t> </a:t>
            </a:r>
            <a:r>
              <a:rPr lang="de-CH" sz="2400" dirty="0"/>
              <a:t>haben, sowie </a:t>
            </a:r>
            <a:r>
              <a:rPr lang="de-CH" sz="2400" dirty="0" smtClean="0"/>
              <a:t>Folgekosten </a:t>
            </a:r>
            <a:r>
              <a:rPr lang="de-CH" sz="2400" dirty="0"/>
              <a:t>aus Investitionen (Abschreibungen, Zinsen, Unterhalt)</a:t>
            </a:r>
          </a:p>
          <a:p>
            <a:r>
              <a:rPr lang="de-CH" sz="2400" dirty="0"/>
              <a:t>Grundsatz des </a:t>
            </a:r>
            <a:r>
              <a:rPr lang="de-CH" sz="2400" dirty="0" smtClean="0"/>
              <a:t>Haushaltsgleichgewichts</a:t>
            </a:r>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15</a:t>
            </a:fld>
            <a:endParaRPr lang="de-CH" dirty="0"/>
          </a:p>
        </p:txBody>
      </p:sp>
    </p:spTree>
    <p:extLst>
      <p:ext uri="{BB962C8B-B14F-4D97-AF65-F5344CB8AC3E}">
        <p14:creationId xmlns:p14="http://schemas.microsoft.com/office/powerpoint/2010/main" val="43143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smtClean="0"/>
              <a:t>Investitionsrechnung</a:t>
            </a:r>
            <a:endParaRPr lang="de-CH" dirty="0"/>
          </a:p>
        </p:txBody>
      </p:sp>
      <p:sp>
        <p:nvSpPr>
          <p:cNvPr id="17411" name="Rectangle 3"/>
          <p:cNvSpPr>
            <a:spLocks noGrp="1" noChangeArrowheads="1"/>
          </p:cNvSpPr>
          <p:nvPr>
            <p:ph idx="1"/>
          </p:nvPr>
        </p:nvSpPr>
        <p:spPr>
          <a:xfrm>
            <a:off x="611560" y="2204864"/>
            <a:ext cx="7920880" cy="2807970"/>
          </a:xfrm>
        </p:spPr>
        <p:txBody>
          <a:bodyPr/>
          <a:lstStyle/>
          <a:p>
            <a:pPr>
              <a:spcAft>
                <a:spcPts val="600"/>
              </a:spcAft>
            </a:pPr>
            <a:r>
              <a:rPr lang="de-CH" sz="2400" dirty="0" smtClean="0"/>
              <a:t>Ausgaben</a:t>
            </a:r>
            <a:r>
              <a:rPr lang="de-CH" sz="2400" dirty="0"/>
              <a:t>, die Vermögenswerte für öffentliche Zwecke mit </a:t>
            </a:r>
            <a:r>
              <a:rPr lang="de-CH" sz="2400" b="1" dirty="0">
                <a:solidFill>
                  <a:schemeClr val="accent1"/>
                </a:solidFill>
              </a:rPr>
              <a:t>mehrjähriger Nutzungsdauer</a:t>
            </a:r>
            <a:r>
              <a:rPr lang="de-CH" sz="2400" dirty="0">
                <a:solidFill>
                  <a:schemeClr val="accent1"/>
                </a:solidFill>
              </a:rPr>
              <a:t> </a:t>
            </a:r>
            <a:r>
              <a:rPr lang="de-CH" sz="2400" dirty="0"/>
              <a:t>schaffen</a:t>
            </a:r>
          </a:p>
          <a:p>
            <a:pPr>
              <a:spcAft>
                <a:spcPts val="600"/>
              </a:spcAft>
            </a:pPr>
            <a:r>
              <a:rPr lang="de-CH" sz="2400" dirty="0"/>
              <a:t>Investitionsausgaben bewirken die Schaffung von </a:t>
            </a:r>
            <a:r>
              <a:rPr lang="de-CH" sz="2400" b="1" dirty="0">
                <a:solidFill>
                  <a:schemeClr val="accent1"/>
                </a:solidFill>
              </a:rPr>
              <a:t>Verwaltungsvermögen</a:t>
            </a:r>
          </a:p>
          <a:p>
            <a:pPr>
              <a:spcAft>
                <a:spcPts val="600"/>
              </a:spcAft>
            </a:pPr>
            <a:r>
              <a:rPr lang="de-CH" sz="2400" dirty="0"/>
              <a:t>Investitionen sind alle </a:t>
            </a:r>
            <a:r>
              <a:rPr lang="de-CH" sz="2400" dirty="0" smtClean="0"/>
              <a:t>Ausgaben, </a:t>
            </a:r>
            <a:r>
              <a:rPr lang="de-CH" sz="2400" dirty="0"/>
              <a:t>die für den Erwerb, die Erstellung sowie die Verbesserung dauerhafter Vermögenswerte getätigt </a:t>
            </a:r>
            <a:r>
              <a:rPr lang="de-CH" sz="2400" dirty="0" smtClean="0"/>
              <a:t>werden</a:t>
            </a:r>
          </a:p>
          <a:p>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348403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 – Auftragserteilung</a:t>
            </a:r>
            <a:endParaRPr lang="de-CH" dirty="0"/>
          </a:p>
        </p:txBody>
      </p:sp>
      <p:sp>
        <p:nvSpPr>
          <p:cNvPr id="3" name="Inhaltsplatzhalter 2"/>
          <p:cNvSpPr>
            <a:spLocks noGrp="1"/>
          </p:cNvSpPr>
          <p:nvPr>
            <p:ph idx="1"/>
          </p:nvPr>
        </p:nvSpPr>
        <p:spPr>
          <a:xfrm>
            <a:off x="457200" y="2420888"/>
            <a:ext cx="8229600" cy="3124944"/>
          </a:xfrm>
        </p:spPr>
        <p:txBody>
          <a:bodyPr/>
          <a:lstStyle/>
          <a:p>
            <a:pPr marL="0" indent="0">
              <a:spcAft>
                <a:spcPts val="600"/>
              </a:spcAft>
              <a:buNone/>
            </a:pPr>
            <a:r>
              <a:rPr lang="de-CH" dirty="0" smtClean="0"/>
              <a:t>Sie erhalten Karten. Stellen Sie anhand dieser Karten das öffentliche Rechnungsmodell nach HRM2 dar. </a:t>
            </a:r>
          </a:p>
          <a:p>
            <a:pPr marL="0" indent="0">
              <a:spcAft>
                <a:spcPts val="600"/>
              </a:spcAft>
              <a:buNone/>
            </a:pPr>
            <a:r>
              <a:rPr lang="de-CH" dirty="0" smtClean="0"/>
              <a:t>Sie haben dafür 20 Minuten zur Verfügung.</a:t>
            </a:r>
          </a:p>
          <a:p>
            <a:pPr marL="0" indent="0">
              <a:buNone/>
            </a:pPr>
            <a:r>
              <a:rPr lang="de-CH" dirty="0" smtClean="0"/>
              <a:t>Anschliessend erklären Sie den anderen Gruppen Ihre Lösung und zeigen auf, was Ihnen Schwierigkeiten bereitet hat (Kurzpräsentation von ca. 3 Minuten).</a:t>
            </a:r>
            <a:endParaRPr lang="de-CH" dirty="0"/>
          </a:p>
        </p:txBody>
      </p:sp>
      <p:sp>
        <p:nvSpPr>
          <p:cNvPr id="5"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412674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Rechnung</a:t>
            </a:r>
            <a:endParaRPr lang="de-CH" dirty="0"/>
          </a:p>
        </p:txBody>
      </p:sp>
      <p:sp>
        <p:nvSpPr>
          <p:cNvPr id="5" name="Rectangle 5"/>
          <p:cNvSpPr txBox="1">
            <a:spLocks noChangeArrowheads="1"/>
          </p:cNvSpPr>
          <p:nvPr/>
        </p:nvSpPr>
        <p:spPr>
          <a:xfrm>
            <a:off x="467544" y="1844824"/>
            <a:ext cx="8208912" cy="4320480"/>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400" b="1" i="0" u="none" strike="noStrike" kern="1200" cap="none" spc="0" normalizeH="0" baseline="0" noProof="0" dirty="0" smtClean="0">
                <a:ln>
                  <a:noFill/>
                </a:ln>
                <a:effectLst/>
                <a:uLnTx/>
                <a:uFillTx/>
                <a:ea typeface="+mn-ea"/>
                <a:cs typeface="+mn-cs"/>
              </a:rPr>
              <a:t>HRM2 </a:t>
            </a:r>
            <a:r>
              <a:rPr kumimoji="0" lang="fr-CH" sz="2400" b="1" i="0" u="none" strike="noStrike" kern="1200" cap="none" spc="0" normalizeH="0" baseline="0" noProof="0" dirty="0" err="1" smtClean="0">
                <a:ln>
                  <a:noFill/>
                </a:ln>
                <a:effectLst/>
                <a:uLnTx/>
                <a:uFillTx/>
                <a:ea typeface="+mn-ea"/>
                <a:cs typeface="+mn-cs"/>
              </a:rPr>
              <a:t>Kontenplan</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Funktionale</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Gliederung</a:t>
            </a:r>
            <a:r>
              <a:rPr kumimoji="0" lang="fr-CH" sz="2400" b="1" i="0" u="none" strike="noStrike" kern="1200" cap="none" spc="0" normalizeH="0" baseline="0" noProof="0" dirty="0" smtClean="0">
                <a:ln>
                  <a:noFill/>
                </a:ln>
                <a:effectLst/>
                <a:uLnTx/>
                <a:uFillTx/>
                <a:ea typeface="+mn-ea"/>
                <a:cs typeface="+mn-cs"/>
              </a:rPr>
              <a:t> </a:t>
            </a:r>
            <a:r>
              <a:rPr kumimoji="0" lang="fr-CH" sz="2800" b="1" i="0" u="none" strike="noStrike" kern="1200" cap="none" spc="0" normalizeH="0" baseline="0" noProof="0" dirty="0" smtClean="0">
                <a:ln>
                  <a:noFill/>
                </a:ln>
                <a:solidFill>
                  <a:srgbClr val="0070C0"/>
                </a:solidFill>
                <a:effectLst/>
                <a:uLnTx/>
                <a:uFillTx/>
                <a:ea typeface="+mn-ea"/>
                <a:cs typeface="+mn-cs"/>
              </a:rPr>
              <a:t>ER</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400" b="1" i="0" u="none" strike="noStrike" kern="1200" cap="none" spc="0" normalizeH="0" baseline="0" noProof="0" dirty="0" smtClean="0">
                <a:ln>
                  <a:noFill/>
                </a:ln>
                <a:effectLst/>
                <a:uLnTx/>
                <a:uFillTx/>
                <a:ea typeface="+mn-ea"/>
                <a:cs typeface="+mn-cs"/>
              </a:rPr>
              <a:t>und</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800" b="1" i="0" u="none" strike="noStrike" kern="1200" cap="none" spc="0" normalizeH="0" baseline="0" noProof="0" dirty="0" smtClean="0">
                <a:ln>
                  <a:noFill/>
                </a:ln>
                <a:solidFill>
                  <a:srgbClr val="00B050"/>
                </a:solidFill>
                <a:effectLst/>
                <a:uLnTx/>
                <a:uFillTx/>
                <a:ea typeface="+mn-ea"/>
                <a:cs typeface="+mn-cs"/>
              </a:rPr>
              <a:t>IR</a:t>
            </a:r>
          </a:p>
          <a:p>
            <a:pPr marL="266700" marR="0" lvl="0" indent="-266700" algn="l" defTabSz="914400" rtl="0" eaLnBrk="1" fontAlgn="auto" latinLnBrk="0" hangingPunct="1">
              <a:lnSpc>
                <a:spcPts val="2000"/>
              </a:lnSpc>
              <a:spcBef>
                <a:spcPct val="0"/>
              </a:spcBef>
              <a:spcAft>
                <a:spcPts val="0"/>
              </a:spcAft>
              <a:buClrTx/>
              <a:buSzTx/>
              <a:tabLst/>
              <a:defRPr/>
            </a:pPr>
            <a:endParaRPr kumimoji="0" lang="fr-CH" sz="2400" b="1" i="0" u="none" strike="noStrike" kern="1200" cap="none" spc="0" normalizeH="0" baseline="0" noProof="0" dirty="0" smtClean="0">
              <a:ln>
                <a:noFill/>
              </a:ln>
              <a:effectLst/>
              <a:uLnTx/>
              <a:uFillTx/>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de-CH" sz="2400" b="1" i="0" u="none" strike="noStrike" kern="1200" cap="none" spc="0" normalizeH="0" baseline="0" noProof="0" dirty="0" smtClean="0">
                <a:ln>
                  <a:noFill/>
                </a:ln>
                <a:solidFill>
                  <a:schemeClr val="tx1"/>
                </a:solidFill>
                <a:effectLst/>
                <a:uLnTx/>
                <a:uFillTx/>
                <a:ea typeface="+mn-ea"/>
                <a:cs typeface="+mn-cs"/>
              </a:rPr>
              <a:t>Gliederung nach Aufgaben einer öffentlichen Verwaltung</a:t>
            </a:r>
          </a:p>
          <a:p>
            <a:pPr marL="285750" marR="0" lvl="1"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0 	Allgemeine Verwaltung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1		Öffentliche Ordnung und Sicherheit, Verteidigung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Char char="2"/>
              <a:tabLst/>
              <a:defRPr/>
            </a:pPr>
            <a:r>
              <a:rPr kumimoji="0" lang="de-CH" b="0" i="0" u="none" strike="noStrike" kern="1200" cap="none" spc="0" normalizeH="0" baseline="0" noProof="0" dirty="0" smtClean="0">
                <a:ln>
                  <a:noFill/>
                </a:ln>
                <a:solidFill>
                  <a:schemeClr val="tx1"/>
                </a:solidFill>
                <a:effectLst/>
                <a:uLnTx/>
                <a:uFillTx/>
              </a:rPr>
              <a:t> 	Bildung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3 	Kultur, Sport  und Freizeit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4 	Gesundheit</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5 	Soziale Sicherheit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6 	Verkehr und Nachrichtenübermittlung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7 	Umweltschutz und Raumordnung</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8</a:t>
            </a:r>
            <a:r>
              <a:rPr kumimoji="0" lang="de-CH" b="0" i="0" u="none" strike="noStrike" kern="1200" cap="none" spc="0" normalizeH="0" noProof="0" dirty="0" smtClean="0">
                <a:ln>
                  <a:noFill/>
                </a:ln>
                <a:solidFill>
                  <a:schemeClr val="tx1"/>
                </a:solidFill>
                <a:effectLst/>
                <a:uLnTx/>
                <a:uFillTx/>
              </a:rPr>
              <a:t> 	Volkswirtschaft</a:t>
            </a:r>
          </a:p>
          <a:p>
            <a:pPr marL="285750" marR="0" lvl="1" algn="l" defTabSz="914400" rtl="0" eaLnBrk="1" fontAlgn="auto" latinLnBrk="0" hangingPunct="1">
              <a:lnSpc>
                <a:spcPct val="100000"/>
              </a:lnSpc>
              <a:spcBef>
                <a:spcPct val="20000"/>
              </a:spcBef>
              <a:spcAft>
                <a:spcPts val="0"/>
              </a:spcAft>
              <a:buClrTx/>
              <a:buSzTx/>
              <a:tabLst/>
              <a:defRPr/>
            </a:pPr>
            <a:r>
              <a:rPr lang="de-CH" baseline="0" dirty="0" smtClean="0"/>
              <a:t>9</a:t>
            </a:r>
            <a:r>
              <a:rPr lang="de-CH" dirty="0" smtClean="0"/>
              <a:t> 	Finanzen und Steuern</a:t>
            </a:r>
            <a:endParaRPr kumimoji="0" lang="de-CH" b="0" i="0" u="none" strike="noStrike" kern="1200" cap="none" spc="0" normalizeH="0" baseline="0" noProof="0" dirty="0" smtClean="0">
              <a:ln>
                <a:noFill/>
              </a:ln>
              <a:solidFill>
                <a:schemeClr val="tx1"/>
              </a:solidFill>
              <a:effectLst/>
              <a:uLnTx/>
              <a:uFillTx/>
            </a:endParaRPr>
          </a:p>
          <a:p>
            <a:pPr marL="266700" marR="0" lvl="0" indent="-266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CH" sz="2400" b="1" i="0" u="none" strike="noStrike" kern="1200" cap="none" spc="0" normalizeH="0" baseline="0" noProof="0" dirty="0">
              <a:ln>
                <a:noFill/>
              </a:ln>
              <a:solidFill>
                <a:schemeClr val="tx1"/>
              </a:solidFill>
              <a:effectLst/>
              <a:uLnTx/>
              <a:uFillTx/>
              <a:ea typeface="+mn-ea"/>
              <a:cs typeface="+mn-cs"/>
            </a:endParaRP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18</a:t>
            </a:fld>
            <a:endParaRPr lang="de-CH" dirty="0"/>
          </a:p>
        </p:txBody>
      </p:sp>
    </p:spTree>
    <p:extLst>
      <p:ext uri="{BB962C8B-B14F-4D97-AF65-F5344CB8AC3E}">
        <p14:creationId xmlns:p14="http://schemas.microsoft.com/office/powerpoint/2010/main" val="9845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628800"/>
            <a:ext cx="8244656" cy="862966"/>
          </a:xfrm>
        </p:spPr>
        <p:txBody>
          <a:bodyPr/>
          <a:lstStyle/>
          <a:p>
            <a:pPr algn="l"/>
            <a:r>
              <a:rPr lang="de-CH" dirty="0" smtClean="0"/>
              <a:t>HRM2 Kontenplan: </a:t>
            </a:r>
            <a:r>
              <a:rPr lang="de-CH" dirty="0" smtClean="0">
                <a:solidFill>
                  <a:srgbClr val="0070C0"/>
                </a:solidFill>
              </a:rPr>
              <a:t>ER</a:t>
            </a:r>
            <a:r>
              <a:rPr lang="de-CH" dirty="0" smtClean="0"/>
              <a:t> Artengliederung</a:t>
            </a:r>
            <a:endParaRPr lang="de-CH" dirty="0"/>
          </a:p>
        </p:txBody>
      </p:sp>
      <p:sp>
        <p:nvSpPr>
          <p:cNvPr id="3" name="Inhaltsplatzhalter 2"/>
          <p:cNvSpPr>
            <a:spLocks noGrp="1"/>
          </p:cNvSpPr>
          <p:nvPr>
            <p:ph idx="1"/>
          </p:nvPr>
        </p:nvSpPr>
        <p:spPr>
          <a:xfrm>
            <a:off x="827584" y="2348880"/>
            <a:ext cx="6985000" cy="3816424"/>
          </a:xfrm>
        </p:spPr>
        <p:txBody>
          <a:bodyPr/>
          <a:lstStyle/>
          <a:p>
            <a:pPr>
              <a:buNone/>
            </a:pPr>
            <a:r>
              <a:rPr lang="de-CH" b="1" dirty="0" smtClean="0"/>
              <a:t>Aufwand</a:t>
            </a:r>
            <a:endParaRPr lang="de-CH" sz="1800" b="1" dirty="0" smtClean="0"/>
          </a:p>
          <a:p>
            <a:pPr>
              <a:buNone/>
            </a:pPr>
            <a:r>
              <a:rPr lang="de-CH" dirty="0" smtClean="0"/>
              <a:t>30  Personalaufwand</a:t>
            </a:r>
          </a:p>
          <a:p>
            <a:pPr>
              <a:buNone/>
            </a:pPr>
            <a:r>
              <a:rPr lang="de-CH" dirty="0" smtClean="0"/>
              <a:t>31  Sach- / übriger Betriebsaufwand</a:t>
            </a:r>
          </a:p>
          <a:p>
            <a:pPr>
              <a:buNone/>
            </a:pPr>
            <a:r>
              <a:rPr lang="de-CH" dirty="0" smtClean="0"/>
              <a:t>33  Abschreibungen Verwaltungsvermögen</a:t>
            </a:r>
          </a:p>
          <a:p>
            <a:pPr>
              <a:buNone/>
            </a:pPr>
            <a:r>
              <a:rPr lang="de-CH" dirty="0" smtClean="0"/>
              <a:t>34  Finanzaufwand</a:t>
            </a:r>
          </a:p>
          <a:p>
            <a:pPr>
              <a:buNone/>
            </a:pPr>
            <a:r>
              <a:rPr lang="de-CH" dirty="0" smtClean="0"/>
              <a:t>35  Einlagen in Fonds und Spezialfinanzierungen</a:t>
            </a:r>
          </a:p>
          <a:p>
            <a:pPr>
              <a:buNone/>
            </a:pPr>
            <a:r>
              <a:rPr lang="de-CH" dirty="0" smtClean="0"/>
              <a:t>36  Transferaufwand</a:t>
            </a:r>
          </a:p>
          <a:p>
            <a:pPr>
              <a:buNone/>
            </a:pPr>
            <a:r>
              <a:rPr lang="de-CH" dirty="0" smtClean="0"/>
              <a:t>37  Durchlaufende Beiträge</a:t>
            </a:r>
          </a:p>
          <a:p>
            <a:pPr>
              <a:buNone/>
            </a:pPr>
            <a:r>
              <a:rPr lang="de-CH" dirty="0" smtClean="0"/>
              <a:t>38  Ausserordentlicher Aufwand</a:t>
            </a:r>
          </a:p>
          <a:p>
            <a:pPr>
              <a:buNone/>
            </a:pPr>
            <a:r>
              <a:rPr lang="de-CH" dirty="0" smtClean="0"/>
              <a:t>39  Interne Verrechnungen</a:t>
            </a:r>
          </a:p>
          <a:p>
            <a:pPr>
              <a:buNone/>
            </a:pPr>
            <a:endParaRPr lang="de-CH" dirty="0" smtClean="0"/>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19</a:t>
            </a:fld>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97517"/>
            <a:ext cx="5328592" cy="862966"/>
          </a:xfrm>
        </p:spPr>
        <p:txBody>
          <a:bodyPr/>
          <a:lstStyle/>
          <a:p>
            <a:r>
              <a:rPr lang="de-CH" dirty="0" smtClean="0"/>
              <a:t>Referentenvorstellung</a:t>
            </a:r>
            <a:endParaRPr lang="de-CH" dirty="0"/>
          </a:p>
        </p:txBody>
      </p:sp>
    </p:spTree>
    <p:extLst>
      <p:ext uri="{BB962C8B-B14F-4D97-AF65-F5344CB8AC3E}">
        <p14:creationId xmlns:p14="http://schemas.microsoft.com/office/powerpoint/2010/main" val="1433723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672" y="1484784"/>
            <a:ext cx="8244656" cy="862966"/>
          </a:xfrm>
        </p:spPr>
        <p:txBody>
          <a:bodyPr/>
          <a:lstStyle/>
          <a:p>
            <a:pPr algn="l"/>
            <a:r>
              <a:rPr lang="de-CH" dirty="0" smtClean="0"/>
              <a:t>HRM2 Kontenplan: </a:t>
            </a:r>
            <a:r>
              <a:rPr lang="de-CH" dirty="0" smtClean="0">
                <a:solidFill>
                  <a:srgbClr val="0070C0"/>
                </a:solidFill>
              </a:rPr>
              <a:t>ER</a:t>
            </a:r>
            <a:r>
              <a:rPr lang="de-CH" dirty="0" smtClean="0"/>
              <a:t> Artengliederung </a:t>
            </a:r>
            <a:endParaRPr lang="de-CH" dirty="0"/>
          </a:p>
        </p:txBody>
      </p:sp>
      <p:sp>
        <p:nvSpPr>
          <p:cNvPr id="3" name="Inhaltsplatzhalter 2"/>
          <p:cNvSpPr>
            <a:spLocks noGrp="1"/>
          </p:cNvSpPr>
          <p:nvPr>
            <p:ph idx="1"/>
          </p:nvPr>
        </p:nvSpPr>
        <p:spPr>
          <a:xfrm>
            <a:off x="1079500" y="1988840"/>
            <a:ext cx="6985000" cy="4608512"/>
          </a:xfrm>
        </p:spPr>
        <p:txBody>
          <a:bodyPr/>
          <a:lstStyle/>
          <a:p>
            <a:pPr>
              <a:buNone/>
            </a:pPr>
            <a:r>
              <a:rPr lang="de-CH" b="1" dirty="0" smtClean="0"/>
              <a:t>Ertrag</a:t>
            </a:r>
            <a:endParaRPr lang="de-CH" sz="1800" b="1" dirty="0" smtClean="0"/>
          </a:p>
          <a:p>
            <a:pPr marL="0" indent="0">
              <a:buNone/>
            </a:pPr>
            <a:r>
              <a:rPr lang="de-CH" sz="1800" dirty="0" smtClean="0"/>
              <a:t>40  Fiskalertrag</a:t>
            </a:r>
          </a:p>
          <a:p>
            <a:pPr marL="457200" indent="-457200">
              <a:buNone/>
            </a:pPr>
            <a:r>
              <a:rPr lang="de-CH" sz="1800" dirty="0" smtClean="0"/>
              <a:t>41  Regalien und Konzessionen</a:t>
            </a:r>
          </a:p>
          <a:p>
            <a:pPr marL="457200" indent="-457200">
              <a:buNone/>
            </a:pPr>
            <a:r>
              <a:rPr lang="de-CH" sz="1800" dirty="0" smtClean="0"/>
              <a:t>42  Entgelte</a:t>
            </a:r>
          </a:p>
          <a:p>
            <a:pPr marL="457200" indent="-457200">
              <a:buNone/>
            </a:pPr>
            <a:r>
              <a:rPr lang="de-CH" sz="1800" dirty="0" smtClean="0"/>
              <a:t>43  Verschiedene Erträge</a:t>
            </a:r>
          </a:p>
          <a:p>
            <a:pPr marL="457200" indent="-457200">
              <a:buNone/>
            </a:pPr>
            <a:r>
              <a:rPr lang="de-CH" sz="1800" dirty="0" smtClean="0"/>
              <a:t>44  Finanzertrag</a:t>
            </a:r>
          </a:p>
          <a:p>
            <a:pPr marL="457200" indent="-457200">
              <a:buNone/>
            </a:pPr>
            <a:r>
              <a:rPr lang="de-CH" sz="1800" dirty="0" smtClean="0"/>
              <a:t>45  Entnahme aus Fonds und Spezialfinanzierungen</a:t>
            </a:r>
          </a:p>
          <a:p>
            <a:pPr marL="457200" indent="-457200">
              <a:buNone/>
            </a:pPr>
            <a:r>
              <a:rPr lang="de-CH" sz="1800" dirty="0" smtClean="0"/>
              <a:t>46  Transferertrag</a:t>
            </a:r>
          </a:p>
          <a:p>
            <a:pPr marL="457200" indent="-457200">
              <a:buNone/>
            </a:pPr>
            <a:r>
              <a:rPr lang="de-CH" sz="1800" dirty="0" smtClean="0"/>
              <a:t>47  Durchlaufende Beiträge</a:t>
            </a:r>
          </a:p>
          <a:p>
            <a:pPr marL="457200" indent="-457200">
              <a:buNone/>
            </a:pPr>
            <a:r>
              <a:rPr lang="de-CH" sz="1800" dirty="0" smtClean="0"/>
              <a:t>48  </a:t>
            </a:r>
            <a:r>
              <a:rPr lang="de-CH" sz="1800" dirty="0" err="1" smtClean="0"/>
              <a:t>a.o</a:t>
            </a:r>
            <a:r>
              <a:rPr lang="de-CH" sz="1800" dirty="0" smtClean="0"/>
              <a:t>. Ertrag</a:t>
            </a:r>
          </a:p>
          <a:p>
            <a:pPr marL="457200" indent="-457200">
              <a:buNone/>
            </a:pPr>
            <a:r>
              <a:rPr lang="de-CH" sz="1800" dirty="0" smtClean="0"/>
              <a:t>49  Interne Verrechnung</a:t>
            </a:r>
          </a:p>
          <a:p>
            <a:pPr marL="457200" indent="-457200">
              <a:buNone/>
            </a:pPr>
            <a:r>
              <a:rPr lang="de-CH" sz="1800" b="1" dirty="0" smtClean="0"/>
              <a:t>Abschluss</a:t>
            </a:r>
          </a:p>
          <a:p>
            <a:pPr marL="457200" indent="-457200">
              <a:buNone/>
            </a:pPr>
            <a:r>
              <a:rPr lang="de-CH" sz="1800" dirty="0" smtClean="0"/>
              <a:t>90  Abschluss Erfolgsrechnung (ER)</a:t>
            </a:r>
            <a:endParaRPr lang="de-CH" sz="1800"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20</a:t>
            </a:fld>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21</a:t>
            </a:fld>
            <a:endParaRPr lang="de-CH"/>
          </a:p>
        </p:txBody>
      </p:sp>
      <p:sp>
        <p:nvSpPr>
          <p:cNvPr id="6" name="Rectangle 3"/>
          <p:cNvSpPr>
            <a:spLocks noChangeArrowheads="1"/>
          </p:cNvSpPr>
          <p:nvPr/>
        </p:nvSpPr>
        <p:spPr bwMode="auto">
          <a:xfrm>
            <a:off x="415720" y="367454"/>
            <a:ext cx="4003232" cy="824450"/>
          </a:xfrm>
          <a:prstGeom prst="rect">
            <a:avLst/>
          </a:prstGeom>
          <a:solidFill>
            <a:schemeClr val="bg1"/>
          </a:solidFill>
          <a:ln>
            <a:noFill/>
          </a:ln>
          <a:effectLs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de-CH" altLang="de-DE" sz="2800" dirty="0" smtClean="0"/>
              <a:t>Kontenplan HRM2: </a:t>
            </a:r>
          </a:p>
          <a:p>
            <a:r>
              <a:rPr lang="de-CH" altLang="de-DE" sz="2800" dirty="0" smtClean="0">
                <a:solidFill>
                  <a:srgbClr val="0070C0"/>
                </a:solidFill>
              </a:rPr>
              <a:t>ERFOLGSRECHNUNG</a:t>
            </a:r>
          </a:p>
        </p:txBody>
      </p:sp>
      <p:graphicFrame>
        <p:nvGraphicFramePr>
          <p:cNvPr id="7" name="Group 42"/>
          <p:cNvGraphicFramePr>
            <a:graphicFrameLocks noGrp="1"/>
          </p:cNvGraphicFramePr>
          <p:nvPr>
            <p:extLst>
              <p:ext uri="{D42A27DB-BD31-4B8C-83A1-F6EECF244321}">
                <p14:modId xmlns:p14="http://schemas.microsoft.com/office/powerpoint/2010/main" val="382947026"/>
              </p:ext>
            </p:extLst>
          </p:nvPr>
        </p:nvGraphicFramePr>
        <p:xfrm>
          <a:off x="395536" y="1271371"/>
          <a:ext cx="8352929" cy="5160761"/>
        </p:xfrm>
        <a:graphic>
          <a:graphicData uri="http://schemas.openxmlformats.org/drawingml/2006/table">
            <a:tbl>
              <a:tblPr/>
              <a:tblGrid>
                <a:gridCol w="1092963"/>
                <a:gridCol w="3314821"/>
                <a:gridCol w="3945145"/>
              </a:tblGrid>
              <a:tr h="92248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3010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Löhne des Verwaltungs- und Betriebspersonals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Sold Ausbildungsübungen und Spezialübungen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Aus- und Weiterbildung des 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Taggelder und Kurse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3099</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Übriger Personalaufwand</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Vertrauensärztliche Untersuchungen (Atemschutz)</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Büromaterial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2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Betriebs-, Verbrauchsmaterial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Löschstoffe für Feuerwehr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3144</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Hochbauten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Unterhalt Büromöbel und -geräte, Schulmobiliar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Apparate, Maschinen, Geräte, Fahrzeuge, Werkzeuge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3153</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Informatik-Unterhalt (Hardware)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3158</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immaterielle Anlagen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3300.40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Hochbauten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Sachgruppe 1404 Hochbauten</a:t>
                      </a:r>
                      <a:b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3300.60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Mobilien VV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Sachgruppe 1406 Mobilien VV </a:t>
                      </a:r>
                      <a:b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646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0342"/>
            <a:ext cx="8435280" cy="848458"/>
          </a:xfrm>
          <a:solidFill>
            <a:schemeClr val="bg1"/>
          </a:solidFill>
        </p:spPr>
        <p:txBody>
          <a:bodyPr/>
          <a:lstStyle/>
          <a:p>
            <a:r>
              <a:rPr lang="de-CH" dirty="0" smtClean="0"/>
              <a:t>Gliederung der Kontierung</a:t>
            </a:r>
            <a:br>
              <a:rPr lang="de-CH" dirty="0" smtClean="0"/>
            </a:br>
            <a:r>
              <a:rPr lang="de-CH" b="1" dirty="0" smtClean="0"/>
              <a:t>Kontonummer</a:t>
            </a:r>
            <a:r>
              <a:rPr lang="de-CH" b="1" dirty="0"/>
              <a:t>	</a:t>
            </a:r>
            <a:r>
              <a:rPr lang="de-CH" b="1" dirty="0" smtClean="0">
                <a:solidFill>
                  <a:srgbClr val="FFC000"/>
                </a:solidFill>
              </a:rPr>
              <a:t>1506.</a:t>
            </a:r>
            <a:r>
              <a:rPr lang="de-CH" b="1" dirty="0" smtClean="0">
                <a:solidFill>
                  <a:srgbClr val="00B050"/>
                </a:solidFill>
              </a:rPr>
              <a:t>3100.</a:t>
            </a:r>
            <a:r>
              <a:rPr lang="de-CH" b="1" dirty="0" smtClean="0"/>
              <a:t>00</a:t>
            </a:r>
            <a:endParaRPr lang="de-CH" dirty="0"/>
          </a:p>
        </p:txBody>
      </p:sp>
      <p:sp>
        <p:nvSpPr>
          <p:cNvPr id="5" name="Rectangle 3"/>
          <p:cNvSpPr txBox="1">
            <a:spLocks noChangeArrowheads="1"/>
          </p:cNvSpPr>
          <p:nvPr/>
        </p:nvSpPr>
        <p:spPr>
          <a:xfrm>
            <a:off x="539550" y="1628800"/>
            <a:ext cx="7992887" cy="4896544"/>
          </a:xfrm>
          <a:prstGeom prst="rect">
            <a:avLst/>
          </a:prstGeom>
          <a:noFill/>
        </p:spPr>
        <p:txBody>
          <a:bodyPr/>
          <a:lstStyle/>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FFC000"/>
                </a:solidFill>
                <a:effectLst/>
                <a:uLnTx/>
                <a:uFillTx/>
                <a:latin typeface="+mn-lt"/>
                <a:ea typeface="+mn-ea"/>
                <a:cs typeface="+mn-cs"/>
              </a:rPr>
              <a:t>Funktionale Gliederung</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Verwaltungsabteilung	</a:t>
            </a:r>
            <a:r>
              <a:rPr lang="de-CH" sz="2000" dirty="0" err="1"/>
              <a:t>Öffentl</a:t>
            </a:r>
            <a:r>
              <a:rPr lang="de-CH" sz="2000" dirty="0" smtClean="0"/>
              <a:t>. Ordnung </a:t>
            </a:r>
            <a:r>
              <a:rPr lang="de-CH" sz="2000" dirty="0"/>
              <a:t>und Sicherheit		</a:t>
            </a:r>
            <a:r>
              <a:rPr lang="de-CH" sz="2000" dirty="0">
                <a:solidFill>
                  <a:srgbClr val="FFC000"/>
                </a:solidFill>
              </a:rPr>
              <a:t>1</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Dienstgruppe	</a:t>
            </a:r>
            <a:r>
              <a:rPr lang="de-CH" sz="2000" dirty="0" smtClean="0"/>
              <a:t>Feuerwehr</a:t>
            </a:r>
            <a:r>
              <a:rPr lang="de-CH" sz="2000" dirty="0"/>
              <a:t>		 	</a:t>
            </a:r>
            <a:r>
              <a:rPr lang="de-CH" sz="2000" dirty="0">
                <a:solidFill>
                  <a:srgbClr val="FFC000"/>
                </a:solidFill>
              </a:rPr>
              <a:t>5</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Dienststelle</a:t>
            </a:r>
            <a:r>
              <a:rPr lang="de-CH" sz="2000" noProof="0" dirty="0" smtClean="0"/>
              <a:t> </a:t>
            </a:r>
            <a:r>
              <a:rPr lang="de-CH" sz="2000" dirty="0" smtClean="0"/>
              <a:t>                	</a:t>
            </a:r>
            <a:r>
              <a:rPr kumimoji="0" lang="de-CH" sz="2000" b="0" i="0" u="none" strike="noStrike" kern="1200" cap="none" spc="0" normalizeH="0" baseline="0" noProof="0" dirty="0" smtClean="0">
                <a:ln>
                  <a:noFill/>
                </a:ln>
                <a:solidFill>
                  <a:schemeClr val="tx1"/>
                </a:solidFill>
                <a:effectLst/>
                <a:uLnTx/>
                <a:uFillTx/>
                <a:latin typeface="+mn-lt"/>
                <a:ea typeface="+mn-ea"/>
                <a:cs typeface="+mn-cs"/>
              </a:rPr>
              <a:t>Feuerwehr	</a:t>
            </a:r>
            <a:r>
              <a:rPr kumimoji="0" lang="de-CH" sz="2000" b="0" i="0" u="none" strike="noStrike" kern="1200" cap="none" spc="0" normalizeH="0" noProof="0" dirty="0" smtClean="0">
                <a:ln>
                  <a:noFill/>
                </a:ln>
                <a:solidFill>
                  <a:schemeClr val="tx1"/>
                </a:solidFill>
                <a:effectLst/>
                <a:uLnTx/>
                <a:uFillTx/>
                <a:latin typeface="+mn-lt"/>
                <a:ea typeface="+mn-ea"/>
                <a:cs typeface="+mn-cs"/>
              </a:rPr>
              <a:t>		</a:t>
            </a:r>
            <a:r>
              <a:rPr lang="de-CH" sz="2000" dirty="0" smtClean="0">
                <a:solidFill>
                  <a:srgbClr val="FFC00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a:t>
            </a:r>
            <a:r>
              <a:rPr lang="de-CH" sz="2000" dirty="0"/>
              <a:t> </a:t>
            </a:r>
            <a:r>
              <a:rPr lang="de-CH" sz="2000" dirty="0" smtClean="0"/>
              <a:t>                      	Regionale Feuerwehrorganisation</a:t>
            </a:r>
            <a:r>
              <a:rPr kumimoji="0" lang="de-CH" sz="2000" i="0" u="none" strike="noStrike" kern="1200" cap="none" spc="0" normalizeH="0" baseline="0" noProof="0" dirty="0" smtClean="0">
                <a:ln>
                  <a:noFill/>
                </a:ln>
                <a:solidFill>
                  <a:schemeClr val="tx1"/>
                </a:solidFill>
                <a:effectLst/>
                <a:uLnTx/>
                <a:uFillTx/>
                <a:latin typeface="+mn-lt"/>
                <a:ea typeface="+mn-ea"/>
                <a:cs typeface="+mn-cs"/>
              </a:rPr>
              <a:t>		</a:t>
            </a:r>
            <a:r>
              <a:rPr kumimoji="0" lang="de-CH" sz="2000" i="0" u="none" strike="noStrike" kern="1200" cap="none" spc="0" normalizeH="0" baseline="0" noProof="0" dirty="0" smtClean="0">
                <a:ln>
                  <a:noFill/>
                </a:ln>
                <a:solidFill>
                  <a:srgbClr val="FFC000"/>
                </a:solidFill>
                <a:effectLst/>
                <a:uLnTx/>
                <a:uFillTx/>
                <a:latin typeface="+mn-lt"/>
                <a:ea typeface="+mn-ea"/>
                <a:cs typeface="+mn-cs"/>
              </a:rPr>
              <a:t>6</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00B050"/>
                </a:solidFill>
                <a:effectLst/>
                <a:uLnTx/>
                <a:uFillTx/>
                <a:latin typeface="+mn-lt"/>
                <a:ea typeface="+mn-ea"/>
                <a:cs typeface="+mn-cs"/>
              </a:rPr>
              <a:t>Artengliederung</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Kontoklasse		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3</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Kontengruppe		Sachaufwand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1</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err="1" smtClean="0">
                <a:ln>
                  <a:noFill/>
                </a:ln>
                <a:solidFill>
                  <a:schemeClr val="tx1"/>
                </a:solidFill>
                <a:effectLst/>
                <a:uLnTx/>
                <a:uFillTx/>
                <a:latin typeface="+mn-lt"/>
                <a:ea typeface="+mn-ea"/>
                <a:cs typeface="+mn-cs"/>
              </a:rPr>
              <a:t>Sammelkont</a:t>
            </a:r>
            <a:r>
              <a:rPr lang="de-CH" sz="2000" dirty="0" smtClean="0"/>
              <a:t>o		Büromaterial				</a:t>
            </a:r>
            <a:r>
              <a:rPr lang="de-CH" sz="2000" dirty="0" smtClean="0">
                <a:solidFill>
                  <a:srgbClr val="00B05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							</a:t>
            </a:r>
            <a:r>
              <a:rPr kumimoji="0" lang="de-CH" sz="2000" i="0" u="none" strike="noStrike" kern="1200" cap="none" spc="0" normalizeH="0" baseline="0" noProof="0" dirty="0" smtClean="0">
                <a:ln>
                  <a:noFill/>
                </a:ln>
                <a:solidFill>
                  <a:srgbClr val="00B050"/>
                </a:solidFill>
                <a:effectLst/>
                <a:uLnTx/>
                <a:uFillTx/>
                <a:latin typeface="+mn-lt"/>
                <a:ea typeface="+mn-ea"/>
                <a:cs typeface="+mn-cs"/>
              </a:rPr>
              <a:t>0</a:t>
            </a:r>
          </a:p>
          <a:p>
            <a:pPr marL="266700" indent="-266700">
              <a:lnSpc>
                <a:spcPct val="90000"/>
              </a:lnSpc>
              <a:spcBef>
                <a:spcPct val="20000"/>
              </a:spcBef>
              <a:defRPr/>
            </a:pPr>
            <a:r>
              <a:rPr lang="de-CH" sz="2000" b="1" dirty="0"/>
              <a:t>Laufnummer</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2-stellige Laufnummer						.00		</a:t>
            </a: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0" fontAlgn="auto" latinLnBrk="0" hangingPunct="0">
              <a:lnSpc>
                <a:spcPts val="2000"/>
              </a:lnSpc>
              <a:spcBef>
                <a:spcPct val="20000"/>
              </a:spcBef>
              <a:spcAft>
                <a:spcPts val="0"/>
              </a:spcAft>
              <a:buClrTx/>
              <a:buSzTx/>
              <a:tabLst/>
              <a:defRPr/>
            </a:pPr>
            <a:r>
              <a:rPr lang="de-CH" sz="2000" b="1" dirty="0" smtClean="0"/>
              <a:t>			</a:t>
            </a:r>
            <a:endParaRPr kumimoji="0" lang="de-CH"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964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668" y="1556792"/>
            <a:ext cx="8316664" cy="862966"/>
          </a:xfrm>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539552" y="2204864"/>
            <a:ext cx="7524948" cy="3816424"/>
          </a:xfrm>
        </p:spPr>
        <p:txBody>
          <a:bodyPr/>
          <a:lstStyle/>
          <a:p>
            <a:pPr>
              <a:buNone/>
            </a:pPr>
            <a:r>
              <a:rPr lang="de-CH" b="1" dirty="0" smtClean="0"/>
              <a:t>Ausgaben</a:t>
            </a:r>
            <a:endParaRPr lang="de-CH" sz="1800" dirty="0" smtClean="0"/>
          </a:p>
          <a:p>
            <a:pPr>
              <a:buNone/>
            </a:pPr>
            <a:r>
              <a:rPr lang="de-CH" dirty="0" smtClean="0"/>
              <a:t>50  Sachanlagen</a:t>
            </a:r>
          </a:p>
          <a:p>
            <a:pPr>
              <a:buNone/>
            </a:pPr>
            <a:r>
              <a:rPr lang="de-CH" dirty="0" smtClean="0"/>
              <a:t>51  Investitionen auf Rechnung Dritter</a:t>
            </a:r>
          </a:p>
          <a:p>
            <a:pPr>
              <a:buNone/>
            </a:pPr>
            <a:r>
              <a:rPr lang="de-CH" dirty="0" smtClean="0"/>
              <a:t>52  Immaterielle Anlagen</a:t>
            </a:r>
          </a:p>
          <a:p>
            <a:pPr>
              <a:buNone/>
            </a:pPr>
            <a:r>
              <a:rPr lang="de-CH" dirty="0" smtClean="0"/>
              <a:t>54  Darlehen</a:t>
            </a:r>
          </a:p>
          <a:p>
            <a:pPr>
              <a:buNone/>
            </a:pPr>
            <a:r>
              <a:rPr lang="de-CH" dirty="0" smtClean="0"/>
              <a:t>55  Beteiligungen, Grundkapitalien</a:t>
            </a:r>
          </a:p>
          <a:p>
            <a:pPr>
              <a:buNone/>
            </a:pPr>
            <a:r>
              <a:rPr lang="de-CH" dirty="0" smtClean="0"/>
              <a:t>56  Investitionsbeiträge</a:t>
            </a:r>
          </a:p>
          <a:p>
            <a:pPr>
              <a:buNone/>
            </a:pPr>
            <a:r>
              <a:rPr lang="de-CH" dirty="0" smtClean="0"/>
              <a:t>57  Durchlaufende Investitionsbeiträge</a:t>
            </a:r>
          </a:p>
          <a:p>
            <a:pPr>
              <a:buNone/>
            </a:pPr>
            <a:r>
              <a:rPr lang="de-CH" dirty="0" smtClean="0"/>
              <a:t>58  </a:t>
            </a:r>
            <a:r>
              <a:rPr lang="de-CH" dirty="0" err="1" smtClean="0"/>
              <a:t>a.o</a:t>
            </a:r>
            <a:r>
              <a:rPr lang="de-CH" dirty="0" smtClean="0"/>
              <a:t>. Investitionen</a:t>
            </a:r>
          </a:p>
          <a:p>
            <a:pPr>
              <a:buNone/>
            </a:pPr>
            <a:r>
              <a:rPr lang="de-CH" dirty="0" smtClean="0"/>
              <a:t>59  Übertrag an Bilanz</a:t>
            </a:r>
          </a:p>
          <a:p>
            <a:pPr>
              <a:buAutoNum type="arabicPlain" startAt="50"/>
            </a:pPr>
            <a:endParaRPr lang="de-CH" sz="1800" dirty="0" smtClean="0"/>
          </a:p>
          <a:p>
            <a:pPr marL="457200" indent="-457200">
              <a:buAutoNum type="arabicPlain" startAt="50"/>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23</a:t>
            </a:fld>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8388672" cy="862966"/>
          </a:xfrm>
          <a:solidFill>
            <a:schemeClr val="bg1"/>
          </a:solidFill>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457200" y="1999381"/>
            <a:ext cx="8229600" cy="4525963"/>
          </a:xfrm>
        </p:spPr>
        <p:txBody>
          <a:bodyPr/>
          <a:lstStyle/>
          <a:p>
            <a:pPr>
              <a:buNone/>
            </a:pPr>
            <a:r>
              <a:rPr lang="de-CH" b="1" dirty="0" smtClean="0"/>
              <a:t>Einnahmen</a:t>
            </a:r>
            <a:endParaRPr lang="de-CH" sz="1800" dirty="0" smtClean="0"/>
          </a:p>
          <a:p>
            <a:pPr>
              <a:buNone/>
            </a:pPr>
            <a:r>
              <a:rPr lang="de-CH" dirty="0" smtClean="0"/>
              <a:t>60 </a:t>
            </a:r>
            <a:r>
              <a:rPr lang="de-CH" dirty="0"/>
              <a:t> </a:t>
            </a:r>
            <a:r>
              <a:rPr lang="de-CH" dirty="0" smtClean="0"/>
              <a:t>Abgang von Sachanlagen</a:t>
            </a:r>
          </a:p>
          <a:p>
            <a:pPr>
              <a:buNone/>
            </a:pPr>
            <a:r>
              <a:rPr lang="de-CH" dirty="0" smtClean="0"/>
              <a:t>61  Rückerstattungen Investitionen auf Rechnung Dritter</a:t>
            </a:r>
          </a:p>
          <a:p>
            <a:pPr>
              <a:buNone/>
            </a:pPr>
            <a:r>
              <a:rPr lang="de-CH" dirty="0" smtClean="0"/>
              <a:t>62  Abgang von immateriellen Anlagen</a:t>
            </a:r>
          </a:p>
          <a:p>
            <a:pPr>
              <a:buNone/>
            </a:pPr>
            <a:r>
              <a:rPr lang="de-CH" dirty="0" smtClean="0"/>
              <a:t>63  Investitionsbeiträge</a:t>
            </a:r>
          </a:p>
          <a:p>
            <a:pPr>
              <a:buNone/>
            </a:pPr>
            <a:r>
              <a:rPr lang="de-CH" dirty="0" smtClean="0"/>
              <a:t>64  Rückzahlung von Darlehen</a:t>
            </a:r>
          </a:p>
          <a:p>
            <a:pPr>
              <a:buNone/>
            </a:pPr>
            <a:r>
              <a:rPr lang="de-CH" dirty="0" smtClean="0"/>
              <a:t>65  Abgang von Beteiligungen, Grundkapitalien</a:t>
            </a:r>
          </a:p>
          <a:p>
            <a:pPr>
              <a:buNone/>
            </a:pPr>
            <a:r>
              <a:rPr lang="de-CH" dirty="0" smtClean="0"/>
              <a:t>66  Rückzahlung von Investitionsbeiträgen</a:t>
            </a:r>
          </a:p>
          <a:p>
            <a:pPr>
              <a:buNone/>
            </a:pPr>
            <a:r>
              <a:rPr lang="de-CH" dirty="0" smtClean="0"/>
              <a:t>67  Durchlaufende Investitionsbeiträge</a:t>
            </a:r>
          </a:p>
          <a:p>
            <a:pPr>
              <a:buNone/>
            </a:pPr>
            <a:r>
              <a:rPr lang="de-CH" dirty="0" smtClean="0"/>
              <a:t>68  </a:t>
            </a:r>
            <a:r>
              <a:rPr lang="de-CH" dirty="0" err="1" smtClean="0"/>
              <a:t>a.o</a:t>
            </a:r>
            <a:r>
              <a:rPr lang="de-CH" dirty="0" smtClean="0"/>
              <a:t>. Investitionseinnahmen</a:t>
            </a:r>
          </a:p>
          <a:p>
            <a:pPr>
              <a:buNone/>
            </a:pPr>
            <a:r>
              <a:rPr lang="de-CH" dirty="0" smtClean="0"/>
              <a:t>69  Übertrag an Bilanz</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24</a:t>
            </a:fld>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25</a:t>
            </a:fld>
            <a:endParaRPr lang="de-CH"/>
          </a:p>
        </p:txBody>
      </p:sp>
      <p:sp>
        <p:nvSpPr>
          <p:cNvPr id="6" name="Rectangle 3"/>
          <p:cNvSpPr>
            <a:spLocks noChangeArrowheads="1"/>
          </p:cNvSpPr>
          <p:nvPr/>
        </p:nvSpPr>
        <p:spPr bwMode="auto">
          <a:xfrm>
            <a:off x="198467" y="1556792"/>
            <a:ext cx="810973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a:r>
              <a:rPr lang="de-CH" altLang="de-DE" sz="2800" dirty="0" smtClean="0"/>
              <a:t>Kontenplan HRM2: </a:t>
            </a:r>
            <a:r>
              <a:rPr lang="de-CH" altLang="de-DE" sz="2800" dirty="0" smtClean="0">
                <a:solidFill>
                  <a:srgbClr val="00B050"/>
                </a:solidFill>
              </a:rPr>
              <a:t>INVESTITIONSRECHNUNG</a:t>
            </a:r>
            <a:endParaRPr lang="de-CH" altLang="de-DE" sz="2800" dirty="0">
              <a:solidFill>
                <a:srgbClr val="00B050"/>
              </a:solidFill>
            </a:endParaRPr>
          </a:p>
        </p:txBody>
      </p:sp>
      <p:graphicFrame>
        <p:nvGraphicFramePr>
          <p:cNvPr id="7" name="Group 189"/>
          <p:cNvGraphicFramePr>
            <a:graphicFrameLocks noGrp="1"/>
          </p:cNvGraphicFramePr>
          <p:nvPr>
            <p:extLst>
              <p:ext uri="{D42A27DB-BD31-4B8C-83A1-F6EECF244321}">
                <p14:modId xmlns:p14="http://schemas.microsoft.com/office/powerpoint/2010/main" val="2140841042"/>
              </p:ext>
            </p:extLst>
          </p:nvPr>
        </p:nvGraphicFramePr>
        <p:xfrm>
          <a:off x="395536" y="2492896"/>
          <a:ext cx="7977554" cy="2286206"/>
        </p:xfrm>
        <a:graphic>
          <a:graphicData uri="http://schemas.openxmlformats.org/drawingml/2006/table">
            <a:tbl>
              <a:tblPr/>
              <a:tblGrid>
                <a:gridCol w="1046285"/>
                <a:gridCol w="3162300"/>
                <a:gridCol w="3768969"/>
              </a:tblGrid>
              <a:tr h="82308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5040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Hochbauten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5060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Mobilien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5620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an Gemeinden und Gemeindeverbände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Investitionsbeitrag (Fahrzeuge, 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6310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vom Kanton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AGV Löschfonds</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289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6824"/>
            <a:ext cx="8388672" cy="574024"/>
          </a:xfrm>
        </p:spPr>
        <p:txBody>
          <a:bodyPr/>
          <a:lstStyle/>
          <a:p>
            <a:pPr algn="l"/>
            <a:r>
              <a:rPr lang="de-CH" altLang="de-DE" dirty="0" smtClean="0"/>
              <a:t>Kontenplan HRM2: </a:t>
            </a:r>
            <a:r>
              <a:rPr lang="de-CH" altLang="de-DE" b="1" dirty="0" smtClean="0"/>
              <a:t>Bilanz </a:t>
            </a:r>
            <a:r>
              <a:rPr lang="de-CH" dirty="0" smtClean="0"/>
              <a:t>(Sachgruppen)</a:t>
            </a:r>
            <a:endParaRPr lang="de-CH" dirty="0"/>
          </a:p>
        </p:txBody>
      </p:sp>
      <p:sp>
        <p:nvSpPr>
          <p:cNvPr id="10" name="Textfeld 9"/>
          <p:cNvSpPr txBox="1"/>
          <p:nvPr/>
        </p:nvSpPr>
        <p:spPr>
          <a:xfrm>
            <a:off x="827584" y="2111945"/>
            <a:ext cx="1505605" cy="369332"/>
          </a:xfrm>
          <a:prstGeom prst="rect">
            <a:avLst/>
          </a:prstGeom>
          <a:noFill/>
        </p:spPr>
        <p:txBody>
          <a:bodyPr wrap="none" rtlCol="0">
            <a:spAutoFit/>
          </a:bodyPr>
          <a:lstStyle/>
          <a:p>
            <a:r>
              <a:rPr lang="de-CH" dirty="0" smtClean="0"/>
              <a:t>1       Aktiven</a:t>
            </a:r>
            <a:endParaRPr lang="de-CH" dirty="0"/>
          </a:p>
        </p:txBody>
      </p:sp>
      <p:sp>
        <p:nvSpPr>
          <p:cNvPr id="11" name="Textfeld 10"/>
          <p:cNvSpPr txBox="1"/>
          <p:nvPr/>
        </p:nvSpPr>
        <p:spPr>
          <a:xfrm>
            <a:off x="4283968" y="2111945"/>
            <a:ext cx="1872207" cy="369332"/>
          </a:xfrm>
          <a:prstGeom prst="rect">
            <a:avLst/>
          </a:prstGeom>
          <a:noFill/>
        </p:spPr>
        <p:txBody>
          <a:bodyPr wrap="square" rtlCol="0">
            <a:spAutoFit/>
          </a:bodyPr>
          <a:lstStyle/>
          <a:p>
            <a:r>
              <a:rPr lang="de-CH" dirty="0" smtClean="0"/>
              <a:t>2       Passiven</a:t>
            </a:r>
            <a:endParaRPr lang="de-CH" dirty="0"/>
          </a:p>
        </p:txBody>
      </p:sp>
      <p:sp>
        <p:nvSpPr>
          <p:cNvPr id="13" name="Textfeld 12"/>
          <p:cNvSpPr txBox="1"/>
          <p:nvPr/>
        </p:nvSpPr>
        <p:spPr>
          <a:xfrm>
            <a:off x="827584" y="2832025"/>
            <a:ext cx="3240360" cy="3416320"/>
          </a:xfrm>
          <a:prstGeom prst="rect">
            <a:avLst/>
          </a:prstGeom>
          <a:noFill/>
        </p:spPr>
        <p:txBody>
          <a:bodyPr wrap="square" rtlCol="0">
            <a:spAutoFit/>
          </a:bodyPr>
          <a:lstStyle/>
          <a:p>
            <a:r>
              <a:rPr lang="de-CH" dirty="0" smtClean="0"/>
              <a:t>10       Finanzvermögen</a:t>
            </a:r>
          </a:p>
          <a:p>
            <a:r>
              <a:rPr lang="de-CH" dirty="0" smtClean="0"/>
              <a:t>100     Flüssige Mittel</a:t>
            </a:r>
          </a:p>
          <a:p>
            <a:r>
              <a:rPr lang="de-CH" dirty="0" smtClean="0"/>
              <a:t>1002   Bank</a:t>
            </a:r>
          </a:p>
          <a:p>
            <a:r>
              <a:rPr lang="de-CH" dirty="0" smtClean="0"/>
              <a:t>10020 Bankkontokorrente</a:t>
            </a:r>
          </a:p>
          <a:p>
            <a:r>
              <a:rPr lang="de-CH" dirty="0" smtClean="0"/>
              <a:t>…..</a:t>
            </a:r>
          </a:p>
          <a:p>
            <a:pPr marL="342900" indent="-342900">
              <a:buAutoNum type="arabicPlain" startAt="101"/>
            </a:pPr>
            <a:r>
              <a:rPr lang="de-CH" dirty="0" smtClean="0"/>
              <a:t>     Forderungen</a:t>
            </a:r>
          </a:p>
          <a:p>
            <a:pPr marL="342900" indent="-342900"/>
            <a:r>
              <a:rPr lang="de-CH" dirty="0" smtClean="0"/>
              <a:t>1012   Steuerforderungen</a:t>
            </a:r>
          </a:p>
          <a:p>
            <a:pPr marL="342900" indent="-342900"/>
            <a:r>
              <a:rPr lang="de-CH" dirty="0" smtClean="0"/>
              <a:t>…..</a:t>
            </a:r>
          </a:p>
          <a:p>
            <a:pPr marL="342900" indent="-342900">
              <a:buAutoNum type="arabicPlain" startAt="14"/>
            </a:pPr>
            <a:r>
              <a:rPr lang="de-CH" dirty="0" smtClean="0"/>
              <a:t>     Verwaltungsvermögen</a:t>
            </a:r>
          </a:p>
          <a:p>
            <a:pPr marL="342900" indent="-342900"/>
            <a:r>
              <a:rPr lang="de-CH" dirty="0" smtClean="0"/>
              <a:t>140    Sachanlagen VV</a:t>
            </a:r>
          </a:p>
          <a:p>
            <a:pPr marL="342900" indent="-342900"/>
            <a:r>
              <a:rPr lang="de-CH" dirty="0" smtClean="0"/>
              <a:t>142    Immaterielle Anlagen</a:t>
            </a:r>
          </a:p>
          <a:p>
            <a:r>
              <a:rPr lang="de-CH" dirty="0" smtClean="0"/>
              <a:t>…..</a:t>
            </a:r>
          </a:p>
        </p:txBody>
      </p:sp>
      <p:sp>
        <p:nvSpPr>
          <p:cNvPr id="14" name="Textfeld 13"/>
          <p:cNvSpPr txBox="1"/>
          <p:nvPr/>
        </p:nvSpPr>
        <p:spPr>
          <a:xfrm>
            <a:off x="4283968" y="2832025"/>
            <a:ext cx="3942169" cy="3693319"/>
          </a:xfrm>
          <a:prstGeom prst="rect">
            <a:avLst/>
          </a:prstGeom>
          <a:noFill/>
        </p:spPr>
        <p:txBody>
          <a:bodyPr wrap="none" rtlCol="0">
            <a:spAutoFit/>
          </a:bodyPr>
          <a:lstStyle/>
          <a:p>
            <a:r>
              <a:rPr lang="de-CH" dirty="0" smtClean="0"/>
              <a:t>20     Fremdkapital</a:t>
            </a:r>
          </a:p>
          <a:p>
            <a:r>
              <a:rPr lang="de-CH" dirty="0" smtClean="0"/>
              <a:t>200   Lfd. Verbindlichkeiten</a:t>
            </a:r>
          </a:p>
          <a:p>
            <a:r>
              <a:rPr lang="de-CH" dirty="0" smtClean="0"/>
              <a:t>…..</a:t>
            </a:r>
          </a:p>
          <a:p>
            <a:pPr marL="342900" indent="-342900">
              <a:buAutoNum type="arabicPlain" startAt="206"/>
            </a:pPr>
            <a:r>
              <a:rPr lang="de-CH" dirty="0" smtClean="0"/>
              <a:t>   </a:t>
            </a:r>
            <a:r>
              <a:rPr lang="de-CH" dirty="0" err="1" smtClean="0"/>
              <a:t>Langfr</a:t>
            </a:r>
            <a:r>
              <a:rPr lang="de-CH" dirty="0" smtClean="0"/>
              <a:t>. Finanzverbindlichkeiten</a:t>
            </a:r>
          </a:p>
          <a:p>
            <a:pPr marL="342900" indent="-342900">
              <a:buAutoNum type="arabicPlain" startAt="208"/>
            </a:pPr>
            <a:r>
              <a:rPr lang="de-CH" dirty="0" smtClean="0"/>
              <a:t>   Langfristige Rückstellungen</a:t>
            </a:r>
          </a:p>
          <a:p>
            <a:pPr marL="342900" indent="-342900"/>
            <a:r>
              <a:rPr lang="de-CH" dirty="0" smtClean="0"/>
              <a:t>…..</a:t>
            </a:r>
          </a:p>
          <a:p>
            <a:endParaRPr lang="de-CH" dirty="0" smtClean="0"/>
          </a:p>
          <a:p>
            <a:r>
              <a:rPr lang="de-CH" dirty="0" smtClean="0"/>
              <a:t>29     Eigenkapital</a:t>
            </a:r>
          </a:p>
          <a:p>
            <a:pPr marL="342900" indent="-342900">
              <a:buAutoNum type="arabicPlain" startAt="290"/>
            </a:pPr>
            <a:r>
              <a:rPr lang="de-CH" smtClean="0"/>
              <a:t>   Verpflichtungen/Vorschüsse </a:t>
            </a:r>
            <a:r>
              <a:rPr lang="de-CH" dirty="0" smtClean="0"/>
              <a:t>SF</a:t>
            </a:r>
          </a:p>
          <a:p>
            <a:pPr marL="342900" indent="-342900"/>
            <a:r>
              <a:rPr lang="de-CH" dirty="0" smtClean="0"/>
              <a:t>295   Aufwertungsreserve</a:t>
            </a:r>
          </a:p>
          <a:p>
            <a:r>
              <a:rPr lang="de-CH" dirty="0" smtClean="0"/>
              <a:t>296   Neubewertungsreserve</a:t>
            </a:r>
          </a:p>
          <a:p>
            <a:r>
              <a:rPr lang="de-CH" dirty="0" smtClean="0"/>
              <a:t>299   Bilanzüberschuss/-</a:t>
            </a:r>
            <a:r>
              <a:rPr lang="de-CH" dirty="0" err="1" smtClean="0"/>
              <a:t>fehlbetrag</a:t>
            </a:r>
            <a:endParaRPr lang="de-CH" dirty="0" smtClean="0"/>
          </a:p>
          <a:p>
            <a:r>
              <a:rPr lang="de-CH" dirty="0" smtClean="0"/>
              <a:t>…..</a:t>
            </a:r>
          </a:p>
        </p:txBody>
      </p:sp>
      <p:cxnSp>
        <p:nvCxnSpPr>
          <p:cNvPr id="15" name="Gerade Verbindung 14"/>
          <p:cNvCxnSpPr/>
          <p:nvPr/>
        </p:nvCxnSpPr>
        <p:spPr>
          <a:xfrm>
            <a:off x="4211960" y="2183953"/>
            <a:ext cx="0" cy="38884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683568" y="2543993"/>
            <a:ext cx="66967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26</a:t>
            </a:fld>
            <a:endParaRPr lang="de-CH" dirty="0"/>
          </a:p>
        </p:txBody>
      </p:sp>
    </p:spTree>
    <p:extLst>
      <p:ext uri="{BB962C8B-B14F-4D97-AF65-F5344CB8AC3E}">
        <p14:creationId xmlns:p14="http://schemas.microsoft.com/office/powerpoint/2010/main" val="38572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smtClean="0"/>
              <a:t>Aktiven</a:t>
            </a:r>
            <a:endParaRPr lang="de-CH" sz="3200" dirty="0"/>
          </a:p>
        </p:txBody>
      </p:sp>
      <p:sp>
        <p:nvSpPr>
          <p:cNvPr id="26627" name="Rectangle 3"/>
          <p:cNvSpPr>
            <a:spLocks noGrp="1" noChangeArrowheads="1"/>
          </p:cNvSpPr>
          <p:nvPr>
            <p:ph idx="1"/>
          </p:nvPr>
        </p:nvSpPr>
        <p:spPr>
          <a:xfrm>
            <a:off x="457200" y="1639341"/>
            <a:ext cx="8229600" cy="1789659"/>
          </a:xfrm>
        </p:spPr>
        <p:txBody>
          <a:bodyPr>
            <a:normAutofit/>
          </a:bodyPr>
          <a:lstStyle/>
          <a:p>
            <a:pPr>
              <a:buFont typeface="Symbol" pitchFamily="18" charset="2"/>
              <a:buNone/>
            </a:pPr>
            <a:endParaRPr lang="de-CH" b="1" dirty="0" smtClean="0"/>
          </a:p>
          <a:p>
            <a:pPr>
              <a:buFont typeface="Symbol" pitchFamily="18" charset="2"/>
              <a:buNone/>
            </a:pPr>
            <a:endParaRPr lang="de-CH" b="1" dirty="0" smtClean="0"/>
          </a:p>
          <a:p>
            <a:pPr>
              <a:buFont typeface="Symbol" pitchFamily="18" charset="2"/>
              <a:buNone/>
            </a:pPr>
            <a:r>
              <a:rPr lang="de-CH" b="1" dirty="0" smtClean="0"/>
              <a:t>Finanzvermögen </a:t>
            </a:r>
            <a:endParaRPr lang="de-CH" b="1" dirty="0"/>
          </a:p>
          <a:p>
            <a:pPr marL="0" indent="0">
              <a:buFont typeface="Symbol" pitchFamily="18" charset="2"/>
              <a:buNone/>
            </a:pPr>
            <a:r>
              <a:rPr lang="de-CH" dirty="0" smtClean="0"/>
              <a:t>sind </a:t>
            </a:r>
            <a:r>
              <a:rPr lang="de-CH" dirty="0"/>
              <a:t>Vermögenswerte, welche veräussert werden können, ohne die </a:t>
            </a:r>
            <a:r>
              <a:rPr lang="de-CH" dirty="0" smtClean="0"/>
              <a:t>öffentliche </a:t>
            </a:r>
            <a:r>
              <a:rPr lang="de-CH" dirty="0"/>
              <a:t>Aufgabenerfüllung zu </a:t>
            </a:r>
            <a:r>
              <a:rPr lang="de-CH" dirty="0" smtClean="0"/>
              <a:t>beeinträchtigen.</a:t>
            </a:r>
            <a:endParaRPr lang="de-CH" dirty="0"/>
          </a:p>
        </p:txBody>
      </p:sp>
      <p:sp>
        <p:nvSpPr>
          <p:cNvPr id="26628" name="Rectangle 4"/>
          <p:cNvSpPr>
            <a:spLocks noGrp="1" noChangeArrowheads="1"/>
          </p:cNvSpPr>
          <p:nvPr>
            <p:ph sz="half" idx="4294967295"/>
          </p:nvPr>
        </p:nvSpPr>
        <p:spPr>
          <a:xfrm>
            <a:off x="467544" y="3429000"/>
            <a:ext cx="8028570" cy="1511399"/>
          </a:xfrm>
          <a:prstGeom prst="rect">
            <a:avLst/>
          </a:prstGeom>
        </p:spPr>
        <p:txBody>
          <a:bodyPr>
            <a:noAutofit/>
          </a:bodyPr>
          <a:lstStyle/>
          <a:p>
            <a:pPr marL="0" indent="0">
              <a:buNone/>
            </a:pPr>
            <a:endParaRPr lang="de-CH" b="1" dirty="0" smtClean="0"/>
          </a:p>
          <a:p>
            <a:pPr marL="0" indent="0">
              <a:buNone/>
            </a:pPr>
            <a:r>
              <a:rPr lang="de-CH" b="1" dirty="0" smtClean="0"/>
              <a:t>Verwaltungsvermögen</a:t>
            </a:r>
          </a:p>
          <a:p>
            <a:pPr marL="0" indent="0">
              <a:buNone/>
            </a:pPr>
            <a:r>
              <a:rPr lang="de-CH" dirty="0" smtClean="0"/>
              <a:t>sind </a:t>
            </a:r>
            <a:r>
              <a:rPr lang="de-CH" dirty="0"/>
              <a:t>Vermögenswerte, die unmittelbar der Erfüllung öffentlicher Aufgaben dienen, insbesondere Investitionen und Investitionsbeiträge. Steht im direkten Zusammenhang mit Gemeindeaufgaben.</a:t>
            </a:r>
          </a:p>
          <a:p>
            <a:pPr>
              <a:buFont typeface="Symbol" pitchFamily="18" charset="2"/>
              <a:buNone/>
            </a:pPr>
            <a:endParaRPr lang="de-CH" sz="2400" dirty="0" smtClean="0"/>
          </a:p>
          <a:p>
            <a:pPr>
              <a:buFont typeface="Symbol" pitchFamily="18" charset="2"/>
              <a:buNone/>
            </a:pPr>
            <a:endParaRPr lang="de-CH" sz="2400" dirty="0"/>
          </a:p>
        </p:txBody>
      </p:sp>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27</a:t>
            </a:fld>
            <a:endParaRPr lang="de-CH" dirty="0"/>
          </a:p>
        </p:txBody>
      </p:sp>
    </p:spTree>
    <p:extLst>
      <p:ext uri="{BB962C8B-B14F-4D97-AF65-F5344CB8AC3E}">
        <p14:creationId xmlns:p14="http://schemas.microsoft.com/office/powerpoint/2010/main" val="341171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Passiven</a:t>
            </a:r>
            <a:endParaRPr lang="de-CH" dirty="0"/>
          </a:p>
        </p:txBody>
      </p:sp>
      <p:sp>
        <p:nvSpPr>
          <p:cNvPr id="3" name="Inhaltsplatzhalter 2"/>
          <p:cNvSpPr>
            <a:spLocks noGrp="1"/>
          </p:cNvSpPr>
          <p:nvPr>
            <p:ph idx="1"/>
          </p:nvPr>
        </p:nvSpPr>
        <p:spPr>
          <a:xfrm>
            <a:off x="971600" y="2060848"/>
            <a:ext cx="6985000" cy="3816424"/>
          </a:xfrm>
        </p:spPr>
        <p:txBody>
          <a:bodyPr/>
          <a:lstStyle/>
          <a:p>
            <a:pPr>
              <a:buNone/>
            </a:pPr>
            <a:r>
              <a:rPr lang="de-CH" b="1" dirty="0" smtClean="0"/>
              <a:t>Fremdkapital</a:t>
            </a:r>
          </a:p>
          <a:p>
            <a:r>
              <a:rPr lang="de-CH" dirty="0" smtClean="0"/>
              <a:t>Kurzfristige Verpflichtungen</a:t>
            </a:r>
          </a:p>
          <a:p>
            <a:r>
              <a:rPr lang="de-CH" dirty="0" smtClean="0"/>
              <a:t>Langfristige Verpflichtungen</a:t>
            </a:r>
          </a:p>
          <a:p>
            <a:r>
              <a:rPr lang="de-CH" dirty="0" smtClean="0"/>
              <a:t>Rückstellungen</a:t>
            </a:r>
          </a:p>
          <a:p>
            <a:pPr>
              <a:buNone/>
            </a:pPr>
            <a:endParaRPr lang="de-CH" b="1" dirty="0" smtClean="0"/>
          </a:p>
          <a:p>
            <a:pPr>
              <a:buNone/>
            </a:pPr>
            <a:r>
              <a:rPr lang="de-CH" b="1" dirty="0" smtClean="0"/>
              <a:t>Eigenkapital</a:t>
            </a:r>
          </a:p>
          <a:p>
            <a:r>
              <a:rPr lang="de-CH" dirty="0" smtClean="0"/>
              <a:t>Verpflichtungen / Vorschüsse Spezialfinanzierungen</a:t>
            </a:r>
          </a:p>
          <a:p>
            <a:r>
              <a:rPr lang="de-CH" dirty="0" smtClean="0"/>
              <a:t>Fonds und Rücklagen Globalbudgetbereiche</a:t>
            </a:r>
          </a:p>
          <a:p>
            <a:r>
              <a:rPr lang="de-CH" dirty="0" smtClean="0"/>
              <a:t>Vorfinanzierungen</a:t>
            </a:r>
          </a:p>
          <a:p>
            <a:r>
              <a:rPr lang="de-CH" dirty="0" smtClean="0"/>
              <a:t>Aufwertungsreserve VV / Neubewertungsreserve FV</a:t>
            </a:r>
          </a:p>
          <a:p>
            <a:r>
              <a:rPr lang="de-CH" dirty="0" smtClean="0"/>
              <a:t>Bilanzüberschuss / -fehlbetrag</a:t>
            </a:r>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28</a:t>
            </a:fld>
            <a:endParaRPr lang="de-CH"/>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(SF)</a:t>
            </a:r>
            <a:endParaRPr lang="de-CH" dirty="0"/>
          </a:p>
        </p:txBody>
      </p:sp>
      <p:sp>
        <p:nvSpPr>
          <p:cNvPr id="3" name="Inhaltsplatzhalter 2"/>
          <p:cNvSpPr>
            <a:spLocks noGrp="1"/>
          </p:cNvSpPr>
          <p:nvPr>
            <p:ph idx="1"/>
          </p:nvPr>
        </p:nvSpPr>
        <p:spPr>
          <a:xfrm>
            <a:off x="1079500" y="2025015"/>
            <a:ext cx="6985000" cy="2807970"/>
          </a:xfrm>
        </p:spPr>
        <p:txBody>
          <a:bodyPr/>
          <a:lstStyle/>
          <a:p>
            <a:r>
              <a:rPr lang="de-CH" b="1" dirty="0" smtClean="0"/>
              <a:t>Wasserwerk </a:t>
            </a:r>
          </a:p>
          <a:p>
            <a:r>
              <a:rPr lang="de-CH" b="1" dirty="0" smtClean="0"/>
              <a:t>Abwasserbeseitigung</a:t>
            </a:r>
          </a:p>
          <a:p>
            <a:r>
              <a:rPr lang="de-CH" b="1" dirty="0" smtClean="0"/>
              <a:t>Abfallwirtschaft</a:t>
            </a:r>
          </a:p>
          <a:p>
            <a:r>
              <a:rPr lang="de-CH" b="1" dirty="0" smtClean="0"/>
              <a:t>Elektrizitätswerk</a:t>
            </a:r>
          </a:p>
          <a:p>
            <a:pPr>
              <a:buNone/>
            </a:pPr>
            <a:endParaRPr lang="de-CH" dirty="0" smtClean="0">
              <a:solidFill>
                <a:srgbClr val="0070C0"/>
              </a:solidFill>
            </a:endParaRPr>
          </a:p>
          <a:p>
            <a:pPr>
              <a:buNone/>
            </a:pPr>
            <a:r>
              <a:rPr lang="de-CH" dirty="0" smtClean="0">
                <a:solidFill>
                  <a:srgbClr val="0070C0"/>
                </a:solidFill>
              </a:rPr>
              <a:t>Besonderheiten:</a:t>
            </a:r>
          </a:p>
          <a:p>
            <a:pPr marL="457200" indent="-457200">
              <a:buFont typeface="+mj-lt"/>
              <a:buAutoNum type="alphaLcPeriod"/>
            </a:pPr>
            <a:r>
              <a:rPr lang="de-CH" dirty="0" smtClean="0"/>
              <a:t>Selbsttragend</a:t>
            </a:r>
          </a:p>
          <a:p>
            <a:pPr marL="457200" indent="-457200">
              <a:buFont typeface="+mj-lt"/>
              <a:buAutoNum type="alphaLcPeriod"/>
            </a:pPr>
            <a:r>
              <a:rPr lang="de-CH" dirty="0" smtClean="0"/>
              <a:t>Keine Steuergelder zur Aufwanddeckung</a:t>
            </a:r>
          </a:p>
          <a:p>
            <a:pPr marL="457200" indent="-457200">
              <a:buFont typeface="+mj-lt"/>
              <a:buAutoNum type="alphaLcPeriod"/>
            </a:pPr>
            <a:r>
              <a:rPr lang="de-CH" dirty="0" smtClean="0"/>
              <a:t>Verrechnung Zinsen, Verwaltungsaufwand</a:t>
            </a:r>
          </a:p>
          <a:p>
            <a:pPr marL="457200" indent="-457200">
              <a:buFont typeface="+mj-lt"/>
              <a:buAutoNum type="alphaLcPeriod"/>
            </a:pPr>
            <a:r>
              <a:rPr lang="de-CH" dirty="0" smtClean="0"/>
              <a:t>Übertrag Ergebnis in Bilanz </a:t>
            </a:r>
          </a:p>
        </p:txBody>
      </p:sp>
      <p:sp>
        <p:nvSpPr>
          <p:cNvPr id="4" name="Foliennummernplatzhalter 3"/>
          <p:cNvSpPr>
            <a:spLocks noGrp="1"/>
          </p:cNvSpPr>
          <p:nvPr>
            <p:ph type="sldNum" sz="quarter" idx="4"/>
          </p:nvPr>
        </p:nvSpPr>
        <p:spPr/>
        <p:txBody>
          <a:bodyPr/>
          <a:lstStyle/>
          <a:p>
            <a:fld id="{87674F0A-37BA-4CE3-B1FD-DE57A7E2F2C6}" type="slidenum">
              <a:rPr lang="de-CH" smtClean="0"/>
              <a:pPr/>
              <a:t>29</a:t>
            </a:fld>
            <a:endParaRPr lang="de-C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457200" y="2636912"/>
            <a:ext cx="8229600" cy="1900808"/>
          </a:xfrm>
        </p:spPr>
        <p:txBody>
          <a:bodyPr/>
          <a:lstStyle/>
          <a:p>
            <a:pPr marL="0" indent="0">
              <a:buNone/>
            </a:pPr>
            <a:r>
              <a:rPr lang="de-CH" dirty="0" smtClean="0"/>
              <a:t>1.1.6.1.1	Beispiele des öffentlichen Rechnungsmodells</a:t>
            </a:r>
          </a:p>
          <a:p>
            <a:pPr marL="0" indent="0">
              <a:buNone/>
            </a:pPr>
            <a:endParaRPr lang="de-CH" dirty="0" smtClean="0"/>
          </a:p>
          <a:p>
            <a:pPr marL="0" indent="0">
              <a:buNone/>
            </a:pPr>
            <a:r>
              <a:rPr lang="de-CH" dirty="0" smtClean="0"/>
              <a:t>Ich erkläre anhand eines konkreten Beispiels </a:t>
            </a:r>
            <a:br>
              <a:rPr lang="de-CH" dirty="0" smtClean="0"/>
            </a:br>
            <a:r>
              <a:rPr lang="de-CH" dirty="0" smtClean="0"/>
              <a:t>die Grundsätze des öffentlichen Rechnungsmodells</a:t>
            </a:r>
          </a:p>
        </p:txBody>
      </p:sp>
      <p:sp>
        <p:nvSpPr>
          <p:cNvPr id="6" name="Foliennummernplatzhalter 5"/>
          <p:cNvSpPr>
            <a:spLocks noGrp="1"/>
          </p:cNvSpPr>
          <p:nvPr>
            <p:ph type="sldNum" sz="quarter" idx="4"/>
          </p:nvPr>
        </p:nvSpPr>
        <p:spPr/>
        <p:txBody>
          <a:bodyPr/>
          <a:lstStyle/>
          <a:p>
            <a:fld id="{87674F0A-37BA-4CE3-B1FD-DE57A7E2F2C6}" type="slidenum">
              <a:rPr lang="de-CH" smtClean="0"/>
              <a:pPr/>
              <a:t>3</a:t>
            </a:fld>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Plenumsarbeit</a:t>
            </a:r>
            <a:endParaRPr lang="de-CH" dirty="0"/>
          </a:p>
        </p:txBody>
      </p:sp>
      <p:sp>
        <p:nvSpPr>
          <p:cNvPr id="3" name="Inhaltsplatzhalter 2"/>
          <p:cNvSpPr>
            <a:spLocks noGrp="1"/>
          </p:cNvSpPr>
          <p:nvPr>
            <p:ph idx="1"/>
          </p:nvPr>
        </p:nvSpPr>
        <p:spPr>
          <a:xfrm>
            <a:off x="971600" y="2204864"/>
            <a:ext cx="6985000" cy="2807970"/>
          </a:xfrm>
        </p:spPr>
        <p:txBody>
          <a:bodyPr/>
          <a:lstStyle/>
          <a:p>
            <a:pPr marL="0" indent="0">
              <a:buNone/>
            </a:pPr>
            <a:r>
              <a:rPr lang="de-CH" dirty="0" smtClean="0"/>
              <a:t>Einreihung der mitgebrachten Beispiele in den Kontenplan HRM2:</a:t>
            </a:r>
          </a:p>
          <a:p>
            <a:endParaRPr lang="de-CH" dirty="0"/>
          </a:p>
          <a:p>
            <a:pPr>
              <a:spcAft>
                <a:spcPts val="600"/>
              </a:spcAft>
            </a:pPr>
            <a:r>
              <a:rPr lang="de-CH" dirty="0" smtClean="0"/>
              <a:t>Ausbildungsabteilung</a:t>
            </a:r>
          </a:p>
          <a:p>
            <a:pPr>
              <a:spcAft>
                <a:spcPts val="600"/>
              </a:spcAft>
            </a:pPr>
            <a:r>
              <a:rPr lang="de-CH" dirty="0" smtClean="0"/>
              <a:t>Beispiel von anfallenden Aufwänden / Erträgen</a:t>
            </a:r>
          </a:p>
          <a:p>
            <a:pPr>
              <a:spcAft>
                <a:spcPts val="600"/>
              </a:spcAft>
            </a:pPr>
            <a:r>
              <a:rPr lang="de-CH" dirty="0" smtClean="0"/>
              <a:t>Verbuchung der Beispiele</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30</a:t>
            </a:fld>
            <a:endParaRPr lang="de-CH"/>
          </a:p>
        </p:txBody>
      </p:sp>
    </p:spTree>
    <p:extLst>
      <p:ext uri="{BB962C8B-B14F-4D97-AF65-F5344CB8AC3E}">
        <p14:creationId xmlns:p14="http://schemas.microsoft.com/office/powerpoint/2010/main" val="103280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4784"/>
            <a:ext cx="8388672" cy="862966"/>
          </a:xfrm>
        </p:spPr>
        <p:txBody>
          <a:bodyPr/>
          <a:lstStyle/>
          <a:p>
            <a:r>
              <a:rPr lang="de-CH" dirty="0" smtClean="0"/>
              <a:t>Investitionsbegriff </a:t>
            </a:r>
            <a:br>
              <a:rPr lang="de-CH" dirty="0" smtClean="0"/>
            </a:br>
            <a:r>
              <a:rPr lang="de-CH" dirty="0" smtClean="0"/>
              <a:t>(sachlich und finanziell)</a:t>
            </a:r>
            <a:endParaRPr lang="de-CH" dirty="0"/>
          </a:p>
        </p:txBody>
      </p:sp>
      <p:sp>
        <p:nvSpPr>
          <p:cNvPr id="3" name="Inhaltsplatzhalter 2"/>
          <p:cNvSpPr>
            <a:spLocks noGrp="1"/>
          </p:cNvSpPr>
          <p:nvPr>
            <p:ph idx="1"/>
          </p:nvPr>
        </p:nvSpPr>
        <p:spPr>
          <a:xfrm>
            <a:off x="1079500" y="2492896"/>
            <a:ext cx="7740972" cy="2807970"/>
          </a:xfrm>
        </p:spPr>
        <p:txBody>
          <a:bodyPr/>
          <a:lstStyle/>
          <a:p>
            <a:pPr>
              <a:buNone/>
            </a:pPr>
            <a:r>
              <a:rPr lang="de-CH" b="1" dirty="0" smtClean="0"/>
              <a:t>sachlicher Investitionsbegriff = mehrjährige Nutzungsdauer</a:t>
            </a:r>
          </a:p>
          <a:p>
            <a:pPr>
              <a:spcBef>
                <a:spcPts val="1200"/>
              </a:spcBef>
            </a:pPr>
            <a:r>
              <a:rPr lang="de-CH" dirty="0" smtClean="0"/>
              <a:t>Landerwerb Verwaltungsvermögen</a:t>
            </a:r>
          </a:p>
          <a:p>
            <a:pPr>
              <a:spcBef>
                <a:spcPts val="1200"/>
              </a:spcBef>
            </a:pPr>
            <a:r>
              <a:rPr lang="de-CH" dirty="0" smtClean="0"/>
              <a:t>Bauliche Investitionen</a:t>
            </a:r>
          </a:p>
          <a:p>
            <a:pPr>
              <a:spcBef>
                <a:spcPts val="1200"/>
              </a:spcBef>
            </a:pPr>
            <a:r>
              <a:rPr lang="de-CH" dirty="0" smtClean="0"/>
              <a:t>Anschaffung vom Mobilien</a:t>
            </a:r>
          </a:p>
          <a:p>
            <a:pPr>
              <a:spcBef>
                <a:spcPts val="1200"/>
              </a:spcBef>
            </a:pPr>
            <a:r>
              <a:rPr lang="de-CH" dirty="0" smtClean="0"/>
              <a:t>Kosten für Planungsprojekte</a:t>
            </a:r>
          </a:p>
          <a:p>
            <a:pPr>
              <a:spcBef>
                <a:spcPts val="1200"/>
              </a:spcBef>
            </a:pPr>
            <a:r>
              <a:rPr lang="de-CH" dirty="0" smtClean="0"/>
              <a:t>Instandstellung/Unterhalt an Sachanlagen mit mehrjähriger Nutzungsdauer, wenn wertvermehrend (Verlängerung Nutzungsdauer, Erhöhung Kapazität oder Raumvolumen, Verbesserung Standard)</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31</a:t>
            </a:fld>
            <a:endParaRPr lang="de-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Aktivierungsgrenze</a:t>
            </a:r>
            <a:endParaRPr lang="de-CH" dirty="0"/>
          </a:p>
        </p:txBody>
      </p:sp>
      <p:sp>
        <p:nvSpPr>
          <p:cNvPr id="3" name="Inhaltsplatzhalter 2"/>
          <p:cNvSpPr>
            <a:spLocks noGrp="1"/>
          </p:cNvSpPr>
          <p:nvPr>
            <p:ph idx="1"/>
          </p:nvPr>
        </p:nvSpPr>
        <p:spPr>
          <a:xfrm>
            <a:off x="1043608" y="2132856"/>
            <a:ext cx="7488832" cy="2807970"/>
          </a:xfrm>
        </p:spPr>
        <p:txBody>
          <a:bodyPr/>
          <a:lstStyle/>
          <a:p>
            <a:pPr>
              <a:buNone/>
            </a:pPr>
            <a:r>
              <a:rPr lang="de-CH" sz="2000" b="1" dirty="0" smtClean="0"/>
              <a:t>finanzieller Investitionsbegriff = Aktivierungsgrenze</a:t>
            </a:r>
          </a:p>
          <a:p>
            <a:pPr>
              <a:tabLst>
                <a:tab pos="2514600" algn="l"/>
                <a:tab pos="2779713" algn="l"/>
                <a:tab pos="4124325" algn="r"/>
              </a:tabLst>
            </a:pPr>
            <a:r>
              <a:rPr lang="de-CH" dirty="0" smtClean="0"/>
              <a:t>bis 1'000 Einwohner 	= 	CHF	 25'000</a:t>
            </a:r>
          </a:p>
          <a:p>
            <a:pPr>
              <a:tabLst>
                <a:tab pos="2514600" algn="l"/>
                <a:tab pos="2779713" algn="l"/>
                <a:tab pos="4124325" algn="r"/>
              </a:tabLst>
            </a:pPr>
            <a:r>
              <a:rPr lang="de-CH" dirty="0" smtClean="0"/>
              <a:t>bis 5'000 Einwohner 	= 	CHF	 50'000</a:t>
            </a:r>
          </a:p>
          <a:p>
            <a:pPr>
              <a:tabLst>
                <a:tab pos="2514600" algn="l"/>
                <a:tab pos="2779713" algn="l"/>
                <a:tab pos="4124325" algn="r"/>
              </a:tabLst>
            </a:pPr>
            <a:r>
              <a:rPr lang="de-CH" dirty="0" smtClean="0"/>
              <a:t>bis 10'000 Einwohner 	= 	CHF	 75'000</a:t>
            </a:r>
          </a:p>
          <a:p>
            <a:pPr>
              <a:tabLst>
                <a:tab pos="2514600" algn="l"/>
                <a:tab pos="2779713" algn="l"/>
                <a:tab pos="4124325" algn="r"/>
              </a:tabLst>
            </a:pPr>
            <a:r>
              <a:rPr lang="de-CH" dirty="0" smtClean="0"/>
              <a:t>ab 10'001 Einwohner 	= 	CHF	 100'000</a:t>
            </a:r>
          </a:p>
        </p:txBody>
      </p:sp>
      <p:sp>
        <p:nvSpPr>
          <p:cNvPr id="4" name="Foliennummernplatzhalter 3"/>
          <p:cNvSpPr>
            <a:spLocks noGrp="1"/>
          </p:cNvSpPr>
          <p:nvPr>
            <p:ph type="sldNum" sz="quarter" idx="4"/>
          </p:nvPr>
        </p:nvSpPr>
        <p:spPr/>
        <p:txBody>
          <a:bodyPr/>
          <a:lstStyle/>
          <a:p>
            <a:fld id="{87674F0A-37BA-4CE3-B1FD-DE57A7E2F2C6}" type="slidenum">
              <a:rPr lang="de-CH" smtClean="0"/>
              <a:pPr/>
              <a:t>32</a:t>
            </a:fld>
            <a:endParaRPr lang="de-CH"/>
          </a:p>
        </p:txBody>
      </p:sp>
      <p:sp>
        <p:nvSpPr>
          <p:cNvPr id="5" name="Textfeld 4"/>
          <p:cNvSpPr txBox="1"/>
          <p:nvPr/>
        </p:nvSpPr>
        <p:spPr>
          <a:xfrm>
            <a:off x="1043608" y="4797152"/>
            <a:ext cx="7128791"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de-CH" sz="2200" dirty="0"/>
              <a:t>nur wenn beide Kriterien erfüllt = Investitionsrechnung, andernfalls </a:t>
            </a:r>
            <a:r>
              <a:rPr lang="de-CH" sz="2200" dirty="0" smtClean="0"/>
              <a:t>Erfolgsrechnung</a:t>
            </a:r>
            <a:endParaRPr lang="de-CH"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4816"/>
            <a:ext cx="4140200" cy="1798160"/>
          </a:xfrm>
        </p:spPr>
        <p:txBody>
          <a:bodyPr/>
          <a:lstStyle/>
          <a:p>
            <a:r>
              <a:rPr lang="de-CH" dirty="0" smtClean="0"/>
              <a:t>Anlagekategorien</a:t>
            </a:r>
            <a:br>
              <a:rPr lang="de-CH" dirty="0" smtClean="0"/>
            </a:br>
            <a:r>
              <a:rPr lang="de-CH" dirty="0" smtClean="0"/>
              <a:t>Abschreibungs-dauern (Auszug)</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33</a:t>
            </a:fld>
            <a:endParaRPr lang="de-CH"/>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0" t="9310" r="33125"/>
          <a:stretch/>
        </p:blipFill>
        <p:spPr bwMode="auto">
          <a:xfrm>
            <a:off x="4572000" y="238472"/>
            <a:ext cx="4673535" cy="718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670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34</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740" y="2132856"/>
            <a:ext cx="7020520" cy="862966"/>
          </a:xfrm>
        </p:spPr>
        <p:txBody>
          <a:bodyPr/>
          <a:lstStyle/>
          <a:p>
            <a:r>
              <a:rPr lang="de-CH" dirty="0" smtClean="0"/>
              <a:t>Aufgabe Kreditarten</a:t>
            </a:r>
            <a:endParaRPr lang="de-DE"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35</a:t>
            </a:fld>
            <a:endParaRPr lang="de-CH"/>
          </a:p>
        </p:txBody>
      </p:sp>
    </p:spTree>
    <p:extLst>
      <p:ext uri="{BB962C8B-B14F-4D97-AF65-F5344CB8AC3E}">
        <p14:creationId xmlns:p14="http://schemas.microsoft.com/office/powerpoint/2010/main" val="1868524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Kontenplan HRM2</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36</a:t>
            </a:fld>
            <a:endParaRPr lang="de-CH"/>
          </a:p>
        </p:txBody>
      </p:sp>
      <p:pic>
        <p:nvPicPr>
          <p:cNvPr id="2050" name="Picture 2" descr="C:\Users\moe\AppData\Local\Microsoft\Windows\Temporary Internet Files\Content.IE5\RTXCT1CJ\MC900437990[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63950" y="2563812"/>
            <a:ext cx="1816100" cy="173037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599458" y="4581128"/>
            <a:ext cx="8229600"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dirty="0" smtClean="0"/>
              <a:t>Budgetinhalte betrachten</a:t>
            </a:r>
            <a:endParaRPr lang="de-CH" dirty="0"/>
          </a:p>
        </p:txBody>
      </p:sp>
    </p:spTree>
    <p:extLst>
      <p:ext uri="{BB962C8B-B14F-4D97-AF65-F5344CB8AC3E}">
        <p14:creationId xmlns:p14="http://schemas.microsoft.com/office/powerpoint/2010/main" val="9321674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Wichtiges Führungsinstrument</a:t>
            </a:r>
            <a:endParaRPr lang="de-CH" dirty="0"/>
          </a:p>
        </p:txBody>
      </p:sp>
      <p:sp>
        <p:nvSpPr>
          <p:cNvPr id="3" name="Inhaltsplatzhalter 2"/>
          <p:cNvSpPr>
            <a:spLocks noGrp="1"/>
          </p:cNvSpPr>
          <p:nvPr>
            <p:ph idx="1"/>
          </p:nvPr>
        </p:nvSpPr>
        <p:spPr>
          <a:xfrm>
            <a:off x="1079500" y="2025015"/>
            <a:ext cx="6985000" cy="2807970"/>
          </a:xfrm>
        </p:spPr>
        <p:txBody>
          <a:bodyPr/>
          <a:lstStyle/>
          <a:p>
            <a:pPr>
              <a:spcAft>
                <a:spcPts val="600"/>
              </a:spcAft>
            </a:pPr>
            <a:r>
              <a:rPr lang="de-CH" dirty="0" smtClean="0"/>
              <a:t>Auflistung der Gemeindeaufgaben (Aufwände und Erträge)</a:t>
            </a:r>
          </a:p>
          <a:p>
            <a:pPr>
              <a:spcAft>
                <a:spcPts val="600"/>
              </a:spcAft>
            </a:pPr>
            <a:r>
              <a:rPr lang="de-CH" dirty="0" smtClean="0"/>
              <a:t>Ausgabenermächtigung der Gemeindeversammlung an</a:t>
            </a:r>
          </a:p>
          <a:p>
            <a:pPr>
              <a:spcAft>
                <a:spcPts val="600"/>
              </a:spcAft>
              <a:buNone/>
            </a:pPr>
            <a:r>
              <a:rPr lang="de-CH" dirty="0" smtClean="0"/>
              <a:t>	Gemeinderat</a:t>
            </a:r>
          </a:p>
          <a:p>
            <a:pPr>
              <a:spcAft>
                <a:spcPts val="600"/>
              </a:spcAft>
            </a:pPr>
            <a:r>
              <a:rPr lang="de-CH" dirty="0" smtClean="0"/>
              <a:t>Controlling / Einnahmen- und Ausgabenüberwachung</a:t>
            </a:r>
          </a:p>
          <a:p>
            <a:pPr>
              <a:spcAft>
                <a:spcPts val="600"/>
              </a:spcAft>
            </a:pPr>
            <a:r>
              <a:rPr lang="de-CH" dirty="0" smtClean="0"/>
              <a:t>Kommunikationsinstrument</a:t>
            </a:r>
          </a:p>
          <a:p>
            <a:pPr>
              <a:spcAft>
                <a:spcPts val="600"/>
              </a:spcAft>
            </a:pPr>
            <a:r>
              <a:rPr lang="de-CH" dirty="0" smtClean="0"/>
              <a:t>Grundlage für die Beurteilung der Finanzlage</a:t>
            </a:r>
          </a:p>
          <a:p>
            <a:r>
              <a:rPr lang="de-CH" dirty="0" smtClean="0"/>
              <a:t>Grundlage für die 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37</a:t>
            </a:fld>
            <a:endParaRPr lang="de-CH"/>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Budgetzahlen</a:t>
            </a:r>
            <a:endParaRPr lang="de-CH" dirty="0"/>
          </a:p>
        </p:txBody>
      </p:sp>
      <p:sp>
        <p:nvSpPr>
          <p:cNvPr id="3" name="Inhaltsplatzhalter 2"/>
          <p:cNvSpPr>
            <a:spLocks noGrp="1"/>
          </p:cNvSpPr>
          <p:nvPr>
            <p:ph idx="1"/>
          </p:nvPr>
        </p:nvSpPr>
        <p:spPr>
          <a:xfrm>
            <a:off x="1079500" y="1989182"/>
            <a:ext cx="7740972" cy="2807970"/>
          </a:xfrm>
        </p:spPr>
        <p:txBody>
          <a:bodyPr/>
          <a:lstStyle/>
          <a:p>
            <a:pPr>
              <a:buNone/>
            </a:pPr>
            <a:r>
              <a:rPr lang="de-CH" b="1" dirty="0" smtClean="0"/>
              <a:t>ERFOLGSRECHNUNG</a:t>
            </a:r>
          </a:p>
          <a:p>
            <a:r>
              <a:rPr lang="de-CH" dirty="0" smtClean="0"/>
              <a:t>Bewilligter und geschätzter Aufwand</a:t>
            </a:r>
          </a:p>
          <a:p>
            <a:r>
              <a:rPr lang="de-CH" dirty="0" smtClean="0"/>
              <a:t>Geschätzte Erträge</a:t>
            </a:r>
          </a:p>
          <a:p>
            <a:pPr>
              <a:buNone/>
            </a:pPr>
            <a:r>
              <a:rPr lang="de-CH" i="1" dirty="0" smtClean="0"/>
              <a:t>Der Aufwand inklusive Passivzinsen und Abschreibungen</a:t>
            </a:r>
          </a:p>
          <a:p>
            <a:pPr>
              <a:buNone/>
            </a:pPr>
            <a:r>
              <a:rPr lang="de-CH" i="1" dirty="0" smtClean="0"/>
              <a:t>ist durch den Ertrag zu decken.</a:t>
            </a:r>
          </a:p>
          <a:p>
            <a:endParaRPr lang="de-CH" dirty="0" smtClean="0"/>
          </a:p>
          <a:p>
            <a:pPr>
              <a:buNone/>
            </a:pPr>
            <a:r>
              <a:rPr lang="de-CH" b="1" dirty="0" smtClean="0"/>
              <a:t>INVESTITIONSRECHNUNG</a:t>
            </a:r>
          </a:p>
          <a:p>
            <a:r>
              <a:rPr lang="de-CH" dirty="0" smtClean="0"/>
              <a:t>Bewilligte Ausgaben</a:t>
            </a:r>
          </a:p>
          <a:p>
            <a:r>
              <a:rPr lang="de-CH" dirty="0" smtClean="0"/>
              <a:t>Geschätzte Einnahmen</a:t>
            </a:r>
          </a:p>
          <a:p>
            <a:r>
              <a:rPr lang="de-CH" dirty="0" smtClean="0"/>
              <a:t>Tranchen der bewilligten Verpflichtungskredite</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38</a:t>
            </a:fld>
            <a:endParaRPr lang="de-C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Kreditbewilligung</a:t>
            </a:r>
            <a:r>
              <a:rPr lang="de-CH" i="1" dirty="0" smtClean="0"/>
              <a:t> (§ 19 FiV)</a:t>
            </a:r>
            <a:endParaRPr lang="de-CH" dirty="0"/>
          </a:p>
        </p:txBody>
      </p:sp>
      <p:sp>
        <p:nvSpPr>
          <p:cNvPr id="3" name="Inhaltsplatzhalter 2"/>
          <p:cNvSpPr>
            <a:spLocks noGrp="1"/>
          </p:cNvSpPr>
          <p:nvPr>
            <p:ph idx="1"/>
          </p:nvPr>
        </p:nvSpPr>
        <p:spPr>
          <a:xfrm>
            <a:off x="1079500" y="2025015"/>
            <a:ext cx="7452940" cy="2807970"/>
          </a:xfrm>
          <a:ln>
            <a:noFill/>
          </a:ln>
        </p:spPr>
        <p:txBody>
          <a:bodyPr/>
          <a:lstStyle/>
          <a:p>
            <a:pPr>
              <a:buNone/>
            </a:pPr>
            <a:r>
              <a:rPr lang="de-CH" dirty="0" smtClean="0"/>
              <a:t>Kann mit Budget bewilligt werden:</a:t>
            </a:r>
          </a:p>
          <a:p>
            <a:r>
              <a:rPr lang="de-CH" dirty="0" smtClean="0"/>
              <a:t>bestehende Aufgabe </a:t>
            </a:r>
            <a:r>
              <a:rPr lang="de-CH" b="1" dirty="0" smtClean="0"/>
              <a:t>&lt;</a:t>
            </a:r>
            <a:r>
              <a:rPr lang="de-CH" dirty="0" smtClean="0"/>
              <a:t> 2 % budgetierte Steuererträge</a:t>
            </a:r>
          </a:p>
          <a:p>
            <a:r>
              <a:rPr lang="de-CH" dirty="0" smtClean="0"/>
              <a:t>neue Aufgabe </a:t>
            </a:r>
            <a:r>
              <a:rPr lang="de-CH" b="1" dirty="0" smtClean="0"/>
              <a:t>&lt;</a:t>
            </a:r>
            <a:r>
              <a:rPr lang="de-CH" dirty="0" smtClean="0"/>
              <a:t> 5'000 Franken oder </a:t>
            </a:r>
            <a:r>
              <a:rPr lang="de-CH" b="1" dirty="0" smtClean="0"/>
              <a:t>&lt;</a:t>
            </a:r>
            <a:r>
              <a:rPr lang="de-CH" dirty="0" smtClean="0"/>
              <a:t> 0.4 % </a:t>
            </a:r>
            <a:r>
              <a:rPr lang="de-CH" dirty="0" err="1" smtClean="0"/>
              <a:t>budg</a:t>
            </a:r>
            <a:r>
              <a:rPr lang="de-CH" dirty="0" smtClean="0"/>
              <a:t>. Steuererträge</a:t>
            </a:r>
          </a:p>
          <a:p>
            <a:endParaRPr lang="de-CH" dirty="0" smtClean="0"/>
          </a:p>
          <a:p>
            <a:pPr>
              <a:buNone/>
            </a:pPr>
            <a:r>
              <a:rPr lang="de-CH" dirty="0" smtClean="0"/>
              <a:t>Braucht separate Vorlage, Verpflichtungskredit:</a:t>
            </a:r>
          </a:p>
          <a:p>
            <a:r>
              <a:rPr lang="de-CH" dirty="0" smtClean="0"/>
              <a:t>bestehende Aufgabe </a:t>
            </a:r>
            <a:r>
              <a:rPr lang="de-CH" b="1" dirty="0" smtClean="0"/>
              <a:t>&gt;</a:t>
            </a:r>
            <a:r>
              <a:rPr lang="de-CH" dirty="0" smtClean="0"/>
              <a:t> 2 % budgetierte Steuererträge</a:t>
            </a:r>
          </a:p>
          <a:p>
            <a:r>
              <a:rPr lang="de-CH" dirty="0" smtClean="0"/>
              <a:t>neue Aufgabe </a:t>
            </a:r>
            <a:r>
              <a:rPr lang="de-CH" b="1" dirty="0" smtClean="0"/>
              <a:t>&gt;</a:t>
            </a:r>
            <a:r>
              <a:rPr lang="de-CH" dirty="0" smtClean="0"/>
              <a:t> 5'000 Franken oder </a:t>
            </a:r>
            <a:r>
              <a:rPr lang="de-CH" b="1" dirty="0" smtClean="0"/>
              <a:t>&gt;</a:t>
            </a:r>
            <a:r>
              <a:rPr lang="de-CH" dirty="0" smtClean="0"/>
              <a:t> 0.4 % </a:t>
            </a:r>
            <a:r>
              <a:rPr lang="de-CH" dirty="0" err="1" smtClean="0"/>
              <a:t>budg</a:t>
            </a:r>
            <a:r>
              <a:rPr lang="de-CH" dirty="0" smtClean="0"/>
              <a:t>. Steuererträge</a:t>
            </a:r>
          </a:p>
          <a:p>
            <a:r>
              <a:rPr lang="de-CH" dirty="0" smtClean="0"/>
              <a:t>Ausgaben über mehr als ein Jahr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39</a:t>
            </a:fld>
            <a:endParaRPr lang="de-CH"/>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1/2</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4</a:t>
            </a:fld>
            <a:endParaRPr lang="de-CH"/>
          </a:p>
        </p:txBody>
      </p:sp>
      <p:sp>
        <p:nvSpPr>
          <p:cNvPr id="3" name="Textfeld 2"/>
          <p:cNvSpPr txBox="1"/>
          <p:nvPr/>
        </p:nvSpPr>
        <p:spPr>
          <a:xfrm>
            <a:off x="899592" y="2204864"/>
            <a:ext cx="7272808" cy="3046988"/>
          </a:xfrm>
          <a:prstGeom prst="rect">
            <a:avLst/>
          </a:prstGeom>
          <a:noFill/>
        </p:spPr>
        <p:txBody>
          <a:bodyPr wrap="square" rtlCol="0">
            <a:spAutoFit/>
          </a:bodyPr>
          <a:lstStyle/>
          <a:p>
            <a:r>
              <a:rPr lang="de-CH" sz="2400" dirty="0" smtClean="0"/>
              <a:t>Begrüssung, Leistungsziele:</a:t>
            </a:r>
          </a:p>
          <a:p>
            <a:endParaRPr lang="de-CH" sz="2400" dirty="0" smtClean="0"/>
          </a:p>
          <a:p>
            <a:pPr marL="363538" lvl="1" indent="-276225">
              <a:buFont typeface="Arial" pitchFamily="34" charset="0"/>
              <a:buChar char="•"/>
              <a:tabLst>
                <a:tab pos="363538" algn="l"/>
                <a:tab pos="987425" algn="l"/>
              </a:tabLst>
            </a:pPr>
            <a:r>
              <a:rPr lang="de-CH" sz="2400" dirty="0" smtClean="0"/>
              <a:t>Input «Privates Rechnungsmodell»</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 zur Struktur des öffentlichen Rechnungsmodells</a:t>
            </a:r>
          </a:p>
          <a:p>
            <a:pPr marL="363538" indent="-276225">
              <a:buFont typeface="Arial" pitchFamily="34" charset="0"/>
              <a:buChar char="•"/>
              <a:tabLst>
                <a:tab pos="363538" algn="l"/>
                <a:tab pos="987425" algn="l"/>
              </a:tabLst>
            </a:pPr>
            <a:r>
              <a:rPr lang="de-CH" sz="2400" dirty="0" smtClean="0"/>
              <a:t>Input zum öffentlichen Rechnungsmodell HRM2</a:t>
            </a:r>
          </a:p>
          <a:p>
            <a:pPr marL="363538" indent="-276225">
              <a:buFont typeface="Arial" pitchFamily="34" charset="0"/>
              <a:buChar char="•"/>
              <a:tabLst>
                <a:tab pos="363538" algn="l"/>
                <a:tab pos="987425" algn="l"/>
              </a:tabLst>
            </a:pPr>
            <a:r>
              <a:rPr lang="de-CH" sz="2400" dirty="0">
                <a:solidFill>
                  <a:schemeClr val="tx2">
                    <a:lumMod val="60000"/>
                    <a:lumOff val="40000"/>
                  </a:schemeClr>
                </a:solidFill>
              </a:rPr>
              <a:t>Verarbeitung der Vorbereitungsaufgaben</a:t>
            </a:r>
          </a:p>
          <a:p>
            <a:r>
              <a:rPr lang="de-CH" sz="2400" dirty="0" smtClean="0"/>
              <a:t>	</a:t>
            </a:r>
            <a:endParaRPr lang="de-CH" sz="2400" dirty="0" smtClean="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Aufbau / Inhalt 1/2</a:t>
            </a:r>
            <a:endParaRPr lang="de-CH" dirty="0"/>
          </a:p>
        </p:txBody>
      </p:sp>
      <p:sp>
        <p:nvSpPr>
          <p:cNvPr id="3" name="Inhaltsplatzhalter 2"/>
          <p:cNvSpPr>
            <a:spLocks noGrp="1"/>
          </p:cNvSpPr>
          <p:nvPr>
            <p:ph idx="1"/>
          </p:nvPr>
        </p:nvSpPr>
        <p:spPr>
          <a:xfrm>
            <a:off x="1115616" y="1916832"/>
            <a:ext cx="6985000" cy="4248472"/>
          </a:xfrm>
        </p:spPr>
        <p:txBody>
          <a:bodyPr/>
          <a:lstStyle/>
          <a:p>
            <a:pPr>
              <a:buNone/>
            </a:pPr>
            <a:r>
              <a:rPr lang="de-CH" b="1" dirty="0" smtClean="0"/>
              <a:t>Erläuterungen</a:t>
            </a:r>
          </a:p>
          <a:p>
            <a:pPr>
              <a:buNone/>
            </a:pPr>
            <a:r>
              <a:rPr lang="de-CH" dirty="0" smtClean="0"/>
              <a:t>- Antrag des Gemeinderates</a:t>
            </a:r>
          </a:p>
          <a:p>
            <a:pPr>
              <a:buNone/>
            </a:pPr>
            <a:r>
              <a:rPr lang="de-CH" b="1" dirty="0" smtClean="0"/>
              <a:t>Ergebnis</a:t>
            </a:r>
          </a:p>
          <a:p>
            <a:pPr>
              <a:buNone/>
            </a:pPr>
            <a:r>
              <a:rPr lang="de-CH" dirty="0" smtClean="0"/>
              <a:t>- Erfolgsausweis</a:t>
            </a:r>
          </a:p>
          <a:p>
            <a:pPr>
              <a:buNone/>
            </a:pPr>
            <a:r>
              <a:rPr lang="de-CH" dirty="0" smtClean="0"/>
              <a:t>- Finanzierungsausweis</a:t>
            </a:r>
          </a:p>
          <a:p>
            <a:pPr>
              <a:buNone/>
            </a:pPr>
            <a:r>
              <a:rPr lang="de-CH" dirty="0" smtClean="0"/>
              <a:t>- Kennzahlen</a:t>
            </a:r>
          </a:p>
          <a:p>
            <a:pPr>
              <a:buNone/>
            </a:pPr>
            <a:r>
              <a:rPr lang="de-CH" b="1" dirty="0" smtClean="0"/>
              <a:t>Erfolgsrechnung</a:t>
            </a:r>
          </a:p>
          <a:p>
            <a:pPr>
              <a:buNone/>
            </a:pPr>
            <a:r>
              <a:rPr lang="de-CH" dirty="0" smtClean="0"/>
              <a:t>- Zusammenzug nach Abteilungen</a:t>
            </a:r>
          </a:p>
          <a:p>
            <a:pPr>
              <a:buNone/>
            </a:pPr>
            <a:r>
              <a:rPr lang="de-CH" dirty="0" smtClean="0"/>
              <a:t>- Erfolgsrechnung nach funktionaler Gliederung</a:t>
            </a:r>
          </a:p>
          <a:p>
            <a:pPr>
              <a:buNone/>
            </a:pPr>
            <a:r>
              <a:rPr lang="de-CH" dirty="0" smtClean="0"/>
              <a:t>- Artengliederung Zusammenzug</a:t>
            </a:r>
          </a:p>
          <a:p>
            <a:pPr>
              <a:buNone/>
            </a:pPr>
            <a:r>
              <a:rPr lang="de-CH" dirty="0" smtClean="0"/>
              <a:t>- Artengliederung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40</a:t>
            </a:fld>
            <a:endParaRPr lang="de-CH"/>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Aufbau / Inhalt 2/2</a:t>
            </a:r>
            <a:endParaRPr lang="de-CH" dirty="0"/>
          </a:p>
        </p:txBody>
      </p:sp>
      <p:sp>
        <p:nvSpPr>
          <p:cNvPr id="3" name="Inhaltsplatzhalter 2"/>
          <p:cNvSpPr>
            <a:spLocks noGrp="1"/>
          </p:cNvSpPr>
          <p:nvPr>
            <p:ph idx="1"/>
          </p:nvPr>
        </p:nvSpPr>
        <p:spPr>
          <a:xfrm>
            <a:off x="1079500" y="1916832"/>
            <a:ext cx="6985000" cy="2807970"/>
          </a:xfrm>
        </p:spPr>
        <p:txBody>
          <a:bodyPr/>
          <a:lstStyle/>
          <a:p>
            <a:pPr>
              <a:buNone/>
            </a:pPr>
            <a:r>
              <a:rPr lang="de-CH" b="1" dirty="0" smtClean="0"/>
              <a:t>Investitionsrechnung</a:t>
            </a:r>
          </a:p>
          <a:p>
            <a:pPr>
              <a:buNone/>
            </a:pPr>
            <a:r>
              <a:rPr lang="de-CH" dirty="0" smtClean="0"/>
              <a:t>- Zusammenzug nach Abteilungen</a:t>
            </a:r>
          </a:p>
          <a:p>
            <a:pPr>
              <a:buNone/>
            </a:pPr>
            <a:r>
              <a:rPr lang="de-CH" dirty="0" smtClean="0"/>
              <a:t>- Investitionsrechnung nach funktionaler Gliederung</a:t>
            </a:r>
          </a:p>
          <a:p>
            <a:pPr>
              <a:buNone/>
            </a:pPr>
            <a:r>
              <a:rPr lang="de-CH" dirty="0" smtClean="0"/>
              <a:t>- Artengliederung Zusammenzug</a:t>
            </a:r>
          </a:p>
          <a:p>
            <a:pPr>
              <a:buNone/>
            </a:pPr>
            <a:r>
              <a:rPr lang="de-CH" dirty="0" smtClean="0"/>
              <a:t>- Artengliederung</a:t>
            </a:r>
          </a:p>
          <a:p>
            <a:pPr>
              <a:buNone/>
            </a:pPr>
            <a:endParaRPr lang="de-CH" dirty="0" smtClean="0"/>
          </a:p>
          <a:p>
            <a:pPr>
              <a:buNone/>
            </a:pPr>
            <a:r>
              <a:rPr lang="de-CH" b="1" dirty="0" smtClean="0"/>
              <a:t>Kreditkontrolle</a:t>
            </a:r>
          </a:p>
          <a:p>
            <a:pPr>
              <a:buNone/>
            </a:pPr>
            <a:endParaRPr lang="de-CH" b="1" dirty="0" smtClean="0"/>
          </a:p>
          <a:p>
            <a:pPr>
              <a:buNone/>
            </a:pPr>
            <a:r>
              <a:rPr lang="de-CH" b="1" dirty="0" smtClean="0"/>
              <a:t>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41</a:t>
            </a:fld>
            <a:endParaRPr lang="de-CH"/>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a:t>
            </a:r>
            <a:endParaRPr lang="de-CH" dirty="0"/>
          </a:p>
        </p:txBody>
      </p:sp>
      <p:sp>
        <p:nvSpPr>
          <p:cNvPr id="3" name="Inhaltsplatzhalter 2"/>
          <p:cNvSpPr>
            <a:spLocks noGrp="1"/>
          </p:cNvSpPr>
          <p:nvPr>
            <p:ph idx="1"/>
          </p:nvPr>
        </p:nvSpPr>
        <p:spPr>
          <a:xfrm>
            <a:off x="1043608" y="1844824"/>
            <a:ext cx="6985000" cy="2807970"/>
          </a:xfrm>
        </p:spPr>
        <p:txBody>
          <a:bodyPr/>
          <a:lstStyle/>
          <a:p>
            <a:pPr>
              <a:buNone/>
            </a:pPr>
            <a:r>
              <a:rPr lang="de-CH" b="1" dirty="0" smtClean="0"/>
              <a:t>Erfolgsausweis, Finanzierungsausweis, Kennzahlen</a:t>
            </a:r>
          </a:p>
          <a:p>
            <a:pPr>
              <a:buNone/>
            </a:pPr>
            <a:endParaRPr lang="de-CH" b="1" dirty="0" smtClean="0"/>
          </a:p>
          <a:p>
            <a:pPr>
              <a:buNone/>
            </a:pPr>
            <a:r>
              <a:rPr lang="de-CH" dirty="0" smtClean="0"/>
              <a:t>Das </a:t>
            </a:r>
            <a:r>
              <a:rPr lang="de-CH" b="1" dirty="0" smtClean="0"/>
              <a:t>Ergebnis ist zu erstellen für:</a:t>
            </a:r>
          </a:p>
          <a:p>
            <a:r>
              <a:rPr lang="de-CH" dirty="0" smtClean="0"/>
              <a:t>die Einwohnergemeinde bzw. Ortsbürgergemeinde</a:t>
            </a:r>
          </a:p>
          <a:p>
            <a:pPr>
              <a:buNone/>
            </a:pPr>
            <a:r>
              <a:rPr lang="de-CH" dirty="0" smtClean="0"/>
              <a:t>	ohne Spezialfinanzierungen</a:t>
            </a:r>
          </a:p>
          <a:p>
            <a:r>
              <a:rPr lang="de-CH" dirty="0" smtClean="0"/>
              <a:t>die einzelnen Spezialfinanzierungen</a:t>
            </a:r>
          </a:p>
          <a:p>
            <a:r>
              <a:rPr lang="de-CH" dirty="0" smtClean="0"/>
              <a:t>die Einwohnergemeinde bzw. Ortsbürgergemeinde</a:t>
            </a:r>
          </a:p>
          <a:p>
            <a:pPr>
              <a:buNone/>
            </a:pPr>
            <a:r>
              <a:rPr lang="de-CH" dirty="0" smtClean="0"/>
              <a:t>	inkl. Spezialfinanzierungen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42</a:t>
            </a:fld>
            <a:endParaRPr lang="de-CH"/>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3-stufige Erfolgsrechnung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43</a:t>
            </a:fld>
            <a:endParaRPr lang="de-CH"/>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11" y="1700808"/>
            <a:ext cx="7245577" cy="4839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Finanzierungsausweis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44</a:t>
            </a:fld>
            <a:endParaRPr lang="de-CH"/>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00055"/>
            <a:ext cx="8160693" cy="4193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8388672" cy="862966"/>
          </a:xfrm>
        </p:spPr>
        <p:txBody>
          <a:bodyPr/>
          <a:lstStyle/>
          <a:p>
            <a:r>
              <a:rPr lang="de-CH" dirty="0" smtClean="0"/>
              <a:t>Zeitlicher Ablauf des Budgetprozesses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45</a:t>
            </a:fld>
            <a:endParaRPr lang="de-CH"/>
          </a:p>
        </p:txBody>
      </p:sp>
      <p:sp>
        <p:nvSpPr>
          <p:cNvPr id="6" name="Rectangle 3"/>
          <p:cNvSpPr txBox="1">
            <a:spLocks noChangeArrowheads="1"/>
          </p:cNvSpPr>
          <p:nvPr/>
        </p:nvSpPr>
        <p:spPr>
          <a:xfrm>
            <a:off x="596740" y="2090154"/>
            <a:ext cx="4075862" cy="1338846"/>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Konjunkturdaten evaluieren, (Teuerung) </a:t>
            </a:r>
          </a:p>
          <a:p>
            <a:r>
              <a:rPr lang="de-CH" sz="1800" dirty="0" smtClean="0"/>
              <a:t>Finanzwirtschaftliche Ziele setzen</a:t>
            </a:r>
          </a:p>
          <a:p>
            <a:r>
              <a:rPr lang="de-CH" sz="1800" dirty="0" smtClean="0"/>
              <a:t>Erstellen Budgetentwurf</a:t>
            </a:r>
            <a:endParaRPr lang="de-CH" dirty="0">
              <a:solidFill>
                <a:srgbClr val="000000"/>
              </a:solidFill>
            </a:endParaRPr>
          </a:p>
        </p:txBody>
      </p:sp>
      <p:graphicFrame>
        <p:nvGraphicFramePr>
          <p:cNvPr id="7" name="Group 153"/>
          <p:cNvGraphicFramePr>
            <a:graphicFrameLocks/>
          </p:cNvGraphicFramePr>
          <p:nvPr>
            <p:extLst>
              <p:ext uri="{D42A27DB-BD31-4B8C-83A1-F6EECF244321}">
                <p14:modId xmlns:p14="http://schemas.microsoft.com/office/powerpoint/2010/main" val="3682174053"/>
              </p:ext>
            </p:extLst>
          </p:nvPr>
        </p:nvGraphicFramePr>
        <p:xfrm>
          <a:off x="382981" y="3500764"/>
          <a:ext cx="8378038" cy="2808556"/>
        </p:xfrm>
        <a:graphic>
          <a:graphicData uri="http://schemas.openxmlformats.org/drawingml/2006/table">
            <a:tbl>
              <a:tblPr/>
              <a:tblGrid>
                <a:gridCol w="696698"/>
                <a:gridCol w="700773"/>
                <a:gridCol w="696699"/>
                <a:gridCol w="698057"/>
                <a:gridCol w="699414"/>
                <a:gridCol w="698057"/>
                <a:gridCol w="696699"/>
                <a:gridCol w="699414"/>
                <a:gridCol w="698057"/>
                <a:gridCol w="696699"/>
                <a:gridCol w="692624"/>
                <a:gridCol w="704847"/>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Mrz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Okt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Ein-gabe</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1.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500" b="0" i="0" u="none" strike="noStrike" cap="none" normalizeH="0" baseline="0" dirty="0" smtClean="0">
                          <a:ln>
                            <a:noFill/>
                          </a:ln>
                          <a:solidFill>
                            <a:schemeClr val="tx1"/>
                          </a:solidFill>
                          <a:effectLst/>
                          <a:latin typeface="Arial" charset="0"/>
                          <a:ea typeface="ＭＳ Ｐゴシック" pitchFamily="20" charset="-128"/>
                        </a:rPr>
                        <a:t>-nah-</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me</a:t>
                      </a:r>
                      <a:r>
                        <a:rPr kumimoji="0" lang="de-CH" sz="1500" b="0" i="0" u="none" strike="noStrike" cap="none" normalizeH="0" baseline="0" dirty="0" smtClean="0">
                          <a:ln>
                            <a:noFill/>
                          </a:ln>
                          <a:solidFill>
                            <a:schemeClr val="tx1"/>
                          </a:solidFill>
                          <a:effectLst/>
                          <a:latin typeface="Arial" charset="0"/>
                          <a:ea typeface="ＭＳ Ｐゴシック" pitchFamily="20" charset="-128"/>
                        </a:rPr>
                        <a:t> 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Druck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31.12lletzterTer-min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für GV</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125"/>
          <p:cNvSpPr txBox="1">
            <a:spLocks noChangeArrowheads="1"/>
          </p:cNvSpPr>
          <p:nvPr/>
        </p:nvSpPr>
        <p:spPr bwMode="auto">
          <a:xfrm>
            <a:off x="445453" y="4117239"/>
            <a:ext cx="8130866"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Aktensammlung ganzes Jahr für neues Budget</a:t>
            </a:r>
            <a:endParaRPr lang="de-DE" sz="1000"/>
          </a:p>
        </p:txBody>
      </p:sp>
      <p:sp>
        <p:nvSpPr>
          <p:cNvPr id="9" name="Text Box 138"/>
          <p:cNvSpPr txBox="1">
            <a:spLocks noChangeArrowheads="1"/>
          </p:cNvSpPr>
          <p:nvPr/>
        </p:nvSpPr>
        <p:spPr bwMode="auto">
          <a:xfrm>
            <a:off x="444774" y="3869637"/>
            <a:ext cx="4066112"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Rechnungsabschluss Vorjahresrechnung</a:t>
            </a:r>
            <a:endParaRPr lang="de-DE" sz="1000"/>
          </a:p>
        </p:txBody>
      </p:sp>
      <p:sp>
        <p:nvSpPr>
          <p:cNvPr id="10" name="Rectangle 3"/>
          <p:cNvSpPr txBox="1">
            <a:spLocks noChangeArrowheads="1"/>
          </p:cNvSpPr>
          <p:nvPr/>
        </p:nvSpPr>
        <p:spPr>
          <a:xfrm>
            <a:off x="4585860" y="2090154"/>
            <a:ext cx="4075862" cy="1330462"/>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t>Budgetbesprechung /  Abweichungsanalysen</a:t>
            </a:r>
          </a:p>
          <a:p>
            <a:r>
              <a:rPr lang="de-CH" sz="1800" dirty="0" smtClean="0"/>
              <a:t>Finanzkommission</a:t>
            </a:r>
          </a:p>
          <a:p>
            <a:r>
              <a:rPr lang="de-CH" sz="1800" dirty="0" smtClean="0"/>
              <a:t>Verabschiedungen</a:t>
            </a:r>
            <a:endParaRPr lang="de-CH" sz="1800" b="1" dirty="0" smtClean="0">
              <a:cs typeface="Times New Roman" pitchFamily="18" charset="0"/>
            </a:endParaRPr>
          </a:p>
          <a:p>
            <a:pPr marL="233816" indent="-233816"/>
            <a:endParaRPr lang="de-CH" b="1" dirty="0" smtClean="0"/>
          </a:p>
          <a:p>
            <a:pPr marL="233816" indent="-233816">
              <a:lnSpc>
                <a:spcPts val="1753"/>
              </a:lnSpc>
            </a:pPr>
            <a:endParaRPr lang="de-CH" dirty="0">
              <a:solidFill>
                <a:srgbClr val="000000"/>
              </a:solidFill>
            </a:endParaRPr>
          </a:p>
        </p:txBody>
      </p:sp>
    </p:spTree>
    <p:extLst>
      <p:ext uri="{BB962C8B-B14F-4D97-AF65-F5344CB8AC3E}">
        <p14:creationId xmlns:p14="http://schemas.microsoft.com/office/powerpoint/2010/main" val="2185794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sp>
        <p:nvSpPr>
          <p:cNvPr id="18" name="Inhaltsplatzhalter 3"/>
          <p:cNvSpPr>
            <a:spLocks noGrp="1"/>
          </p:cNvSpPr>
          <p:nvPr>
            <p:ph idx="1"/>
          </p:nvPr>
        </p:nvSpPr>
        <p:spPr>
          <a:xfrm>
            <a:off x="539552" y="4293096"/>
            <a:ext cx="8229600" cy="1900808"/>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buNone/>
            </a:pPr>
            <a:r>
              <a:rPr lang="de-CH" sz="1600" dirty="0" smtClean="0"/>
              <a:t>1.1.6.1.1 </a:t>
            </a:r>
            <a:r>
              <a:rPr lang="de-CH" sz="1600" dirty="0"/>
              <a:t>	Beispiele des öffentlichen Rechnungsmodells</a:t>
            </a:r>
          </a:p>
          <a:p>
            <a:pPr marL="0" indent="0">
              <a:buNone/>
            </a:pPr>
            <a:endParaRPr lang="de-CH" sz="1600" dirty="0"/>
          </a:p>
          <a:p>
            <a:pPr marL="0" indent="0">
              <a:buNone/>
            </a:pPr>
            <a:r>
              <a:rPr lang="de-CH" dirty="0"/>
              <a:t>Ich erkläre anhand eines konkreten Beispiels die Grundsätze des öffentlichen Rechnungsmodells</a:t>
            </a:r>
          </a:p>
        </p:txBody>
      </p:sp>
      <p:sp>
        <p:nvSpPr>
          <p:cNvPr id="9" name="Foliennummernplatzhalter 8"/>
          <p:cNvSpPr>
            <a:spLocks noGrp="1"/>
          </p:cNvSpPr>
          <p:nvPr>
            <p:ph type="sldNum" sz="quarter" idx="4"/>
          </p:nvPr>
        </p:nvSpPr>
        <p:spPr/>
        <p:txBody>
          <a:bodyPr/>
          <a:lstStyle/>
          <a:p>
            <a:fld id="{87674F0A-37BA-4CE3-B1FD-DE57A7E2F2C6}" type="slidenum">
              <a:rPr lang="de-CH" smtClean="0"/>
              <a:pPr/>
              <a:t>46</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24554" y="1785651"/>
            <a:ext cx="2690825" cy="2020881"/>
          </a:xfrm>
          <a:prstGeom prst="rect">
            <a:avLst/>
          </a:prstGeom>
          <a:noFill/>
        </p:spPr>
      </p:pic>
    </p:spTree>
    <p:extLst>
      <p:ext uri="{BB962C8B-B14F-4D97-AF65-F5344CB8AC3E}">
        <p14:creationId xmlns:p14="http://schemas.microsoft.com/office/powerpoint/2010/main" val="79925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608" y="2132856"/>
            <a:ext cx="6985000" cy="862966"/>
          </a:xfrm>
        </p:spPr>
        <p:txBody>
          <a:bodyPr/>
          <a:lstStyle/>
          <a:p>
            <a:pPr algn="ctr"/>
            <a:r>
              <a:rPr lang="de-CH" dirty="0" smtClean="0"/>
              <a:t>Modul G-08/1B</a:t>
            </a:r>
            <a:br>
              <a:rPr lang="de-CH" dirty="0" smtClean="0"/>
            </a:br>
            <a:r>
              <a:rPr lang="de-CH" dirty="0" smtClean="0"/>
              <a:t>Finanzen</a:t>
            </a:r>
            <a:endParaRPr lang="de-CH" dirty="0"/>
          </a:p>
        </p:txBody>
      </p:sp>
      <p:sp>
        <p:nvSpPr>
          <p:cNvPr id="6" name="Untertitel 5"/>
          <p:cNvSpPr>
            <a:spLocks noGrp="1"/>
          </p:cNvSpPr>
          <p:nvPr>
            <p:ph idx="1"/>
          </p:nvPr>
        </p:nvSpPr>
        <p:spPr>
          <a:xfrm>
            <a:off x="2375868" y="3250440"/>
            <a:ext cx="4320480" cy="2807970"/>
          </a:xfrm>
        </p:spPr>
        <p:txBody>
          <a:bodyPr>
            <a:normAutofit/>
          </a:bodyPr>
          <a:lstStyle/>
          <a:p>
            <a:pPr>
              <a:spcAft>
                <a:spcPts val="600"/>
              </a:spcAft>
            </a:pPr>
            <a:r>
              <a:rPr lang="de-CH" sz="2400" dirty="0" smtClean="0">
                <a:solidFill>
                  <a:schemeClr val="bg1">
                    <a:lumMod val="50000"/>
                  </a:schemeClr>
                </a:solidFill>
              </a:rPr>
              <a:t>Jahresrechnung/Abschluss</a:t>
            </a:r>
            <a:endParaRPr lang="de-CH" sz="2400" dirty="0">
              <a:solidFill>
                <a:schemeClr val="bg1">
                  <a:lumMod val="50000"/>
                </a:schemeClr>
              </a:solidFill>
            </a:endParaRPr>
          </a:p>
          <a:p>
            <a:pPr>
              <a:spcAft>
                <a:spcPts val="600"/>
              </a:spcAft>
            </a:pPr>
            <a:r>
              <a:rPr lang="de-CH" sz="2400" dirty="0" smtClean="0">
                <a:solidFill>
                  <a:schemeClr val="bg1">
                    <a:lumMod val="50000"/>
                  </a:schemeClr>
                </a:solidFill>
              </a:rPr>
              <a:t>Genehmigungsverfahren</a:t>
            </a:r>
            <a:endParaRPr lang="de-CH" sz="2400" dirty="0">
              <a:solidFill>
                <a:schemeClr val="bg1">
                  <a:lumMod val="50000"/>
                </a:schemeClr>
              </a:solidFill>
            </a:endParaRPr>
          </a:p>
          <a:p>
            <a:r>
              <a:rPr lang="de-CH" sz="2400" dirty="0" smtClean="0">
                <a:solidFill>
                  <a:schemeClr val="bg1">
                    <a:lumMod val="50000"/>
                  </a:schemeClr>
                </a:solidFill>
              </a:rPr>
              <a:t>Kreditoren/Debitoren</a:t>
            </a:r>
            <a:endParaRPr lang="de-CH" sz="2400" dirty="0">
              <a:solidFill>
                <a:schemeClr val="bg1">
                  <a:lumMod val="50000"/>
                </a:schemeClr>
              </a:solidFill>
            </a:endParaRPr>
          </a:p>
          <a:p>
            <a:endParaRPr lang="de-CH" sz="2400" dirty="0"/>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47</a:t>
            </a:fld>
            <a:endParaRPr lang="de-CH" dirty="0"/>
          </a:p>
        </p:txBody>
      </p:sp>
    </p:spTree>
    <p:extLst>
      <p:ext uri="{BB962C8B-B14F-4D97-AF65-F5344CB8AC3E}">
        <p14:creationId xmlns:p14="http://schemas.microsoft.com/office/powerpoint/2010/main" val="200869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 der Lektion G-08/1b</a:t>
            </a:r>
            <a:endParaRPr lang="de-CH" dirty="0"/>
          </a:p>
        </p:txBody>
      </p:sp>
      <p:sp>
        <p:nvSpPr>
          <p:cNvPr id="3" name="Inhaltsplatzhalter 2"/>
          <p:cNvSpPr>
            <a:spLocks noGrp="1"/>
          </p:cNvSpPr>
          <p:nvPr>
            <p:ph idx="1"/>
          </p:nvPr>
        </p:nvSpPr>
        <p:spPr>
          <a:xfrm>
            <a:off x="608032" y="1916832"/>
            <a:ext cx="8229600" cy="1668222"/>
          </a:xfrm>
        </p:spPr>
        <p:txBody>
          <a:bodyPr/>
          <a:lstStyle/>
          <a:p>
            <a:r>
              <a:rPr lang="de-CH" dirty="0" smtClean="0"/>
              <a:t>Abschluss Jahresrechnung </a:t>
            </a:r>
          </a:p>
          <a:p>
            <a:r>
              <a:rPr lang="de-CH" dirty="0" smtClean="0"/>
              <a:t>Kennzahlen</a:t>
            </a:r>
          </a:p>
          <a:p>
            <a:r>
              <a:rPr lang="de-CH" dirty="0" smtClean="0"/>
              <a:t>Kreditoren und Debitoren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48</a:t>
            </a:fld>
            <a:endParaRPr lang="de-CH"/>
          </a:p>
        </p:txBody>
      </p:sp>
      <p:sp>
        <p:nvSpPr>
          <p:cNvPr id="6" name="Inhaltsplatzhalter 2"/>
          <p:cNvSpPr txBox="1">
            <a:spLocks/>
          </p:cNvSpPr>
          <p:nvPr/>
        </p:nvSpPr>
        <p:spPr>
          <a:xfrm>
            <a:off x="609600" y="3729298"/>
            <a:ext cx="8229600" cy="193195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Ziel der Lektion:</a:t>
            </a:r>
          </a:p>
          <a:p>
            <a:r>
              <a:rPr lang="de-CH" dirty="0" smtClean="0"/>
              <a:t>Ablauf des Abschlusses erklären können</a:t>
            </a:r>
          </a:p>
          <a:p>
            <a:r>
              <a:rPr lang="de-CH" dirty="0" smtClean="0"/>
              <a:t>Sinn einer Kennzahl erläutern können</a:t>
            </a:r>
          </a:p>
          <a:p>
            <a:r>
              <a:rPr lang="de-CH" dirty="0" smtClean="0"/>
              <a:t>Einem Kunden den Mahnlauf aufzeichnen können</a:t>
            </a:r>
            <a:endParaRPr lang="de-CH" dirty="0"/>
          </a:p>
        </p:txBody>
      </p:sp>
    </p:spTree>
    <p:extLst>
      <p:ext uri="{BB962C8B-B14F-4D97-AF65-F5344CB8AC3E}">
        <p14:creationId xmlns:p14="http://schemas.microsoft.com/office/powerpoint/2010/main" val="392894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4456" y="1484784"/>
            <a:ext cx="8229600" cy="936104"/>
          </a:xfrm>
        </p:spPr>
        <p:txBody>
          <a:bodyPr/>
          <a:lstStyle/>
          <a:p>
            <a:r>
              <a:rPr lang="de-CH" dirty="0" smtClean="0"/>
              <a:t>Prozesse in der Finanzverwaltung während eines Jahres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49</a:t>
            </a:fld>
            <a:endParaRPr lang="de-CH" dirty="0"/>
          </a:p>
        </p:txBody>
      </p:sp>
      <p:graphicFrame>
        <p:nvGraphicFramePr>
          <p:cNvPr id="7" name="Group 49"/>
          <p:cNvGraphicFramePr>
            <a:graphicFrameLocks/>
          </p:cNvGraphicFramePr>
          <p:nvPr>
            <p:extLst>
              <p:ext uri="{D42A27DB-BD31-4B8C-83A1-F6EECF244321}">
                <p14:modId xmlns:p14="http://schemas.microsoft.com/office/powerpoint/2010/main" val="3955387418"/>
              </p:ext>
            </p:extLst>
          </p:nvPr>
        </p:nvGraphicFramePr>
        <p:xfrm>
          <a:off x="150765" y="2564904"/>
          <a:ext cx="8856982" cy="3198673"/>
        </p:xfrm>
        <a:graphic>
          <a:graphicData uri="http://schemas.openxmlformats.org/drawingml/2006/table">
            <a:tbl>
              <a:tblPr/>
              <a:tblGrid>
                <a:gridCol w="737018"/>
                <a:gridCol w="739853"/>
                <a:gridCol w="737018"/>
                <a:gridCol w="738437"/>
                <a:gridCol w="738436"/>
                <a:gridCol w="738437"/>
                <a:gridCol w="737018"/>
                <a:gridCol w="738436"/>
                <a:gridCol w="738437"/>
                <a:gridCol w="737018"/>
                <a:gridCol w="731350"/>
                <a:gridCol w="745524"/>
              </a:tblGrid>
              <a:tr h="456337">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Feb</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Mrz</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April</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Mai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Juni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Juli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Aug</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Sept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Okt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Nov</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Dez</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Ein-gabe</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1. Ent-wurf Bud-get</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2. Ent-wurf 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Fiko</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Kennt</a:t>
                      </a:r>
                      <a:r>
                        <a:rPr kumimoji="0" lang="de-CH" sz="1400" b="0" i="0" u="none" strike="noStrike" cap="none" normalizeH="0" baseline="0" dirty="0" smtClean="0">
                          <a:ln>
                            <a:noFill/>
                          </a:ln>
                          <a:solidFill>
                            <a:schemeClr val="tx1"/>
                          </a:solidFill>
                          <a:effectLst/>
                          <a:latin typeface="Arial" pitchFamily="34" charset="0"/>
                          <a:ea typeface="ＭＳ Ｐゴシック" pitchFamily="34" charset="-128"/>
                        </a:rPr>
                        <a:t>-</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nis</a:t>
                      </a: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-nah-</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me</a:t>
                      </a: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 </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Fiko</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Druck 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31.12. letzter Ter-min für GV</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47"/>
          <p:cNvSpPr txBox="1">
            <a:spLocks noChangeArrowheads="1"/>
          </p:cNvSpPr>
          <p:nvPr/>
        </p:nvSpPr>
        <p:spPr bwMode="auto">
          <a:xfrm>
            <a:off x="194026" y="3413695"/>
            <a:ext cx="8770461" cy="371403"/>
          </a:xfrm>
          <a:prstGeom prst="rect">
            <a:avLst/>
          </a:prstGeom>
          <a:solidFill>
            <a:schemeClr val="accent1">
              <a:lumMod val="60000"/>
              <a:lumOff val="40000"/>
            </a:schemeClr>
          </a:solidFill>
          <a:ln>
            <a:noFill/>
          </a:ln>
          <a:effectLs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800" dirty="0"/>
              <a:t>Aktensammlung ganzes Jahr für neues Budget</a:t>
            </a:r>
            <a:endParaRPr lang="de-DE" sz="1800" dirty="0"/>
          </a:p>
        </p:txBody>
      </p:sp>
      <p:sp>
        <p:nvSpPr>
          <p:cNvPr id="9" name="Text Box 48"/>
          <p:cNvSpPr txBox="1">
            <a:spLocks noChangeArrowheads="1"/>
          </p:cNvSpPr>
          <p:nvPr/>
        </p:nvSpPr>
        <p:spPr bwMode="auto">
          <a:xfrm>
            <a:off x="194027" y="3052368"/>
            <a:ext cx="4377974"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309306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2/2</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5</a:t>
            </a:fld>
            <a:endParaRPr lang="de-CH"/>
          </a:p>
        </p:txBody>
      </p:sp>
      <p:sp>
        <p:nvSpPr>
          <p:cNvPr id="3" name="Textfeld 2"/>
          <p:cNvSpPr txBox="1"/>
          <p:nvPr/>
        </p:nvSpPr>
        <p:spPr>
          <a:xfrm>
            <a:off x="1043608" y="1650280"/>
            <a:ext cx="7056784" cy="4154984"/>
          </a:xfrm>
          <a:prstGeom prst="rect">
            <a:avLst/>
          </a:prstGeom>
          <a:noFill/>
        </p:spPr>
        <p:txBody>
          <a:bodyPr wrap="square" rtlCol="0">
            <a:spAutoFit/>
          </a:bodyPr>
          <a:lstStyle/>
          <a:p>
            <a:r>
              <a:rPr lang="de-CH" sz="2400" dirty="0" smtClean="0"/>
              <a:t/>
            </a:r>
            <a:br>
              <a:rPr lang="de-CH" sz="2400" dirty="0" smtClean="0"/>
            </a:br>
            <a:endParaRPr lang="de-CH" sz="2400" dirty="0" smtClean="0"/>
          </a:p>
          <a:p>
            <a:pPr lvl="1" indent="-282575">
              <a:buFont typeface="Arial" pitchFamily="34" charset="0"/>
              <a:buChar char="•"/>
            </a:pPr>
            <a:r>
              <a:rPr lang="de-CH" sz="2400" dirty="0" smtClean="0"/>
              <a:t>Input: Was sagen Kennzahlen?</a:t>
            </a:r>
          </a:p>
          <a:p>
            <a:pPr lvl="1" indent="-282575">
              <a:buFont typeface="Arial" pitchFamily="34" charset="0"/>
              <a:buChar char="•"/>
            </a:pPr>
            <a:r>
              <a:rPr lang="de-CH" sz="2400" dirty="0" smtClean="0">
                <a:solidFill>
                  <a:schemeClr val="tx2">
                    <a:lumMod val="60000"/>
                    <a:lumOff val="40000"/>
                  </a:schemeClr>
                </a:solidFill>
              </a:rPr>
              <a:t>Klassendiskussion aufgrund eines Zeitungsartikels</a:t>
            </a:r>
          </a:p>
          <a:p>
            <a:pPr lvl="1" indent="-282575">
              <a:buFont typeface="Arial" pitchFamily="34" charset="0"/>
              <a:buChar char="•"/>
            </a:pPr>
            <a:r>
              <a:rPr lang="de-CH" sz="2400" dirty="0" smtClean="0"/>
              <a:t>Input: Erklärung der Kennzahlen</a:t>
            </a:r>
          </a:p>
          <a:p>
            <a:pPr lvl="1" indent="-282575">
              <a:buFont typeface="Arial" pitchFamily="34" charset="0"/>
              <a:buChar char="•"/>
            </a:pPr>
            <a:r>
              <a:rPr lang="de-CH" sz="2400" dirty="0">
                <a:solidFill>
                  <a:schemeClr val="tx2">
                    <a:lumMod val="60000"/>
                    <a:lumOff val="40000"/>
                  </a:schemeClr>
                </a:solidFill>
              </a:rPr>
              <a:t>Betriebliche Leistungsziele im Bereich RW</a:t>
            </a:r>
          </a:p>
          <a:p>
            <a:pPr lvl="1" indent="-282575">
              <a:buFont typeface="Arial" pitchFamily="34" charset="0"/>
              <a:buChar char="•"/>
            </a:pPr>
            <a:r>
              <a:rPr lang="de-CH" sz="2400" dirty="0" smtClean="0"/>
              <a:t>Zielabgleich</a:t>
            </a:r>
            <a:endParaRPr lang="de-CH" sz="2400" dirty="0">
              <a:solidFill>
                <a:schemeClr val="accent1"/>
              </a:solidFill>
            </a:endParaRPr>
          </a:p>
          <a:p>
            <a:pPr marL="1357313" lvl="1" indent="-276225">
              <a:buFont typeface="Arial" pitchFamily="34" charset="0"/>
              <a:buChar char="•"/>
            </a:pPr>
            <a:endParaRPr lang="de-CH" sz="2400" dirty="0" smtClean="0">
              <a:solidFill>
                <a:schemeClr val="accent1"/>
              </a:solidFill>
            </a:endParaRPr>
          </a:p>
          <a:p>
            <a:pPr marL="1357313" lvl="1" indent="-276225">
              <a:buFont typeface="Arial" pitchFamily="34" charset="0"/>
              <a:buChar char="•"/>
            </a:pPr>
            <a:endParaRPr lang="de-CH" sz="2400" dirty="0" smtClean="0">
              <a:solidFill>
                <a:schemeClr val="accent1"/>
              </a:solidFill>
            </a:endParaRPr>
          </a:p>
          <a:p>
            <a:pPr marL="87313" lvl="1" indent="-87313"/>
            <a:endParaRPr lang="de-CH"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 Ablauf</a:t>
            </a:r>
            <a:endParaRPr lang="de-CH" dirty="0"/>
          </a:p>
        </p:txBody>
      </p:sp>
      <p:graphicFrame>
        <p:nvGraphicFramePr>
          <p:cNvPr id="7" name="Group 26"/>
          <p:cNvGraphicFramePr>
            <a:graphicFrameLocks noGrp="1"/>
          </p:cNvGraphicFramePr>
          <p:nvPr>
            <p:ph idx="1"/>
            <p:extLst>
              <p:ext uri="{D42A27DB-BD31-4B8C-83A1-F6EECF244321}">
                <p14:modId xmlns:p14="http://schemas.microsoft.com/office/powerpoint/2010/main" val="471068570"/>
              </p:ext>
            </p:extLst>
          </p:nvPr>
        </p:nvGraphicFramePr>
        <p:xfrm>
          <a:off x="619044" y="3658976"/>
          <a:ext cx="7625366" cy="2578336"/>
        </p:xfrm>
        <a:graphic>
          <a:graphicData uri="http://schemas.openxmlformats.org/drawingml/2006/table">
            <a:tbl>
              <a:tblPr/>
              <a:tblGrid>
                <a:gridCol w="1271180"/>
                <a:gridCol w="1271181"/>
                <a:gridCol w="1272896"/>
                <a:gridCol w="1267749"/>
                <a:gridCol w="1272896"/>
                <a:gridCol w="1269464"/>
              </a:tblGrid>
              <a:tr h="2578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Steuerab</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Februar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März</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20.3.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Finanz-statistik</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April</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15.4.</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 Fiko zur Revision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Mai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Bis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15.5.</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Fiko</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Prüfung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Juni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30.6.</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Genehmig.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EWR oder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Gde</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vers.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50</a:t>
            </a:fld>
            <a:endParaRPr lang="de-CH"/>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endParaRPr lang="de-CH" dirty="0"/>
          </a:p>
        </p:txBody>
      </p:sp>
      <p:sp>
        <p:nvSpPr>
          <p:cNvPr id="3" name="Rechteck 2"/>
          <p:cNvSpPr/>
          <p:nvPr/>
        </p:nvSpPr>
        <p:spPr>
          <a:xfrm>
            <a:off x="619043" y="2132856"/>
            <a:ext cx="7913397" cy="1431161"/>
          </a:xfrm>
          <a:prstGeom prst="rect">
            <a:avLst/>
          </a:prstGeom>
        </p:spPr>
        <p:txBody>
          <a:bodyPr wrap="square">
            <a:spAutoFit/>
          </a:bodyPr>
          <a:lstStyle/>
          <a:p>
            <a:pPr marL="233816" indent="-233816">
              <a:lnSpc>
                <a:spcPts val="1753"/>
              </a:lnSpc>
              <a:spcBef>
                <a:spcPct val="0"/>
              </a:spcBef>
            </a:pPr>
            <a:r>
              <a:rPr lang="fr-CH" b="1" dirty="0" err="1"/>
              <a:t>Genehmigung</a:t>
            </a:r>
            <a:r>
              <a:rPr lang="fr-CH" b="1" dirty="0"/>
              <a:t> </a:t>
            </a:r>
            <a:r>
              <a:rPr lang="fr-CH" b="1" dirty="0" err="1"/>
              <a:t>Jahresrechnung</a:t>
            </a:r>
            <a:endParaRPr lang="fr-CH" b="1" dirty="0"/>
          </a:p>
          <a:p>
            <a:pPr>
              <a:spcBef>
                <a:spcPct val="0"/>
              </a:spcBef>
              <a:buFont typeface="Times" pitchFamily="18" charset="0"/>
              <a:buChar char="•"/>
            </a:pPr>
            <a:r>
              <a:rPr lang="de-CH" dirty="0" smtClean="0">
                <a:latin typeface="+mj-lt"/>
                <a:ea typeface="+mj-ea"/>
                <a:cs typeface="+mj-cs"/>
              </a:rPr>
              <a:t> Erstellen Rechnung Exekutive </a:t>
            </a:r>
            <a:r>
              <a:rPr lang="de-CH" dirty="0"/>
              <a:t>(Abschluss durch Finanzverwaltung)</a:t>
            </a:r>
            <a:endParaRPr lang="de-CH" dirty="0">
              <a:latin typeface="+mj-lt"/>
              <a:ea typeface="+mj-ea"/>
              <a:cs typeface="+mj-cs"/>
            </a:endParaRPr>
          </a:p>
          <a:p>
            <a:pPr>
              <a:spcBef>
                <a:spcPct val="0"/>
              </a:spcBef>
              <a:buFont typeface="Times" pitchFamily="18" charset="0"/>
              <a:buChar char="•"/>
            </a:pPr>
            <a:r>
              <a:rPr lang="de-CH" altLang="ja-JP" dirty="0" smtClean="0">
                <a:latin typeface="+mj-lt"/>
                <a:ea typeface="+mj-ea"/>
                <a:cs typeface="+mj-cs"/>
              </a:rPr>
              <a:t> Überprüfung </a:t>
            </a:r>
            <a:r>
              <a:rPr lang="de-CH" altLang="ja-JP" dirty="0">
                <a:latin typeface="+mj-lt"/>
                <a:ea typeface="+mj-ea"/>
                <a:cs typeface="+mj-cs"/>
              </a:rPr>
              <a:t>der Abweichungen zum Budget</a:t>
            </a:r>
            <a:endParaRPr lang="de-CH" dirty="0">
              <a:latin typeface="+mj-lt"/>
              <a:ea typeface="+mj-ea"/>
              <a:cs typeface="+mj-cs"/>
            </a:endParaRPr>
          </a:p>
          <a:p>
            <a:pPr>
              <a:spcBef>
                <a:spcPct val="0"/>
              </a:spcBef>
              <a:buFont typeface="Times" pitchFamily="18" charset="0"/>
              <a:buChar char="•"/>
            </a:pPr>
            <a:r>
              <a:rPr lang="de-CH" dirty="0" smtClean="0">
                <a:latin typeface="+mj-lt"/>
                <a:ea typeface="+mj-ea"/>
                <a:cs typeface="+mj-cs"/>
              </a:rPr>
              <a:t> Finanzkontrolle </a:t>
            </a:r>
            <a:r>
              <a:rPr lang="de-CH" dirty="0">
                <a:latin typeface="+mj-lt"/>
                <a:ea typeface="+mj-ea"/>
                <a:cs typeface="+mj-cs"/>
              </a:rPr>
              <a:t>(Finanzkommission und Bilanzprüfung)</a:t>
            </a:r>
          </a:p>
          <a:p>
            <a:pPr>
              <a:spcBef>
                <a:spcPct val="0"/>
              </a:spcBef>
              <a:buFont typeface="Times" pitchFamily="18" charset="0"/>
              <a:buChar char="•"/>
            </a:pPr>
            <a:r>
              <a:rPr lang="de-CH" dirty="0" smtClean="0">
                <a:latin typeface="+mj-lt"/>
                <a:ea typeface="+mj-ea"/>
                <a:cs typeface="+mj-cs"/>
              </a:rPr>
              <a:t> Legislativbehörde</a:t>
            </a:r>
            <a:endParaRPr lang="de-CH" dirty="0">
              <a:latin typeface="+mj-lt"/>
              <a:ea typeface="+mj-ea"/>
              <a:cs typeface="+mj-cs"/>
            </a:endParaRPr>
          </a:p>
        </p:txBody>
      </p:sp>
      <p:sp>
        <p:nvSpPr>
          <p:cNvPr id="8" name="Text Box 48"/>
          <p:cNvSpPr txBox="1">
            <a:spLocks noChangeArrowheads="1"/>
          </p:cNvSpPr>
          <p:nvPr/>
        </p:nvSpPr>
        <p:spPr bwMode="auto">
          <a:xfrm>
            <a:off x="647322" y="3946816"/>
            <a:ext cx="7553359"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388418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9"/>
          <p:cNvSpPr>
            <a:spLocks noChangeArrowheads="1"/>
          </p:cNvSpPr>
          <p:nvPr/>
        </p:nvSpPr>
        <p:spPr bwMode="auto">
          <a:xfrm>
            <a:off x="150748" y="1227934"/>
            <a:ext cx="8747438" cy="5584001"/>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32771" name="Rectangle 2"/>
          <p:cNvSpPr>
            <a:spLocks noGrp="1" noChangeArrowheads="1"/>
          </p:cNvSpPr>
          <p:nvPr>
            <p:ph type="title"/>
          </p:nvPr>
        </p:nvSpPr>
        <p:spPr>
          <a:xfrm>
            <a:off x="457200" y="689288"/>
            <a:ext cx="8229600" cy="538646"/>
          </a:xfrm>
          <a:solidFill>
            <a:schemeClr val="bg1"/>
          </a:solidFill>
        </p:spPr>
        <p:txBody>
          <a:bodyPr/>
          <a:lstStyle/>
          <a:p>
            <a:pPr eaLnBrk="1" hangingPunct="1"/>
            <a:r>
              <a:rPr lang="de-CH" dirty="0" smtClean="0"/>
              <a:t>Unterschied Rechnung / Budget  </a:t>
            </a:r>
            <a:endParaRPr lang="de-DE" dirty="0" smtClean="0"/>
          </a:p>
        </p:txBody>
      </p:sp>
      <p:sp>
        <p:nvSpPr>
          <p:cNvPr id="110596" name="Rectangle 4"/>
          <p:cNvSpPr>
            <a:spLocks noChangeArrowheads="1"/>
          </p:cNvSpPr>
          <p:nvPr/>
        </p:nvSpPr>
        <p:spPr bwMode="auto">
          <a:xfrm>
            <a:off x="321867" y="2383889"/>
            <a:ext cx="1785884" cy="3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7" name="Rectangle 5"/>
          <p:cNvSpPr>
            <a:spLocks noChangeArrowheads="1"/>
          </p:cNvSpPr>
          <p:nvPr/>
        </p:nvSpPr>
        <p:spPr bwMode="auto">
          <a:xfrm>
            <a:off x="1799466" y="5322005"/>
            <a:ext cx="2402455" cy="42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8" name="Rectangle 6"/>
          <p:cNvSpPr>
            <a:spLocks noChangeArrowheads="1"/>
          </p:cNvSpPr>
          <p:nvPr/>
        </p:nvSpPr>
        <p:spPr bwMode="auto">
          <a:xfrm>
            <a:off x="382981" y="2123332"/>
            <a:ext cx="2587156" cy="4505781"/>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Erfolgs-</a:t>
            </a:r>
            <a:endParaRPr lang="de-CH" sz="2800" dirty="0">
              <a:latin typeface="Arial" pitchFamily="34" charset="0"/>
            </a:endParaRPr>
          </a:p>
          <a:p>
            <a:pPr marL="342373" indent="-342373" algn="ctr" defTabSz="914388">
              <a:defRPr/>
            </a:pPr>
            <a:r>
              <a:rPr lang="de-CH" sz="2800" dirty="0" err="1" smtClean="0">
                <a:latin typeface="Arial" pitchFamily="34" charset="0"/>
              </a:rPr>
              <a:t>rechnung</a:t>
            </a:r>
            <a:r>
              <a:rPr lang="de-CH" dirty="0" smtClean="0">
                <a:latin typeface="Arial" pitchFamily="34" charset="0"/>
              </a:rPr>
              <a:t> </a:t>
            </a:r>
            <a:endParaRPr lang="de-DE" dirty="0">
              <a:latin typeface="Arial" pitchFamily="34" charset="0"/>
            </a:endParaRPr>
          </a:p>
        </p:txBody>
      </p:sp>
      <p:sp>
        <p:nvSpPr>
          <p:cNvPr id="110599" name="Rectangle 7"/>
          <p:cNvSpPr>
            <a:spLocks noChangeArrowheads="1"/>
          </p:cNvSpPr>
          <p:nvPr/>
        </p:nvSpPr>
        <p:spPr bwMode="auto">
          <a:xfrm>
            <a:off x="3154837" y="2123332"/>
            <a:ext cx="2587155" cy="4505781"/>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a:latin typeface="Arial" pitchFamily="34" charset="0"/>
              </a:rPr>
              <a:t>Investitions- </a:t>
            </a:r>
          </a:p>
          <a:p>
            <a:pPr marL="342373" indent="-342373" algn="ctr" defTabSz="914388">
              <a:defRPr/>
            </a:pPr>
            <a:r>
              <a:rPr lang="de-CH" sz="2800">
                <a:latin typeface="Arial" pitchFamily="34" charset="0"/>
              </a:rPr>
              <a:t>Rechnung</a:t>
            </a:r>
            <a:endParaRPr lang="de-DE" sz="2800">
              <a:latin typeface="Arial" pitchFamily="34" charset="0"/>
            </a:endParaRPr>
          </a:p>
        </p:txBody>
      </p:sp>
      <p:sp>
        <p:nvSpPr>
          <p:cNvPr id="110600" name="Rectangle 8"/>
          <p:cNvSpPr>
            <a:spLocks noChangeArrowheads="1"/>
          </p:cNvSpPr>
          <p:nvPr/>
        </p:nvSpPr>
        <p:spPr bwMode="auto">
          <a:xfrm>
            <a:off x="5989164" y="2123332"/>
            <a:ext cx="2587156" cy="4505781"/>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Bilanz</a:t>
            </a:r>
            <a:endParaRPr lang="de-DE" sz="2800" dirty="0">
              <a:latin typeface="Arial" pitchFamily="34" charset="0"/>
            </a:endParaRPr>
          </a:p>
        </p:txBody>
      </p:sp>
      <p:sp>
        <p:nvSpPr>
          <p:cNvPr id="110602" name="Text Box 10"/>
          <p:cNvSpPr txBox="1">
            <a:spLocks noChangeArrowheads="1"/>
          </p:cNvSpPr>
          <p:nvPr/>
        </p:nvSpPr>
        <p:spPr bwMode="auto">
          <a:xfrm>
            <a:off x="452244" y="1340219"/>
            <a:ext cx="5289748" cy="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a:t>Inhalt einer Jahresrechnung</a:t>
            </a:r>
            <a:r>
              <a:rPr lang="de-CH" sz="700"/>
              <a:t> </a:t>
            </a:r>
            <a:endParaRPr lang="de-DE" sz="700"/>
          </a:p>
        </p:txBody>
      </p:sp>
      <p:sp>
        <p:nvSpPr>
          <p:cNvPr id="110603" name="Rectangle 11"/>
          <p:cNvSpPr>
            <a:spLocks noChangeArrowheads="1"/>
          </p:cNvSpPr>
          <p:nvPr/>
        </p:nvSpPr>
        <p:spPr bwMode="auto">
          <a:xfrm>
            <a:off x="5804464" y="1471655"/>
            <a:ext cx="2832969" cy="5224114"/>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110604" name="Text Box 12"/>
          <p:cNvSpPr txBox="1">
            <a:spLocks noChangeArrowheads="1"/>
          </p:cNvSpPr>
          <p:nvPr/>
        </p:nvSpPr>
        <p:spPr bwMode="auto">
          <a:xfrm>
            <a:off x="321867" y="1470844"/>
            <a:ext cx="5482597" cy="523210"/>
          </a:xfrm>
          <a:prstGeom prst="rect">
            <a:avLst/>
          </a:prstGeom>
          <a:solidFill>
            <a:srgbClr val="FFFF00"/>
          </a:solidFill>
          <a:ln>
            <a:noFill/>
          </a:ln>
          <a:effectLs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dirty="0"/>
              <a:t>Inhalt eines </a:t>
            </a:r>
            <a:r>
              <a:rPr lang="de-CH" sz="2800" dirty="0" smtClean="0"/>
              <a:t>Budgets</a:t>
            </a:r>
            <a:endParaRPr lang="de-DE" sz="2800" dirty="0"/>
          </a:p>
        </p:txBody>
      </p:sp>
    </p:spTree>
    <p:extLst>
      <p:ext uri="{BB962C8B-B14F-4D97-AF65-F5344CB8AC3E}">
        <p14:creationId xmlns:p14="http://schemas.microsoft.com/office/powerpoint/2010/main" val="102875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blinds(horizontal)">
                                      <p:cBhvr>
                                        <p:cTn id="7" dur="500"/>
                                        <p:tgtEl>
                                          <p:spTgt spid="110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4"/>
                                        </p:tgtEl>
                                        <p:attrNameLst>
                                          <p:attrName>style.visibility</p:attrName>
                                        </p:attrNameLst>
                                      </p:cBhvr>
                                      <p:to>
                                        <p:strVal val="visible"/>
                                      </p:to>
                                    </p:set>
                                    <p:animEffect transition="in" filter="blinds(horizontal)">
                                      <p:cBhvr>
                                        <p:cTn id="10"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3" grpId="0" animBg="1"/>
      <p:bldP spid="11060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52</a:t>
            </a:fld>
            <a:endParaRPr lang="de-CH"/>
          </a:p>
        </p:txBody>
      </p:sp>
      <p:sp>
        <p:nvSpPr>
          <p:cNvPr id="7" name="Rectangle 3"/>
          <p:cNvSpPr txBox="1">
            <a:spLocks noChangeArrowheads="1"/>
          </p:cNvSpPr>
          <p:nvPr/>
        </p:nvSpPr>
        <p:spPr>
          <a:xfrm>
            <a:off x="755577" y="1844825"/>
            <a:ext cx="7704855" cy="302433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753"/>
              </a:lnSpc>
              <a:spcBef>
                <a:spcPct val="0"/>
              </a:spcBef>
              <a:buNone/>
            </a:pPr>
            <a:endParaRPr lang="fr-CH" sz="2800" dirty="0" smtClean="0">
              <a:solidFill>
                <a:schemeClr val="tx2"/>
              </a:solidFill>
            </a:endParaRPr>
          </a:p>
          <a:p>
            <a:pPr marL="0" indent="0">
              <a:lnSpc>
                <a:spcPts val="1753"/>
              </a:lnSpc>
              <a:spcBef>
                <a:spcPct val="0"/>
              </a:spcBef>
              <a:buNone/>
            </a:pPr>
            <a:r>
              <a:rPr lang="fr-CH" sz="2400" dirty="0" smtClean="0">
                <a:solidFill>
                  <a:schemeClr val="tx2"/>
                </a:solidFill>
              </a:rPr>
              <a:t>EINWOHNERGEMEINDE, ORTSBÜRGERGEMEINDE,</a:t>
            </a:r>
            <a:br>
              <a:rPr lang="fr-CH" sz="2400" dirty="0" smtClean="0">
                <a:solidFill>
                  <a:schemeClr val="tx2"/>
                </a:solidFill>
              </a:rPr>
            </a:br>
            <a:r>
              <a:rPr lang="fr-CH" sz="2400" dirty="0" smtClean="0">
                <a:solidFill>
                  <a:schemeClr val="tx2"/>
                </a:solidFill>
              </a:rPr>
              <a:t> </a:t>
            </a:r>
          </a:p>
          <a:p>
            <a:pPr marL="0" indent="0">
              <a:lnSpc>
                <a:spcPts val="1753"/>
              </a:lnSpc>
              <a:spcBef>
                <a:spcPct val="0"/>
              </a:spcBef>
              <a:buNone/>
            </a:pPr>
            <a:r>
              <a:rPr lang="de-CH" sz="2400" dirty="0" smtClean="0">
                <a:solidFill>
                  <a:schemeClr val="tx2"/>
                </a:solidFill>
              </a:rPr>
              <a:t>GEMEINDEVERBÄNDE</a:t>
            </a:r>
            <a:endParaRPr lang="fr-CH" sz="2400" dirty="0">
              <a:solidFill>
                <a:schemeClr val="tx2"/>
              </a:solidFill>
            </a:endParaRPr>
          </a:p>
          <a:p>
            <a:pPr marL="0" indent="0">
              <a:lnSpc>
                <a:spcPts val="1753"/>
              </a:lnSpc>
              <a:spcBef>
                <a:spcPct val="0"/>
              </a:spcBef>
              <a:buNone/>
            </a:pPr>
            <a:endParaRPr lang="fr-CH" sz="2400" dirty="0">
              <a:solidFill>
                <a:schemeClr val="tx2"/>
              </a:solidFill>
            </a:endParaRPr>
          </a:p>
          <a:p>
            <a:pPr marL="0" indent="0">
              <a:lnSpc>
                <a:spcPts val="1753"/>
              </a:lnSpc>
              <a:spcBef>
                <a:spcPct val="0"/>
              </a:spcBef>
              <a:buNone/>
            </a:pPr>
            <a:r>
              <a:rPr lang="fr-CH" sz="2400" dirty="0" smtClean="0">
                <a:solidFill>
                  <a:schemeClr val="tx2"/>
                </a:solidFill>
              </a:rPr>
              <a:t> </a:t>
            </a:r>
          </a:p>
          <a:p>
            <a:pPr marL="233816" indent="-233816">
              <a:lnSpc>
                <a:spcPts val="1753"/>
              </a:lnSpc>
              <a:spcBef>
                <a:spcPct val="0"/>
              </a:spcBef>
              <a:buFont typeface="Times" pitchFamily="18" charset="0"/>
              <a:buChar char="•"/>
            </a:pPr>
            <a:r>
              <a:rPr lang="de-CH" sz="2400" dirty="0" smtClean="0"/>
              <a:t>Erfolgsrechnung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Investitionsrechnung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Bilanz</a:t>
            </a:r>
          </a:p>
          <a:p>
            <a:pPr marL="0" indent="0">
              <a:lnSpc>
                <a:spcPts val="1753"/>
              </a:lnSpc>
              <a:spcBef>
                <a:spcPct val="0"/>
              </a:spcBef>
              <a:buNone/>
            </a:pPr>
            <a:endParaRPr lang="de-CH" sz="2400" dirty="0" smtClean="0"/>
          </a:p>
          <a:p>
            <a:pPr marL="233816" indent="-233816">
              <a:lnSpc>
                <a:spcPts val="1753"/>
              </a:lnSpc>
              <a:spcBef>
                <a:spcPct val="0"/>
              </a:spcBef>
            </a:pPr>
            <a:endParaRPr lang="de-CH" sz="2400" dirty="0" smtClean="0"/>
          </a:p>
          <a:p>
            <a:pPr marL="0" indent="0">
              <a:lnSpc>
                <a:spcPts val="1753"/>
              </a:lnSpc>
              <a:spcBef>
                <a:spcPct val="0"/>
              </a:spcBef>
              <a:buNone/>
            </a:pPr>
            <a:endParaRPr lang="de-CH" sz="2800" dirty="0" smtClean="0"/>
          </a:p>
          <a:p>
            <a:pPr marL="233816" indent="-233816">
              <a:lnSpc>
                <a:spcPts val="1753"/>
              </a:lnSpc>
              <a:spcBef>
                <a:spcPct val="0"/>
              </a:spcBef>
            </a:pPr>
            <a:endParaRPr lang="de-CH" sz="2800" dirty="0"/>
          </a:p>
        </p:txBody>
      </p:sp>
    </p:spTree>
    <p:extLst>
      <p:ext uri="{BB962C8B-B14F-4D97-AF65-F5344CB8AC3E}">
        <p14:creationId xmlns:p14="http://schemas.microsoft.com/office/powerpoint/2010/main" val="362591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3" name="Rectangle 15"/>
          <p:cNvSpPr>
            <a:spLocks noChangeArrowheads="1"/>
          </p:cNvSpPr>
          <p:nvPr/>
        </p:nvSpPr>
        <p:spPr bwMode="auto">
          <a:xfrm>
            <a:off x="5372592" y="836711"/>
            <a:ext cx="3771408" cy="6248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34819" name="Rectangle 2"/>
          <p:cNvSpPr>
            <a:spLocks noGrp="1" noChangeArrowheads="1"/>
          </p:cNvSpPr>
          <p:nvPr>
            <p:ph type="title"/>
          </p:nvPr>
        </p:nvSpPr>
        <p:spPr>
          <a:xfrm>
            <a:off x="92353" y="665396"/>
            <a:ext cx="8728543" cy="417907"/>
          </a:xfrm>
          <a:solidFill>
            <a:schemeClr val="bg1"/>
          </a:solidFill>
        </p:spPr>
        <p:txBody>
          <a:bodyPr/>
          <a:lstStyle/>
          <a:p>
            <a:pPr eaLnBrk="1" hangingPunct="1"/>
            <a:r>
              <a:rPr lang="de-CH" sz="2400" dirty="0" smtClean="0"/>
              <a:t>«Mechanik» des Jahresabschlusses</a:t>
            </a:r>
            <a:endParaRPr lang="de-DE" sz="2400" dirty="0" smtClean="0"/>
          </a:p>
        </p:txBody>
      </p:sp>
      <p:sp>
        <p:nvSpPr>
          <p:cNvPr id="109596" name="Rectangle 28"/>
          <p:cNvSpPr>
            <a:spLocks noChangeArrowheads="1"/>
          </p:cNvSpPr>
          <p:nvPr/>
        </p:nvSpPr>
        <p:spPr bwMode="auto">
          <a:xfrm>
            <a:off x="0" y="1126766"/>
            <a:ext cx="184706"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a:defRPr/>
            </a:pPr>
            <a:endParaRPr lang="de-CH">
              <a:latin typeface="Arial" pitchFamily="34" charset="0"/>
            </a:endParaRPr>
          </a:p>
        </p:txBody>
      </p:sp>
      <p:grpSp>
        <p:nvGrpSpPr>
          <p:cNvPr id="34821" name="Group 16"/>
          <p:cNvGrpSpPr>
            <a:grpSpLocks noChangeAspect="1"/>
          </p:cNvGrpSpPr>
          <p:nvPr/>
        </p:nvGrpSpPr>
        <p:grpSpPr bwMode="auto">
          <a:xfrm>
            <a:off x="311002" y="1085419"/>
            <a:ext cx="8637433" cy="5267301"/>
            <a:chOff x="1134" y="2936"/>
            <a:chExt cx="12780" cy="7353"/>
          </a:xfrm>
        </p:grpSpPr>
        <p:sp>
          <p:nvSpPr>
            <p:cNvPr id="34825" name="AutoShape 27"/>
            <p:cNvSpPr>
              <a:spLocks noChangeAspect="1" noChangeArrowheads="1" noTextEdit="1"/>
            </p:cNvSpPr>
            <p:nvPr/>
          </p:nvSpPr>
          <p:spPr bwMode="auto">
            <a:xfrm>
              <a:off x="1134" y="2936"/>
              <a:ext cx="12780" cy="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34826" name="Rectangle 26"/>
            <p:cNvSpPr>
              <a:spLocks noChangeArrowheads="1"/>
            </p:cNvSpPr>
            <p:nvPr/>
          </p:nvSpPr>
          <p:spPr bwMode="auto">
            <a:xfrm>
              <a:off x="1145" y="3762"/>
              <a:ext cx="1900" cy="6514"/>
            </a:xfrm>
            <a:prstGeom prst="rect">
              <a:avLst/>
            </a:prstGeom>
            <a:solidFill>
              <a:srgbClr val="99CCFF"/>
            </a:solid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Investitions-ausgaben </a:t>
              </a:r>
              <a:endParaRPr lang="de-CH" sz="2100"/>
            </a:p>
          </p:txBody>
        </p:sp>
        <p:sp>
          <p:nvSpPr>
            <p:cNvPr id="34827" name="Rectangle 25" descr="Ausgefüllte Rauten"/>
            <p:cNvSpPr>
              <a:spLocks noChangeArrowheads="1"/>
            </p:cNvSpPr>
            <p:nvPr/>
          </p:nvSpPr>
          <p:spPr bwMode="auto">
            <a:xfrm>
              <a:off x="3316" y="3762"/>
              <a:ext cx="1900" cy="4034"/>
            </a:xfrm>
            <a:prstGeom prst="rect">
              <a:avLst/>
            </a:prstGeom>
            <a:pattFill prst="solidDmnd">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Investitions-einnahmen</a:t>
              </a:r>
              <a:endParaRPr lang="de-CH" sz="2100"/>
            </a:p>
          </p:txBody>
        </p:sp>
        <p:sp>
          <p:nvSpPr>
            <p:cNvPr id="34828" name="Rectangle 24" descr="Diagonal weit nach oben"/>
            <p:cNvSpPr>
              <a:spLocks noChangeArrowheads="1"/>
            </p:cNvSpPr>
            <p:nvPr/>
          </p:nvSpPr>
          <p:spPr bwMode="auto">
            <a:xfrm>
              <a:off x="3316" y="7833"/>
              <a:ext cx="1900"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29" name="Rectangle 23" descr="Diagonal weit nach oben"/>
            <p:cNvSpPr>
              <a:spLocks noChangeArrowheads="1"/>
            </p:cNvSpPr>
            <p:nvPr/>
          </p:nvSpPr>
          <p:spPr bwMode="auto">
            <a:xfrm>
              <a:off x="5488" y="7833"/>
              <a:ext cx="1899"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30" name="Rectangle 22"/>
            <p:cNvSpPr>
              <a:spLocks noChangeArrowheads="1"/>
            </p:cNvSpPr>
            <p:nvPr/>
          </p:nvSpPr>
          <p:spPr bwMode="auto">
            <a:xfrm>
              <a:off x="7659" y="7833"/>
              <a:ext cx="1900" cy="1763"/>
            </a:xfrm>
            <a:prstGeom prst="rect">
              <a:avLst/>
            </a:pr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eaLnBrk="0" hangingPunct="0">
                <a:spcBef>
                  <a:spcPct val="0"/>
                </a:spcBef>
              </a:pPr>
              <a:r>
                <a:rPr lang="de-CH" i="1">
                  <a:cs typeface="Times New Roman" pitchFamily="18" charset="0"/>
                </a:rPr>
                <a:t>= </a:t>
              </a:r>
            </a:p>
            <a:p>
              <a:pPr algn="ctr" eaLnBrk="0" hangingPunct="0">
                <a:spcBef>
                  <a:spcPct val="0"/>
                </a:spcBef>
              </a:pPr>
              <a:r>
                <a:rPr lang="de-CH" i="1">
                  <a:cs typeface="Times New Roman" pitchFamily="18" charset="0"/>
                </a:rPr>
                <a:t>Selbst-finan-zierung</a:t>
              </a:r>
              <a:endParaRPr lang="de-CH" sz="2100" i="1"/>
            </a:p>
          </p:txBody>
        </p:sp>
        <p:sp>
          <p:nvSpPr>
            <p:cNvPr id="34831" name="Rectangle 21"/>
            <p:cNvSpPr>
              <a:spLocks noChangeArrowheads="1"/>
            </p:cNvSpPr>
            <p:nvPr/>
          </p:nvSpPr>
          <p:spPr bwMode="auto">
            <a:xfrm>
              <a:off x="7659" y="9733"/>
              <a:ext cx="1900" cy="543"/>
            </a:xfrm>
            <a:prstGeom prst="rect">
              <a:avLst/>
            </a:prstGeom>
            <a:solidFill>
              <a:srgbClr val="CCFFFF"/>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Fremdkapital</a:t>
              </a:r>
              <a:endParaRPr lang="de-CH" sz="2100"/>
            </a:p>
          </p:txBody>
        </p:sp>
        <p:sp>
          <p:nvSpPr>
            <p:cNvPr id="34832" name="Rectangle 20" descr="Horizontale Steine"/>
            <p:cNvSpPr>
              <a:spLocks noChangeArrowheads="1"/>
            </p:cNvSpPr>
            <p:nvPr/>
          </p:nvSpPr>
          <p:spPr bwMode="auto">
            <a:xfrm>
              <a:off x="9830" y="7833"/>
              <a:ext cx="1900" cy="2443"/>
            </a:xfrm>
            <a:prstGeom prst="rect">
              <a:avLst/>
            </a:prstGeom>
            <a:pattFill prst="horzBrick">
              <a:fgClr>
                <a:srgbClr val="FFCC99"/>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Abschrei-bungen</a:t>
              </a:r>
              <a:endParaRPr lang="de-CH" sz="2100"/>
            </a:p>
          </p:txBody>
        </p:sp>
        <p:sp>
          <p:nvSpPr>
            <p:cNvPr id="34833" name="Rectangle 19"/>
            <p:cNvSpPr>
              <a:spLocks noChangeArrowheads="1"/>
            </p:cNvSpPr>
            <p:nvPr/>
          </p:nvSpPr>
          <p:spPr bwMode="auto">
            <a:xfrm>
              <a:off x="9830" y="2947"/>
              <a:ext cx="1900" cy="4849"/>
            </a:xfrm>
            <a:prstGeom prst="rect">
              <a:avLst/>
            </a:prstGeom>
            <a:solidFill>
              <a:srgbClr val="00FF00"/>
            </a:solid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Aufwand aus der </a:t>
              </a:r>
              <a:r>
                <a:rPr lang="de-CH" sz="1600" dirty="0" smtClean="0">
                  <a:cs typeface="Times New Roman" pitchFamily="18" charset="0"/>
                </a:rPr>
                <a:t>Erfolgs-rechnung z.B</a:t>
              </a:r>
              <a:r>
                <a:rPr lang="de-CH" sz="1600" dirty="0">
                  <a:cs typeface="Times New Roman" pitchFamily="18" charset="0"/>
                </a:rPr>
                <a:t>.</a:t>
              </a:r>
              <a:endParaRPr lang="de-DE" sz="900" dirty="0"/>
            </a:p>
            <a:p>
              <a:pPr eaLnBrk="0" hangingPunct="0">
                <a:spcBef>
                  <a:spcPct val="0"/>
                </a:spcBef>
              </a:pPr>
              <a:r>
                <a:rPr lang="de-CH" sz="1600" dirty="0">
                  <a:cs typeface="Times New Roman" pitchFamily="18" charset="0"/>
                </a:rPr>
                <a:t>Personal-Sach-</a:t>
              </a:r>
            </a:p>
            <a:p>
              <a:pPr eaLnBrk="0" hangingPunct="0">
                <a:spcBef>
                  <a:spcPct val="0"/>
                </a:spcBef>
              </a:pPr>
              <a:r>
                <a:rPr lang="de-CH" sz="1600" dirty="0">
                  <a:cs typeface="Times New Roman" pitchFamily="18" charset="0"/>
                </a:rPr>
                <a:t>Zins-aufwand</a:t>
              </a:r>
              <a:endParaRPr lang="de-CH" sz="2100" dirty="0"/>
            </a:p>
          </p:txBody>
        </p:sp>
        <p:sp>
          <p:nvSpPr>
            <p:cNvPr id="34834" name="Rectangle 18" descr="Ausgefüllte Rauten"/>
            <p:cNvSpPr>
              <a:spLocks noChangeArrowheads="1"/>
            </p:cNvSpPr>
            <p:nvPr/>
          </p:nvSpPr>
          <p:spPr bwMode="auto">
            <a:xfrm>
              <a:off x="12001" y="2947"/>
              <a:ext cx="1900" cy="6649"/>
            </a:xfrm>
            <a:prstGeom prst="rect">
              <a:avLst/>
            </a:prstGeom>
            <a:pattFill prst="solidDmnd">
              <a:fgClr>
                <a:srgbClr val="00FF00"/>
              </a:fgClr>
              <a:bgClr>
                <a:srgbClr val="FFFFFF"/>
              </a:bgClr>
            </a:patt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Ertrag aus der </a:t>
              </a:r>
              <a:r>
                <a:rPr lang="de-CH" sz="1600" dirty="0" smtClean="0">
                  <a:cs typeface="Times New Roman" pitchFamily="18" charset="0"/>
                </a:rPr>
                <a:t>Erfolgs-rechnung</a:t>
              </a:r>
              <a:endParaRPr lang="de-DE" sz="900" dirty="0"/>
            </a:p>
            <a:p>
              <a:pPr eaLnBrk="0" hangingPunct="0">
                <a:spcBef>
                  <a:spcPct val="0"/>
                </a:spcBef>
              </a:pPr>
              <a:r>
                <a:rPr lang="de-CH" sz="1600" dirty="0">
                  <a:cs typeface="Times New Roman" pitchFamily="18" charset="0"/>
                </a:rPr>
                <a:t>z.B. Steuern</a:t>
              </a:r>
              <a:endParaRPr lang="de-CH" sz="2100" dirty="0"/>
            </a:p>
          </p:txBody>
        </p:sp>
        <p:sp>
          <p:nvSpPr>
            <p:cNvPr id="34835" name="Rectangle 17"/>
            <p:cNvSpPr>
              <a:spLocks noChangeArrowheads="1"/>
            </p:cNvSpPr>
            <p:nvPr/>
          </p:nvSpPr>
          <p:spPr bwMode="auto">
            <a:xfrm>
              <a:off x="11993" y="9641"/>
              <a:ext cx="1904" cy="645"/>
            </a:xfrm>
            <a:prstGeom prst="rect">
              <a:avLst/>
            </a:prstGeom>
            <a:solidFill>
              <a:srgbClr val="FFCC99"/>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Aufwand-überschuss</a:t>
              </a:r>
              <a:endParaRPr lang="de-CH" sz="2100"/>
            </a:p>
          </p:txBody>
        </p:sp>
      </p:grpSp>
      <p:sp>
        <p:nvSpPr>
          <p:cNvPr id="109607" name="Rectangle 39"/>
          <p:cNvSpPr>
            <a:spLocks noChangeArrowheads="1"/>
          </p:cNvSpPr>
          <p:nvPr/>
        </p:nvSpPr>
        <p:spPr bwMode="auto">
          <a:xfrm>
            <a:off x="0" y="5337390"/>
            <a:ext cx="184706" cy="4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eaLnBrk="0" hangingPunct="0">
              <a:spcBef>
                <a:spcPct val="0"/>
              </a:spcBef>
              <a:defRPr/>
            </a:pPr>
            <a:endParaRPr lang="de-DE" sz="2100">
              <a:latin typeface="Arial" pitchFamily="34" charset="0"/>
            </a:endParaRPr>
          </a:p>
        </p:txBody>
      </p:sp>
      <p:sp>
        <p:nvSpPr>
          <p:cNvPr id="109608" name="Rectangle 40"/>
          <p:cNvSpPr>
            <a:spLocks noChangeArrowheads="1"/>
          </p:cNvSpPr>
          <p:nvPr/>
        </p:nvSpPr>
        <p:spPr bwMode="auto">
          <a:xfrm>
            <a:off x="3154495" y="1085419"/>
            <a:ext cx="5851996" cy="56336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09609" name="AutoShape 41"/>
          <p:cNvSpPr>
            <a:spLocks noChangeArrowheads="1"/>
          </p:cNvSpPr>
          <p:nvPr/>
        </p:nvSpPr>
        <p:spPr bwMode="auto">
          <a:xfrm>
            <a:off x="3524236" y="2971224"/>
            <a:ext cx="2095528" cy="1698665"/>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lstStyle/>
          <a:p>
            <a:pPr marL="342373" indent="-342373" algn="ctr" defTabSz="914388">
              <a:defRPr/>
            </a:pPr>
            <a:endParaRPr lang="de-DE">
              <a:latin typeface="Arial" pitchFamily="34" charset="0"/>
            </a:endParaRPr>
          </a:p>
        </p:txBody>
      </p:sp>
      <p:sp>
        <p:nvSpPr>
          <p:cNvPr id="2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53</a:t>
            </a:fld>
            <a:endParaRPr lang="de-CH" dirty="0"/>
          </a:p>
        </p:txBody>
      </p:sp>
    </p:spTree>
    <p:extLst>
      <p:ext uri="{BB962C8B-B14F-4D97-AF65-F5344CB8AC3E}">
        <p14:creationId xmlns:p14="http://schemas.microsoft.com/office/powerpoint/2010/main" val="39524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9608"/>
                                        </p:tgtEl>
                                        <p:attrNameLst>
                                          <p:attrName>ppt_x</p:attrName>
                                        </p:attrNameLst>
                                      </p:cBhvr>
                                      <p:tavLst>
                                        <p:tav tm="0">
                                          <p:val>
                                            <p:strVal val="ppt_x"/>
                                          </p:val>
                                        </p:tav>
                                        <p:tav tm="100000">
                                          <p:val>
                                            <p:strVal val="ppt_x"/>
                                          </p:val>
                                        </p:tav>
                                      </p:tavLst>
                                    </p:anim>
                                    <p:anim calcmode="lin" valueType="num">
                                      <p:cBhvr additive="base">
                                        <p:cTn id="7" dur="500"/>
                                        <p:tgtEl>
                                          <p:spTgt spid="109608"/>
                                        </p:tgtEl>
                                        <p:attrNameLst>
                                          <p:attrName>ppt_y</p:attrName>
                                        </p:attrNameLst>
                                      </p:cBhvr>
                                      <p:tavLst>
                                        <p:tav tm="0">
                                          <p:val>
                                            <p:strVal val="ppt_y"/>
                                          </p:val>
                                        </p:tav>
                                        <p:tav tm="100000">
                                          <p:val>
                                            <p:strVal val="1+ppt_h/2"/>
                                          </p:val>
                                        </p:tav>
                                      </p:tavLst>
                                    </p:anim>
                                    <p:set>
                                      <p:cBhvr>
                                        <p:cTn id="8" dur="1" fill="hold">
                                          <p:stCondLst>
                                            <p:cond delay="499"/>
                                          </p:stCondLst>
                                        </p:cTn>
                                        <p:tgtEl>
                                          <p:spTgt spid="109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Ergebnis/Erfolgsausweis</a:t>
            </a:r>
            <a:endParaRPr lang="de-CH" dirty="0"/>
          </a:p>
        </p:txBody>
      </p:sp>
      <p:sp>
        <p:nvSpPr>
          <p:cNvPr id="3" name="Inhaltsplatzhalter 2"/>
          <p:cNvSpPr>
            <a:spLocks noGrp="1"/>
          </p:cNvSpPr>
          <p:nvPr>
            <p:ph idx="1"/>
          </p:nvPr>
        </p:nvSpPr>
        <p:spPr>
          <a:xfrm>
            <a:off x="457200" y="1916832"/>
            <a:ext cx="8229600" cy="1368152"/>
          </a:xfrm>
        </p:spPr>
        <p:txBody>
          <a:bodyPr>
            <a:normAutofit fontScale="85000" lnSpcReduction="10000"/>
          </a:bodyPr>
          <a:lstStyle/>
          <a:p>
            <a:pPr>
              <a:spcAft>
                <a:spcPts val="600"/>
              </a:spcAft>
            </a:pPr>
            <a:r>
              <a:rPr lang="de-CH" sz="2600" dirty="0"/>
              <a:t>Erfolgsausweis der Einwohnergemeinde (nur steuerfinanzierter Teil)</a:t>
            </a:r>
          </a:p>
          <a:p>
            <a:pPr>
              <a:spcAft>
                <a:spcPts val="600"/>
              </a:spcAft>
            </a:pPr>
            <a:r>
              <a:rPr lang="de-CH" sz="2600" dirty="0" smtClean="0"/>
              <a:t>Erfolgsausweis jedes Werkes (Spezialfinanzierung)</a:t>
            </a:r>
          </a:p>
          <a:p>
            <a:r>
              <a:rPr lang="de-CH" sz="2600" dirty="0" smtClean="0"/>
              <a:t>Erfolgsausweis </a:t>
            </a:r>
            <a:r>
              <a:rPr lang="de-CH" sz="2600" dirty="0"/>
              <a:t>der Einwohnergemeinde (gesamt)</a:t>
            </a:r>
          </a:p>
          <a:p>
            <a:endParaRPr lang="de-CH" sz="2000" dirty="0"/>
          </a:p>
          <a:p>
            <a:endParaRPr lang="de-CH" sz="2000" dirty="0" smtClean="0"/>
          </a:p>
          <a:p>
            <a:pPr marL="0" indent="0">
              <a:buNone/>
            </a:pPr>
            <a:endParaRPr lang="de-CH" sz="1800" dirty="0" smtClean="0"/>
          </a:p>
          <a:p>
            <a:pPr marL="0" indent="0">
              <a:buNone/>
            </a:pPr>
            <a:endParaRPr lang="de-CH" sz="1800" dirty="0"/>
          </a:p>
        </p:txBody>
      </p:sp>
      <p:sp>
        <p:nvSpPr>
          <p:cNvPr id="4" name="Rechteck 3"/>
          <p:cNvSpPr/>
          <p:nvPr/>
        </p:nvSpPr>
        <p:spPr>
          <a:xfrm>
            <a:off x="215516" y="3779476"/>
            <a:ext cx="1512168" cy="158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latin typeface="Arial" pitchFamily="34" charset="0"/>
                <a:cs typeface="Arial" pitchFamily="34" charset="0"/>
              </a:rPr>
              <a:t>Erfolgsaus-weis Kehricht</a:t>
            </a:r>
            <a:endParaRPr lang="de-CH" dirty="0">
              <a:latin typeface="Arial" pitchFamily="34" charset="0"/>
              <a:cs typeface="Arial" pitchFamily="34" charset="0"/>
            </a:endParaRPr>
          </a:p>
        </p:txBody>
      </p:sp>
      <p:sp>
        <p:nvSpPr>
          <p:cNvPr id="5" name="Rechteck 4"/>
          <p:cNvSpPr/>
          <p:nvPr/>
        </p:nvSpPr>
        <p:spPr>
          <a:xfrm>
            <a:off x="1907704" y="3779476"/>
            <a:ext cx="1431776"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smtClean="0">
                <a:latin typeface="Arial" pitchFamily="34" charset="0"/>
                <a:cs typeface="Arial" pitchFamily="34" charset="0"/>
              </a:rPr>
              <a:t>Erfolgsaus-weis Abwasser</a:t>
            </a:r>
            <a:endParaRPr lang="de-CH" dirty="0">
              <a:latin typeface="Arial" pitchFamily="34" charset="0"/>
              <a:cs typeface="Arial" pitchFamily="34" charset="0"/>
            </a:endParaRPr>
          </a:p>
        </p:txBody>
      </p:sp>
      <p:sp>
        <p:nvSpPr>
          <p:cNvPr id="6" name="Rechteck 5"/>
          <p:cNvSpPr/>
          <p:nvPr/>
        </p:nvSpPr>
        <p:spPr>
          <a:xfrm>
            <a:off x="3491880" y="3781645"/>
            <a:ext cx="1423392" cy="15820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smtClean="0">
                <a:latin typeface="Arial" pitchFamily="34" charset="0"/>
                <a:cs typeface="Arial" pitchFamily="34" charset="0"/>
              </a:rPr>
              <a:t>Erfolgsaus-weis Wasser</a:t>
            </a:r>
            <a:endParaRPr lang="de-CH" dirty="0">
              <a:latin typeface="Arial" pitchFamily="34" charset="0"/>
              <a:cs typeface="Arial" pitchFamily="34" charset="0"/>
            </a:endParaRPr>
          </a:p>
        </p:txBody>
      </p:sp>
      <p:sp>
        <p:nvSpPr>
          <p:cNvPr id="7" name="Rechteck 6"/>
          <p:cNvSpPr/>
          <p:nvPr/>
        </p:nvSpPr>
        <p:spPr>
          <a:xfrm>
            <a:off x="5076056" y="3781645"/>
            <a:ext cx="1423392" cy="15820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(steuer-finanziert)</a:t>
            </a:r>
            <a:endParaRPr lang="de-CH" dirty="0">
              <a:latin typeface="Arial" pitchFamily="34" charset="0"/>
              <a:cs typeface="Arial" pitchFamily="34" charset="0"/>
            </a:endParaRPr>
          </a:p>
        </p:txBody>
      </p:sp>
      <p:sp>
        <p:nvSpPr>
          <p:cNvPr id="8" name="Rechteck 7"/>
          <p:cNvSpPr/>
          <p:nvPr/>
        </p:nvSpPr>
        <p:spPr>
          <a:xfrm>
            <a:off x="6732240" y="3419436"/>
            <a:ext cx="2088232" cy="19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Total</a:t>
            </a:r>
            <a:endParaRPr lang="de-CH" dirty="0">
              <a:latin typeface="Arial" pitchFamily="34" charset="0"/>
              <a:cs typeface="Arial" pitchFamily="34" charset="0"/>
            </a:endParaRPr>
          </a:p>
        </p:txBody>
      </p:sp>
      <p:sp>
        <p:nvSpPr>
          <p:cNvPr id="9" name="Pfeil nach unten 8"/>
          <p:cNvSpPr/>
          <p:nvPr/>
        </p:nvSpPr>
        <p:spPr>
          <a:xfrm>
            <a:off x="7452320" y="5445224"/>
            <a:ext cx="79208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6732240" y="5898952"/>
            <a:ext cx="2321024" cy="369332"/>
          </a:xfrm>
          <a:prstGeom prst="rect">
            <a:avLst/>
          </a:prstGeom>
          <a:noFill/>
        </p:spPr>
        <p:txBody>
          <a:bodyPr wrap="square" rtlCol="0">
            <a:spAutoFit/>
          </a:bodyPr>
          <a:lstStyle/>
          <a:p>
            <a:r>
              <a:rPr lang="de-CH" dirty="0" smtClean="0">
                <a:latin typeface="Arial" pitchFamily="34" charset="0"/>
                <a:cs typeface="Arial" pitchFamily="34" charset="0"/>
              </a:rPr>
              <a:t>Geldflussrechnung</a:t>
            </a:r>
            <a:endParaRPr lang="de-CH" dirty="0">
              <a:latin typeface="Arial" pitchFamily="34" charset="0"/>
              <a:cs typeface="Arial" pitchFamily="34" charset="0"/>
            </a:endParaRPr>
          </a:p>
        </p:txBody>
      </p:sp>
      <p:sp>
        <p:nvSpPr>
          <p:cNvPr id="11" name="Explosion 1 10"/>
          <p:cNvSpPr/>
          <p:nvPr/>
        </p:nvSpPr>
        <p:spPr>
          <a:xfrm>
            <a:off x="827584" y="5085184"/>
            <a:ext cx="5400600" cy="167556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CH" dirty="0" smtClean="0">
                <a:latin typeface="Arial" pitchFamily="34" charset="0"/>
                <a:cs typeface="Arial" pitchFamily="34" charset="0"/>
              </a:rPr>
              <a:t>Basiszahlen für die Finanzplanung</a:t>
            </a:r>
            <a:endParaRPr lang="de-CH" dirty="0">
              <a:latin typeface="Arial" pitchFamily="34" charset="0"/>
              <a:cs typeface="Arial" pitchFamily="34" charset="0"/>
            </a:endParaRPr>
          </a:p>
        </p:txBody>
      </p: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54</a:t>
            </a:fld>
            <a:endParaRPr lang="de-CH" dirty="0"/>
          </a:p>
        </p:txBody>
      </p:sp>
    </p:spTree>
    <p:extLst>
      <p:ext uri="{BB962C8B-B14F-4D97-AF65-F5344CB8AC3E}">
        <p14:creationId xmlns:p14="http://schemas.microsoft.com/office/powerpoint/2010/main" val="16936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55</a:t>
            </a:fld>
            <a:endParaRPr lang="de-CH"/>
          </a:p>
        </p:txBody>
      </p:sp>
      <p:sp>
        <p:nvSpPr>
          <p:cNvPr id="9" name="Pfeil nach rechts 8"/>
          <p:cNvSpPr/>
          <p:nvPr/>
        </p:nvSpPr>
        <p:spPr>
          <a:xfrm>
            <a:off x="107504" y="197870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2" name="Pfeil nach rechts 11"/>
          <p:cNvSpPr/>
          <p:nvPr/>
        </p:nvSpPr>
        <p:spPr>
          <a:xfrm>
            <a:off x="107504" y="4338816"/>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3" name="Pfeil nach rechts 12"/>
          <p:cNvSpPr/>
          <p:nvPr/>
        </p:nvSpPr>
        <p:spPr>
          <a:xfrm>
            <a:off x="80072" y="490688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4" name="Pfeil nach rechts 13"/>
          <p:cNvSpPr/>
          <p:nvPr/>
        </p:nvSpPr>
        <p:spPr>
          <a:xfrm>
            <a:off x="83236" y="5201768"/>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5" name="Pfeil nach rechts 14"/>
          <p:cNvSpPr/>
          <p:nvPr/>
        </p:nvSpPr>
        <p:spPr>
          <a:xfrm>
            <a:off x="99180" y="579075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6" name="Pfeil nach rechts 15"/>
          <p:cNvSpPr/>
          <p:nvPr/>
        </p:nvSpPr>
        <p:spPr>
          <a:xfrm>
            <a:off x="107504" y="611044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11" y="1330968"/>
            <a:ext cx="7799253" cy="5209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033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56</a:t>
            </a:fld>
            <a:endParaRPr lang="de-CH"/>
          </a:p>
        </p:txBody>
      </p:sp>
      <p:sp>
        <p:nvSpPr>
          <p:cNvPr id="8" name="Pfeil nach rechts 7"/>
          <p:cNvSpPr/>
          <p:nvPr/>
        </p:nvSpPr>
        <p:spPr>
          <a:xfrm>
            <a:off x="227731" y="257012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Pfeil nach rechts 8"/>
          <p:cNvSpPr/>
          <p:nvPr/>
        </p:nvSpPr>
        <p:spPr>
          <a:xfrm>
            <a:off x="120347" y="507742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Pfeil nach rechts 9"/>
          <p:cNvSpPr/>
          <p:nvPr/>
        </p:nvSpPr>
        <p:spPr>
          <a:xfrm>
            <a:off x="120347" y="558875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03" y="1844824"/>
            <a:ext cx="8160693" cy="4193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2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sagen uns Kennzahlen?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57</a:t>
            </a:fld>
            <a:endParaRPr lang="de-CH"/>
          </a:p>
        </p:txBody>
      </p:sp>
      <p:pic>
        <p:nvPicPr>
          <p:cNvPr id="8195" name="Picture 3" descr="C:\Users\moe\AppData\Local\Microsoft\Windows\Temporary Internet Files\Content.IE5\B1FBQJTK\MC9003532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04248" y="3429000"/>
            <a:ext cx="1995246" cy="152830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431800" y="2348880"/>
            <a:ext cx="6804496" cy="962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dirty="0" smtClean="0"/>
              <a:t>Rechtliche Grundlage: Finanzverordnung</a:t>
            </a:r>
          </a:p>
          <a:p>
            <a:pPr algn="l"/>
            <a:endParaRPr lang="de-CH"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12976"/>
            <a:ext cx="5534025"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41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58</a:t>
            </a:fld>
            <a:endParaRPr lang="de-CH"/>
          </a:p>
        </p:txBody>
      </p:sp>
      <p:graphicFrame>
        <p:nvGraphicFramePr>
          <p:cNvPr id="6" name="Tabelle 5"/>
          <p:cNvGraphicFramePr>
            <a:graphicFrameLocks noGrp="1"/>
          </p:cNvGraphicFramePr>
          <p:nvPr>
            <p:extLst>
              <p:ext uri="{D42A27DB-BD31-4B8C-83A1-F6EECF244321}">
                <p14:modId xmlns:p14="http://schemas.microsoft.com/office/powerpoint/2010/main" val="3222755963"/>
              </p:ext>
            </p:extLst>
          </p:nvPr>
        </p:nvGraphicFramePr>
        <p:xfrm>
          <a:off x="1187624" y="2100456"/>
          <a:ext cx="6096000" cy="1137920"/>
        </p:xfrm>
        <a:graphic>
          <a:graphicData uri="http://schemas.openxmlformats.org/drawingml/2006/table">
            <a:tbl>
              <a:tblPr firstRow="1" bandRow="1">
                <a:tableStyleId>{5940675A-B579-460E-94D1-54222C63F5DA}</a:tableStyleId>
              </a:tblPr>
              <a:tblGrid>
                <a:gridCol w="6096000"/>
              </a:tblGrid>
              <a:tr h="370840">
                <a:tc>
                  <a:txBody>
                    <a:bodyPr/>
                    <a:lstStyle/>
                    <a:p>
                      <a:pPr marL="0" algn="l" defTabSz="914400" rtl="0" eaLnBrk="1" latinLnBrk="0" hangingPunct="1"/>
                      <a:r>
                        <a:rPr lang="de-CH" sz="1800" kern="1200" dirty="0" smtClean="0"/>
                        <a:t>+   Aktivierte Investitionsausgaben</a:t>
                      </a:r>
                      <a:endParaRPr lang="de-CH" sz="1800" b="0" kern="1200" dirty="0">
                        <a:solidFill>
                          <a:schemeClr val="dk1"/>
                        </a:solidFill>
                        <a:latin typeface="+mn-lt"/>
                        <a:ea typeface="+mn-ea"/>
                        <a:cs typeface="+mn-cs"/>
                      </a:endParaRPr>
                    </a:p>
                  </a:txBody>
                  <a:tcPr/>
                </a:tc>
              </a:tr>
              <a:tr h="370840">
                <a:tc>
                  <a:txBody>
                    <a:bodyPr/>
                    <a:lstStyle/>
                    <a:p>
                      <a:pPr marL="0" algn="l" defTabSz="914400" rtl="0" eaLnBrk="1" latinLnBrk="0" hangingPunct="1"/>
                      <a:r>
                        <a:rPr lang="de-CH" sz="1800" kern="1200" dirty="0" smtClean="0"/>
                        <a:t>-    Passivierte Investitionseinnahmen</a:t>
                      </a:r>
                      <a:endParaRPr lang="de-CH" sz="1800" b="0" kern="1200" dirty="0">
                        <a:solidFill>
                          <a:schemeClr val="dk1"/>
                        </a:solidFill>
                        <a:latin typeface="+mn-lt"/>
                        <a:ea typeface="+mn-ea"/>
                        <a:cs typeface="+mn-cs"/>
                      </a:endParaRPr>
                    </a:p>
                  </a:txBody>
                  <a:tcPr/>
                </a:tc>
              </a:tr>
              <a:tr h="370840">
                <a:tc>
                  <a:txBody>
                    <a:bodyPr/>
                    <a:lstStyle/>
                    <a:p>
                      <a:r>
                        <a:rPr lang="de-CH" sz="2000" b="1" dirty="0" smtClean="0"/>
                        <a:t>=   Nettoinvestition</a:t>
                      </a:r>
                      <a:endParaRPr lang="de-CH" sz="2000" b="1" dirty="0"/>
                    </a:p>
                  </a:txBody>
                  <a:tcPr/>
                </a:tc>
              </a:tr>
            </a:tbl>
          </a:graphicData>
        </a:graphic>
      </p:graphicFrame>
      <p:sp>
        <p:nvSpPr>
          <p:cNvPr id="7" name="Textfeld 6"/>
          <p:cNvSpPr txBox="1"/>
          <p:nvPr/>
        </p:nvSpPr>
        <p:spPr>
          <a:xfrm>
            <a:off x="1115616" y="4081736"/>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Selbstfinanzierungsgrad =   </a:t>
            </a:r>
            <a:r>
              <a:rPr lang="de-CH" sz="2400" u="sng" dirty="0" smtClean="0"/>
              <a:t>Selbstfinanzierung x 100</a:t>
            </a:r>
          </a:p>
          <a:p>
            <a:r>
              <a:rPr lang="de-CH" sz="2400" dirty="0" smtClean="0"/>
              <a:t>                                                                  Nettoinvestition</a:t>
            </a:r>
            <a:endParaRPr lang="de-CH" sz="2400" dirty="0"/>
          </a:p>
        </p:txBody>
      </p:sp>
    </p:spTree>
    <p:extLst>
      <p:ext uri="{BB962C8B-B14F-4D97-AF65-F5344CB8AC3E}">
        <p14:creationId xmlns:p14="http://schemas.microsoft.com/office/powerpoint/2010/main" val="5019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DSC00037-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060848"/>
            <a:ext cx="5187892" cy="4122861"/>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a:xfrm>
            <a:off x="395536" y="764704"/>
            <a:ext cx="4644256" cy="862966"/>
          </a:xfrm>
        </p:spPr>
        <p:txBody>
          <a:bodyPr/>
          <a:lstStyle/>
          <a:p>
            <a:r>
              <a:rPr lang="de-CH" dirty="0"/>
              <a:t>Praxisbeispiel Selbstfinanzierung</a:t>
            </a:r>
            <a:endParaRPr lang="de-DE" dirty="0"/>
          </a:p>
        </p:txBody>
      </p:sp>
      <p:sp>
        <p:nvSpPr>
          <p:cNvPr id="133123" name="Rectangle 3"/>
          <p:cNvSpPr>
            <a:spLocks noGrp="1" noChangeArrowheads="1"/>
          </p:cNvSpPr>
          <p:nvPr>
            <p:ph idx="1"/>
          </p:nvPr>
        </p:nvSpPr>
        <p:spPr>
          <a:xfrm>
            <a:off x="137167" y="1784539"/>
            <a:ext cx="4496626" cy="4459257"/>
          </a:xfrm>
          <a:solidFill>
            <a:schemeClr val="bg1"/>
          </a:solidFill>
        </p:spPr>
        <p:txBody>
          <a:bodyPr/>
          <a:lstStyle/>
          <a:p>
            <a:pPr marL="0" indent="0">
              <a:buNone/>
            </a:pPr>
            <a:r>
              <a:rPr lang="de-CH" sz="1600" dirty="0"/>
              <a:t>Bau eines Einfamilienhauses</a:t>
            </a:r>
          </a:p>
          <a:p>
            <a:endParaRPr lang="de-CH" sz="1600" dirty="0"/>
          </a:p>
          <a:p>
            <a:pPr marL="0" indent="0">
              <a:buNone/>
            </a:pPr>
            <a:r>
              <a:rPr lang="de-CH" sz="1600" dirty="0"/>
              <a:t>Preis „Schlüsselfertig“ 	CHF 750‘000</a:t>
            </a:r>
          </a:p>
          <a:p>
            <a:pPr marL="0" indent="0">
              <a:buNone/>
            </a:pPr>
            <a:r>
              <a:rPr lang="de-CH" sz="1600" dirty="0"/>
              <a:t>Minus eigene Mittel:</a:t>
            </a:r>
          </a:p>
          <a:p>
            <a:pPr marL="0" indent="0">
              <a:buNone/>
            </a:pPr>
            <a:r>
              <a:rPr lang="de-CH" sz="1600" dirty="0"/>
              <a:t>   - Lohnkonto 	 	CHF   20‘000</a:t>
            </a:r>
          </a:p>
          <a:p>
            <a:pPr marL="0" indent="0">
              <a:buNone/>
            </a:pPr>
            <a:r>
              <a:rPr lang="de-CH" sz="1600" dirty="0"/>
              <a:t>   - Sparkonto Ehemann	CHF 180‘000</a:t>
            </a:r>
          </a:p>
          <a:p>
            <a:pPr marL="0" indent="0">
              <a:buNone/>
            </a:pPr>
            <a:r>
              <a:rPr lang="de-CH" sz="1600" dirty="0"/>
              <a:t>   - Sparkonto Ehefrau	</a:t>
            </a:r>
            <a:r>
              <a:rPr lang="de-CH" sz="1600" u="sng" dirty="0"/>
              <a:t>CHF 300‘000</a:t>
            </a:r>
          </a:p>
          <a:p>
            <a:pPr marL="0" indent="0">
              <a:buNone/>
            </a:pPr>
            <a:r>
              <a:rPr lang="de-CH" sz="1600" b="1" dirty="0"/>
              <a:t>Total fremde Mittel:	</a:t>
            </a:r>
            <a:r>
              <a:rPr lang="de-CH" sz="1600" b="1" dirty="0" smtClean="0"/>
              <a:t>CHF </a:t>
            </a:r>
            <a:r>
              <a:rPr lang="de-CH" sz="1600" b="1" dirty="0"/>
              <a:t>250‘000</a:t>
            </a:r>
          </a:p>
          <a:p>
            <a:endParaRPr lang="de-CH" sz="1600" dirty="0"/>
          </a:p>
          <a:p>
            <a:pPr marL="0" indent="0">
              <a:buNone/>
            </a:pPr>
            <a:r>
              <a:rPr lang="de-CH" sz="1600" dirty="0" smtClean="0"/>
              <a:t>Selbstfinanzierungsgrad</a:t>
            </a:r>
            <a:r>
              <a:rPr lang="de-CH" sz="1600" dirty="0"/>
              <a:t>:</a:t>
            </a:r>
          </a:p>
          <a:p>
            <a:pPr marL="0" indent="0">
              <a:buNone/>
            </a:pPr>
            <a:r>
              <a:rPr lang="de-CH" sz="1600" u="sng" dirty="0"/>
              <a:t>500‘000 x 100</a:t>
            </a:r>
            <a:r>
              <a:rPr lang="de-CH" sz="1600" dirty="0"/>
              <a:t>                                  66 %</a:t>
            </a:r>
            <a:endParaRPr lang="de-CH" sz="1600" u="sng" dirty="0"/>
          </a:p>
          <a:p>
            <a:pPr marL="0" indent="0">
              <a:buNone/>
            </a:pPr>
            <a:r>
              <a:rPr lang="de-CH" sz="1600" dirty="0"/>
              <a:t>     </a:t>
            </a:r>
            <a:r>
              <a:rPr lang="de-CH" sz="1600" dirty="0" smtClean="0"/>
              <a:t>750‘000</a:t>
            </a:r>
            <a:br>
              <a:rPr lang="de-CH" sz="1600" dirty="0" smtClean="0"/>
            </a:br>
            <a:endParaRPr lang="de-CH" sz="1600" dirty="0"/>
          </a:p>
          <a:p>
            <a:pPr marL="0" indent="0">
              <a:buNone/>
            </a:pPr>
            <a:r>
              <a:rPr lang="de-CH" sz="1600" dirty="0"/>
              <a:t>Fremdfinanzierungsgrad:         </a:t>
            </a:r>
            <a:r>
              <a:rPr lang="de-CH" sz="1600" dirty="0" smtClean="0"/>
              <a:t>  </a:t>
            </a:r>
            <a:r>
              <a:rPr lang="de-CH" sz="1600" dirty="0"/>
              <a:t>34 %		</a:t>
            </a:r>
            <a:endParaRPr lang="de-DE" sz="1600" dirty="0"/>
          </a:p>
        </p:txBody>
      </p:sp>
      <p:sp>
        <p:nvSpPr>
          <p:cNvPr id="5"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59</a:t>
            </a:fld>
            <a:endParaRPr lang="de-CH" dirty="0"/>
          </a:p>
        </p:txBody>
      </p:sp>
    </p:spTree>
    <p:extLst>
      <p:ext uri="{BB962C8B-B14F-4D97-AF65-F5344CB8AC3E}">
        <p14:creationId xmlns:p14="http://schemas.microsoft.com/office/powerpoint/2010/main" val="198582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700808"/>
            <a:ext cx="7668592" cy="502016"/>
          </a:xfrm>
        </p:spPr>
        <p:txBody>
          <a:bodyPr>
            <a:normAutofit/>
          </a:bodyPr>
          <a:lstStyle/>
          <a:p>
            <a:pPr algn="l"/>
            <a:r>
              <a:rPr lang="de-CH" dirty="0" smtClean="0"/>
              <a:t>Aufbau privates Rechnungswesen</a:t>
            </a:r>
            <a:endParaRPr lang="de-CH" dirty="0"/>
          </a:p>
        </p:txBody>
      </p:sp>
      <p:graphicFrame>
        <p:nvGraphicFramePr>
          <p:cNvPr id="12292" name="Object 4"/>
          <p:cNvGraphicFramePr>
            <a:graphicFrameLocks noGrp="1" noChangeAspect="1"/>
          </p:cNvGraphicFramePr>
          <p:nvPr>
            <p:ph idx="1"/>
            <p:extLst>
              <p:ext uri="{D42A27DB-BD31-4B8C-83A1-F6EECF244321}">
                <p14:modId xmlns:p14="http://schemas.microsoft.com/office/powerpoint/2010/main" val="2315935079"/>
              </p:ext>
            </p:extLst>
          </p:nvPr>
        </p:nvGraphicFramePr>
        <p:xfrm>
          <a:off x="490538" y="2570164"/>
          <a:ext cx="8199130" cy="3754290"/>
        </p:xfrm>
        <a:graphic>
          <a:graphicData uri="http://schemas.openxmlformats.org/presentationml/2006/ole">
            <mc:AlternateContent xmlns:mc="http://schemas.openxmlformats.org/markup-compatibility/2006">
              <mc:Choice xmlns:v="urn:schemas-microsoft-com:vml" Requires="v">
                <p:oleObj spid="_x0000_s1303" name="Document" r:id="rId5" imgW="8569172" imgH="3922686" progId="Word.Document.8">
                  <p:embed/>
                </p:oleObj>
              </mc:Choice>
              <mc:Fallback>
                <p:oleObj name="Document" r:id="rId5" imgW="8569172" imgH="3922686" progId="Word.Document.8">
                  <p:embed/>
                  <p:pic>
                    <p:nvPicPr>
                      <p:cNvPr id="0" name="Picture 202"/>
                      <p:cNvPicPr>
                        <a:picLocks noGrp="1" noChangeAspect="1" noChangeArrowheads="1"/>
                      </p:cNvPicPr>
                      <p:nvPr/>
                    </p:nvPicPr>
                    <p:blipFill>
                      <a:blip r:embed="rId6"/>
                      <a:srcRect/>
                      <a:stretch>
                        <a:fillRect/>
                      </a:stretch>
                    </p:blipFill>
                    <p:spPr bwMode="auto">
                      <a:xfrm>
                        <a:off x="490538" y="2570164"/>
                        <a:ext cx="8199130" cy="3754290"/>
                      </a:xfrm>
                      <a:prstGeom prst="rect">
                        <a:avLst/>
                      </a:prstGeom>
                      <a:noFill/>
                      <a:extLst/>
                    </p:spPr>
                  </p:pic>
                </p:oleObj>
              </mc:Fallback>
            </mc:AlternateContent>
          </a:graphicData>
        </a:graphic>
      </p:graphicFrame>
      <p:sp>
        <p:nvSpPr>
          <p:cNvPr id="6" name="Foliennummernplatzhalter 3"/>
          <p:cNvSpPr>
            <a:spLocks noGrp="1"/>
          </p:cNvSpPr>
          <p:nvPr>
            <p:ph type="sldNum" sz="quarter" idx="4"/>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3221126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a:xfrm>
            <a:off x="251520" y="1988840"/>
            <a:ext cx="3394720" cy="4104456"/>
          </a:xfrm>
        </p:spPr>
        <p:txBody>
          <a:bodyPr/>
          <a:lstStyle/>
          <a:p>
            <a:pPr marL="0" indent="0">
              <a:buNone/>
            </a:pPr>
            <a:r>
              <a:rPr lang="de-CH" sz="1800" dirty="0"/>
              <a:t>Der Vergleich dieser Kennzahl über mehrere Jahre zeigt auf, ob eine Investition finanziell verkraftet werden kann.</a:t>
            </a:r>
          </a:p>
          <a:p>
            <a:pPr marL="0" indent="0">
              <a:buNone/>
            </a:pPr>
            <a:endParaRPr lang="de-CH" sz="1800" dirty="0"/>
          </a:p>
          <a:p>
            <a:pPr marL="0" indent="0">
              <a:spcBef>
                <a:spcPts val="0"/>
              </a:spcBef>
              <a:buNone/>
            </a:pPr>
            <a:r>
              <a:rPr lang="de-CH" sz="1800" dirty="0"/>
              <a:t>Liegt </a:t>
            </a:r>
            <a:r>
              <a:rPr lang="de-CH" sz="1800" dirty="0" smtClean="0"/>
              <a:t>der Selbstfinanzierungsgrad </a:t>
            </a:r>
            <a:r>
              <a:rPr lang="de-CH" sz="1800" dirty="0"/>
              <a:t>über 100%, werden</a:t>
            </a:r>
          </a:p>
          <a:p>
            <a:pPr marL="0" indent="0">
              <a:spcBef>
                <a:spcPts val="0"/>
              </a:spcBef>
              <a:buNone/>
            </a:pPr>
            <a:r>
              <a:rPr lang="de-CH" sz="1800" dirty="0"/>
              <a:t>Schulden abgetragen (Entschuldung). </a:t>
            </a:r>
            <a:endParaRPr lang="de-CH" sz="1800" dirty="0" smtClean="0"/>
          </a:p>
          <a:p>
            <a:pPr marL="0" indent="0">
              <a:spcBef>
                <a:spcPts val="0"/>
              </a:spcBef>
              <a:buNone/>
            </a:pPr>
            <a:endParaRPr lang="de-CH" sz="1800" dirty="0"/>
          </a:p>
          <a:p>
            <a:pPr marL="0" indent="0">
              <a:spcBef>
                <a:spcPts val="0"/>
              </a:spcBef>
              <a:buNone/>
            </a:pPr>
            <a:r>
              <a:rPr lang="de-CH" sz="1800" dirty="0" smtClean="0"/>
              <a:t>Liegt </a:t>
            </a:r>
            <a:r>
              <a:rPr lang="de-CH" sz="1800" dirty="0"/>
              <a:t>der Selbstfinanzierungsgrad unter 100%, kommt es zu einer Neuverschuldung, </a:t>
            </a:r>
            <a:r>
              <a:rPr lang="de-CH" sz="1800" dirty="0" smtClean="0"/>
              <a:t>die Schulden </a:t>
            </a:r>
            <a:r>
              <a:rPr lang="de-CH" sz="1800" dirty="0"/>
              <a:t>nehmen zu.</a:t>
            </a:r>
          </a:p>
        </p:txBody>
      </p:sp>
      <p:sp>
        <p:nvSpPr>
          <p:cNvPr id="4" name="Foliennummernplatzhalter 3"/>
          <p:cNvSpPr>
            <a:spLocks noGrp="1"/>
          </p:cNvSpPr>
          <p:nvPr>
            <p:ph type="sldNum" sz="quarter" idx="4"/>
          </p:nvPr>
        </p:nvSpPr>
        <p:spPr/>
        <p:txBody>
          <a:bodyPr/>
          <a:lstStyle/>
          <a:p>
            <a:fld id="{87674F0A-37BA-4CE3-B1FD-DE57A7E2F2C6}" type="slidenum">
              <a:rPr lang="de-CH" smtClean="0"/>
              <a:pPr/>
              <a:t>60</a:t>
            </a:fld>
            <a:endParaRPr lang="de-CH"/>
          </a:p>
        </p:txBody>
      </p:sp>
      <p:graphicFrame>
        <p:nvGraphicFramePr>
          <p:cNvPr id="6" name="Diagramm 5"/>
          <p:cNvGraphicFramePr>
            <a:graphicFrameLocks/>
          </p:cNvGraphicFramePr>
          <p:nvPr>
            <p:extLst>
              <p:ext uri="{D42A27DB-BD31-4B8C-83A1-F6EECF244321}">
                <p14:modId xmlns:p14="http://schemas.microsoft.com/office/powerpoint/2010/main" val="633419867"/>
              </p:ext>
            </p:extLst>
          </p:nvPr>
        </p:nvGraphicFramePr>
        <p:xfrm>
          <a:off x="3779912" y="2348880"/>
          <a:ext cx="5292725" cy="3102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65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Nettoschuld / Nettovermögen (1)</a:t>
            </a:r>
            <a:endParaRPr lang="de-CH" dirty="0"/>
          </a:p>
        </p:txBody>
      </p:sp>
      <p:sp>
        <p:nvSpPr>
          <p:cNvPr id="3" name="Inhaltsplatzhalter 2"/>
          <p:cNvSpPr>
            <a:spLocks noGrp="1"/>
          </p:cNvSpPr>
          <p:nvPr>
            <p:ph idx="1"/>
          </p:nvPr>
        </p:nvSpPr>
        <p:spPr>
          <a:xfrm>
            <a:off x="1115392" y="2276872"/>
            <a:ext cx="6985000" cy="2807970"/>
          </a:xfrm>
        </p:spPr>
        <p:txBody>
          <a:bodyPr/>
          <a:lstStyle/>
          <a:p>
            <a:pPr marL="0" indent="0">
              <a:buNone/>
            </a:pPr>
            <a:r>
              <a:rPr lang="de-CH" dirty="0" smtClean="0"/>
              <a:t>Hier werden Nettoschuld oder Nettovermögen pro Einwohner berechnet.</a:t>
            </a:r>
          </a:p>
          <a:p>
            <a:pPr marL="0" indent="0">
              <a:buNone/>
            </a:pPr>
            <a:endParaRPr lang="de-CH" dirty="0"/>
          </a:p>
          <a:p>
            <a:pPr marL="0" indent="0">
              <a:buNone/>
            </a:pPr>
            <a:r>
              <a:rPr lang="de-CH" dirty="0" smtClean="0"/>
              <a:t>Damit kann die Nettoschuld oder das Nettovermögen pro Einwohner z.B. von verschiedenen Gemeinden verglichen werden.</a:t>
            </a:r>
          </a:p>
          <a:p>
            <a:pPr marL="0" indent="0">
              <a:buNone/>
            </a:pPr>
            <a:endParaRPr lang="de-CH" dirty="0"/>
          </a:p>
          <a:p>
            <a:pPr marL="0" indent="0">
              <a:buNone/>
            </a:pPr>
            <a:r>
              <a:rPr lang="de-CH" dirty="0" smtClean="0"/>
              <a:t>=&gt; Zeitungsartikel</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61</a:t>
            </a:fld>
            <a:endParaRPr lang="de-CH"/>
          </a:p>
        </p:txBody>
      </p:sp>
    </p:spTree>
    <p:extLst>
      <p:ext uri="{BB962C8B-B14F-4D97-AF65-F5344CB8AC3E}">
        <p14:creationId xmlns:p14="http://schemas.microsoft.com/office/powerpoint/2010/main" val="40569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Kennzahlen und deren Aussagen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62</a:t>
            </a:fld>
            <a:endParaRPr lang="de-CH"/>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38265">
            <a:off x="2842095" y="-393706"/>
            <a:ext cx="3459810" cy="901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478632" y="1700808"/>
            <a:ext cx="8186736" cy="369332"/>
          </a:xfrm>
          <a:prstGeom prst="rect">
            <a:avLst/>
          </a:prstGeom>
          <a:solidFill>
            <a:schemeClr val="accent1">
              <a:lumMod val="60000"/>
              <a:lumOff val="40000"/>
            </a:schemeClr>
          </a:solidFill>
        </p:spPr>
        <p:txBody>
          <a:bodyPr wrap="square">
            <a:spAutoFit/>
          </a:bodyPr>
          <a:lstStyle/>
          <a:p>
            <a:r>
              <a:rPr lang="de-CH" dirty="0"/>
              <a:t>Welche Aussagen macht der Bericht mit Bezug auf die Nettoschuld pro Einwohner?</a:t>
            </a:r>
          </a:p>
        </p:txBody>
      </p:sp>
    </p:spTree>
    <p:extLst>
      <p:ext uri="{BB962C8B-B14F-4D97-AF65-F5344CB8AC3E}">
        <p14:creationId xmlns:p14="http://schemas.microsoft.com/office/powerpoint/2010/main" val="101571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 mit Austausch</a:t>
            </a:r>
            <a:endParaRPr lang="de-CH" dirty="0"/>
          </a:p>
        </p:txBody>
      </p:sp>
      <p:sp>
        <p:nvSpPr>
          <p:cNvPr id="3" name="Inhaltsplatzhalter 2"/>
          <p:cNvSpPr>
            <a:spLocks noGrp="1"/>
          </p:cNvSpPr>
          <p:nvPr>
            <p:ph idx="1"/>
          </p:nvPr>
        </p:nvSpPr>
        <p:spPr>
          <a:xfrm>
            <a:off x="1043608" y="1988840"/>
            <a:ext cx="6985000" cy="2807970"/>
          </a:xfrm>
        </p:spPr>
        <p:txBody>
          <a:bodyPr/>
          <a:lstStyle/>
          <a:p>
            <a:pPr marL="457200" lvl="1" indent="0">
              <a:buNone/>
            </a:pPr>
            <a:r>
              <a:rPr lang="de-CH" dirty="0" smtClean="0"/>
              <a:t>Lesen Sie den Artikel! </a:t>
            </a:r>
          </a:p>
          <a:p>
            <a:pPr marL="457200" lvl="1" indent="0">
              <a:buNone/>
            </a:pPr>
            <a:endParaRPr lang="de-CH" dirty="0" smtClean="0"/>
          </a:p>
          <a:p>
            <a:pPr marL="457200" lvl="1" indent="0">
              <a:spcAft>
                <a:spcPts val="600"/>
              </a:spcAft>
              <a:buNone/>
            </a:pPr>
            <a:r>
              <a:rPr lang="de-CH" dirty="0" smtClean="0"/>
              <a:t>Tauschen Sie sich mit Ihrem Tischnachbarn/ihrer Tischnachbarin zu folgenden Überlegungen aus:</a:t>
            </a:r>
            <a:endParaRPr lang="de-CH" dirty="0"/>
          </a:p>
          <a:p>
            <a:pPr marL="712788" lvl="1">
              <a:spcAft>
                <a:spcPts val="600"/>
              </a:spcAft>
            </a:pPr>
            <a:r>
              <a:rPr lang="de-CH" dirty="0" smtClean="0"/>
              <a:t>Wären Sie als Stimmbürgerin und Stimmbürger mit diesem Resultat zufrieden?</a:t>
            </a:r>
          </a:p>
          <a:p>
            <a:pPr marL="712788" lvl="1">
              <a:spcAft>
                <a:spcPts val="600"/>
              </a:spcAft>
            </a:pPr>
            <a:r>
              <a:rPr lang="de-CH" dirty="0" smtClean="0"/>
              <a:t>In diesem Artikel werden Kennzahlen genannt – welche?</a:t>
            </a:r>
          </a:p>
          <a:p>
            <a:pPr marL="712788" lvl="1">
              <a:spcAft>
                <a:spcPts val="600"/>
              </a:spcAft>
            </a:pPr>
            <a:r>
              <a:rPr lang="de-CH" dirty="0" smtClean="0"/>
              <a:t>Welches sind die Aussagen dieser Kennzahlen?</a:t>
            </a:r>
          </a:p>
          <a:p>
            <a:pPr marL="457200" lvl="1" indent="0">
              <a:buNone/>
            </a:pPr>
            <a:endParaRPr lang="de-CH" dirty="0" smtClean="0"/>
          </a:p>
          <a:p>
            <a:pPr marL="457200" lvl="1" indent="0">
              <a:buNone/>
            </a:pPr>
            <a:r>
              <a:rPr lang="de-CH" dirty="0" smtClean="0"/>
              <a:t>Zeitvorgabe: 5’</a:t>
            </a:r>
          </a:p>
        </p:txBody>
      </p:sp>
      <p:sp>
        <p:nvSpPr>
          <p:cNvPr id="4" name="Foliennummernplatzhalter 3"/>
          <p:cNvSpPr>
            <a:spLocks noGrp="1"/>
          </p:cNvSpPr>
          <p:nvPr>
            <p:ph type="sldNum" sz="quarter" idx="4"/>
          </p:nvPr>
        </p:nvSpPr>
        <p:spPr/>
        <p:txBody>
          <a:bodyPr/>
          <a:lstStyle/>
          <a:p>
            <a:fld id="{87674F0A-37BA-4CE3-B1FD-DE57A7E2F2C6}" type="slidenum">
              <a:rPr lang="de-CH" smtClean="0"/>
              <a:pPr/>
              <a:t>63</a:t>
            </a:fld>
            <a:endParaRPr lang="de-CH"/>
          </a:p>
        </p:txBody>
      </p:sp>
    </p:spTree>
    <p:extLst>
      <p:ext uri="{BB962C8B-B14F-4D97-AF65-F5344CB8AC3E}">
        <p14:creationId xmlns:p14="http://schemas.microsoft.com/office/powerpoint/2010/main" val="415397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92" y="765834"/>
            <a:ext cx="5260645" cy="862966"/>
          </a:xfrm>
        </p:spPr>
        <p:txBody>
          <a:bodyPr/>
          <a:lstStyle/>
          <a:p>
            <a:r>
              <a:rPr lang="de-CH" dirty="0" smtClean="0"/>
              <a:t>Kreditoren- und Debitorenverarbeitung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64</a:t>
            </a:fld>
            <a:endParaRPr lang="de-CH"/>
          </a:p>
        </p:txBody>
      </p:sp>
      <p:sp>
        <p:nvSpPr>
          <p:cNvPr id="6" name="Inhaltsplatzhalter 2"/>
          <p:cNvSpPr txBox="1">
            <a:spLocks/>
          </p:cNvSpPr>
          <p:nvPr/>
        </p:nvSpPr>
        <p:spPr>
          <a:xfrm>
            <a:off x="5004048" y="1783357"/>
            <a:ext cx="368275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Debitorenverarbeitung</a:t>
            </a:r>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57135"/>
            <a:ext cx="2746673" cy="389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89320"/>
            <a:ext cx="2740955" cy="3858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732240" y="2780928"/>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0" name="Textfeld 9"/>
          <p:cNvSpPr txBox="1"/>
          <p:nvPr/>
        </p:nvSpPr>
        <p:spPr>
          <a:xfrm>
            <a:off x="6884640" y="5229200"/>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1" name="Textfeld 10"/>
          <p:cNvSpPr txBox="1"/>
          <p:nvPr/>
        </p:nvSpPr>
        <p:spPr>
          <a:xfrm>
            <a:off x="5305901" y="5475421"/>
            <a:ext cx="64807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800" dirty="0" smtClean="0"/>
              <a:t>Adresse</a:t>
            </a:r>
            <a:endParaRPr lang="de-CH" sz="800" dirty="0"/>
          </a:p>
        </p:txBody>
      </p:sp>
      <p:sp>
        <p:nvSpPr>
          <p:cNvPr id="12" name="Textfeld 11"/>
          <p:cNvSpPr txBox="1"/>
          <p:nvPr/>
        </p:nvSpPr>
        <p:spPr>
          <a:xfrm>
            <a:off x="6076285" y="3201339"/>
            <a:ext cx="864096" cy="1385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de-CH" sz="1200" dirty="0"/>
          </a:p>
        </p:txBody>
      </p:sp>
      <p:sp>
        <p:nvSpPr>
          <p:cNvPr id="13" name="Inhaltsplatzhalter 2"/>
          <p:cNvSpPr txBox="1">
            <a:spLocks/>
          </p:cNvSpPr>
          <p:nvPr/>
        </p:nvSpPr>
        <p:spPr>
          <a:xfrm>
            <a:off x="827584" y="1783357"/>
            <a:ext cx="3575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Kreditorenverarbeitung</a:t>
            </a:r>
            <a:endParaRPr lang="de-CH" dirty="0"/>
          </a:p>
        </p:txBody>
      </p:sp>
    </p:spTree>
    <p:extLst>
      <p:ext uri="{BB962C8B-B14F-4D97-AF65-F5344CB8AC3E}">
        <p14:creationId xmlns:p14="http://schemas.microsoft.com/office/powerpoint/2010/main" val="26974477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Betriebliche Leistungsziele im Rechnungswesen (RW)</a:t>
            </a:r>
            <a:endParaRPr lang="de-CH" dirty="0"/>
          </a:p>
        </p:txBody>
      </p:sp>
      <p:sp>
        <p:nvSpPr>
          <p:cNvPr id="3" name="Inhaltsplatzhalter 2"/>
          <p:cNvSpPr>
            <a:spLocks noGrp="1"/>
          </p:cNvSpPr>
          <p:nvPr>
            <p:ph idx="1"/>
          </p:nvPr>
        </p:nvSpPr>
        <p:spPr>
          <a:xfrm>
            <a:off x="1079500" y="2204864"/>
            <a:ext cx="6985000" cy="3240360"/>
          </a:xfrm>
        </p:spPr>
        <p:txBody>
          <a:bodyPr/>
          <a:lstStyle/>
          <a:p>
            <a:pPr marL="0" indent="0">
              <a:buNone/>
            </a:pPr>
            <a:r>
              <a:rPr lang="de-CH" b="1" dirty="0" smtClean="0"/>
              <a:t>1.1.6.1 Ein- und ausgehende Rechnungen bearbeiten</a:t>
            </a:r>
          </a:p>
          <a:p>
            <a:pPr marL="0" indent="0">
              <a:buNone/>
            </a:pPr>
            <a:r>
              <a:rPr lang="de-CH" dirty="0" smtClean="0"/>
              <a:t>Ich erledige im Bereich des Rechnungswesens die folgenden Arbeiten und setze die entsprechenden Dokumente und elektronischen Hilfsmittel nach Vorgaben ein:</a:t>
            </a:r>
          </a:p>
          <a:p>
            <a:r>
              <a:rPr lang="de-CH" dirty="0"/>
              <a:t>Kreditorenrechnungen verarbeiten</a:t>
            </a:r>
          </a:p>
          <a:p>
            <a:r>
              <a:rPr lang="de-CH" dirty="0" smtClean="0"/>
              <a:t>Debitorenrechnungen erstellen und verarbeiten</a:t>
            </a:r>
          </a:p>
          <a:p>
            <a:r>
              <a:rPr lang="de-CH" dirty="0" smtClean="0"/>
              <a:t>Rechnungsfehler korrigieren</a:t>
            </a:r>
          </a:p>
          <a:p>
            <a:r>
              <a:rPr lang="de-CH" dirty="0" smtClean="0"/>
              <a:t>Mahnungen bearbeiten</a:t>
            </a:r>
          </a:p>
          <a:p>
            <a:r>
              <a:rPr lang="de-CH" dirty="0" smtClean="0"/>
              <a:t>Betreibungsabläufe erklären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65</a:t>
            </a:fld>
            <a:endParaRPr lang="de-CH"/>
          </a:p>
        </p:txBody>
      </p:sp>
    </p:spTree>
    <p:extLst>
      <p:ext uri="{BB962C8B-B14F-4D97-AF65-F5344CB8AC3E}">
        <p14:creationId xmlns:p14="http://schemas.microsoft.com/office/powerpoint/2010/main" val="186172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Kreditorenrechnungen</a:t>
            </a:r>
            <a:endParaRPr lang="de-CH" dirty="0"/>
          </a:p>
        </p:txBody>
      </p:sp>
      <p:sp>
        <p:nvSpPr>
          <p:cNvPr id="3" name="Inhaltsplatzhalter 2"/>
          <p:cNvSpPr>
            <a:spLocks noGrp="1"/>
          </p:cNvSpPr>
          <p:nvPr>
            <p:ph idx="1"/>
          </p:nvPr>
        </p:nvSpPr>
        <p:spPr>
          <a:xfrm>
            <a:off x="1079500" y="2420888"/>
            <a:ext cx="6985000" cy="3240360"/>
          </a:xfrm>
        </p:spPr>
        <p:txBody>
          <a:bodyPr/>
          <a:lstStyle/>
          <a:p>
            <a:r>
              <a:rPr lang="de-CH" dirty="0" smtClean="0"/>
              <a:t>Welche Kreditorenrechnungen gehen bei Ihnen in Ihrer Ausbildungsabteilung ein?</a:t>
            </a:r>
          </a:p>
          <a:p>
            <a:pPr lvl="1"/>
            <a:r>
              <a:rPr lang="de-CH" dirty="0" smtClean="0"/>
              <a:t>…….</a:t>
            </a:r>
            <a:endParaRPr lang="de-CH" dirty="0"/>
          </a:p>
          <a:p>
            <a:r>
              <a:rPr lang="de-CH" dirty="0" smtClean="0"/>
              <a:t>Worauf achten sie bei der Bearbeitung dieser Kreditorenrechnungen besonders?</a:t>
            </a:r>
          </a:p>
          <a:p>
            <a:pPr lvl="1"/>
            <a:r>
              <a:rPr lang="de-CH" dirty="0" smtClean="0"/>
              <a:t>Vorsteuer-Abzug / MWST</a:t>
            </a:r>
          </a:p>
          <a:p>
            <a:pPr lvl="1"/>
            <a:r>
              <a:rPr lang="de-CH" dirty="0" smtClean="0"/>
              <a:t>…</a:t>
            </a:r>
          </a:p>
          <a:p>
            <a:r>
              <a:rPr lang="de-CH" dirty="0" smtClean="0"/>
              <a:t>In welcher Form oder mit welcher Software werden die Kreditorenrechnungen verarbeitet?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66</a:t>
            </a:fld>
            <a:endParaRPr lang="de-CH" dirty="0"/>
          </a:p>
        </p:txBody>
      </p:sp>
    </p:spTree>
    <p:extLst>
      <p:ext uri="{BB962C8B-B14F-4D97-AF65-F5344CB8AC3E}">
        <p14:creationId xmlns:p14="http://schemas.microsoft.com/office/powerpoint/2010/main" val="423784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5246"/>
            <a:ext cx="3610744" cy="925562"/>
          </a:xfrm>
        </p:spPr>
        <p:txBody>
          <a:bodyPr/>
          <a:lstStyle/>
          <a:p>
            <a:pPr algn="l"/>
            <a:r>
              <a:rPr lang="de-CH" dirty="0" smtClean="0"/>
              <a:t>Kreditoren-rechnung</a:t>
            </a:r>
            <a:endParaRPr lang="de-CH" dirty="0"/>
          </a:p>
        </p:txBody>
      </p:sp>
      <p:sp>
        <p:nvSpPr>
          <p:cNvPr id="3" name="Inhaltsplatzhalter 2"/>
          <p:cNvSpPr>
            <a:spLocks noGrp="1"/>
          </p:cNvSpPr>
          <p:nvPr>
            <p:ph idx="1"/>
          </p:nvPr>
        </p:nvSpPr>
        <p:spPr>
          <a:xfrm>
            <a:off x="457200" y="2276872"/>
            <a:ext cx="3365410" cy="3849291"/>
          </a:xfrm>
        </p:spPr>
        <p:txBody>
          <a:bodyPr/>
          <a:lstStyle/>
          <a:p>
            <a:pPr marL="0" indent="0">
              <a:buNone/>
            </a:pPr>
            <a:r>
              <a:rPr lang="de-CH" dirty="0" smtClean="0"/>
              <a:t>Welche Punkte sind bei einer Kreditorenrechnung zu prüfen und zu beachten?</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67</a:t>
            </a:fld>
            <a:endParaRPr lang="de-CH"/>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705"/>
            <a:ext cx="4796936" cy="6794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3923928" y="141277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8" name="Pfeil nach rechts 7"/>
          <p:cNvSpPr/>
          <p:nvPr/>
        </p:nvSpPr>
        <p:spPr>
          <a:xfrm>
            <a:off x="3956407" y="1799588"/>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Pfeil nach rechts 8"/>
          <p:cNvSpPr/>
          <p:nvPr/>
        </p:nvSpPr>
        <p:spPr>
          <a:xfrm>
            <a:off x="6156176" y="12687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0" name="Pfeil nach rechts 9"/>
          <p:cNvSpPr/>
          <p:nvPr/>
        </p:nvSpPr>
        <p:spPr>
          <a:xfrm>
            <a:off x="6250388" y="206228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1" name="Pfeil nach rechts 10"/>
          <p:cNvSpPr/>
          <p:nvPr/>
        </p:nvSpPr>
        <p:spPr>
          <a:xfrm>
            <a:off x="3822610" y="29249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2" name="Pfeil nach rechts 11"/>
          <p:cNvSpPr/>
          <p:nvPr/>
        </p:nvSpPr>
        <p:spPr>
          <a:xfrm>
            <a:off x="3822610" y="39330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3" name="Pfeil nach rechts 12"/>
          <p:cNvSpPr/>
          <p:nvPr/>
        </p:nvSpPr>
        <p:spPr>
          <a:xfrm>
            <a:off x="3851920" y="53380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4" name="Pfeil nach rechts 13"/>
          <p:cNvSpPr/>
          <p:nvPr/>
        </p:nvSpPr>
        <p:spPr>
          <a:xfrm>
            <a:off x="3563888" y="3326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5" name="Pfeil nach rechts 14"/>
          <p:cNvSpPr/>
          <p:nvPr/>
        </p:nvSpPr>
        <p:spPr>
          <a:xfrm>
            <a:off x="6156176" y="51940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2652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 bearbeitende Fragen: Debitorenrechnungen</a:t>
            </a:r>
            <a:endParaRPr lang="de-CH" dirty="0"/>
          </a:p>
        </p:txBody>
      </p:sp>
      <p:sp>
        <p:nvSpPr>
          <p:cNvPr id="3" name="Inhaltsplatzhalter 2"/>
          <p:cNvSpPr>
            <a:spLocks noGrp="1"/>
          </p:cNvSpPr>
          <p:nvPr>
            <p:ph idx="1"/>
          </p:nvPr>
        </p:nvSpPr>
        <p:spPr>
          <a:xfrm>
            <a:off x="827584" y="2290164"/>
            <a:ext cx="7643192" cy="3877891"/>
          </a:xfrm>
        </p:spPr>
        <p:txBody>
          <a:bodyPr/>
          <a:lstStyle/>
          <a:p>
            <a:r>
              <a:rPr lang="de-CH" sz="2200" dirty="0" smtClean="0"/>
              <a:t>Welche Debitorenrechnungen werden erstellt?  </a:t>
            </a:r>
          </a:p>
          <a:p>
            <a:pPr lvl="1"/>
            <a:r>
              <a:rPr lang="de-CH" sz="2200" dirty="0" smtClean="0"/>
              <a:t>Materialrechnungen für andere Abteilungen</a:t>
            </a:r>
          </a:p>
          <a:p>
            <a:pPr lvl="1"/>
            <a:r>
              <a:rPr lang="de-CH" sz="2200" dirty="0" smtClean="0"/>
              <a:t>….</a:t>
            </a:r>
          </a:p>
          <a:p>
            <a:pPr marL="182563"/>
            <a:r>
              <a:rPr lang="de-CH" sz="2200" dirty="0" smtClean="0"/>
              <a:t>Welche besonderen Vorgaben müssen dabei beachtet werden? </a:t>
            </a:r>
          </a:p>
          <a:p>
            <a:pPr marL="539750" lvl="1"/>
            <a:r>
              <a:rPr lang="de-CH" sz="2200" dirty="0" smtClean="0"/>
              <a:t>Unterschiedliche Zahlungsfristen</a:t>
            </a:r>
          </a:p>
          <a:p>
            <a:pPr marL="539750" lvl="1"/>
            <a:r>
              <a:rPr lang="de-CH" sz="2200" dirty="0" smtClean="0"/>
              <a:t>……</a:t>
            </a:r>
          </a:p>
          <a:p>
            <a:pPr marL="182563"/>
            <a:r>
              <a:rPr lang="de-CH" sz="2200" dirty="0" smtClean="0"/>
              <a:t>Welchem Ertrags- oder Einnahmenkonto werden diese Debitorenrechnungen gutgeschrieben?</a:t>
            </a:r>
          </a:p>
        </p:txBody>
      </p:sp>
      <p:sp>
        <p:nvSpPr>
          <p:cNvPr id="4" name="Foliennummernplatzhalter 3"/>
          <p:cNvSpPr>
            <a:spLocks noGrp="1"/>
          </p:cNvSpPr>
          <p:nvPr>
            <p:ph type="sldNum" sz="quarter" idx="4"/>
          </p:nvPr>
        </p:nvSpPr>
        <p:spPr/>
        <p:txBody>
          <a:bodyPr/>
          <a:lstStyle/>
          <a:p>
            <a:fld id="{87674F0A-37BA-4CE3-B1FD-DE57A7E2F2C6}" type="slidenum">
              <a:rPr lang="de-CH" smtClean="0"/>
              <a:pPr/>
              <a:t>68</a:t>
            </a:fld>
            <a:endParaRPr lang="de-CH"/>
          </a:p>
        </p:txBody>
      </p:sp>
    </p:spTree>
    <p:extLst>
      <p:ext uri="{BB962C8B-B14F-4D97-AF65-F5344CB8AC3E}">
        <p14:creationId xmlns:p14="http://schemas.microsoft.com/office/powerpoint/2010/main" val="168388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3898776" cy="652934"/>
          </a:xfrm>
        </p:spPr>
        <p:txBody>
          <a:bodyPr/>
          <a:lstStyle/>
          <a:p>
            <a:r>
              <a:rPr lang="de-CH" dirty="0" smtClean="0"/>
              <a:t>Debitoren-rechnung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69</a:t>
            </a:fld>
            <a:endParaRPr lang="de-CH"/>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98659"/>
            <a:ext cx="3661687" cy="515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0" r="2063" b="6699"/>
          <a:stretch/>
        </p:blipFill>
        <p:spPr bwMode="auto">
          <a:xfrm rot="10800000">
            <a:off x="1259632" y="2898232"/>
            <a:ext cx="2436068" cy="2245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09600" y="1839962"/>
            <a:ext cx="3898776"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sz="2400" dirty="0" smtClean="0"/>
              <a:t>Was gehört auf eine Debitorenrechnung?</a:t>
            </a:r>
            <a:endParaRPr lang="de-CH" sz="2400" dirty="0"/>
          </a:p>
        </p:txBody>
      </p:sp>
      <p:sp>
        <p:nvSpPr>
          <p:cNvPr id="6" name="Textfeld 5"/>
          <p:cNvSpPr txBox="1"/>
          <p:nvPr/>
        </p:nvSpPr>
        <p:spPr>
          <a:xfrm>
            <a:off x="7043132" y="2097603"/>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Adresse</a:t>
            </a:r>
            <a:endParaRPr lang="de-CH" dirty="0"/>
          </a:p>
        </p:txBody>
      </p:sp>
      <p:sp>
        <p:nvSpPr>
          <p:cNvPr id="7" name="Textfeld 6"/>
          <p:cNvSpPr txBox="1"/>
          <p:nvPr/>
        </p:nvSpPr>
        <p:spPr>
          <a:xfrm>
            <a:off x="7236296" y="5403115"/>
            <a:ext cx="864096" cy="246648"/>
          </a:xfrm>
          <a:prstGeom prst="rect">
            <a:avLst/>
          </a:prstGeom>
          <a:solidFill>
            <a:schemeClr val="accent6">
              <a:lumMod val="20000"/>
              <a:lumOff val="80000"/>
            </a:schemeClr>
          </a:solidFill>
        </p:spPr>
        <p:txBody>
          <a:bodyPr wrap="square" rtlCol="0">
            <a:spAutoFit/>
          </a:bodyPr>
          <a:lstStyle/>
          <a:p>
            <a:endParaRPr lang="de-CH" dirty="0"/>
          </a:p>
        </p:txBody>
      </p:sp>
      <p:sp>
        <p:nvSpPr>
          <p:cNvPr id="11" name="Textfeld 10"/>
          <p:cNvSpPr txBox="1"/>
          <p:nvPr/>
        </p:nvSpPr>
        <p:spPr>
          <a:xfrm>
            <a:off x="5142304" y="5747151"/>
            <a:ext cx="800492" cy="272182"/>
          </a:xfrm>
          <a:prstGeom prst="rect">
            <a:avLst/>
          </a:prstGeom>
          <a:solidFill>
            <a:schemeClr val="accent6">
              <a:lumMod val="20000"/>
              <a:lumOff val="80000"/>
            </a:schemeClr>
          </a:solidFill>
        </p:spPr>
        <p:txBody>
          <a:bodyPr wrap="square" rtlCol="0">
            <a:spAutoFit/>
          </a:bodyPr>
          <a:lstStyle/>
          <a:p>
            <a:endParaRPr lang="de-CH" dirty="0"/>
          </a:p>
        </p:txBody>
      </p:sp>
      <p:sp>
        <p:nvSpPr>
          <p:cNvPr id="9" name="Textfeld 8"/>
          <p:cNvSpPr txBox="1"/>
          <p:nvPr/>
        </p:nvSpPr>
        <p:spPr>
          <a:xfrm>
            <a:off x="6739860" y="2810827"/>
            <a:ext cx="174659" cy="369332"/>
          </a:xfrm>
          <a:prstGeom prst="rect">
            <a:avLst/>
          </a:prstGeom>
          <a:solidFill>
            <a:schemeClr val="bg1"/>
          </a:solidFill>
        </p:spPr>
        <p:txBody>
          <a:bodyPr wrap="square" rtlCol="0">
            <a:spAutoFit/>
          </a:bodyPr>
          <a:lstStyle/>
          <a:p>
            <a:endParaRPr lang="de-CH" dirty="0"/>
          </a:p>
        </p:txBody>
      </p:sp>
      <p:sp>
        <p:nvSpPr>
          <p:cNvPr id="10" name="Stern mit 5 Zacken 9"/>
          <p:cNvSpPr/>
          <p:nvPr/>
        </p:nvSpPr>
        <p:spPr>
          <a:xfrm>
            <a:off x="5076056" y="194673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Stern mit 5 Zacken 13"/>
          <p:cNvSpPr/>
          <p:nvPr/>
        </p:nvSpPr>
        <p:spPr>
          <a:xfrm>
            <a:off x="5076056" y="2311417"/>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Stern mit 5 Zacken 14"/>
          <p:cNvSpPr/>
          <p:nvPr/>
        </p:nvSpPr>
        <p:spPr>
          <a:xfrm>
            <a:off x="5076056" y="260487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Stern mit 5 Zacken 15"/>
          <p:cNvSpPr/>
          <p:nvPr/>
        </p:nvSpPr>
        <p:spPr>
          <a:xfrm>
            <a:off x="6918319" y="212675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Stern mit 5 Zacken 16"/>
          <p:cNvSpPr/>
          <p:nvPr/>
        </p:nvSpPr>
        <p:spPr>
          <a:xfrm>
            <a:off x="6798887" y="318015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Stern mit 5 Zacken 17"/>
          <p:cNvSpPr/>
          <p:nvPr/>
        </p:nvSpPr>
        <p:spPr>
          <a:xfrm>
            <a:off x="5122912" y="345889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Stern mit 5 Zacken 18"/>
          <p:cNvSpPr/>
          <p:nvPr/>
        </p:nvSpPr>
        <p:spPr>
          <a:xfrm>
            <a:off x="5980896" y="367492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6088908" y="5043075"/>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5076056" y="151468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2558988" y="4077072"/>
            <a:ext cx="284820" cy="2880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6217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138" y="1456166"/>
            <a:ext cx="6985000" cy="862966"/>
          </a:xfrm>
        </p:spPr>
        <p:txBody>
          <a:bodyPr/>
          <a:lstStyle/>
          <a:p>
            <a:r>
              <a:rPr lang="de-CH" dirty="0" smtClean="0"/>
              <a:t>Gliederung der Bilanz</a:t>
            </a:r>
            <a:endParaRPr lang="de-DE" dirty="0"/>
          </a:p>
        </p:txBody>
      </p:sp>
      <p:sp>
        <p:nvSpPr>
          <p:cNvPr id="16" name="Foliennummernplatzhalter 3"/>
          <p:cNvSpPr>
            <a:spLocks noGrp="1"/>
          </p:cNvSpPr>
          <p:nvPr>
            <p:ph type="sldNum" sz="quarter" idx="4"/>
          </p:nvPr>
        </p:nvSpPr>
        <p:spPr/>
        <p:txBody>
          <a:bodyPr/>
          <a:lstStyle/>
          <a:p>
            <a:fld id="{87674F0A-37BA-4CE3-B1FD-DE57A7E2F2C6}" type="slidenum">
              <a:rPr lang="de-CH" smtClean="0"/>
              <a:pPr/>
              <a:t>7</a:t>
            </a:fld>
            <a:endParaRPr lang="de-CH" dirty="0"/>
          </a:p>
        </p:txBody>
      </p:sp>
      <p:pic>
        <p:nvPicPr>
          <p:cNvPr id="1029"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89054" y="2322504"/>
            <a:ext cx="1944014" cy="1840687"/>
          </a:xfrm>
          <a:prstGeom prst="rect">
            <a:avLst/>
          </a:prstGeom>
          <a:noFill/>
        </p:spPr>
      </p:pic>
      <p:sp>
        <p:nvSpPr>
          <p:cNvPr id="11" name="Textfeld 10"/>
          <p:cNvSpPr txBox="1"/>
          <p:nvPr/>
        </p:nvSpPr>
        <p:spPr>
          <a:xfrm>
            <a:off x="996766" y="2826560"/>
            <a:ext cx="915572" cy="369332"/>
          </a:xfrm>
          <a:prstGeom prst="rect">
            <a:avLst/>
          </a:prstGeom>
          <a:noFill/>
        </p:spPr>
        <p:txBody>
          <a:bodyPr wrap="none" rtlCol="0">
            <a:spAutoFit/>
          </a:bodyPr>
          <a:lstStyle/>
          <a:p>
            <a:r>
              <a:rPr lang="de-CH" b="1" dirty="0" smtClean="0"/>
              <a:t>Aktiven</a:t>
            </a:r>
            <a:endParaRPr lang="de-DE" b="1" dirty="0"/>
          </a:p>
        </p:txBody>
      </p:sp>
      <p:sp>
        <p:nvSpPr>
          <p:cNvPr id="12" name="Textfeld 11"/>
          <p:cNvSpPr txBox="1"/>
          <p:nvPr/>
        </p:nvSpPr>
        <p:spPr>
          <a:xfrm>
            <a:off x="5749294" y="2898568"/>
            <a:ext cx="1184940" cy="369332"/>
          </a:xfrm>
          <a:prstGeom prst="rect">
            <a:avLst/>
          </a:prstGeom>
          <a:noFill/>
        </p:spPr>
        <p:txBody>
          <a:bodyPr wrap="none" rtlCol="0">
            <a:spAutoFit/>
          </a:bodyPr>
          <a:lstStyle/>
          <a:p>
            <a:r>
              <a:rPr lang="de-CH" b="1" dirty="0" smtClean="0">
                <a:solidFill>
                  <a:schemeClr val="accent1"/>
                </a:solidFill>
              </a:rPr>
              <a:t>Passiven</a:t>
            </a:r>
            <a:endParaRPr lang="de-DE" b="1" dirty="0">
              <a:solidFill>
                <a:schemeClr val="accent1"/>
              </a:solidFill>
            </a:endParaRPr>
          </a:p>
        </p:txBody>
      </p:sp>
      <p:sp>
        <p:nvSpPr>
          <p:cNvPr id="13" name="Textfeld 12"/>
          <p:cNvSpPr txBox="1"/>
          <p:nvPr/>
        </p:nvSpPr>
        <p:spPr>
          <a:xfrm>
            <a:off x="996766" y="3258608"/>
            <a:ext cx="2331087" cy="1200329"/>
          </a:xfrm>
          <a:prstGeom prst="rect">
            <a:avLst/>
          </a:prstGeom>
          <a:noFill/>
        </p:spPr>
        <p:txBody>
          <a:bodyPr wrap="none" rtlCol="0">
            <a:spAutoFit/>
          </a:bodyPr>
          <a:lstStyle/>
          <a:p>
            <a:r>
              <a:rPr lang="de-CH" b="1" dirty="0" smtClean="0"/>
              <a:t>Vermögenspositionen</a:t>
            </a:r>
          </a:p>
          <a:p>
            <a:endParaRPr lang="de-CH" b="1" dirty="0" smtClean="0"/>
          </a:p>
          <a:p>
            <a:r>
              <a:rPr lang="de-CH" b="1" dirty="0" smtClean="0"/>
              <a:t>Wie wurde das Kapital</a:t>
            </a:r>
          </a:p>
          <a:p>
            <a:r>
              <a:rPr lang="de-CH" b="1" dirty="0" smtClean="0"/>
              <a:t>investiert?</a:t>
            </a:r>
            <a:endParaRPr lang="de-DE" b="1" dirty="0"/>
          </a:p>
        </p:txBody>
      </p:sp>
      <p:sp>
        <p:nvSpPr>
          <p:cNvPr id="14" name="Textfeld 13"/>
          <p:cNvSpPr txBox="1"/>
          <p:nvPr/>
        </p:nvSpPr>
        <p:spPr>
          <a:xfrm>
            <a:off x="5821302" y="3258608"/>
            <a:ext cx="3155672" cy="923330"/>
          </a:xfrm>
          <a:prstGeom prst="rect">
            <a:avLst/>
          </a:prstGeom>
          <a:noFill/>
          <a:ln>
            <a:noFill/>
          </a:ln>
        </p:spPr>
        <p:txBody>
          <a:bodyPr wrap="none" rtlCol="0">
            <a:spAutoFit/>
          </a:bodyPr>
          <a:lstStyle/>
          <a:p>
            <a:r>
              <a:rPr lang="de-CH" b="1" dirty="0" smtClean="0">
                <a:solidFill>
                  <a:schemeClr val="accent1"/>
                </a:solidFill>
              </a:rPr>
              <a:t>Verpflichtungen</a:t>
            </a:r>
          </a:p>
          <a:p>
            <a:endParaRPr lang="de-CH" b="1" dirty="0" smtClean="0">
              <a:solidFill>
                <a:schemeClr val="accent1"/>
              </a:solidFill>
            </a:endParaRPr>
          </a:p>
          <a:p>
            <a:r>
              <a:rPr lang="de-CH" b="1" dirty="0" smtClean="0">
                <a:solidFill>
                  <a:schemeClr val="accent1"/>
                </a:solidFill>
              </a:rPr>
              <a:t>Woher kommt das Kapital?</a:t>
            </a:r>
            <a:endParaRPr lang="de-DE" b="1" dirty="0">
              <a:solidFill>
                <a:schemeClr val="accent1"/>
              </a:solidFill>
            </a:endParaRPr>
          </a:p>
        </p:txBody>
      </p:sp>
      <p:sp>
        <p:nvSpPr>
          <p:cNvPr id="15" name="Textfeld 14"/>
          <p:cNvSpPr txBox="1"/>
          <p:nvPr/>
        </p:nvSpPr>
        <p:spPr>
          <a:xfrm>
            <a:off x="702639" y="5046275"/>
            <a:ext cx="7738722" cy="830997"/>
          </a:xfrm>
          <a:prstGeom prst="rect">
            <a:avLst/>
          </a:prstGeom>
          <a:noFill/>
        </p:spPr>
        <p:txBody>
          <a:bodyPr wrap="none" rtlCol="0">
            <a:spAutoFit/>
          </a:bodyPr>
          <a:lstStyle/>
          <a:p>
            <a:r>
              <a:rPr lang="de-CH" sz="2400" dirty="0" smtClean="0"/>
              <a:t>Die Bilanz stellt eine Momentaufnahme der Vermögens- und</a:t>
            </a:r>
          </a:p>
          <a:p>
            <a:r>
              <a:rPr lang="de-CH" sz="2400" dirty="0" smtClean="0"/>
              <a:t>Schuldverhältnisse eines Unternehmens dar.</a:t>
            </a:r>
            <a:endParaRPr lang="de-DE" sz="2400" dirty="0"/>
          </a:p>
        </p:txBody>
      </p:sp>
    </p:spTree>
    <p:extLst>
      <p:ext uri="{BB962C8B-B14F-4D97-AF65-F5344CB8AC3E}">
        <p14:creationId xmlns:p14="http://schemas.microsoft.com/office/powerpoint/2010/main" val="44257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Mahnungen</a:t>
            </a:r>
            <a:endParaRPr lang="de-CH" dirty="0"/>
          </a:p>
        </p:txBody>
      </p:sp>
      <p:sp>
        <p:nvSpPr>
          <p:cNvPr id="3" name="Inhaltsplatzhalter 2"/>
          <p:cNvSpPr>
            <a:spLocks noGrp="1"/>
          </p:cNvSpPr>
          <p:nvPr>
            <p:ph idx="1"/>
          </p:nvPr>
        </p:nvSpPr>
        <p:spPr>
          <a:xfrm>
            <a:off x="1115392" y="2348880"/>
            <a:ext cx="6985000" cy="2807970"/>
          </a:xfrm>
        </p:spPr>
        <p:txBody>
          <a:bodyPr/>
          <a:lstStyle/>
          <a:p>
            <a:r>
              <a:rPr lang="de-CH" dirty="0" smtClean="0"/>
              <a:t>Was passiert bei Ihnen in der Ausbildungsabteilung mit säumigen Zahlern?</a:t>
            </a:r>
          </a:p>
          <a:p>
            <a:pPr lvl="1"/>
            <a:r>
              <a:rPr lang="de-CH" dirty="0" smtClean="0"/>
              <a:t>….</a:t>
            </a:r>
          </a:p>
          <a:p>
            <a:r>
              <a:rPr lang="de-CH" dirty="0" smtClean="0"/>
              <a:t>Wie gehen Sie vor, wenn die von Ihnen (Ihrer Ausbildungsabteilung) erstellten Debitorenrechnungen vom Empfänger (Schuldner) nicht bezahlt werden?</a:t>
            </a:r>
          </a:p>
          <a:p>
            <a:r>
              <a:rPr lang="de-CH" dirty="0" smtClean="0"/>
              <a:t>Welche Vorgaben beachten Sie besonders und weshalb?</a:t>
            </a:r>
          </a:p>
          <a:p>
            <a:r>
              <a:rPr lang="de-CH" dirty="0" smtClean="0"/>
              <a:t>Betreibungsablauf erklären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70</a:t>
            </a:fld>
            <a:endParaRPr lang="de-CH"/>
          </a:p>
        </p:txBody>
      </p:sp>
    </p:spTree>
    <p:extLst>
      <p:ext uri="{BB962C8B-B14F-4D97-AF65-F5344CB8AC3E}">
        <p14:creationId xmlns:p14="http://schemas.microsoft.com/office/powerpoint/2010/main" val="7643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Mahnlauf bis Betreibungsbegehren</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55814693"/>
              </p:ext>
            </p:extLst>
          </p:nvPr>
        </p:nvGraphicFramePr>
        <p:xfrm>
          <a:off x="539552" y="1988840"/>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71</a:t>
            </a:fld>
            <a:endParaRPr lang="de-CH"/>
          </a:p>
        </p:txBody>
      </p:sp>
    </p:spTree>
    <p:extLst>
      <p:ext uri="{BB962C8B-B14F-4D97-AF65-F5344CB8AC3E}">
        <p14:creationId xmlns:p14="http://schemas.microsoft.com/office/powerpoint/2010/main" val="12412370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84784"/>
            <a:ext cx="8229600" cy="1152128"/>
          </a:xfrm>
        </p:spPr>
        <p:txBody>
          <a:bodyPr/>
          <a:lstStyle/>
          <a:p>
            <a:r>
              <a:rPr lang="de-CH" dirty="0"/>
              <a:t>Zu bearbeitende </a:t>
            </a:r>
            <a:r>
              <a:rPr lang="de-CH" dirty="0" smtClean="0"/>
              <a:t>Fragen: </a:t>
            </a:r>
            <a:br>
              <a:rPr lang="de-CH" dirty="0" smtClean="0"/>
            </a:br>
            <a:r>
              <a:rPr lang="de-CH" dirty="0" smtClean="0"/>
              <a:t>Rechnungs- und Buchungsfehler bearbeiten </a:t>
            </a:r>
            <a:endParaRPr lang="de-CH" dirty="0"/>
          </a:p>
        </p:txBody>
      </p:sp>
      <p:sp>
        <p:nvSpPr>
          <p:cNvPr id="3" name="Inhaltsplatzhalter 2"/>
          <p:cNvSpPr>
            <a:spLocks noGrp="1"/>
          </p:cNvSpPr>
          <p:nvPr>
            <p:ph idx="1"/>
          </p:nvPr>
        </p:nvSpPr>
        <p:spPr>
          <a:xfrm>
            <a:off x="457200" y="2852936"/>
            <a:ext cx="8229600" cy="1872207"/>
          </a:xfrm>
        </p:spPr>
        <p:txBody>
          <a:bodyPr/>
          <a:lstStyle/>
          <a:p>
            <a:pPr>
              <a:spcAft>
                <a:spcPts val="600"/>
              </a:spcAft>
            </a:pPr>
            <a:r>
              <a:rPr lang="de-CH" dirty="0" smtClean="0"/>
              <a:t>Wie erfolgt bei uns in der Ausbildungsabteilung die Kontrolle der Buchhaltung?</a:t>
            </a:r>
          </a:p>
          <a:p>
            <a:pPr>
              <a:spcAft>
                <a:spcPts val="600"/>
              </a:spcAft>
            </a:pPr>
            <a:r>
              <a:rPr lang="de-CH" dirty="0" smtClean="0"/>
              <a:t>Wie können Abweichungen/Fehler festgestellt werden?</a:t>
            </a:r>
          </a:p>
          <a:p>
            <a:pPr>
              <a:spcAft>
                <a:spcPts val="600"/>
              </a:spcAft>
            </a:pPr>
            <a:r>
              <a:rPr lang="de-CH" dirty="0" smtClean="0"/>
              <a:t>Wie gehe ich vor, wenn ich eine Abweichung feststelle?</a:t>
            </a:r>
          </a:p>
          <a:p>
            <a:pPr>
              <a:spcAft>
                <a:spcPts val="600"/>
              </a:spcAft>
            </a:pPr>
            <a:r>
              <a:rPr lang="de-CH" dirty="0" smtClean="0"/>
              <a:t>Wie wird die Abweichung/der Fehler korrigiert?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72</a:t>
            </a:fld>
            <a:endParaRPr lang="de-CH"/>
          </a:p>
        </p:txBody>
      </p:sp>
    </p:spTree>
    <p:extLst>
      <p:ext uri="{BB962C8B-B14F-4D97-AF65-F5344CB8AC3E}">
        <p14:creationId xmlns:p14="http://schemas.microsoft.com/office/powerpoint/2010/main" val="204641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4469"/>
            <a:ext cx="3366112" cy="556061"/>
          </a:xfrm>
        </p:spPr>
        <p:txBody>
          <a:bodyPr/>
          <a:lstStyle/>
          <a:p>
            <a:r>
              <a:rPr lang="de-CH" dirty="0" smtClean="0"/>
              <a:t>Ziel erreicht?</a:t>
            </a:r>
            <a:endParaRPr lang="de-CH" dirty="0"/>
          </a:p>
        </p:txBody>
      </p:sp>
      <p:sp>
        <p:nvSpPr>
          <p:cNvPr id="9" name="Foliennummernplatzhalter 8"/>
          <p:cNvSpPr>
            <a:spLocks noGrp="1"/>
          </p:cNvSpPr>
          <p:nvPr>
            <p:ph type="sldNum" sz="quarter" idx="4"/>
          </p:nvPr>
        </p:nvSpPr>
        <p:spPr/>
        <p:txBody>
          <a:bodyPr/>
          <a:lstStyle/>
          <a:p>
            <a:fld id="{87674F0A-37BA-4CE3-B1FD-DE57A7E2F2C6}" type="slidenum">
              <a:rPr lang="de-CH" smtClean="0"/>
              <a:pPr/>
              <a:t>73</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394421"/>
            <a:ext cx="2690825" cy="2020881"/>
          </a:xfrm>
          <a:prstGeom prst="rect">
            <a:avLst/>
          </a:prstGeom>
          <a:noFill/>
        </p:spPr>
      </p:pic>
      <p:sp>
        <p:nvSpPr>
          <p:cNvPr id="5" name="Textfeld 4"/>
          <p:cNvSpPr txBox="1"/>
          <p:nvPr/>
        </p:nvSpPr>
        <p:spPr>
          <a:xfrm>
            <a:off x="573328" y="1134363"/>
            <a:ext cx="1800493" cy="369332"/>
          </a:xfrm>
          <a:prstGeom prst="rect">
            <a:avLst/>
          </a:prstGeom>
          <a:noFill/>
        </p:spPr>
        <p:txBody>
          <a:bodyPr wrap="none" rtlCol="0">
            <a:spAutoFit/>
          </a:bodyPr>
          <a:lstStyle/>
          <a:p>
            <a:r>
              <a:rPr lang="de-CH" b="1" dirty="0" smtClean="0"/>
              <a:t>Struktur HRM2</a:t>
            </a:r>
            <a:endParaRPr lang="de-CH" b="1" dirty="0"/>
          </a:p>
        </p:txBody>
      </p:sp>
      <p:sp>
        <p:nvSpPr>
          <p:cNvPr id="6" name="Textfeld 5"/>
          <p:cNvSpPr txBox="1"/>
          <p:nvPr/>
        </p:nvSpPr>
        <p:spPr>
          <a:xfrm>
            <a:off x="395536" y="3501008"/>
            <a:ext cx="3104376" cy="369332"/>
          </a:xfrm>
          <a:prstGeom prst="rect">
            <a:avLst/>
          </a:prstGeom>
          <a:noFill/>
        </p:spPr>
        <p:txBody>
          <a:bodyPr wrap="none" rtlCol="0">
            <a:spAutoFit/>
          </a:bodyPr>
          <a:lstStyle/>
          <a:p>
            <a:r>
              <a:rPr lang="de-CH" b="1" dirty="0" smtClean="0"/>
              <a:t>Wozu dienen Kennzahlen?</a:t>
            </a:r>
            <a:endParaRPr lang="de-CH" b="1" dirty="0"/>
          </a:p>
        </p:txBody>
      </p:sp>
      <p:sp>
        <p:nvSpPr>
          <p:cNvPr id="7" name="Textfeld 6"/>
          <p:cNvSpPr txBox="1"/>
          <p:nvPr/>
        </p:nvSpPr>
        <p:spPr>
          <a:xfrm>
            <a:off x="1043608" y="4460246"/>
            <a:ext cx="5027443" cy="369332"/>
          </a:xfrm>
          <a:prstGeom prst="rect">
            <a:avLst/>
          </a:prstGeom>
          <a:noFill/>
        </p:spPr>
        <p:txBody>
          <a:bodyPr wrap="square" rtlCol="0">
            <a:spAutoFit/>
          </a:bodyPr>
          <a:lstStyle/>
          <a:p>
            <a:r>
              <a:rPr lang="de-CH" b="1" dirty="0" smtClean="0"/>
              <a:t>Was sagen die einzelnen Kennzahlen aus?</a:t>
            </a:r>
            <a:endParaRPr lang="de-CH" b="1" dirty="0"/>
          </a:p>
        </p:txBody>
      </p:sp>
      <p:sp>
        <p:nvSpPr>
          <p:cNvPr id="10" name="Textfeld 9"/>
          <p:cNvSpPr txBox="1"/>
          <p:nvPr/>
        </p:nvSpPr>
        <p:spPr>
          <a:xfrm>
            <a:off x="4211960" y="949697"/>
            <a:ext cx="3456384" cy="923330"/>
          </a:xfrm>
          <a:prstGeom prst="rect">
            <a:avLst/>
          </a:prstGeom>
          <a:noFill/>
        </p:spPr>
        <p:txBody>
          <a:bodyPr wrap="square" rtlCol="0">
            <a:spAutoFit/>
          </a:bodyPr>
          <a:lstStyle/>
          <a:p>
            <a:r>
              <a:rPr lang="de-CH" dirty="0" smtClean="0"/>
              <a:t>Ich kontiere einen einfachen Geschäftsfall</a:t>
            </a:r>
          </a:p>
          <a:p>
            <a:r>
              <a:rPr lang="de-CH" dirty="0" smtClean="0"/>
              <a:t> aus meiner Ausbildungsabteilung.</a:t>
            </a:r>
            <a:endParaRPr lang="de-CH" dirty="0"/>
          </a:p>
        </p:txBody>
      </p:sp>
      <p:sp>
        <p:nvSpPr>
          <p:cNvPr id="11" name="Textfeld 10"/>
          <p:cNvSpPr txBox="1"/>
          <p:nvPr/>
        </p:nvSpPr>
        <p:spPr>
          <a:xfrm>
            <a:off x="5364088" y="2203940"/>
            <a:ext cx="3377848" cy="646331"/>
          </a:xfrm>
          <a:prstGeom prst="rect">
            <a:avLst/>
          </a:prstGeom>
          <a:noFill/>
        </p:spPr>
        <p:txBody>
          <a:bodyPr wrap="none" rtlCol="0">
            <a:spAutoFit/>
          </a:bodyPr>
          <a:lstStyle/>
          <a:p>
            <a:r>
              <a:rPr lang="de-CH" dirty="0" smtClean="0"/>
              <a:t>und zeige auf, wo er sich</a:t>
            </a:r>
          </a:p>
          <a:p>
            <a:r>
              <a:rPr lang="de-CH" dirty="0" smtClean="0"/>
              <a:t>in der Rechnung niederschlägt.</a:t>
            </a:r>
            <a:endParaRPr lang="de-CH" dirty="0"/>
          </a:p>
        </p:txBody>
      </p:sp>
      <p:cxnSp>
        <p:nvCxnSpPr>
          <p:cNvPr id="15" name="Gerade Verbindung mit Pfeil 14"/>
          <p:cNvCxnSpPr>
            <a:stCxn id="5" idx="3"/>
          </p:cNvCxnSpPr>
          <p:nvPr/>
        </p:nvCxnSpPr>
        <p:spPr>
          <a:xfrm>
            <a:off x="2373821" y="1319029"/>
            <a:ext cx="1424091"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0" idx="2"/>
          </p:cNvCxnSpPr>
          <p:nvPr/>
        </p:nvCxnSpPr>
        <p:spPr>
          <a:xfrm>
            <a:off x="5940152" y="1873027"/>
            <a:ext cx="432048" cy="330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822665" y="3311964"/>
            <a:ext cx="2762295" cy="1200329"/>
          </a:xfrm>
          <a:prstGeom prst="rect">
            <a:avLst/>
          </a:prstGeom>
          <a:noFill/>
        </p:spPr>
        <p:txBody>
          <a:bodyPr wrap="none" rtlCol="0">
            <a:spAutoFit/>
          </a:bodyPr>
          <a:lstStyle/>
          <a:p>
            <a:r>
              <a:rPr lang="de-CH" dirty="0" smtClean="0"/>
              <a:t>Ich weiss, worauf beim</a:t>
            </a:r>
          </a:p>
          <a:p>
            <a:r>
              <a:rPr lang="de-CH" dirty="0" smtClean="0"/>
              <a:t>Verarbeiten von </a:t>
            </a:r>
          </a:p>
          <a:p>
            <a:r>
              <a:rPr lang="de-CH" dirty="0" smtClean="0"/>
              <a:t>Debitoren und Kreditoren</a:t>
            </a:r>
          </a:p>
          <a:p>
            <a:r>
              <a:rPr lang="de-CH" dirty="0" smtClean="0"/>
              <a:t>zu achten ist.</a:t>
            </a:r>
            <a:endParaRPr lang="de-CH" dirty="0"/>
          </a:p>
        </p:txBody>
      </p:sp>
      <p:cxnSp>
        <p:nvCxnSpPr>
          <p:cNvPr id="16" name="Gerade Verbindung mit Pfeil 15"/>
          <p:cNvCxnSpPr/>
          <p:nvPr/>
        </p:nvCxnSpPr>
        <p:spPr>
          <a:xfrm>
            <a:off x="6228184" y="2850271"/>
            <a:ext cx="720080" cy="461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Inhaltsplatzhalter 2"/>
          <p:cNvSpPr txBox="1">
            <a:spLocks/>
          </p:cNvSpPr>
          <p:nvPr/>
        </p:nvSpPr>
        <p:spPr>
          <a:xfrm>
            <a:off x="2178128" y="4829578"/>
            <a:ext cx="5086145" cy="13381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600" dirty="0" smtClean="0"/>
              <a:t>Ziel der Lektion:</a:t>
            </a:r>
          </a:p>
          <a:p>
            <a:r>
              <a:rPr lang="de-CH" sz="1600" dirty="0" smtClean="0"/>
              <a:t>Ablauf des Abschlusses erklären können</a:t>
            </a:r>
          </a:p>
          <a:p>
            <a:r>
              <a:rPr lang="de-CH" sz="1600" dirty="0" smtClean="0"/>
              <a:t>Sinn einer Kennzahl erläutern können</a:t>
            </a:r>
          </a:p>
          <a:p>
            <a:r>
              <a:rPr lang="de-CH" sz="1600" dirty="0" smtClean="0"/>
              <a:t>Einem Kunden den Mahnlauf aufzeichnen können</a:t>
            </a:r>
            <a:endParaRPr lang="de-CH" sz="1600" dirty="0"/>
          </a:p>
        </p:txBody>
      </p:sp>
    </p:spTree>
    <p:extLst>
      <p:ext uri="{BB962C8B-B14F-4D97-AF65-F5344CB8AC3E}">
        <p14:creationId xmlns:p14="http://schemas.microsoft.com/office/powerpoint/2010/main" val="360903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79500" y="2132856"/>
            <a:ext cx="6985000" cy="862966"/>
          </a:xfrm>
        </p:spPr>
        <p:txBody>
          <a:bodyPr/>
          <a:lstStyle/>
          <a:p>
            <a:pPr algn="ctr"/>
            <a:r>
              <a:rPr lang="de-CH" dirty="0" smtClean="0"/>
              <a:t>Modul G-08/2A</a:t>
            </a:r>
            <a:br>
              <a:rPr lang="de-CH" dirty="0" smtClean="0"/>
            </a:br>
            <a:r>
              <a:rPr lang="de-CH" dirty="0" smtClean="0"/>
              <a:t>Finanzen</a:t>
            </a:r>
            <a:endParaRPr lang="de-CH" dirty="0"/>
          </a:p>
        </p:txBody>
      </p:sp>
      <p:sp>
        <p:nvSpPr>
          <p:cNvPr id="6" name="Untertitel 5"/>
          <p:cNvSpPr>
            <a:spLocks noGrp="1"/>
          </p:cNvSpPr>
          <p:nvPr>
            <p:ph idx="1"/>
          </p:nvPr>
        </p:nvSpPr>
        <p:spPr>
          <a:xfrm>
            <a:off x="1619448" y="3212976"/>
            <a:ext cx="5904880" cy="1152128"/>
          </a:xfrm>
        </p:spPr>
        <p:txBody>
          <a:bodyPr>
            <a:normAutofit/>
          </a:bodyPr>
          <a:lstStyle/>
          <a:p>
            <a:r>
              <a:rPr lang="de-CH" sz="2400" dirty="0" smtClean="0"/>
              <a:t>Abgaben und Gebühren</a:t>
            </a:r>
          </a:p>
          <a:p>
            <a:r>
              <a:rPr lang="de-CH" sz="2400" dirty="0" smtClean="0"/>
              <a:t>Kostendeckungs- und Äquivalenzprinzip</a:t>
            </a:r>
            <a:endParaRPr lang="de-CH" sz="2400" dirty="0"/>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74</a:t>
            </a:fld>
            <a:endParaRPr lang="de-CH" dirty="0"/>
          </a:p>
        </p:txBody>
      </p:sp>
    </p:spTree>
    <p:extLst>
      <p:ext uri="{BB962C8B-B14F-4D97-AF65-F5344CB8AC3E}">
        <p14:creationId xmlns:p14="http://schemas.microsoft.com/office/powerpoint/2010/main" val="38093485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1115392" y="2132856"/>
            <a:ext cx="6985000" cy="2807970"/>
          </a:xfrm>
        </p:spPr>
        <p:txBody>
          <a:bodyPr/>
          <a:lstStyle/>
          <a:p>
            <a:pPr marL="0" indent="0">
              <a:buNone/>
            </a:pPr>
            <a:r>
              <a:rPr lang="de-CH" dirty="0" smtClean="0"/>
              <a:t>1.1.3.5.1	Abgaben und Gebühren</a:t>
            </a:r>
          </a:p>
          <a:p>
            <a:pPr marL="0" indent="0">
              <a:buNone/>
            </a:pPr>
            <a:endParaRPr lang="de-CH" dirty="0" smtClean="0"/>
          </a:p>
          <a:p>
            <a:pPr marL="0" indent="0">
              <a:buNone/>
            </a:pPr>
            <a:r>
              <a:rPr lang="de-CH" dirty="0" smtClean="0"/>
              <a:t>Ich erkläre mit eigenen Worten, was Abgaben und Gebühren sind. Ich benenne in meinem Arbeitsbereich die gebührenpflichtigen Dienstleistungen.</a:t>
            </a:r>
          </a:p>
        </p:txBody>
      </p:sp>
      <p:sp>
        <p:nvSpPr>
          <p:cNvPr id="6" name="Foliennummernplatzhalter 5"/>
          <p:cNvSpPr>
            <a:spLocks noGrp="1"/>
          </p:cNvSpPr>
          <p:nvPr>
            <p:ph type="sldNum" sz="quarter" idx="4"/>
          </p:nvPr>
        </p:nvSpPr>
        <p:spPr/>
        <p:txBody>
          <a:bodyPr/>
          <a:lstStyle/>
          <a:p>
            <a:fld id="{87674F0A-37BA-4CE3-B1FD-DE57A7E2F2C6}" type="slidenum">
              <a:rPr lang="de-CH" smtClean="0"/>
              <a:pPr/>
              <a:t>75</a:t>
            </a:fld>
            <a:endParaRPr lang="de-CH"/>
          </a:p>
        </p:txBody>
      </p:sp>
    </p:spTree>
    <p:extLst>
      <p:ext uri="{BB962C8B-B14F-4D97-AF65-F5344CB8AC3E}">
        <p14:creationId xmlns:p14="http://schemas.microsoft.com/office/powerpoint/2010/main" val="14587020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1043608" y="2204864"/>
            <a:ext cx="6985000" cy="1440160"/>
          </a:xfrm>
        </p:spPr>
        <p:txBody>
          <a:bodyPr/>
          <a:lstStyle/>
          <a:p>
            <a:pPr marL="0" indent="0">
              <a:buNone/>
            </a:pPr>
            <a:r>
              <a:rPr lang="de-CH" dirty="0" smtClean="0"/>
              <a:t>1.1.3.5.2	Kostendeckungs- und Äquivalenzprinzip</a:t>
            </a:r>
          </a:p>
          <a:p>
            <a:pPr marL="0" indent="0">
              <a:buNone/>
            </a:pPr>
            <a:endParaRPr lang="de-CH" dirty="0" smtClean="0"/>
          </a:p>
          <a:p>
            <a:pPr marL="0" indent="0">
              <a:buNone/>
            </a:pPr>
            <a:r>
              <a:rPr lang="de-CH" dirty="0" smtClean="0"/>
              <a:t>Ich erkläre anhand von aussagekräftigen Beispielen das Kostendeckungs- und Äquivalenzprinzip.</a:t>
            </a:r>
          </a:p>
        </p:txBody>
      </p:sp>
      <p:sp>
        <p:nvSpPr>
          <p:cNvPr id="6" name="Foliennummernplatzhalter 5"/>
          <p:cNvSpPr>
            <a:spLocks noGrp="1"/>
          </p:cNvSpPr>
          <p:nvPr>
            <p:ph type="sldNum" sz="quarter" idx="4"/>
          </p:nvPr>
        </p:nvSpPr>
        <p:spPr/>
        <p:txBody>
          <a:bodyPr/>
          <a:lstStyle/>
          <a:p>
            <a:fld id="{87674F0A-37BA-4CE3-B1FD-DE57A7E2F2C6}" type="slidenum">
              <a:rPr lang="de-CH" smtClean="0"/>
              <a:pPr/>
              <a:t>76</a:t>
            </a:fld>
            <a:endParaRPr lang="de-CH"/>
          </a:p>
        </p:txBody>
      </p:sp>
    </p:spTree>
    <p:extLst>
      <p:ext uri="{BB962C8B-B14F-4D97-AF65-F5344CB8AC3E}">
        <p14:creationId xmlns:p14="http://schemas.microsoft.com/office/powerpoint/2010/main" val="26571203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77</a:t>
            </a:fld>
            <a:endParaRPr lang="de-CH"/>
          </a:p>
        </p:txBody>
      </p:sp>
      <p:sp>
        <p:nvSpPr>
          <p:cNvPr id="3" name="Textfeld 2"/>
          <p:cNvSpPr txBox="1"/>
          <p:nvPr/>
        </p:nvSpPr>
        <p:spPr>
          <a:xfrm>
            <a:off x="1637674" y="1860848"/>
            <a:ext cx="5868652" cy="2308324"/>
          </a:xfrm>
          <a:prstGeom prst="rect">
            <a:avLst/>
          </a:prstGeom>
          <a:noFill/>
        </p:spPr>
        <p:txBody>
          <a:bodyPr wrap="square" rtlCol="0">
            <a:spAutoFit/>
          </a:bodyPr>
          <a:lstStyle/>
          <a:p>
            <a:r>
              <a:rPr lang="de-CH" sz="2400" dirty="0" smtClean="0"/>
              <a:t>Leistungsziele und Ablauf:</a:t>
            </a:r>
          </a:p>
          <a:p>
            <a:endParaRPr lang="de-CH" sz="2400" dirty="0" smtClean="0"/>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Repetition G-08/1</a:t>
            </a:r>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Verarbeitung </a:t>
            </a:r>
            <a:r>
              <a:rPr lang="de-CH" sz="2400" dirty="0">
                <a:solidFill>
                  <a:schemeClr val="tx2">
                    <a:lumMod val="60000"/>
                    <a:lumOff val="40000"/>
                  </a:schemeClr>
                </a:solidFill>
              </a:rPr>
              <a:t>der Vorbereitungsaufgaben</a:t>
            </a:r>
          </a:p>
          <a:p>
            <a:pPr marL="363538" lvl="1" indent="-276225">
              <a:buFont typeface="Arial" pitchFamily="34" charset="0"/>
              <a:buChar char="•"/>
              <a:tabLst>
                <a:tab pos="363538" algn="l"/>
                <a:tab pos="987425" algn="l"/>
              </a:tabLst>
            </a:pPr>
            <a:r>
              <a:rPr lang="de-CH" sz="2400" dirty="0" smtClean="0"/>
              <a:t>Input «Abgaben und Gebühren»</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a:t>
            </a:r>
            <a:endParaRPr lang="de-CH" sz="2400" dirty="0" smtClean="0">
              <a:solidFill>
                <a:schemeClr val="accent1"/>
              </a:solidFill>
            </a:endParaRPr>
          </a:p>
        </p:txBody>
      </p:sp>
    </p:spTree>
    <p:extLst>
      <p:ext uri="{BB962C8B-B14F-4D97-AF65-F5344CB8AC3E}">
        <p14:creationId xmlns:p14="http://schemas.microsoft.com/office/powerpoint/2010/main" val="1982201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Repetition aus G-08/1</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78</a:t>
            </a:fld>
            <a:endParaRPr lang="de-CH"/>
          </a:p>
        </p:txBody>
      </p:sp>
      <p:sp>
        <p:nvSpPr>
          <p:cNvPr id="6" name="Titel 1"/>
          <p:cNvSpPr txBox="1">
            <a:spLocks/>
          </p:cNvSpPr>
          <p:nvPr/>
        </p:nvSpPr>
        <p:spPr>
          <a:xfrm>
            <a:off x="619043" y="1469964"/>
            <a:ext cx="8229600" cy="4788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spcAft>
                <a:spcPts val="300"/>
              </a:spcAft>
              <a:buFont typeface="Arial" panose="020B0604020202020204" pitchFamily="34" charset="0"/>
              <a:buChar char="•"/>
            </a:pPr>
            <a:r>
              <a:rPr lang="de-CH" sz="2400" dirty="0" smtClean="0"/>
              <a:t>Ziel des öffentlichen Rechnungswesens</a:t>
            </a:r>
          </a:p>
          <a:p>
            <a:pPr marL="457200" indent="-457200" algn="l">
              <a:spcAft>
                <a:spcPts val="300"/>
              </a:spcAft>
              <a:buFont typeface="Arial" panose="020B0604020202020204" pitchFamily="34" charset="0"/>
              <a:buChar char="•"/>
            </a:pPr>
            <a:r>
              <a:rPr lang="de-CH" sz="2400" dirty="0" smtClean="0"/>
              <a:t>Aufbau und Unterschied </a:t>
            </a:r>
            <a:r>
              <a:rPr lang="de-CH" sz="2400" dirty="0" err="1" smtClean="0"/>
              <a:t>öff</a:t>
            </a:r>
            <a:r>
              <a:rPr lang="de-CH" sz="2400" dirty="0" smtClean="0"/>
              <a:t>./priv. Rechnungswesen</a:t>
            </a:r>
          </a:p>
          <a:p>
            <a:pPr marL="457200" indent="-457200" algn="l">
              <a:spcAft>
                <a:spcPts val="300"/>
              </a:spcAft>
              <a:buFont typeface="Arial" panose="020B0604020202020204" pitchFamily="34" charset="0"/>
              <a:buChar char="•"/>
            </a:pPr>
            <a:r>
              <a:rPr lang="de-CH" sz="2400" dirty="0" smtClean="0"/>
              <a:t>Gliederung der Bilanz</a:t>
            </a:r>
          </a:p>
          <a:p>
            <a:pPr marL="457200" indent="-457200" algn="l">
              <a:spcAft>
                <a:spcPts val="300"/>
              </a:spcAft>
              <a:buFont typeface="Arial" panose="020B0604020202020204" pitchFamily="34" charset="0"/>
              <a:buChar char="•"/>
            </a:pPr>
            <a:r>
              <a:rPr lang="de-CH" sz="2400" dirty="0" smtClean="0"/>
              <a:t>Investitionsrechnung (Inhalte/Besonderheiten)</a:t>
            </a:r>
          </a:p>
          <a:p>
            <a:pPr marL="457200" indent="-457200" algn="l">
              <a:spcAft>
                <a:spcPts val="300"/>
              </a:spcAft>
              <a:buFont typeface="Arial" panose="020B0604020202020204" pitchFamily="34" charset="0"/>
              <a:buChar char="•"/>
            </a:pPr>
            <a:r>
              <a:rPr lang="de-CH" sz="2400" dirty="0" smtClean="0"/>
              <a:t>Gliederung der Rechnung (Funktion/Arten)</a:t>
            </a:r>
          </a:p>
          <a:p>
            <a:pPr marL="457200" indent="-457200" algn="l">
              <a:spcAft>
                <a:spcPts val="300"/>
              </a:spcAft>
              <a:buFont typeface="Arial" panose="020B0604020202020204" pitchFamily="34" charset="0"/>
              <a:buChar char="•"/>
            </a:pPr>
            <a:r>
              <a:rPr lang="de-CH" sz="2400" dirty="0" smtClean="0"/>
              <a:t>HRM2-Aufbau/Anforderungen</a:t>
            </a:r>
          </a:p>
          <a:p>
            <a:pPr marL="457200" indent="-457200" algn="l">
              <a:spcAft>
                <a:spcPts val="300"/>
              </a:spcAft>
              <a:buFont typeface="Arial" panose="020B0604020202020204" pitchFamily="34" charset="0"/>
              <a:buChar char="•"/>
            </a:pPr>
            <a:r>
              <a:rPr lang="de-CH" sz="2400" dirty="0" smtClean="0"/>
              <a:t>Ablauf des Budgetprozesses/Termine</a:t>
            </a:r>
          </a:p>
          <a:p>
            <a:pPr marL="457200" indent="-457200" algn="l">
              <a:spcAft>
                <a:spcPts val="300"/>
              </a:spcAft>
              <a:buFont typeface="Arial" panose="020B0604020202020204" pitchFamily="34" charset="0"/>
              <a:buChar char="•"/>
            </a:pPr>
            <a:r>
              <a:rPr lang="de-CH" sz="2400" dirty="0" smtClean="0"/>
              <a:t>Ablauf Rechnungsabschluss/Termine</a:t>
            </a:r>
          </a:p>
          <a:p>
            <a:pPr marL="457200" indent="-457200" algn="l">
              <a:spcAft>
                <a:spcPts val="300"/>
              </a:spcAft>
              <a:buFont typeface="Arial" panose="020B0604020202020204" pitchFamily="34" charset="0"/>
              <a:buChar char="•"/>
            </a:pPr>
            <a:r>
              <a:rPr lang="de-CH" sz="2400" dirty="0" smtClean="0"/>
              <a:t>Sinn und Zweck einer Kennzahl</a:t>
            </a:r>
          </a:p>
          <a:p>
            <a:pPr marL="457200" indent="-457200" algn="l">
              <a:spcAft>
                <a:spcPts val="300"/>
              </a:spcAft>
              <a:buFont typeface="Arial" panose="020B0604020202020204" pitchFamily="34" charset="0"/>
              <a:buChar char="•"/>
            </a:pPr>
            <a:r>
              <a:rPr lang="de-CH" sz="2400" dirty="0" smtClean="0"/>
              <a:t>Debitoren- / Kreditorenverarbeitung</a:t>
            </a:r>
            <a:endParaRPr lang="de-CH" sz="2400" dirty="0"/>
          </a:p>
        </p:txBody>
      </p:sp>
    </p:spTree>
    <p:extLst>
      <p:ext uri="{BB962C8B-B14F-4D97-AF65-F5344CB8AC3E}">
        <p14:creationId xmlns:p14="http://schemas.microsoft.com/office/powerpoint/2010/main" val="4273620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Vorbereitungsaufgaben</a:t>
            </a:r>
            <a:endParaRPr lang="de-CH" dirty="0"/>
          </a:p>
        </p:txBody>
      </p:sp>
      <p:sp>
        <p:nvSpPr>
          <p:cNvPr id="3" name="Inhaltsplatzhalter 2"/>
          <p:cNvSpPr>
            <a:spLocks noGrp="1"/>
          </p:cNvSpPr>
          <p:nvPr>
            <p:ph idx="1"/>
          </p:nvPr>
        </p:nvSpPr>
        <p:spPr>
          <a:xfrm>
            <a:off x="1249288" y="2672916"/>
            <a:ext cx="6707088" cy="1512168"/>
          </a:xfrm>
        </p:spPr>
        <p:txBody>
          <a:bodyPr/>
          <a:lstStyle/>
          <a:p>
            <a:r>
              <a:rPr lang="de-CH" dirty="0" smtClean="0"/>
              <a:t>Erwähnen sie die Beispiele aus ihrer Ausbildungsabteilung </a:t>
            </a:r>
            <a:r>
              <a:rPr lang="de-CH" dirty="0"/>
              <a:t>und erklären </a:t>
            </a:r>
            <a:r>
              <a:rPr lang="de-CH" dirty="0" smtClean="0"/>
              <a:t>sie </a:t>
            </a:r>
            <a:r>
              <a:rPr lang="de-CH" dirty="0"/>
              <a:t>der Klasse </a:t>
            </a:r>
            <a:r>
              <a:rPr lang="de-CH" dirty="0" smtClean="0"/>
              <a:t>kurz</a:t>
            </a:r>
            <a:r>
              <a:rPr lang="de-CH" dirty="0"/>
              <a:t>, worum es sich bei </a:t>
            </a:r>
            <a:r>
              <a:rPr lang="de-CH" dirty="0" smtClean="0"/>
              <a:t>ihrem </a:t>
            </a:r>
            <a:r>
              <a:rPr lang="de-CH" dirty="0"/>
              <a:t>Beispiel handelt.</a:t>
            </a:r>
            <a:endParaRPr lang="de-CH" dirty="0" smtClean="0"/>
          </a:p>
          <a:p>
            <a:pPr marL="0" indent="0">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79</a:t>
            </a:fld>
            <a:endParaRPr lang="de-CH" dirty="0"/>
          </a:p>
        </p:txBody>
      </p:sp>
    </p:spTree>
    <p:extLst>
      <p:ext uri="{BB962C8B-B14F-4D97-AF65-F5344CB8AC3E}">
        <p14:creationId xmlns:p14="http://schemas.microsoft.com/office/powerpoint/2010/main" val="3859481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Erfolgsrechnung</a:t>
            </a:r>
            <a:endParaRPr lang="de-DE" dirty="0"/>
          </a:p>
        </p:txBody>
      </p:sp>
      <p:sp>
        <p:nvSpPr>
          <p:cNvPr id="13" name="Foliennummernplatzhalter 3"/>
          <p:cNvSpPr>
            <a:spLocks noGrp="1"/>
          </p:cNvSpPr>
          <p:nvPr>
            <p:ph type="sldNum" sz="quarter" idx="4"/>
          </p:nvPr>
        </p:nvSpPr>
        <p:spPr/>
        <p:txBody>
          <a:bodyPr/>
          <a:lstStyle/>
          <a:p>
            <a:fld id="{87674F0A-37BA-4CE3-B1FD-DE57A7E2F2C6}" type="slidenum">
              <a:rPr lang="de-CH" smtClean="0"/>
              <a:pPr/>
              <a:t>8</a:t>
            </a:fld>
            <a:endParaRPr lang="de-CH" dirty="0"/>
          </a:p>
        </p:txBody>
      </p:sp>
      <p:pic>
        <p:nvPicPr>
          <p:cNvPr id="1025" name="Picture 1" descr="C:\Dokumente und Einstellungen\moe\Lokale Einstellungen\Temporary Internet Files\Content.IE5\L9NCYVYN\MC90021746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3568" y="1772816"/>
            <a:ext cx="1241130" cy="1224136"/>
          </a:xfrm>
          <a:prstGeom prst="rect">
            <a:avLst/>
          </a:prstGeom>
          <a:noFill/>
        </p:spPr>
      </p:pic>
      <p:pic>
        <p:nvPicPr>
          <p:cNvPr id="1028" name="Picture 4" descr="C:\Dokumente und Einstellungen\moe\Lokale Einstellungen\Temporary Internet Files\Content.IE5\FMMH1MTI\MC900286869[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444208" y="1916832"/>
            <a:ext cx="1584176" cy="1143680"/>
          </a:xfrm>
          <a:prstGeom prst="rect">
            <a:avLst/>
          </a:prstGeom>
          <a:noFill/>
        </p:spPr>
      </p:pic>
      <p:sp>
        <p:nvSpPr>
          <p:cNvPr id="8" name="Textfeld 7"/>
          <p:cNvSpPr txBox="1"/>
          <p:nvPr/>
        </p:nvSpPr>
        <p:spPr>
          <a:xfrm>
            <a:off x="2123728" y="1988840"/>
            <a:ext cx="4337021" cy="1200329"/>
          </a:xfrm>
          <a:prstGeom prst="rect">
            <a:avLst/>
          </a:prstGeom>
          <a:noFill/>
        </p:spPr>
        <p:txBody>
          <a:bodyPr wrap="none" rtlCol="0">
            <a:spAutoFit/>
          </a:bodyPr>
          <a:lstStyle/>
          <a:p>
            <a:r>
              <a:rPr lang="de-CH" sz="2400" dirty="0" smtClean="0"/>
              <a:t>Die Erfolgsrechnung zeigt die </a:t>
            </a:r>
            <a:br>
              <a:rPr lang="de-CH" sz="2400" dirty="0" smtClean="0"/>
            </a:br>
            <a:r>
              <a:rPr lang="de-CH" sz="2400" dirty="0" smtClean="0"/>
              <a:t>Geschäftstätigkeit während </a:t>
            </a:r>
            <a:br>
              <a:rPr lang="de-CH" sz="2400" dirty="0" smtClean="0"/>
            </a:br>
            <a:r>
              <a:rPr lang="de-CH" sz="2400" dirty="0" smtClean="0"/>
              <a:t>eines bestimmten Zeitraums auf. </a:t>
            </a:r>
            <a:endParaRPr lang="de-DE" sz="2400" dirty="0"/>
          </a:p>
        </p:txBody>
      </p:sp>
      <p:sp>
        <p:nvSpPr>
          <p:cNvPr id="9" name="Textfeld 8"/>
          <p:cNvSpPr txBox="1"/>
          <p:nvPr/>
        </p:nvSpPr>
        <p:spPr>
          <a:xfrm>
            <a:off x="683568" y="3356992"/>
            <a:ext cx="1151021" cy="400110"/>
          </a:xfrm>
          <a:prstGeom prst="rect">
            <a:avLst/>
          </a:prstGeom>
          <a:noFill/>
        </p:spPr>
        <p:txBody>
          <a:bodyPr wrap="none" rtlCol="0">
            <a:spAutoFit/>
          </a:bodyPr>
          <a:lstStyle/>
          <a:p>
            <a:r>
              <a:rPr lang="de-CH" sz="2000" b="1" dirty="0" smtClean="0"/>
              <a:t>Aufwand</a:t>
            </a:r>
            <a:endParaRPr lang="de-DE" sz="2000" b="1" dirty="0"/>
          </a:p>
        </p:txBody>
      </p:sp>
      <p:sp>
        <p:nvSpPr>
          <p:cNvPr id="10" name="Textfeld 9"/>
          <p:cNvSpPr txBox="1"/>
          <p:nvPr/>
        </p:nvSpPr>
        <p:spPr>
          <a:xfrm>
            <a:off x="6732240" y="3429000"/>
            <a:ext cx="823431" cy="400110"/>
          </a:xfrm>
          <a:prstGeom prst="rect">
            <a:avLst/>
          </a:prstGeom>
          <a:noFill/>
        </p:spPr>
        <p:txBody>
          <a:bodyPr wrap="none" rtlCol="0">
            <a:spAutoFit/>
          </a:bodyPr>
          <a:lstStyle/>
          <a:p>
            <a:r>
              <a:rPr lang="de-CH" sz="2000" b="1" dirty="0" smtClean="0"/>
              <a:t>Ertrag</a:t>
            </a:r>
            <a:endParaRPr lang="de-DE" sz="2000" b="1" dirty="0"/>
          </a:p>
        </p:txBody>
      </p:sp>
      <p:cxnSp>
        <p:nvCxnSpPr>
          <p:cNvPr id="12" name="Gerade Verbindung 11"/>
          <p:cNvCxnSpPr/>
          <p:nvPr/>
        </p:nvCxnSpPr>
        <p:spPr>
          <a:xfrm>
            <a:off x="3995936" y="3212976"/>
            <a:ext cx="0" cy="27363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11560" y="3861048"/>
            <a:ext cx="71287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1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 Abgaben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80</a:t>
            </a:fld>
            <a:endParaRPr lang="de-CH"/>
          </a:p>
        </p:txBody>
      </p:sp>
      <p:sp>
        <p:nvSpPr>
          <p:cNvPr id="8" name="Textfeld 7"/>
          <p:cNvSpPr txBox="1"/>
          <p:nvPr/>
        </p:nvSpPr>
        <p:spPr>
          <a:xfrm>
            <a:off x="539552" y="1702283"/>
            <a:ext cx="8157105" cy="646331"/>
          </a:xfrm>
          <a:prstGeom prst="rect">
            <a:avLst/>
          </a:prstGeom>
          <a:noFill/>
        </p:spPr>
        <p:txBody>
          <a:bodyPr wrap="none" rtlCol="0">
            <a:spAutoFit/>
          </a:bodyPr>
          <a:lstStyle/>
          <a:p>
            <a:r>
              <a:rPr lang="de-CH" dirty="0" smtClean="0"/>
              <a:t>Das öffentliche Gemeinwesen benötigt für die Erfüllung seiner Aufgaben Geld.</a:t>
            </a:r>
          </a:p>
          <a:p>
            <a:r>
              <a:rPr lang="de-CH" dirty="0" smtClean="0"/>
              <a:t>Dieses fliesst in Form von öffentlichen Abgaben zu.</a:t>
            </a:r>
            <a:endParaRPr lang="de-CH" dirty="0"/>
          </a:p>
        </p:txBody>
      </p:sp>
      <p:sp>
        <p:nvSpPr>
          <p:cNvPr id="9" name="Textfeld 8"/>
          <p:cNvSpPr txBox="1"/>
          <p:nvPr/>
        </p:nvSpPr>
        <p:spPr>
          <a:xfrm>
            <a:off x="539552" y="2699628"/>
            <a:ext cx="396044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261938" algn="l"/>
              </a:tabLst>
            </a:pPr>
            <a:r>
              <a:rPr lang="de-CH" b="1" dirty="0" smtClean="0"/>
              <a:t>Steuern</a:t>
            </a:r>
            <a:br>
              <a:rPr lang="de-CH" b="1" dirty="0" smtClean="0"/>
            </a:br>
            <a:endParaRPr lang="de-CH" b="1" dirty="0" smtClean="0"/>
          </a:p>
          <a:p>
            <a:pPr marL="285750" indent="-285750">
              <a:spcAft>
                <a:spcPts val="1200"/>
              </a:spcAft>
              <a:buFont typeface="Arial" pitchFamily="34" charset="0"/>
              <a:buChar char="•"/>
              <a:tabLst>
                <a:tab pos="261938" algn="l"/>
              </a:tabLst>
            </a:pPr>
            <a:r>
              <a:rPr lang="de-CH" dirty="0" smtClean="0"/>
              <a:t>sind Pflichtleistungen an das Gemeinwesen, welche voraussetzungslos geschuldet werden</a:t>
            </a:r>
          </a:p>
          <a:p>
            <a:pPr marL="285750" indent="-285750">
              <a:buFont typeface="Arial" pitchFamily="34" charset="0"/>
              <a:buChar char="•"/>
              <a:tabLst>
                <a:tab pos="261938" algn="l"/>
              </a:tabLst>
            </a:pPr>
            <a:r>
              <a:rPr lang="de-CH" dirty="0" smtClean="0"/>
              <a:t>sind kein Entgelt für eine spezifische staatliche Leistung oder einen besonderen Vorteil</a:t>
            </a:r>
            <a:br>
              <a:rPr lang="de-CH" dirty="0" smtClean="0"/>
            </a:br>
            <a:r>
              <a:rPr lang="de-CH" sz="800" dirty="0" smtClean="0"/>
              <a:t> </a:t>
            </a:r>
            <a:endParaRPr lang="de-CH" dirty="0"/>
          </a:p>
        </p:txBody>
      </p:sp>
      <p:sp>
        <p:nvSpPr>
          <p:cNvPr id="10" name="Textfeld 9"/>
          <p:cNvSpPr txBox="1"/>
          <p:nvPr/>
        </p:nvSpPr>
        <p:spPr>
          <a:xfrm>
            <a:off x="4860033" y="2699628"/>
            <a:ext cx="367240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b="1" dirty="0" smtClean="0"/>
              <a:t>Kausalabgaben</a:t>
            </a:r>
            <a:br>
              <a:rPr lang="de-CH" b="1" dirty="0" smtClean="0"/>
            </a:br>
            <a:endParaRPr lang="de-CH" b="1" dirty="0" smtClean="0"/>
          </a:p>
          <a:p>
            <a:pPr marL="285750" indent="-285750">
              <a:buFont typeface="Arial" panose="020B0604020202020204" pitchFamily="34" charset="0"/>
              <a:buChar char="•"/>
            </a:pPr>
            <a:r>
              <a:rPr lang="de-CH" dirty="0" smtClean="0"/>
              <a:t>sind Geldleistungen, welche für bestimmte staatliche Leistungen des Gemeinwesens oder für besondere Vorteile von den Leistungs-beziehern/Leistungsbestellern  bezahlt werden.</a:t>
            </a:r>
            <a:br>
              <a:rPr lang="de-CH" dirty="0" smtClean="0"/>
            </a:br>
            <a:endParaRPr lang="de-CH" dirty="0"/>
          </a:p>
        </p:txBody>
      </p:sp>
    </p:spTree>
    <p:extLst>
      <p:ext uri="{BB962C8B-B14F-4D97-AF65-F5344CB8AC3E}">
        <p14:creationId xmlns:p14="http://schemas.microsoft.com/office/powerpoint/2010/main" val="3423256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Steuerhoheit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81</a:t>
            </a:fld>
            <a:endParaRPr lang="de-CH"/>
          </a:p>
        </p:txBody>
      </p:sp>
      <p:sp>
        <p:nvSpPr>
          <p:cNvPr id="8" name="Textfeld 7"/>
          <p:cNvSpPr txBox="1"/>
          <p:nvPr/>
        </p:nvSpPr>
        <p:spPr>
          <a:xfrm>
            <a:off x="683568" y="1844824"/>
            <a:ext cx="7848872"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CH" dirty="0" smtClean="0"/>
              <a:t>Die </a:t>
            </a:r>
            <a:r>
              <a:rPr lang="de-CH" b="1" dirty="0" smtClean="0"/>
              <a:t>Steuerhoheit</a:t>
            </a:r>
            <a:r>
              <a:rPr lang="de-CH" dirty="0" smtClean="0"/>
              <a:t> steht in der Schweiz dem </a:t>
            </a:r>
            <a:r>
              <a:rPr lang="de-CH" b="1" dirty="0" smtClean="0"/>
              <a:t>Bund, den Kantonen den Gemeinden und den Landeskirchen </a:t>
            </a:r>
            <a:r>
              <a:rPr lang="de-CH" dirty="0" smtClean="0"/>
              <a:t>zu. Die Steuerhoheit muss durch einen entsprechenden Artikel in der Verfassung der entsprechenden Hoheitsträger begründet werden. </a:t>
            </a:r>
          </a:p>
          <a:p>
            <a:pPr marL="285750" indent="-285750">
              <a:spcAft>
                <a:spcPts val="1200"/>
              </a:spcAft>
              <a:buFont typeface="Arial" panose="020B0604020202020204" pitchFamily="34" charset="0"/>
              <a:buChar char="•"/>
            </a:pPr>
            <a:r>
              <a:rPr lang="de-CH" dirty="0" smtClean="0"/>
              <a:t>Es gibt Steuern, die werden von allen drei Ebenen (Bund, Kantone und Gemeinden) erhoben. So muss die </a:t>
            </a:r>
            <a:r>
              <a:rPr lang="de-CH" b="1" dirty="0" smtClean="0"/>
              <a:t>Einkommenssteuer</a:t>
            </a:r>
            <a:r>
              <a:rPr lang="de-CH" dirty="0" smtClean="0"/>
              <a:t> und die Gewinnsteuer an die Gemeinden, Kantone und den Bund bezahlt werden. </a:t>
            </a:r>
          </a:p>
          <a:p>
            <a:pPr marL="285750" indent="-285750">
              <a:spcAft>
                <a:spcPts val="1200"/>
              </a:spcAft>
              <a:buFont typeface="Arial" panose="020B0604020202020204" pitchFamily="34" charset="0"/>
              <a:buChar char="•"/>
            </a:pPr>
            <a:r>
              <a:rPr lang="de-CH" dirty="0" smtClean="0"/>
              <a:t>Andere Steuern nur durch den Bund erhoben, zum Beispiel die </a:t>
            </a:r>
            <a:r>
              <a:rPr lang="de-CH" b="1" dirty="0" smtClean="0"/>
              <a:t>Stempelabgabe</a:t>
            </a:r>
            <a:r>
              <a:rPr lang="de-CH" dirty="0" smtClean="0"/>
              <a:t> oder die </a:t>
            </a:r>
            <a:r>
              <a:rPr lang="de-CH" b="1" dirty="0" smtClean="0"/>
              <a:t>Mehrwertsteuer.</a:t>
            </a:r>
            <a:r>
              <a:rPr lang="de-CH" dirty="0" smtClean="0"/>
              <a:t> </a:t>
            </a:r>
          </a:p>
          <a:p>
            <a:pPr marL="285750" indent="-285750">
              <a:spcAft>
                <a:spcPts val="1200"/>
              </a:spcAft>
              <a:buFont typeface="Arial" panose="020B0604020202020204" pitchFamily="34" charset="0"/>
              <a:buChar char="•"/>
            </a:pPr>
            <a:r>
              <a:rPr lang="de-CH" dirty="0" smtClean="0"/>
              <a:t>Wiederum andere Steuern werden nur durch die Kantone und Gemeinden erhoben, zum Beispiel die </a:t>
            </a:r>
            <a:r>
              <a:rPr lang="de-CH" b="1" dirty="0" smtClean="0"/>
              <a:t>Vermögens- und Kapitalsteuer, Erbschaftssteuer, Grundstückgewinnsteuer oder Hundesteuer.</a:t>
            </a:r>
            <a:endParaRPr lang="de-CH" dirty="0" smtClean="0"/>
          </a:p>
        </p:txBody>
      </p:sp>
    </p:spTree>
    <p:extLst>
      <p:ext uri="{BB962C8B-B14F-4D97-AF65-F5344CB8AC3E}">
        <p14:creationId xmlns:p14="http://schemas.microsoft.com/office/powerpoint/2010/main" val="29272354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656" y="1630840"/>
            <a:ext cx="8532688" cy="646032"/>
          </a:xfrm>
        </p:spPr>
        <p:txBody>
          <a:bodyPr/>
          <a:lstStyle/>
          <a:p>
            <a:r>
              <a:rPr lang="de-CH" dirty="0" smtClean="0"/>
              <a:t>Steuern (Staats- und Gemeindesteuern)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82</a:t>
            </a:fld>
            <a:endParaRPr lang="de-CH" dirty="0"/>
          </a:p>
        </p:txBody>
      </p:sp>
      <p:sp>
        <p:nvSpPr>
          <p:cNvPr id="8" name="Textfeld 7"/>
          <p:cNvSpPr txBox="1"/>
          <p:nvPr/>
        </p:nvSpPr>
        <p:spPr>
          <a:xfrm>
            <a:off x="539552" y="2249883"/>
            <a:ext cx="7272808" cy="1754326"/>
          </a:xfrm>
          <a:prstGeom prst="rect">
            <a:avLst/>
          </a:prstGeom>
          <a:noFill/>
        </p:spPr>
        <p:txBody>
          <a:bodyPr wrap="square" rtlCol="0">
            <a:spAutoFit/>
          </a:bodyPr>
          <a:lstStyle/>
          <a:p>
            <a:r>
              <a:rPr lang="de-CH" b="1" dirty="0" smtClean="0"/>
              <a:t>Junge Erwachsene (ab 18 Jahren)</a:t>
            </a:r>
          </a:p>
          <a:p>
            <a:r>
              <a:rPr lang="de-CH" dirty="0" smtClean="0"/>
              <a:t>Ab Beginn des Jahres, in welchem die Kinder 18 Jahre alt werden, stehen sie nicht mehr unter elterlicher Sorge und sind unbeschränkt steuerpflichtig.</a:t>
            </a:r>
          </a:p>
          <a:p>
            <a:endParaRPr lang="de-CH" dirty="0" smtClean="0"/>
          </a:p>
          <a:p>
            <a:r>
              <a:rPr lang="de-CH" dirty="0" smtClean="0"/>
              <a:t>Steuererklärung ausfüllen			Steuern zahlen</a:t>
            </a:r>
          </a:p>
        </p:txBody>
      </p:sp>
      <p:pic>
        <p:nvPicPr>
          <p:cNvPr id="6" name="Grafik 5" descr="https://encrypted-tbn3.gstatic.com/images?q=tbn:ANd9GcSPxO6jS6eNReHOXum8l1ltWzmks9b6TClRWAFRSp5PIM6EhIaQeA">
            <a:hlinkClick r:id="rId3"/>
          </p:cNvPr>
          <p:cNvPicPr/>
          <p:nvPr/>
        </p:nvPicPr>
        <p:blipFill>
          <a:blip r:embed="rId4" cstate="print"/>
          <a:srcRect/>
          <a:stretch>
            <a:fillRect/>
          </a:stretch>
        </p:blipFill>
        <p:spPr bwMode="auto">
          <a:xfrm>
            <a:off x="660409" y="4023081"/>
            <a:ext cx="3278271" cy="1510747"/>
          </a:xfrm>
          <a:prstGeom prst="rect">
            <a:avLst/>
          </a:prstGeom>
          <a:noFill/>
          <a:ln w="9525">
            <a:noFill/>
            <a:miter lim="800000"/>
            <a:headEnd/>
            <a:tailEnd/>
          </a:ln>
        </p:spPr>
      </p:pic>
      <p:pic>
        <p:nvPicPr>
          <p:cNvPr id="7" name="Grafik 6" descr="http://www.jesus.ch/sites/default/files/media/cache/images/title/21596-Verantwortlicher-Umgang-mit-Geld.jpg"/>
          <p:cNvPicPr/>
          <p:nvPr/>
        </p:nvPicPr>
        <p:blipFill>
          <a:blip r:embed="rId5" cstate="print"/>
          <a:srcRect/>
          <a:stretch>
            <a:fillRect/>
          </a:stretch>
        </p:blipFill>
        <p:spPr bwMode="auto">
          <a:xfrm>
            <a:off x="5076056" y="4004209"/>
            <a:ext cx="2232248" cy="1512168"/>
          </a:xfrm>
          <a:prstGeom prst="rect">
            <a:avLst/>
          </a:prstGeom>
          <a:noFill/>
          <a:ln w="9525">
            <a:noFill/>
            <a:miter lim="800000"/>
            <a:headEnd/>
            <a:tailEnd/>
          </a:ln>
        </p:spPr>
      </p:pic>
      <p:sp>
        <p:nvSpPr>
          <p:cNvPr id="11" name="Rechteck 10"/>
          <p:cNvSpPr/>
          <p:nvPr/>
        </p:nvSpPr>
        <p:spPr>
          <a:xfrm rot="20228369">
            <a:off x="497556" y="5299617"/>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31.03.</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2" name="Rechteck 11"/>
          <p:cNvSpPr/>
          <p:nvPr/>
        </p:nvSpPr>
        <p:spPr>
          <a:xfrm rot="20228369">
            <a:off x="4818035" y="5155601"/>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31.10.</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3"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82</a:t>
            </a:fld>
            <a:endParaRPr lang="de-CH" dirty="0"/>
          </a:p>
        </p:txBody>
      </p:sp>
    </p:spTree>
    <p:extLst>
      <p:ext uri="{BB962C8B-B14F-4D97-AF65-F5344CB8AC3E}">
        <p14:creationId xmlns:p14="http://schemas.microsoft.com/office/powerpoint/2010/main" val="36895000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83</a:t>
            </a:fld>
            <a:endParaRPr lang="de-CH" dirty="0"/>
          </a:p>
        </p:txBody>
      </p:sp>
      <p:sp>
        <p:nvSpPr>
          <p:cNvPr id="8" name="Textfeld 7"/>
          <p:cNvSpPr txBox="1"/>
          <p:nvPr/>
        </p:nvSpPr>
        <p:spPr>
          <a:xfrm>
            <a:off x="539552" y="1700808"/>
            <a:ext cx="7272808" cy="3785652"/>
          </a:xfrm>
          <a:prstGeom prst="rect">
            <a:avLst/>
          </a:prstGeom>
          <a:noFill/>
        </p:spPr>
        <p:txBody>
          <a:bodyPr wrap="square" rtlCol="0">
            <a:spAutoFit/>
          </a:bodyPr>
          <a:lstStyle/>
          <a:p>
            <a:pPr marL="263525" indent="-263525">
              <a:buFont typeface="Wingdings 3" pitchFamily="18" charset="2"/>
              <a:buNone/>
            </a:pPr>
            <a:r>
              <a:rPr lang="de-CH" sz="2200" b="1" dirty="0" smtClean="0">
                <a:solidFill>
                  <a:schemeClr val="accent1">
                    <a:lumMod val="75000"/>
                  </a:schemeClr>
                </a:solidFill>
              </a:rPr>
              <a:t>Ich zahle die Steuern im Voraus…. und erhalte einen</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chemeClr val="accent1">
                    <a:lumMod val="75000"/>
                  </a:schemeClr>
                </a:solidFill>
              </a:rPr>
              <a:t>Vergütungszins</a:t>
            </a:r>
          </a:p>
          <a:p>
            <a:pPr marL="263525" indent="-263525">
              <a:buFont typeface="Wingdings 3" pitchFamily="18" charset="2"/>
              <a:buNone/>
            </a:pPr>
            <a:r>
              <a:rPr lang="de-CH" dirty="0" smtClean="0"/>
              <a:t>Vorauszahlungen werden mit einem </a:t>
            </a:r>
            <a:r>
              <a:rPr lang="de-CH" b="1" dirty="0" smtClean="0"/>
              <a:t>Vergütungszins</a:t>
            </a:r>
            <a:r>
              <a:rPr lang="de-CH" dirty="0" smtClean="0"/>
              <a:t> honoriert</a:t>
            </a:r>
            <a:br>
              <a:rPr lang="de-CH" dirty="0" smtClean="0"/>
            </a:br>
            <a:endParaRPr lang="de-CH" dirty="0" smtClean="0"/>
          </a:p>
          <a:p>
            <a:pPr marL="285750" indent="-285750">
              <a:buFont typeface="Symbol" panose="05050102010706020507" pitchFamily="18" charset="2"/>
              <a:buChar char="-"/>
            </a:pPr>
            <a:r>
              <a:rPr lang="de-CH" dirty="0" smtClean="0"/>
              <a:t>Vergütungszins für Vorauszahlungen</a:t>
            </a:r>
          </a:p>
          <a:p>
            <a:pPr marL="285750" indent="-285750">
              <a:buFont typeface="Symbol" panose="05050102010706020507" pitchFamily="18" charset="2"/>
              <a:buChar char="-"/>
            </a:pPr>
            <a:r>
              <a:rPr lang="de-CH" dirty="0" smtClean="0"/>
              <a:t>Vergütungszins für Überzahlungen</a:t>
            </a:r>
          </a:p>
          <a:p>
            <a:endParaRPr lang="de-CH" dirty="0">
              <a:solidFill>
                <a:srgbClr val="FF0000"/>
              </a:solidFill>
            </a:endParaRPr>
          </a:p>
          <a:p>
            <a:endParaRPr lang="de-CH" dirty="0" smtClean="0">
              <a:solidFill>
                <a:srgbClr val="FF0000"/>
              </a:solidFill>
            </a:endParaRPr>
          </a:p>
          <a:p>
            <a:pPr marL="285750" indent="-285750">
              <a:buFont typeface="Wingdings" panose="05000000000000000000" pitchFamily="2" charset="2"/>
              <a:buChar char="ü"/>
            </a:pPr>
            <a:r>
              <a:rPr lang="de-CH" dirty="0" smtClean="0">
                <a:solidFill>
                  <a:srgbClr val="FF0000"/>
                </a:solidFill>
              </a:rPr>
              <a:t>Steuern sind bezahlt und ich habe dafür eine Zinsgutschrift erhalten</a:t>
            </a:r>
          </a:p>
          <a:p>
            <a:pPr marL="285750" indent="-285750">
              <a:buFont typeface="Wingdings" panose="05000000000000000000" pitchFamily="2" charset="2"/>
              <a:buChar char="ü"/>
            </a:pPr>
            <a:r>
              <a:rPr lang="de-CH" dirty="0" smtClean="0">
                <a:solidFill>
                  <a:srgbClr val="FF0000"/>
                </a:solidFill>
              </a:rPr>
              <a:t>Bezahlt ist bezahlt – danach kann ich mir auch Ferien leisten</a:t>
            </a:r>
          </a:p>
          <a:p>
            <a:pPr marL="285750" indent="-285750">
              <a:buFont typeface="Wingdings" panose="05000000000000000000" pitchFamily="2" charset="2"/>
              <a:buChar char="ü"/>
            </a:pPr>
            <a:r>
              <a:rPr lang="de-CH" dirty="0" smtClean="0">
                <a:solidFill>
                  <a:srgbClr val="FF0000"/>
                </a:solidFill>
              </a:rPr>
              <a:t>Ich muss nicht mehr an die Fälligkeit denken</a:t>
            </a:r>
          </a:p>
          <a:p>
            <a:pPr marL="285750" indent="-285750">
              <a:buFont typeface="Wingdings" panose="05000000000000000000" pitchFamily="2" charset="2"/>
              <a:buChar char="ü"/>
            </a:pPr>
            <a:r>
              <a:rPr lang="de-CH" dirty="0" smtClean="0">
                <a:solidFill>
                  <a:srgbClr val="FF0000"/>
                </a:solidFill>
              </a:rPr>
              <a:t>Mega cool, einfach ein tolles Gefühl</a:t>
            </a:r>
            <a:endParaRPr lang="de-CH" dirty="0" smtClean="0"/>
          </a:p>
        </p:txBody>
      </p:sp>
      <p:pic>
        <p:nvPicPr>
          <p:cNvPr id="1026" name="Picture 2" descr="C:\Users\HP\AppData\Local\Microsoft\Windows\Temporary Internet Files\Content.IE5\C5LRXOZ6\dglxasset[1].png"/>
          <p:cNvPicPr>
            <a:picLocks noChangeAspect="1" noChangeArrowheads="1"/>
          </p:cNvPicPr>
          <p:nvPr/>
        </p:nvPicPr>
        <p:blipFill>
          <a:blip r:embed="rId3" cstate="print"/>
          <a:srcRect/>
          <a:stretch>
            <a:fillRect/>
          </a:stretch>
        </p:blipFill>
        <p:spPr bwMode="auto">
          <a:xfrm>
            <a:off x="7380312" y="1916832"/>
            <a:ext cx="792088" cy="792088"/>
          </a:xfrm>
          <a:prstGeom prst="rect">
            <a:avLst/>
          </a:prstGeom>
          <a:solidFill>
            <a:srgbClr val="FF00FF"/>
          </a:solidFill>
        </p:spPr>
      </p:pic>
      <p:sp>
        <p:nvSpPr>
          <p:cNvPr id="6" name="Geschweifte Klammer rechts 5"/>
          <p:cNvSpPr/>
          <p:nvPr/>
        </p:nvSpPr>
        <p:spPr>
          <a:xfrm>
            <a:off x="4716016" y="3212976"/>
            <a:ext cx="144016" cy="50405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7" name="Textfeld 6"/>
          <p:cNvSpPr txBox="1"/>
          <p:nvPr/>
        </p:nvSpPr>
        <p:spPr>
          <a:xfrm>
            <a:off x="4860032" y="3242805"/>
            <a:ext cx="2228725" cy="646331"/>
          </a:xfrm>
          <a:prstGeom prst="rect">
            <a:avLst/>
          </a:prstGeom>
          <a:noFill/>
        </p:spPr>
        <p:txBody>
          <a:bodyPr wrap="square" rtlCol="0">
            <a:spAutoFit/>
          </a:bodyPr>
          <a:lstStyle/>
          <a:p>
            <a:r>
              <a:rPr lang="de-CH" dirty="0" smtClean="0"/>
              <a:t>Immer gleich hoch (2017: 0,1 %)</a:t>
            </a:r>
            <a:endParaRPr lang="de-CH" dirty="0"/>
          </a:p>
        </p:txBody>
      </p:sp>
      <p:sp>
        <p:nvSpPr>
          <p:cNvPr id="9"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83</a:t>
            </a:fld>
            <a:endParaRPr lang="de-CH" dirty="0"/>
          </a:p>
        </p:txBody>
      </p:sp>
    </p:spTree>
    <p:extLst>
      <p:ext uri="{BB962C8B-B14F-4D97-AF65-F5344CB8AC3E}">
        <p14:creationId xmlns:p14="http://schemas.microsoft.com/office/powerpoint/2010/main" val="11354725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84</a:t>
            </a:fld>
            <a:endParaRPr lang="de-CH" dirty="0"/>
          </a:p>
        </p:txBody>
      </p:sp>
      <p:sp>
        <p:nvSpPr>
          <p:cNvPr id="8" name="Textfeld 7"/>
          <p:cNvSpPr txBox="1"/>
          <p:nvPr/>
        </p:nvSpPr>
        <p:spPr>
          <a:xfrm>
            <a:off x="539552" y="1700808"/>
            <a:ext cx="7272808" cy="4401205"/>
          </a:xfrm>
          <a:prstGeom prst="rect">
            <a:avLst/>
          </a:prstGeom>
          <a:noFill/>
        </p:spPr>
        <p:txBody>
          <a:bodyPr wrap="square" rtlCol="0">
            <a:spAutoFit/>
          </a:bodyPr>
          <a:lstStyle/>
          <a:p>
            <a:r>
              <a:rPr lang="de-CH" sz="2200" b="1" dirty="0">
                <a:solidFill>
                  <a:schemeClr val="accent1">
                    <a:lumMod val="75000"/>
                  </a:schemeClr>
                </a:solidFill>
              </a:rPr>
              <a:t>Ich habe zu wenig gespart und zahle die Steuern zu spät und muss mehr zahlen… einen</a:t>
            </a:r>
            <a:r>
              <a:rPr lang="de-CH" sz="2200" b="1" dirty="0" smtClean="0">
                <a:ln>
                  <a:solidFill>
                    <a:schemeClr val="accent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 </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rgbClr val="0070C0"/>
                </a:solidFill>
              </a:rPr>
              <a:t>Verzugszins</a:t>
            </a:r>
          </a:p>
          <a:p>
            <a:pPr>
              <a:buFont typeface="Wingdings 3" pitchFamily="18" charset="2"/>
              <a:buNone/>
            </a:pPr>
            <a:r>
              <a:rPr lang="de-CH" dirty="0" smtClean="0"/>
              <a:t>Auf geschuldeten und geforderten Steuern, die bis zum Verfalltag nicht bezahlt sind, wird ohne Mahnung ein Verzugszins berechnet.</a:t>
            </a:r>
            <a:br>
              <a:rPr lang="de-CH" dirty="0" smtClean="0"/>
            </a:br>
            <a:r>
              <a:rPr lang="de-CH" dirty="0" smtClean="0"/>
              <a:t>(2017: 5.1%)</a:t>
            </a:r>
          </a:p>
          <a:p>
            <a:pPr marL="263525" indent="-263525">
              <a:buFontTx/>
              <a:buChar char="-"/>
            </a:pPr>
            <a:endParaRPr lang="de-CH" dirty="0" smtClean="0"/>
          </a:p>
          <a:p>
            <a:pPr marL="263525" indent="-263525"/>
            <a:r>
              <a:rPr lang="de-CH" dirty="0" smtClean="0"/>
              <a:t>Beispiel:</a:t>
            </a:r>
          </a:p>
          <a:p>
            <a:r>
              <a:rPr lang="de-CH" dirty="0" smtClean="0"/>
              <a:t>Ich erhalte die provisorische Steuerrechnung von CHF 6‘000 mit Fälligkeit 31.10. und zahle diese erst Ende Dezember ein.</a:t>
            </a:r>
          </a:p>
          <a:p>
            <a:r>
              <a:rPr lang="de-CH" dirty="0" smtClean="0"/>
              <a:t>Der Verzugszins beträgt CHF 51.</a:t>
            </a:r>
          </a:p>
          <a:p>
            <a:endParaRPr lang="de-CH" dirty="0" smtClean="0"/>
          </a:p>
          <a:p>
            <a:pPr>
              <a:buFont typeface="Arial" pitchFamily="34" charset="0"/>
              <a:buChar char="•"/>
            </a:pPr>
            <a:endParaRPr lang="de-CH" dirty="0" smtClean="0"/>
          </a:p>
          <a:p>
            <a:pPr>
              <a:buFont typeface="Arial" pitchFamily="34" charset="0"/>
              <a:buChar char="•"/>
            </a:pPr>
            <a:endParaRPr lang="de-CH" dirty="0" smtClean="0"/>
          </a:p>
        </p:txBody>
      </p:sp>
      <p:pic>
        <p:nvPicPr>
          <p:cNvPr id="6" name="Picture 3" descr="C:\Users\HP\AppData\Local\Microsoft\Windows\Temporary Internet Files\Content.IE5\C5LRXOZ6\dglxasset[2].png"/>
          <p:cNvPicPr>
            <a:picLocks noChangeAspect="1" noChangeArrowheads="1"/>
          </p:cNvPicPr>
          <p:nvPr/>
        </p:nvPicPr>
        <p:blipFill>
          <a:blip r:embed="rId3" cstate="print"/>
          <a:srcRect/>
          <a:stretch>
            <a:fillRect/>
          </a:stretch>
        </p:blipFill>
        <p:spPr bwMode="auto">
          <a:xfrm>
            <a:off x="7308304" y="2204864"/>
            <a:ext cx="864096" cy="864096"/>
          </a:xfrm>
          <a:prstGeom prst="rect">
            <a:avLst/>
          </a:prstGeom>
          <a:solidFill>
            <a:schemeClr val="accent1">
              <a:lumMod val="60000"/>
              <a:lumOff val="40000"/>
            </a:schemeClr>
          </a:solidFill>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729" y="4581128"/>
            <a:ext cx="1814210" cy="1876769"/>
          </a:xfrm>
          <a:prstGeom prst="rect">
            <a:avLst/>
          </a:prstGeom>
        </p:spPr>
      </p:pic>
      <p:sp>
        <p:nvSpPr>
          <p:cNvPr id="9" name="Textfeld 8"/>
          <p:cNvSpPr txBox="1"/>
          <p:nvPr/>
        </p:nvSpPr>
        <p:spPr>
          <a:xfrm>
            <a:off x="7293872" y="5063403"/>
            <a:ext cx="1287532" cy="369332"/>
          </a:xfrm>
          <a:prstGeom prst="rect">
            <a:avLst/>
          </a:prstGeom>
          <a:noFill/>
        </p:spPr>
        <p:txBody>
          <a:bodyPr wrap="none" rtlCol="0">
            <a:spAutoFit/>
          </a:bodyPr>
          <a:lstStyle/>
          <a:p>
            <a:r>
              <a:rPr lang="de-CH" dirty="0" smtClean="0"/>
              <a:t>Echt doof..</a:t>
            </a:r>
          </a:p>
        </p:txBody>
      </p:sp>
      <p:sp>
        <p:nvSpPr>
          <p:cNvPr id="1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84</a:t>
            </a:fld>
            <a:endParaRPr lang="de-CH" dirty="0"/>
          </a:p>
        </p:txBody>
      </p:sp>
    </p:spTree>
    <p:extLst>
      <p:ext uri="{BB962C8B-B14F-4D97-AF65-F5344CB8AC3E}">
        <p14:creationId xmlns:p14="http://schemas.microsoft.com/office/powerpoint/2010/main" val="1726551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3" y="764704"/>
            <a:ext cx="6985000" cy="502016"/>
          </a:xfrm>
        </p:spPr>
        <p:txBody>
          <a:bodyPr/>
          <a:lstStyle/>
          <a:p>
            <a:r>
              <a:rPr lang="de-CH" dirty="0" err="1" smtClean="0"/>
              <a:t>SteuerSchulden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85</a:t>
            </a:fld>
            <a:endParaRPr lang="de-CH" dirty="0"/>
          </a:p>
        </p:txBody>
      </p:sp>
      <p:pic>
        <p:nvPicPr>
          <p:cNvPr id="93186" name="Picture 2" descr="http://www.schulden-ag-so.ch/praevention/bilder/schuldenberatung-agso_grafik_das-budget.jpg"/>
          <p:cNvPicPr>
            <a:picLocks noChangeAspect="1" noChangeArrowheads="1"/>
          </p:cNvPicPr>
          <p:nvPr/>
        </p:nvPicPr>
        <p:blipFill>
          <a:blip r:embed="rId3" cstate="print"/>
          <a:srcRect/>
          <a:stretch>
            <a:fillRect/>
          </a:stretch>
        </p:blipFill>
        <p:spPr bwMode="auto">
          <a:xfrm>
            <a:off x="683568" y="1556792"/>
            <a:ext cx="8001000" cy="4762500"/>
          </a:xfrm>
          <a:prstGeom prst="rect">
            <a:avLst/>
          </a:prstGeom>
          <a:noFill/>
        </p:spPr>
      </p:pic>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85</a:t>
            </a:fld>
            <a:endParaRPr lang="de-CH" dirty="0"/>
          </a:p>
        </p:txBody>
      </p:sp>
    </p:spTree>
    <p:extLst>
      <p:ext uri="{BB962C8B-B14F-4D97-AF65-F5344CB8AC3E}">
        <p14:creationId xmlns:p14="http://schemas.microsoft.com/office/powerpoint/2010/main" val="25508940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08016493"/>
              </p:ext>
            </p:extLst>
          </p:nvPr>
        </p:nvGraphicFramePr>
        <p:xfrm>
          <a:off x="1259632" y="2204864"/>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86</a:t>
            </a:fld>
            <a:endParaRPr lang="de-CH"/>
          </a:p>
        </p:txBody>
      </p:sp>
    </p:spTree>
    <p:extLst>
      <p:ext uri="{BB962C8B-B14F-4D97-AF65-F5344CB8AC3E}">
        <p14:creationId xmlns:p14="http://schemas.microsoft.com/office/powerpoint/2010/main" val="39299721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Gebühren</a:t>
            </a:r>
            <a:endParaRPr lang="de-CH" dirty="0"/>
          </a:p>
        </p:txBody>
      </p:sp>
      <p:sp>
        <p:nvSpPr>
          <p:cNvPr id="3" name="Inhaltsplatzhalter 2"/>
          <p:cNvSpPr>
            <a:spLocks noGrp="1"/>
          </p:cNvSpPr>
          <p:nvPr>
            <p:ph idx="1"/>
          </p:nvPr>
        </p:nvSpPr>
        <p:spPr>
          <a:xfrm>
            <a:off x="1079500" y="2025015"/>
            <a:ext cx="6985000" cy="2807970"/>
          </a:xfrm>
        </p:spPr>
        <p:txBody>
          <a:bodyPr/>
          <a:lstStyle/>
          <a:p>
            <a:pPr marL="0" indent="0">
              <a:buNone/>
            </a:pPr>
            <a:r>
              <a:rPr lang="de-CH" dirty="0" smtClean="0"/>
              <a:t>Gebühren sind Abgaben, die als Entgelt für bestimmte Dienstleistungen der öffentlichen Verwaltung oder für Beanspruchung von öffentlichen Einrichtungen erhoben werden.</a:t>
            </a:r>
          </a:p>
          <a:p>
            <a:pPr marL="0" indent="0">
              <a:buNone/>
            </a:pPr>
            <a:endParaRPr lang="de-CH" dirty="0"/>
          </a:p>
          <a:p>
            <a:r>
              <a:rPr lang="de-CH" dirty="0" smtClean="0"/>
              <a:t>Verwaltungsgebühren </a:t>
            </a:r>
          </a:p>
          <a:p>
            <a:r>
              <a:rPr lang="de-CH" dirty="0" smtClean="0"/>
              <a:t>Benützungsgebühren </a:t>
            </a:r>
          </a:p>
          <a:p>
            <a:r>
              <a:rPr lang="de-CH" dirty="0" smtClean="0"/>
              <a:t>Konzessionsgebühren</a:t>
            </a:r>
          </a:p>
          <a:p>
            <a:endParaRPr lang="de-CH" dirty="0"/>
          </a:p>
          <a:p>
            <a:pPr marL="0" indent="0">
              <a:buNone/>
            </a:pPr>
            <a:r>
              <a:rPr lang="de-CH" dirty="0" smtClean="0"/>
              <a:t>Werden Gebühren verlangt, braucht es eine rechtliche Grundlage (Gebührenreglement) dafür!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87</a:t>
            </a:fld>
            <a:endParaRPr lang="de-CH" dirty="0"/>
          </a:p>
        </p:txBody>
      </p:sp>
    </p:spTree>
    <p:extLst>
      <p:ext uri="{BB962C8B-B14F-4D97-AF65-F5344CB8AC3E}">
        <p14:creationId xmlns:p14="http://schemas.microsoft.com/office/powerpoint/2010/main" val="61819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8720"/>
            <a:ext cx="7715200" cy="494928"/>
          </a:xfrm>
        </p:spPr>
        <p:txBody>
          <a:bodyPr>
            <a:normAutofit/>
          </a:bodyPr>
          <a:lstStyle/>
          <a:p>
            <a:r>
              <a:rPr lang="de-CH" dirty="0" smtClean="0">
                <a:latin typeface="Arial" pitchFamily="34" charset="0"/>
                <a:cs typeface="Arial" pitchFamily="34" charset="0"/>
              </a:rPr>
              <a:t>Sackgebühren</a:t>
            </a:r>
            <a:endParaRPr lang="de-CH" dirty="0"/>
          </a:p>
        </p:txBody>
      </p:sp>
      <p:sp>
        <p:nvSpPr>
          <p:cNvPr id="3" name="Inhaltsplatzhalter 2"/>
          <p:cNvSpPr>
            <a:spLocks noGrp="1"/>
          </p:cNvSpPr>
          <p:nvPr>
            <p:ph idx="1"/>
          </p:nvPr>
        </p:nvSpPr>
        <p:spPr>
          <a:xfrm>
            <a:off x="4355976" y="2132856"/>
            <a:ext cx="3395414" cy="2554623"/>
          </a:xfrm>
        </p:spPr>
        <p:txBody>
          <a:bodyPr/>
          <a:lstStyle/>
          <a:p>
            <a:pPr marL="0" indent="0">
              <a:buNone/>
            </a:pPr>
            <a:r>
              <a:rPr lang="de-CH" sz="2800" dirty="0" smtClean="0">
                <a:latin typeface="Arial" pitchFamily="34" charset="0"/>
                <a:cs typeface="Arial" pitchFamily="34" charset="0"/>
              </a:rPr>
              <a:t>Beispiel:</a:t>
            </a:r>
          </a:p>
          <a:p>
            <a:pPr marL="0" indent="0">
              <a:buNone/>
            </a:pPr>
            <a:r>
              <a:rPr lang="de-CH" sz="2800" dirty="0" smtClean="0">
                <a:latin typeface="Arial" pitchFamily="34" charset="0"/>
                <a:cs typeface="Arial" pitchFamily="34" charset="0"/>
              </a:rPr>
              <a:t>1 Rolle Abfallsäcke</a:t>
            </a:r>
          </a:p>
          <a:p>
            <a:pPr marL="0" indent="0">
              <a:buNone/>
            </a:pPr>
            <a:r>
              <a:rPr lang="de-CH" sz="2400" dirty="0" smtClean="0">
                <a:latin typeface="Arial" pitchFamily="34" charset="0"/>
                <a:cs typeface="Arial" pitchFamily="34" charset="0"/>
              </a:rPr>
              <a:t> 35 lt.  CHF 18.50</a:t>
            </a:r>
          </a:p>
          <a:p>
            <a:pPr marL="0" indent="0">
              <a:buNone/>
            </a:pPr>
            <a:r>
              <a:rPr lang="de-CH" sz="2400" dirty="0" smtClean="0">
                <a:latin typeface="Arial" pitchFamily="34" charset="0"/>
                <a:cs typeface="Arial" pitchFamily="34" charset="0"/>
              </a:rPr>
              <a:t> 60 lt.  CHF 25.50</a:t>
            </a:r>
          </a:p>
          <a:p>
            <a:pPr marL="0" indent="0">
              <a:buNone/>
            </a:pPr>
            <a:r>
              <a:rPr lang="de-CH" sz="2400" dirty="0" smtClean="0">
                <a:latin typeface="Arial" pitchFamily="34" charset="0"/>
                <a:cs typeface="Arial" pitchFamily="34" charset="0"/>
              </a:rPr>
              <a:t>110 lt.  CHF 48.00</a:t>
            </a:r>
            <a:endParaRPr lang="de-CH" sz="2400" dirty="0">
              <a:latin typeface="Arial" pitchFamily="34" charset="0"/>
              <a:cs typeface="Arial" pitchFamily="34" charset="0"/>
            </a:endParaRPr>
          </a:p>
        </p:txBody>
      </p:sp>
      <p:pic>
        <p:nvPicPr>
          <p:cNvPr id="1026" name="Picture 2" descr="C:\Users\rschraner\AppData\Local\Microsoft\Windows\Temporary Internet Files\Content.Outlook\Y4WD36LC\IMG_5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2841780" cy="378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88</a:t>
            </a:fld>
            <a:endParaRPr lang="de-CH" dirty="0"/>
          </a:p>
        </p:txBody>
      </p:sp>
    </p:spTree>
    <p:extLst>
      <p:ext uri="{BB962C8B-B14F-4D97-AF65-F5344CB8AC3E}">
        <p14:creationId xmlns:p14="http://schemas.microsoft.com/office/powerpoint/2010/main" val="38480631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43391145"/>
              </p:ext>
            </p:extLst>
          </p:nvPr>
        </p:nvGraphicFramePr>
        <p:xfrm>
          <a:off x="1079500" y="2024856"/>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89</a:t>
            </a:fld>
            <a:endParaRPr lang="de-CH"/>
          </a:p>
        </p:txBody>
      </p:sp>
    </p:spTree>
    <p:extLst>
      <p:ext uri="{BB962C8B-B14F-4D97-AF65-F5344CB8AC3E}">
        <p14:creationId xmlns:p14="http://schemas.microsoft.com/office/powerpoint/2010/main" val="1884169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9</a:t>
            </a:fld>
            <a:endParaRPr lang="de-CH" dirty="0"/>
          </a:p>
        </p:txBody>
      </p:sp>
      <p:sp>
        <p:nvSpPr>
          <p:cNvPr id="6" name="Titel 1"/>
          <p:cNvSpPr txBox="1">
            <a:spLocks/>
          </p:cNvSpPr>
          <p:nvPr/>
        </p:nvSpPr>
        <p:spPr>
          <a:xfrm>
            <a:off x="464096" y="1052736"/>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b="1" cap="all" dirty="0">
                <a:solidFill>
                  <a:srgbClr val="224681"/>
                </a:solidFill>
                <a:latin typeface="Arial" panose="020B0604020202020204" pitchFamily="34" charset="0"/>
                <a:cs typeface="Arial" panose="020B0604020202020204" pitchFamily="34" charset="0"/>
              </a:rPr>
              <a:t>Wesentliche Unterschiede</a:t>
            </a:r>
          </a:p>
        </p:txBody>
      </p:sp>
      <p:sp>
        <p:nvSpPr>
          <p:cNvPr id="7" name="Textplatzhalter 2"/>
          <p:cNvSpPr txBox="1">
            <a:spLocks/>
          </p:cNvSpPr>
          <p:nvPr/>
        </p:nvSpPr>
        <p:spPr>
          <a:xfrm>
            <a:off x="457200" y="1700808"/>
            <a:ext cx="40401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b="1" dirty="0" smtClean="0"/>
              <a:t>Private Unternehmung</a:t>
            </a:r>
            <a:endParaRPr lang="de-CH" b="1" dirty="0"/>
          </a:p>
        </p:txBody>
      </p:sp>
      <p:sp>
        <p:nvSpPr>
          <p:cNvPr id="8" name="Inhaltsplatzhalter 3"/>
          <p:cNvSpPr txBox="1">
            <a:spLocks/>
          </p:cNvSpPr>
          <p:nvPr/>
        </p:nvSpPr>
        <p:spPr>
          <a:xfrm>
            <a:off x="457200" y="2286024"/>
            <a:ext cx="4040188" cy="3951288"/>
          </a:xfrm>
          <a:prstGeom prst="rect">
            <a:avLst/>
          </a:prstGeom>
          <a:solidFill>
            <a:schemeClr val="tx2">
              <a:lumMod val="20000"/>
              <a:lumOff val="8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Gewinn</a:t>
            </a:r>
          </a:p>
          <a:p>
            <a:r>
              <a:rPr lang="de-CH" sz="2600" dirty="0" smtClean="0"/>
              <a:t>Rentabilität</a:t>
            </a:r>
          </a:p>
          <a:p>
            <a:r>
              <a:rPr lang="de-CH" sz="2600" dirty="0" smtClean="0"/>
              <a:t>Reservebildung</a:t>
            </a:r>
          </a:p>
          <a:p>
            <a:pPr>
              <a:buFont typeface="Arial" pitchFamily="34" charset="0"/>
              <a:buNone/>
            </a:pPr>
            <a:r>
              <a:rPr lang="de-CH" sz="2600" dirty="0" smtClean="0"/>
              <a:t>Abschreibungen</a:t>
            </a:r>
          </a:p>
          <a:p>
            <a:r>
              <a:rPr lang="de-CH" sz="2600" dirty="0" smtClean="0"/>
              <a:t>betriebswirtschaftlich</a:t>
            </a:r>
          </a:p>
          <a:p>
            <a:r>
              <a:rPr lang="de-CH" sz="2600" dirty="0" smtClean="0"/>
              <a:t>Nutzungsdauer/Leistung</a:t>
            </a:r>
          </a:p>
          <a:p>
            <a:pPr>
              <a:buFont typeface="Arial" pitchFamily="34" charset="0"/>
              <a:buNone/>
            </a:pPr>
            <a:r>
              <a:rPr lang="de-CH" sz="2600" dirty="0" smtClean="0"/>
              <a:t>Unternehmensführung</a:t>
            </a:r>
          </a:p>
          <a:p>
            <a:r>
              <a:rPr lang="de-CH" sz="2600" dirty="0" smtClean="0"/>
              <a:t>Verwaltungsrat</a:t>
            </a:r>
          </a:p>
          <a:p>
            <a:pPr>
              <a:buFont typeface="Arial" pitchFamily="34" charset="0"/>
              <a:buNone/>
            </a:pPr>
            <a:endParaRPr lang="de-CH" dirty="0" smtClean="0"/>
          </a:p>
          <a:p>
            <a:endParaRPr lang="de-CH" dirty="0"/>
          </a:p>
        </p:txBody>
      </p:sp>
      <p:sp>
        <p:nvSpPr>
          <p:cNvPr id="9" name="Textplatzhalter 4"/>
          <p:cNvSpPr txBox="1">
            <a:spLocks/>
          </p:cNvSpPr>
          <p:nvPr/>
        </p:nvSpPr>
        <p:spPr>
          <a:xfrm>
            <a:off x="4645024" y="1700808"/>
            <a:ext cx="4319463"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b="1" dirty="0" smtClean="0"/>
              <a:t>Öffentliches Gemeinwesen</a:t>
            </a:r>
            <a:endParaRPr lang="de-CH" sz="2400" b="1" dirty="0"/>
          </a:p>
        </p:txBody>
      </p:sp>
      <p:sp>
        <p:nvSpPr>
          <p:cNvPr id="10" name="Inhaltsplatzhalter 5"/>
          <p:cNvSpPr txBox="1">
            <a:spLocks/>
          </p:cNvSpPr>
          <p:nvPr/>
        </p:nvSpPr>
        <p:spPr>
          <a:xfrm>
            <a:off x="4645025" y="2286024"/>
            <a:ext cx="4041775" cy="3951288"/>
          </a:xfrm>
          <a:prstGeom prst="rect">
            <a:avLst/>
          </a:prstGeom>
          <a:solidFill>
            <a:schemeClr val="accent3">
              <a:lumMod val="40000"/>
              <a:lumOff val="6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auf Dauer ausgeglichen</a:t>
            </a:r>
          </a:p>
          <a:p>
            <a:r>
              <a:rPr lang="de-CH" sz="2600" dirty="0" smtClean="0"/>
              <a:t>kostendeckend</a:t>
            </a:r>
          </a:p>
          <a:p>
            <a:r>
              <a:rPr lang="de-CH" sz="2600" u="sng" dirty="0" smtClean="0"/>
              <a:t>keine</a:t>
            </a:r>
            <a:r>
              <a:rPr lang="de-CH" sz="2600" dirty="0" smtClean="0"/>
              <a:t> Reservebildung</a:t>
            </a:r>
          </a:p>
          <a:p>
            <a:pPr>
              <a:buFont typeface="Arial" pitchFamily="34" charset="0"/>
              <a:buNone/>
            </a:pPr>
            <a:r>
              <a:rPr lang="de-CH" sz="2600" dirty="0" smtClean="0"/>
              <a:t>Abschreibungen</a:t>
            </a:r>
          </a:p>
          <a:p>
            <a:r>
              <a:rPr lang="de-CH" sz="2600" dirty="0" smtClean="0"/>
              <a:t>betriebswirtschaftlich</a:t>
            </a:r>
          </a:p>
          <a:p>
            <a:r>
              <a:rPr lang="de-CH" sz="2600" dirty="0" smtClean="0"/>
              <a:t>vom Anschaffungswert</a:t>
            </a:r>
          </a:p>
          <a:p>
            <a:pPr>
              <a:buFont typeface="Arial" pitchFamily="34" charset="0"/>
              <a:buNone/>
            </a:pPr>
            <a:r>
              <a:rPr lang="de-CH" sz="2600" dirty="0" smtClean="0"/>
              <a:t>Politische Führung</a:t>
            </a:r>
          </a:p>
          <a:p>
            <a:r>
              <a:rPr lang="de-CH" sz="2600" dirty="0" smtClean="0"/>
              <a:t>Stadt-/Gemeinderat</a:t>
            </a:r>
            <a:endParaRPr lang="de-CH" sz="2600" dirty="0"/>
          </a:p>
        </p:txBody>
      </p:sp>
    </p:spTree>
    <p:extLst>
      <p:ext uri="{BB962C8B-B14F-4D97-AF65-F5344CB8AC3E}">
        <p14:creationId xmlns:p14="http://schemas.microsoft.com/office/powerpoint/2010/main" val="6501873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Vorzugslasten (Beiträge)</a:t>
            </a:r>
            <a:endParaRPr lang="de-CH" dirty="0"/>
          </a:p>
        </p:txBody>
      </p:sp>
      <p:sp>
        <p:nvSpPr>
          <p:cNvPr id="3" name="Inhaltsplatzhalter 2"/>
          <p:cNvSpPr>
            <a:spLocks noGrp="1"/>
          </p:cNvSpPr>
          <p:nvPr>
            <p:ph idx="1"/>
          </p:nvPr>
        </p:nvSpPr>
        <p:spPr>
          <a:xfrm>
            <a:off x="1079500" y="1988840"/>
            <a:ext cx="6985000" cy="2807970"/>
          </a:xfrm>
        </p:spPr>
        <p:txBody>
          <a:bodyPr/>
          <a:lstStyle/>
          <a:p>
            <a:pPr marL="0" indent="0">
              <a:buNone/>
            </a:pPr>
            <a:r>
              <a:rPr lang="de-CH" dirty="0" smtClean="0"/>
              <a:t>Vorzugslasten (Beiträge) sind Abgaben, die zur ganzen oder teilweisen Deckung von Kosten öffentlicher Anstalten oder Einrichtungen von jenen Personen erhoben werden, die besonders daran interessiert sind und/oder denen daraus ein wirtschaftlicher Sondervorteil erwächst:</a:t>
            </a:r>
            <a:endParaRPr lang="de-CH" dirty="0"/>
          </a:p>
          <a:p>
            <a:pPr marL="0" indent="0">
              <a:buNone/>
            </a:pPr>
            <a:endParaRPr lang="de-CH" dirty="0"/>
          </a:p>
          <a:p>
            <a:r>
              <a:rPr lang="de-CH" dirty="0" smtClean="0"/>
              <a:t>Beiträge für Strassenbau bei Baulanderschliessungen</a:t>
            </a:r>
          </a:p>
          <a:p>
            <a:r>
              <a:rPr lang="de-CH" dirty="0" smtClean="0"/>
              <a:t>Anschlussgebühren Wasserwerk</a:t>
            </a:r>
          </a:p>
          <a:p>
            <a:r>
              <a:rPr lang="de-CH" dirty="0" smtClean="0"/>
              <a:t>Anschlussgebühren Abwasserbeseitigung</a:t>
            </a:r>
          </a:p>
          <a:p>
            <a:r>
              <a:rPr lang="de-CH" dirty="0" smtClean="0"/>
              <a:t>…</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90</a:t>
            </a:fld>
            <a:endParaRPr lang="de-CH"/>
          </a:p>
        </p:txBody>
      </p:sp>
    </p:spTree>
    <p:extLst>
      <p:ext uri="{BB962C8B-B14F-4D97-AF65-F5344CB8AC3E}">
        <p14:creationId xmlns:p14="http://schemas.microsoft.com/office/powerpoint/2010/main" val="18594535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382617263"/>
              </p:ext>
            </p:extLst>
          </p:nvPr>
        </p:nvGraphicFramePr>
        <p:xfrm>
          <a:off x="971600" y="1988840"/>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91</a:t>
            </a:fld>
            <a:endParaRPr lang="de-CH"/>
          </a:p>
        </p:txBody>
      </p:sp>
    </p:spTree>
    <p:extLst>
      <p:ext uri="{BB962C8B-B14F-4D97-AF65-F5344CB8AC3E}">
        <p14:creationId xmlns:p14="http://schemas.microsoft.com/office/powerpoint/2010/main" val="36066439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Ersatzabgaben</a:t>
            </a:r>
            <a:endParaRPr lang="de-CH" dirty="0"/>
          </a:p>
        </p:txBody>
      </p:sp>
      <p:sp>
        <p:nvSpPr>
          <p:cNvPr id="3" name="Inhaltsplatzhalter 2"/>
          <p:cNvSpPr>
            <a:spLocks noGrp="1"/>
          </p:cNvSpPr>
          <p:nvPr>
            <p:ph idx="1"/>
          </p:nvPr>
        </p:nvSpPr>
        <p:spPr>
          <a:xfrm>
            <a:off x="1043384" y="1988840"/>
            <a:ext cx="6985000" cy="2807970"/>
          </a:xfrm>
        </p:spPr>
        <p:txBody>
          <a:bodyPr/>
          <a:lstStyle/>
          <a:p>
            <a:pPr marL="0" indent="0">
              <a:buNone/>
            </a:pPr>
            <a:r>
              <a:rPr lang="de-CH" dirty="0" smtClean="0"/>
              <a:t>Eine Ersatzabgabe ist ein Entgelt für die Befreiung von einer öffentlichen Realleistungspflicht. Sie beruht auf dem Grundsatz der Rechtsgleichheit:</a:t>
            </a:r>
          </a:p>
          <a:p>
            <a:pPr marL="0" indent="0">
              <a:buNone/>
            </a:pPr>
            <a:endParaRPr lang="de-CH" dirty="0"/>
          </a:p>
          <a:p>
            <a:r>
              <a:rPr lang="de-CH" dirty="0" smtClean="0"/>
              <a:t>Ersatzabgaben für nichtgebaute Schutzräume</a:t>
            </a:r>
          </a:p>
          <a:p>
            <a:r>
              <a:rPr lang="de-CH" dirty="0" smtClean="0"/>
              <a:t>Ersatzabgaben für nichtgebaute Parkplätze</a:t>
            </a:r>
          </a:p>
          <a:p>
            <a:r>
              <a:rPr lang="de-CH" dirty="0" smtClean="0"/>
              <a:t>Militärpflichtersatz</a:t>
            </a:r>
          </a:p>
          <a:p>
            <a:r>
              <a:rPr lang="de-CH" dirty="0" smtClean="0"/>
              <a:t>Feuerwehrpflichtersatzabgabe</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92</a:t>
            </a:fld>
            <a:endParaRPr lang="de-CH"/>
          </a:p>
        </p:txBody>
      </p:sp>
    </p:spTree>
    <p:extLst>
      <p:ext uri="{BB962C8B-B14F-4D97-AF65-F5344CB8AC3E}">
        <p14:creationId xmlns:p14="http://schemas.microsoft.com/office/powerpoint/2010/main" val="11630294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Bemessung von Kausalabgaben</a:t>
            </a:r>
            <a:endParaRPr lang="de-CH" dirty="0"/>
          </a:p>
        </p:txBody>
      </p:sp>
      <p:sp>
        <p:nvSpPr>
          <p:cNvPr id="3" name="Inhaltsplatzhalter 2"/>
          <p:cNvSpPr>
            <a:spLocks noGrp="1"/>
          </p:cNvSpPr>
          <p:nvPr>
            <p:ph idx="1"/>
          </p:nvPr>
        </p:nvSpPr>
        <p:spPr/>
        <p:txBody>
          <a:bodyPr/>
          <a:lstStyle/>
          <a:p>
            <a:r>
              <a:rPr lang="de-CH" dirty="0" smtClean="0"/>
              <a:t>Kostendeckungsprinzip</a:t>
            </a:r>
          </a:p>
          <a:p>
            <a:endParaRPr lang="de-CH" dirty="0"/>
          </a:p>
          <a:p>
            <a:r>
              <a:rPr lang="de-CH" dirty="0" smtClean="0"/>
              <a:t>Äquivalenzprinzip</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93</a:t>
            </a:fld>
            <a:endParaRPr lang="de-CH"/>
          </a:p>
        </p:txBody>
      </p:sp>
      <p:pic>
        <p:nvPicPr>
          <p:cNvPr id="1027" name="Picture 3" descr="C:\Users\moe\AppData\Local\Microsoft\Windows\Temporary Internet Files\Content.IE5\B1FBQJTK\MP900442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24944"/>
            <a:ext cx="3419872" cy="22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1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Kostendeckungsprinzip</a:t>
            </a:r>
            <a:endParaRPr lang="de-CH" dirty="0"/>
          </a:p>
        </p:txBody>
      </p:sp>
      <p:sp>
        <p:nvSpPr>
          <p:cNvPr id="3" name="Inhaltsplatzhalter 2"/>
          <p:cNvSpPr>
            <a:spLocks noGrp="1"/>
          </p:cNvSpPr>
          <p:nvPr>
            <p:ph idx="1"/>
          </p:nvPr>
        </p:nvSpPr>
        <p:spPr>
          <a:xfrm>
            <a:off x="467544" y="1988840"/>
            <a:ext cx="8424936" cy="720080"/>
          </a:xfrm>
        </p:spPr>
        <p:txBody>
          <a:bodyPr/>
          <a:lstStyle/>
          <a:p>
            <a:pPr marL="0" indent="0">
              <a:buNone/>
            </a:pPr>
            <a:r>
              <a:rPr lang="de-CH" dirty="0" smtClean="0"/>
              <a:t>Der Gesamtertrag der Gebühren eines Verwaltungszweiges darf dessen gesamte Kosten (inkl. Abschreibungen) nicht übersteigen.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94</a:t>
            </a:fld>
            <a:endParaRPr lang="de-CH"/>
          </a:p>
        </p:txBody>
      </p:sp>
      <p:pic>
        <p:nvPicPr>
          <p:cNvPr id="2051" name="Picture 3" descr="C:\Users\moe\AppData\Local\Microsoft\Windows\Temporary Internet Files\Content.IE5\3G2055K8\MC900437567[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28184" y="3429000"/>
            <a:ext cx="1936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560710" y="2780928"/>
            <a:ext cx="5328592" cy="3445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Diese Kosten sind </a:t>
            </a:r>
            <a:r>
              <a:rPr lang="de-CH" dirty="0" err="1" smtClean="0"/>
              <a:t>bezifferbar</a:t>
            </a:r>
            <a:r>
              <a:rPr lang="de-CH" dirty="0" smtClean="0"/>
              <a:t> und dem entsprechenden Verwaltungszweig zurechenbar.</a:t>
            </a:r>
          </a:p>
          <a:p>
            <a:r>
              <a:rPr lang="de-CH" dirty="0" smtClean="0"/>
              <a:t>Diese Kosten können den Leistungsbezügern klar zugewiesen (zugerechnet) werden.</a:t>
            </a:r>
            <a:endParaRPr lang="de-CH" dirty="0"/>
          </a:p>
        </p:txBody>
      </p:sp>
    </p:spTree>
    <p:extLst>
      <p:ext uri="{BB962C8B-B14F-4D97-AF65-F5344CB8AC3E}">
        <p14:creationId xmlns:p14="http://schemas.microsoft.com/office/powerpoint/2010/main" val="4721880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Äquivalenzprinzip</a:t>
            </a:r>
            <a:endParaRPr lang="de-CH" dirty="0"/>
          </a:p>
        </p:txBody>
      </p:sp>
      <p:sp>
        <p:nvSpPr>
          <p:cNvPr id="3" name="Inhaltsplatzhalter 2"/>
          <p:cNvSpPr>
            <a:spLocks noGrp="1"/>
          </p:cNvSpPr>
          <p:nvPr>
            <p:ph idx="1"/>
          </p:nvPr>
        </p:nvSpPr>
        <p:spPr>
          <a:xfrm>
            <a:off x="443272" y="2133766"/>
            <a:ext cx="6985000" cy="2807970"/>
          </a:xfrm>
        </p:spPr>
        <p:txBody>
          <a:bodyPr/>
          <a:lstStyle/>
          <a:p>
            <a:pPr marL="0" indent="0">
              <a:buNone/>
            </a:pPr>
            <a:r>
              <a:rPr lang="de-CH" dirty="0" smtClean="0"/>
              <a:t>Die Höhe einer Abgabe muss im Einzelfall in einem vernünftigen Verhältnis zum Wert, zu der vom Staat erbrachten Leistung stehen.</a:t>
            </a:r>
          </a:p>
          <a:p>
            <a:pPr marL="0" indent="0">
              <a:buNone/>
            </a:pPr>
            <a:endParaRPr lang="de-CH" dirty="0"/>
          </a:p>
          <a:p>
            <a:pPr marL="0" indent="0">
              <a:buNone/>
            </a:pPr>
            <a:r>
              <a:rPr lang="de-CH" dirty="0" smtClean="0"/>
              <a:t>Beispiele:</a:t>
            </a:r>
          </a:p>
          <a:p>
            <a:pPr marL="265113"/>
            <a:r>
              <a:rPr lang="de-CH" dirty="0" smtClean="0"/>
              <a:t>Führerprüfung CHF 125</a:t>
            </a:r>
          </a:p>
          <a:p>
            <a:pPr marL="265113"/>
            <a:r>
              <a:rPr lang="de-CH" dirty="0" smtClean="0"/>
              <a:t>Pass/ID-Kauf CHF 158</a:t>
            </a:r>
          </a:p>
          <a:p>
            <a:pPr marL="265113"/>
            <a:r>
              <a:rPr lang="de-CH" dirty="0" smtClean="0"/>
              <a:t>Wohnsitzbescheinigung CHF 20</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95</a:t>
            </a:fld>
            <a:endParaRPr lang="de-CH"/>
          </a:p>
        </p:txBody>
      </p:sp>
      <p:pic>
        <p:nvPicPr>
          <p:cNvPr id="3074" name="Picture 2" descr="C:\Users\moe\AppData\Local\Microsoft\Windows\Temporary Internet Files\Content.IE5\F3HNEE6Y\MC900437791[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2996952"/>
            <a:ext cx="18319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28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Kanton Aargau</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96</a:t>
            </a:fld>
            <a:endParaRPr lang="de-CH"/>
          </a:p>
        </p:txBody>
      </p:sp>
      <p:pic>
        <p:nvPicPr>
          <p:cNvPr id="4098" name="Picture 2"/>
          <p:cNvPicPr>
            <a:picLocks noChangeAspect="1" noChangeArrowheads="1"/>
          </p:cNvPicPr>
          <p:nvPr/>
        </p:nvPicPr>
        <p:blipFill>
          <a:blip r:embed="rId3" cstate="print"/>
          <a:srcRect/>
          <a:stretch>
            <a:fillRect/>
          </a:stretch>
        </p:blipFill>
        <p:spPr bwMode="auto">
          <a:xfrm>
            <a:off x="3779912" y="116632"/>
            <a:ext cx="5102897" cy="6741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9221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Gemeinde</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97</a:t>
            </a:fld>
            <a:endParaRPr lang="de-CH"/>
          </a:p>
        </p:txBody>
      </p:sp>
      <p:pic>
        <p:nvPicPr>
          <p:cNvPr id="3074" name="Picture 2"/>
          <p:cNvPicPr>
            <a:picLocks noChangeAspect="1" noChangeArrowheads="1"/>
          </p:cNvPicPr>
          <p:nvPr/>
        </p:nvPicPr>
        <p:blipFill>
          <a:blip r:embed="rId3" cstate="print"/>
          <a:srcRect/>
          <a:stretch>
            <a:fillRect/>
          </a:stretch>
        </p:blipFill>
        <p:spPr bwMode="auto">
          <a:xfrm>
            <a:off x="3779912" y="1504"/>
            <a:ext cx="5040560" cy="7386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68573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a:t>
            </a:r>
            <a:endParaRPr lang="de-CH" dirty="0"/>
          </a:p>
        </p:txBody>
      </p:sp>
      <p:sp>
        <p:nvSpPr>
          <p:cNvPr id="3" name="Inhaltsplatzhalter 2"/>
          <p:cNvSpPr>
            <a:spLocks noGrp="1"/>
          </p:cNvSpPr>
          <p:nvPr>
            <p:ph idx="1"/>
          </p:nvPr>
        </p:nvSpPr>
        <p:spPr>
          <a:xfrm>
            <a:off x="1115392" y="2025015"/>
            <a:ext cx="6985000" cy="2807970"/>
          </a:xfrm>
        </p:spPr>
        <p:txBody>
          <a:bodyPr/>
          <a:lstStyle/>
          <a:p>
            <a:pPr marL="0" indent="0">
              <a:buNone/>
            </a:pPr>
            <a:r>
              <a:rPr lang="de-CH" dirty="0" smtClean="0"/>
              <a:t>Sie erhalten ein Reglement einer Aargauer Gemeinde. Lesen Sie die Unterlagen durch und präsentieren Sie der Klasse, welche Dienstleistungen zu welchen Gebühren angeboten werden. Überlegen Sie, nach welchem Prinzip die Bemessungsgrundlage erfolgt.</a:t>
            </a:r>
          </a:p>
          <a:p>
            <a:pPr marL="0" indent="0">
              <a:buNone/>
            </a:pPr>
            <a:endParaRPr lang="de-CH" dirty="0"/>
          </a:p>
          <a:p>
            <a:pPr marL="0" indent="0">
              <a:buNone/>
            </a:pPr>
            <a:r>
              <a:rPr lang="de-CH" dirty="0" smtClean="0"/>
              <a:t>Halten Sie Ihre Aussagen in Stichworten fest.</a:t>
            </a:r>
          </a:p>
          <a:p>
            <a:pPr marL="0" indent="0">
              <a:buNone/>
            </a:pPr>
            <a:endParaRPr lang="de-CH" dirty="0"/>
          </a:p>
          <a:p>
            <a:pPr marL="0" indent="0">
              <a:buNone/>
            </a:pPr>
            <a:r>
              <a:rPr lang="de-CH" dirty="0" smtClean="0"/>
              <a:t>Vorbereitungszeit: 20’ / anschliessend Kurzpräsentation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98</a:t>
            </a:fld>
            <a:endParaRPr lang="de-CH"/>
          </a:p>
        </p:txBody>
      </p:sp>
    </p:spTree>
    <p:extLst>
      <p:ext uri="{BB962C8B-B14F-4D97-AF65-F5344CB8AC3E}">
        <p14:creationId xmlns:p14="http://schemas.microsoft.com/office/powerpoint/2010/main" val="14171536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652934"/>
          </a:xfrm>
        </p:spPr>
        <p:txBody>
          <a:bodyPr/>
          <a:lstStyle/>
          <a:p>
            <a:r>
              <a:rPr lang="de-CH" dirty="0" smtClean="0"/>
              <a:t>Ziele erreicht?</a:t>
            </a:r>
            <a:endParaRPr lang="de-CH" dirty="0"/>
          </a:p>
        </p:txBody>
      </p:sp>
      <p:sp>
        <p:nvSpPr>
          <p:cNvPr id="9" name="Foliennummernplatzhalter 8"/>
          <p:cNvSpPr>
            <a:spLocks noGrp="1"/>
          </p:cNvSpPr>
          <p:nvPr>
            <p:ph type="sldNum" sz="quarter" idx="4"/>
          </p:nvPr>
        </p:nvSpPr>
        <p:spPr/>
        <p:txBody>
          <a:bodyPr/>
          <a:lstStyle/>
          <a:p>
            <a:fld id="{87674F0A-37BA-4CE3-B1FD-DE57A7E2F2C6}" type="slidenum">
              <a:rPr lang="de-CH" smtClean="0"/>
              <a:pPr/>
              <a:t>99</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3619128"/>
            <a:ext cx="2690825" cy="2020881"/>
          </a:xfrm>
          <a:prstGeom prst="rect">
            <a:avLst/>
          </a:prstGeom>
          <a:noFill/>
        </p:spPr>
      </p:pic>
      <p:sp>
        <p:nvSpPr>
          <p:cNvPr id="3" name="Textfeld 2"/>
          <p:cNvSpPr txBox="1"/>
          <p:nvPr/>
        </p:nvSpPr>
        <p:spPr>
          <a:xfrm>
            <a:off x="467544" y="3013501"/>
            <a:ext cx="3815468" cy="830997"/>
          </a:xfrm>
          <a:prstGeom prst="rect">
            <a:avLst/>
          </a:prstGeom>
          <a:noFill/>
        </p:spPr>
        <p:txBody>
          <a:bodyPr wrap="none" rtlCol="0">
            <a:spAutoFit/>
          </a:bodyPr>
          <a:lstStyle/>
          <a:p>
            <a:r>
              <a:rPr lang="de-CH" sz="2400" dirty="0" smtClean="0"/>
              <a:t>Abgaben und Gebühren – </a:t>
            </a:r>
            <a:br>
              <a:rPr lang="de-CH" sz="2400" dirty="0" smtClean="0"/>
            </a:br>
            <a:r>
              <a:rPr lang="de-CH" sz="2400" dirty="0" smtClean="0"/>
              <a:t>was ist gefordert?</a:t>
            </a:r>
            <a:endParaRPr lang="de-CH" sz="2400" dirty="0"/>
          </a:p>
        </p:txBody>
      </p:sp>
      <p:sp>
        <p:nvSpPr>
          <p:cNvPr id="4" name="Textfeld 3"/>
          <p:cNvSpPr txBox="1"/>
          <p:nvPr/>
        </p:nvSpPr>
        <p:spPr>
          <a:xfrm>
            <a:off x="5794065" y="4115897"/>
            <a:ext cx="6411039" cy="1200329"/>
          </a:xfrm>
          <a:prstGeom prst="rect">
            <a:avLst/>
          </a:prstGeom>
          <a:noFill/>
        </p:spPr>
        <p:txBody>
          <a:bodyPr wrap="square" rtlCol="0">
            <a:spAutoFit/>
          </a:bodyPr>
          <a:lstStyle/>
          <a:p>
            <a:r>
              <a:rPr lang="de-CH" sz="2400" dirty="0" smtClean="0"/>
              <a:t>Kostendeckungs- und </a:t>
            </a:r>
            <a:br>
              <a:rPr lang="de-CH" sz="2400" dirty="0" smtClean="0"/>
            </a:br>
            <a:r>
              <a:rPr lang="de-CH" sz="2400" dirty="0" smtClean="0"/>
              <a:t>Äquivalenzprinzip – </a:t>
            </a:r>
            <a:br>
              <a:rPr lang="de-CH" sz="2400" dirty="0" smtClean="0"/>
            </a:br>
            <a:r>
              <a:rPr lang="de-CH" sz="2400" dirty="0" smtClean="0"/>
              <a:t>was ist gefordert?</a:t>
            </a:r>
            <a:endParaRPr lang="de-CH" sz="2400" dirty="0"/>
          </a:p>
        </p:txBody>
      </p:sp>
      <p:sp>
        <p:nvSpPr>
          <p:cNvPr id="5" name="Textfeld 4"/>
          <p:cNvSpPr txBox="1"/>
          <p:nvPr/>
        </p:nvSpPr>
        <p:spPr>
          <a:xfrm>
            <a:off x="769653" y="1412776"/>
            <a:ext cx="7978809" cy="1846659"/>
          </a:xfrm>
          <a:prstGeom prst="rect">
            <a:avLst/>
          </a:prstGeom>
          <a:noFill/>
        </p:spPr>
        <p:txBody>
          <a:bodyPr wrap="square" rtlCol="0">
            <a:spAutoFit/>
          </a:bodyPr>
          <a:lstStyle/>
          <a:p>
            <a:r>
              <a:rPr lang="de-CH" sz="2400" dirty="0" smtClean="0"/>
              <a:t>Leistungsziele </a:t>
            </a:r>
          </a:p>
          <a:p>
            <a:r>
              <a:rPr lang="de-CH" sz="2400" dirty="0" smtClean="0"/>
              <a:t>1.1.3.5.1 Abgaben </a:t>
            </a:r>
            <a:r>
              <a:rPr lang="de-CH" sz="2400" dirty="0"/>
              <a:t>und </a:t>
            </a:r>
            <a:r>
              <a:rPr lang="de-CH" sz="2400" dirty="0" smtClean="0"/>
              <a:t>Gebühren</a:t>
            </a:r>
          </a:p>
          <a:p>
            <a:r>
              <a:rPr lang="de-CH" sz="2400" dirty="0" smtClean="0"/>
              <a:t>1.1.3.5.2 Kostendeckungs- </a:t>
            </a:r>
            <a:r>
              <a:rPr lang="de-CH" sz="2400" dirty="0"/>
              <a:t>und Äquivalenzprinzip</a:t>
            </a:r>
          </a:p>
          <a:p>
            <a:endParaRPr lang="de-CH" sz="2400" dirty="0"/>
          </a:p>
          <a:p>
            <a:endParaRPr lang="de-CH" dirty="0"/>
          </a:p>
        </p:txBody>
      </p:sp>
    </p:spTree>
    <p:extLst>
      <p:ext uri="{BB962C8B-B14F-4D97-AF65-F5344CB8AC3E}">
        <p14:creationId xmlns:p14="http://schemas.microsoft.com/office/powerpoint/2010/main" val="316074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1773F09-86C6-49DA-9C6F-61D5E2D33B2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842F1BD6-CDB8-4528-A967-5215E311177B}">
  <ds:schemaRefs>
    <ds:schemaRef ds:uri="http://schemas.microsoft.com/sharepoint/v3/contenttype/forms"/>
  </ds:schemaRefs>
</ds:datastoreItem>
</file>

<file path=customXml/itemProps3.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4378</Words>
  <Application>Microsoft Office PowerPoint</Application>
  <PresentationFormat>Bildschirmpräsentation (4:3)</PresentationFormat>
  <Paragraphs>1252</Paragraphs>
  <Slides>113</Slides>
  <Notes>69</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113</vt:i4>
      </vt:variant>
    </vt:vector>
  </HeadingPairs>
  <TitlesOfParts>
    <vt:vector size="116" baseType="lpstr">
      <vt:lpstr>1_Office-Design</vt:lpstr>
      <vt:lpstr>2_Office-Design</vt:lpstr>
      <vt:lpstr>Document</vt:lpstr>
      <vt:lpstr>ÜK 4: Modul G-08 Leistungsziel 1.1.6.1.1</vt:lpstr>
      <vt:lpstr>Referentenvorstellung</vt:lpstr>
      <vt:lpstr>Zielsetzung</vt:lpstr>
      <vt:lpstr>Ablauf 1/2</vt:lpstr>
      <vt:lpstr>Ablauf 2/2</vt:lpstr>
      <vt:lpstr>Aufbau privates Rechnungswesen</vt:lpstr>
      <vt:lpstr>Gliederung der Bilanz</vt:lpstr>
      <vt:lpstr>Die Erfolgsrechnung</vt:lpstr>
      <vt:lpstr>PowerPoint-Präsentation</vt:lpstr>
      <vt:lpstr> Aufbau Öffentliches Rechnungsmodell</vt:lpstr>
      <vt:lpstr>Rechtliche Grundlagen</vt:lpstr>
      <vt:lpstr>Haushaltsgrundsätze</vt:lpstr>
      <vt:lpstr>Grundsätze Rechnungslegung</vt:lpstr>
      <vt:lpstr>HRM2 – Aufbau / Anforderungen</vt:lpstr>
      <vt:lpstr>Erfolgsrechnung</vt:lpstr>
      <vt:lpstr>Investitionsrechnung</vt:lpstr>
      <vt:lpstr>Gruppenarbeit – Auftragserteilung</vt:lpstr>
      <vt:lpstr>Gliederung der Rechnung</vt:lpstr>
      <vt:lpstr>HRM2 Kontenplan: ER Artengliederung</vt:lpstr>
      <vt:lpstr>HRM2 Kontenplan: ER Artengliederung </vt:lpstr>
      <vt:lpstr>PowerPoint-Präsentation</vt:lpstr>
      <vt:lpstr>Gliederung der Kontierung Kontonummer 1506.3100.00</vt:lpstr>
      <vt:lpstr>HRM2 Kontenplan: IR Artengliederung </vt:lpstr>
      <vt:lpstr>HRM2 Kontenplan: IR Artengliederung </vt:lpstr>
      <vt:lpstr>PowerPoint-Präsentation</vt:lpstr>
      <vt:lpstr>Kontenplan HRM2: Bilanz (Sachgruppen)</vt:lpstr>
      <vt:lpstr> Aktiven</vt:lpstr>
      <vt:lpstr>Passiven</vt:lpstr>
      <vt:lpstr>Spezialfinanzierungen (SF)</vt:lpstr>
      <vt:lpstr>Plenumsarbeit</vt:lpstr>
      <vt:lpstr>Investitionsbegriff  (sachlich und finanziell)</vt:lpstr>
      <vt:lpstr>Aktivierungsgrenze</vt:lpstr>
      <vt:lpstr>Anlagekategorien Abschreibungs-dauern (Auszug)</vt:lpstr>
      <vt:lpstr>Kreditarten</vt:lpstr>
      <vt:lpstr>Aufgabe Kreditarten</vt:lpstr>
      <vt:lpstr>Kontenplan HRM2</vt:lpstr>
      <vt:lpstr>Wichtiges Führungsinstrument</vt:lpstr>
      <vt:lpstr>Budgetzahlen</vt:lpstr>
      <vt:lpstr>Kreditbewilligung (§ 19 FiV)</vt:lpstr>
      <vt:lpstr>Budget Aufbau / Inhalt 1/2</vt:lpstr>
      <vt:lpstr>Budget Aufbau / Inhalt 2/2</vt:lpstr>
      <vt:lpstr>Ergebnis</vt:lpstr>
      <vt:lpstr>3-stufige Erfolgsrechnung </vt:lpstr>
      <vt:lpstr>Finanzierungsausweis</vt:lpstr>
      <vt:lpstr>Zeitlicher Ablauf des Budgetprozesses</vt:lpstr>
      <vt:lpstr>Ziel erreicht?</vt:lpstr>
      <vt:lpstr>Modul G-08/1B Finanzen</vt:lpstr>
      <vt:lpstr>Inhalt der Lektion G-08/1b</vt:lpstr>
      <vt:lpstr>Prozesse in der Finanzverwaltung während eines Jahres</vt:lpstr>
      <vt:lpstr>Abschluss der Jahresrechnung, Ablauf</vt:lpstr>
      <vt:lpstr>Unterschied Rechnung / Budget  </vt:lpstr>
      <vt:lpstr>Abschluss der Jahresrechnung</vt:lpstr>
      <vt:lpstr>«Mechanik» des Jahresabschlusses</vt:lpstr>
      <vt:lpstr>Ergebnis/Erfolgsausweis</vt:lpstr>
      <vt:lpstr>PowerPoint-Präsentation</vt:lpstr>
      <vt:lpstr>PowerPoint-Präsentation</vt:lpstr>
      <vt:lpstr>Was sagen uns Kennzahlen?</vt:lpstr>
      <vt:lpstr>Selbstfinanzierungsgrad</vt:lpstr>
      <vt:lpstr>Praxisbeispiel Selbstfinanzierung</vt:lpstr>
      <vt:lpstr>Selbstfinanzierungsgrad</vt:lpstr>
      <vt:lpstr>Nettoschuld / Nettovermögen (1)</vt:lpstr>
      <vt:lpstr>Kennzahlen und deren Aussagen</vt:lpstr>
      <vt:lpstr>Einzelarbeit mit Austausch</vt:lpstr>
      <vt:lpstr>Kreditoren- und Debitorenverarbeitung</vt:lpstr>
      <vt:lpstr>Betriebliche Leistungsziele im Rechnungswesen (RW)</vt:lpstr>
      <vt:lpstr>Zu bearbeitende Fragen: Kreditorenrechnungen</vt:lpstr>
      <vt:lpstr>Kreditoren-rechnung</vt:lpstr>
      <vt:lpstr>Zu bearbeitende Fragen: Debitorenrechnungen</vt:lpstr>
      <vt:lpstr>Debitoren-rechnung</vt:lpstr>
      <vt:lpstr>Zu bearbeitende Fragen: Mahnungen</vt:lpstr>
      <vt:lpstr>Mahnlauf bis Betreibungsbegehren</vt:lpstr>
      <vt:lpstr>Zu bearbeitende Fragen:  Rechnungs- und Buchungsfehler bearbeiten </vt:lpstr>
      <vt:lpstr>Ziel erreicht?</vt:lpstr>
      <vt:lpstr>Modul G-08/2A Finanzen</vt:lpstr>
      <vt:lpstr>Zielsetzung</vt:lpstr>
      <vt:lpstr>Zielsetzung</vt:lpstr>
      <vt:lpstr>Ablauf (1)</vt:lpstr>
      <vt:lpstr>Repetition aus G-08/1</vt:lpstr>
      <vt:lpstr>Verarbeitung der Vorbereitungsaufgaben</vt:lpstr>
      <vt:lpstr>Öffentliche Abgaben</vt:lpstr>
      <vt:lpstr>Steuerhoheit</vt:lpstr>
      <vt:lpstr>Steuern (Staats- und Gemeindesteuern)</vt:lpstr>
      <vt:lpstr>Steuern - Zinsen</vt:lpstr>
      <vt:lpstr>Steuern - Zinsen</vt:lpstr>
      <vt:lpstr>SteuerSchulden</vt:lpstr>
      <vt:lpstr>Kausalabgaben</vt:lpstr>
      <vt:lpstr> Gebühren</vt:lpstr>
      <vt:lpstr>Sackgebühren</vt:lpstr>
      <vt:lpstr>Kausalabgaben</vt:lpstr>
      <vt:lpstr>Vorzugslasten (Beiträge)</vt:lpstr>
      <vt:lpstr>Kausalabgaben</vt:lpstr>
      <vt:lpstr>Ersatzabgaben</vt:lpstr>
      <vt:lpstr>Bemessung von Kausalabgaben</vt:lpstr>
      <vt:lpstr>Kostendeckungsprinzip</vt:lpstr>
      <vt:lpstr>Äquivalenzprinzip</vt:lpstr>
      <vt:lpstr>Beispiel Kanton Aargau</vt:lpstr>
      <vt:lpstr>Beispiel Gemeinde</vt:lpstr>
      <vt:lpstr>Gruppenarbeit</vt:lpstr>
      <vt:lpstr>Ziele erreicht?</vt:lpstr>
      <vt:lpstr>Modul G-08/2B Finanzen</vt:lpstr>
      <vt:lpstr>Zielsetzung</vt:lpstr>
      <vt:lpstr>Spezialfinanzierungen 1/2</vt:lpstr>
      <vt:lpstr>Spezialfinanzierungen 2/2</vt:lpstr>
      <vt:lpstr>Aufgaben- und  Finanzplanung</vt:lpstr>
      <vt:lpstr>Aufgaben- und  Finanzplanung</vt:lpstr>
      <vt:lpstr>Kreditarten</vt:lpstr>
      <vt:lpstr>Budgetkredit</vt:lpstr>
      <vt:lpstr>Nachtragskredit</vt:lpstr>
      <vt:lpstr>Verpflichtungskredit</vt:lpstr>
      <vt:lpstr>Zusatzkredit</vt:lpstr>
      <vt:lpstr>Aktivierungs- und Wesentlichkeitsgrenzen</vt:lpstr>
      <vt:lpstr>Rückstellungen</vt:lpstr>
      <vt:lpstr>Ziele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Strahm Daniela</cp:lastModifiedBy>
  <cp:revision>1506</cp:revision>
  <cp:lastPrinted>2014-06-24T11:41:50Z</cp:lastPrinted>
  <dcterms:created xsi:type="dcterms:W3CDTF">2011-08-03T10:23:25Z</dcterms:created>
  <dcterms:modified xsi:type="dcterms:W3CDTF">2017-10-25T08:39:03Z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